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87" r:id="rId2"/>
    <p:sldId id="284" r:id="rId3"/>
    <p:sldId id="285" r:id="rId4"/>
    <p:sldId id="286" r:id="rId5"/>
    <p:sldId id="288" r:id="rId6"/>
    <p:sldId id="289" r:id="rId7"/>
    <p:sldId id="295" r:id="rId8"/>
    <p:sldId id="290" r:id="rId9"/>
    <p:sldId id="294" r:id="rId10"/>
    <p:sldId id="291" r:id="rId11"/>
    <p:sldId id="292" r:id="rId12"/>
  </p:sldIdLst>
  <p:sldSz cx="12192000" cy="6858000"/>
  <p:notesSz cx="6858000" cy="9144000"/>
  <p:embeddedFontLst>
    <p:embeddedFont>
      <p:font typeface="Average" panose="02000503040000020003" pitchFamily="2" charset="77"/>
      <p:regular r:id="rId14"/>
    </p:embeddedFont>
    <p:embeddedFont>
      <p:font typeface="Calibri" panose="020F0502020204030204" pitchFamily="34" charset="0"/>
      <p:regular r:id="rId15"/>
      <p:bold r:id="rId16"/>
      <p:italic r:id="rId17"/>
      <p:boldItalic r:id="rId18"/>
    </p:embeddedFont>
    <p:embeddedFont>
      <p:font typeface="Helvetica Neue" panose="02000503000000020004" pitchFamily="2" charset="0"/>
      <p:regular r:id="rId19"/>
      <p:bold r:id="rId20"/>
      <p:italic r:id="rId21"/>
      <p:boldItalic r:id="rId22"/>
    </p:embeddedFont>
    <p:embeddedFont>
      <p:font typeface="Oswald" pitchFamily="2" charset="77"/>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0">
          <p15:clr>
            <a:srgbClr val="A4A3A4"/>
          </p15:clr>
        </p15:guide>
        <p15:guide id="2" pos="3840">
          <p15:clr>
            <a:srgbClr val="A4A3A4"/>
          </p15:clr>
        </p15:guide>
        <p15:guide id="3" pos="7151">
          <p15:clr>
            <a:srgbClr val="A4A3A4"/>
          </p15:clr>
        </p15:guide>
        <p15:guide id="4" pos="529">
          <p15:clr>
            <a:srgbClr val="A4A3A4"/>
          </p15:clr>
        </p15:guide>
        <p15:guide id="5" orient="horz" pos="2137" userDrawn="1">
          <p15:clr>
            <a:srgbClr val="A4A3A4"/>
          </p15:clr>
        </p15:guide>
        <p15:guide id="6" orient="horz" pos="402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cL2OS/ojimfveO2UHaj/2NM+H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6666"/>
    <a:srgbClr val="3647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534560-DA6E-4E6A-9585-E4A07602E284}">
  <a:tblStyle styleId="{47534560-DA6E-4E6A-9585-E4A07602E28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5"/>
    <p:restoredTop sz="94829"/>
  </p:normalViewPr>
  <p:slideViewPr>
    <p:cSldViewPr snapToGrid="0">
      <p:cViewPr varScale="1">
        <p:scale>
          <a:sx n="147" d="100"/>
          <a:sy n="147" d="100"/>
        </p:scale>
        <p:origin x="784" y="200"/>
      </p:cViewPr>
      <p:guideLst>
        <p:guide orient="horz" pos="300"/>
        <p:guide pos="3840"/>
        <p:guide pos="7151"/>
        <p:guide pos="529"/>
        <p:guide orient="horz" pos="2137"/>
        <p:guide orient="horz" pos="40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4801A-5E2C-6A43-BC48-A540BF398ECC}"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GB"/>
        </a:p>
      </dgm:t>
    </dgm:pt>
    <dgm:pt modelId="{E228E0D2-8C0E-934F-B1A6-D8C5B6230713}">
      <dgm:prSet phldrT="[Text]" custT="1"/>
      <dgm:spPr/>
      <dgm:t>
        <a:bodyPr anchor="ctr" anchorCtr="0"/>
        <a:lstStyle/>
        <a:p>
          <a:pPr marL="114300" marR="0" indent="0" algn="l" rtl="0">
            <a:lnSpc>
              <a:spcPct val="150000"/>
            </a:lnSpc>
            <a:spcBef>
              <a:spcPts val="1000"/>
            </a:spcBef>
            <a:spcAft>
              <a:spcPts val="0"/>
            </a:spcAft>
            <a:buClr>
              <a:schemeClr val="dk1"/>
            </a:buClr>
            <a:buSzPts val="1800"/>
            <a:buFont typeface="Average"/>
            <a:buNone/>
          </a:pPr>
          <a:r>
            <a:rPr lang="en-US" sz="2400" b="0" i="0" u="none" strike="noStrike" kern="1200" cap="none" dirty="0">
              <a:solidFill>
                <a:schemeClr val="accent3"/>
              </a:solidFill>
              <a:latin typeface="Average"/>
              <a:ea typeface="Average"/>
              <a:cs typeface="Average"/>
              <a:sym typeface="Average"/>
            </a:rPr>
            <a:t>3 </a:t>
          </a:r>
          <a:r>
            <a:rPr lang="en-US" sz="2400" b="1" i="0" u="none" strike="noStrike" kern="1200" cap="none" dirty="0">
              <a:solidFill>
                <a:srgbClr val="E06666"/>
              </a:solidFill>
              <a:latin typeface="Average"/>
              <a:ea typeface="Average"/>
              <a:cs typeface="Average"/>
              <a:sym typeface="Average"/>
            </a:rPr>
            <a:t>Pain-Points </a:t>
          </a:r>
        </a:p>
        <a:p>
          <a:pPr marL="114300" marR="0" indent="0" algn="l" rtl="0">
            <a:lnSpc>
              <a:spcPct val="150000"/>
            </a:lnSpc>
            <a:spcBef>
              <a:spcPts val="1000"/>
            </a:spcBef>
            <a:spcAft>
              <a:spcPts val="0"/>
            </a:spcAft>
            <a:buClr>
              <a:schemeClr val="dk1"/>
            </a:buClr>
            <a:buSzPts val="1800"/>
            <a:buFont typeface="Average"/>
            <a:buNone/>
          </a:pPr>
          <a:r>
            <a:rPr lang="en-US" sz="2400" b="0" i="0" u="none" strike="noStrike" kern="1200" cap="none" dirty="0">
              <a:solidFill>
                <a:schemeClr val="accent3"/>
              </a:solidFill>
              <a:latin typeface="Average"/>
              <a:ea typeface="Average"/>
              <a:cs typeface="Average"/>
              <a:sym typeface="Average"/>
            </a:rPr>
            <a:t>for stakeholders</a:t>
          </a:r>
          <a:endParaRPr lang="en-GB" sz="2400" b="0" i="0" u="none" strike="noStrike" kern="1200" cap="none" dirty="0">
            <a:solidFill>
              <a:schemeClr val="accent3"/>
            </a:solidFill>
            <a:latin typeface="Average"/>
            <a:ea typeface="Average"/>
            <a:cs typeface="Average"/>
            <a:sym typeface="Average"/>
          </a:endParaRPr>
        </a:p>
      </dgm:t>
    </dgm:pt>
    <dgm:pt modelId="{666B06B1-F507-A042-9D96-FC8A0A690BBA}" type="parTrans" cxnId="{ACD4E3EF-AC3B-5C47-B312-E0EE4450D6A1}">
      <dgm:prSet/>
      <dgm:spPr/>
      <dgm:t>
        <a:bodyPr/>
        <a:lstStyle/>
        <a:p>
          <a:endParaRPr lang="en-GB">
            <a:solidFill>
              <a:schemeClr val="accent3"/>
            </a:solidFill>
          </a:endParaRPr>
        </a:p>
      </dgm:t>
    </dgm:pt>
    <dgm:pt modelId="{765C591E-7D23-B947-807F-638601B862BF}" type="sibTrans" cxnId="{ACD4E3EF-AC3B-5C47-B312-E0EE4450D6A1}">
      <dgm:prSet/>
      <dgm:spPr/>
      <dgm:t>
        <a:bodyPr/>
        <a:lstStyle/>
        <a:p>
          <a:endParaRPr lang="en-GB">
            <a:solidFill>
              <a:schemeClr val="accent3"/>
            </a:solidFill>
          </a:endParaRPr>
        </a:p>
      </dgm:t>
    </dgm:pt>
    <dgm:pt modelId="{695F3C4F-9759-9242-9B35-1365EC90686A}">
      <dgm:prSet phldrT="[Text]" custT="1"/>
      <dgm:spPr/>
      <dgm:t>
        <a:bodyPr anchor="ctr" anchorCtr="0"/>
        <a:lstStyle/>
        <a:p>
          <a:pPr marL="114300" marR="0" lvl="0" indent="0" algn="l" defTabSz="889000" rtl="0">
            <a:lnSpc>
              <a:spcPct val="90000"/>
            </a:lnSpc>
            <a:spcBef>
              <a:spcPct val="0"/>
            </a:spcBef>
            <a:spcAft>
              <a:spcPts val="0"/>
            </a:spcAft>
            <a:buClr>
              <a:srgbClr val="FFFFFF"/>
            </a:buClr>
            <a:buSzPts val="1800"/>
            <a:buFont typeface="Average"/>
            <a:buNone/>
          </a:pPr>
          <a:r>
            <a:rPr lang="en-GB" sz="2000" b="0" i="0" u="none" strike="noStrike" kern="1200" cap="none" dirty="0">
              <a:solidFill>
                <a:schemeClr val="accent3"/>
              </a:solidFill>
              <a:latin typeface="Average"/>
              <a:ea typeface="Average"/>
              <a:cs typeface="Average"/>
            </a:rPr>
            <a:t>Anticipate the coming of crash in advance</a:t>
          </a:r>
        </a:p>
      </dgm:t>
    </dgm:pt>
    <dgm:pt modelId="{BD386FCA-AF3F-DB4E-9B00-C15782B4DC8D}" type="parTrans" cxnId="{7301C091-7A64-0A41-BDA7-483AFF9FAF15}">
      <dgm:prSet/>
      <dgm:spPr/>
      <dgm:t>
        <a:bodyPr/>
        <a:lstStyle/>
        <a:p>
          <a:endParaRPr lang="en-GB">
            <a:solidFill>
              <a:schemeClr val="accent3"/>
            </a:solidFill>
          </a:endParaRPr>
        </a:p>
      </dgm:t>
    </dgm:pt>
    <dgm:pt modelId="{4820E980-CD51-3949-ADC0-CE7D7F609CDA}" type="sibTrans" cxnId="{7301C091-7A64-0A41-BDA7-483AFF9FAF15}">
      <dgm:prSet/>
      <dgm:spPr/>
      <dgm:t>
        <a:bodyPr/>
        <a:lstStyle/>
        <a:p>
          <a:endParaRPr lang="en-GB">
            <a:solidFill>
              <a:schemeClr val="accent3"/>
            </a:solidFill>
          </a:endParaRPr>
        </a:p>
      </dgm:t>
    </dgm:pt>
    <dgm:pt modelId="{3F65274A-5CB1-8648-86CF-499D55DF59A5}">
      <dgm:prSet phldrT="[Text]" custT="1"/>
      <dgm:spPr/>
      <dgm:t>
        <a:bodyPr anchor="ctr" anchorCtr="0"/>
        <a:lstStyle/>
        <a:p>
          <a:pPr marL="114300" marR="0" lvl="0" indent="0" algn="l" defTabSz="889000" rtl="0">
            <a:lnSpc>
              <a:spcPct val="90000"/>
            </a:lnSpc>
            <a:spcBef>
              <a:spcPct val="0"/>
            </a:spcBef>
            <a:spcAft>
              <a:spcPts val="0"/>
            </a:spcAft>
            <a:buClr>
              <a:srgbClr val="FFFFFF"/>
            </a:buClr>
            <a:buSzPts val="1800"/>
            <a:buFont typeface="Average"/>
            <a:buNone/>
          </a:pPr>
          <a:r>
            <a:rPr lang="en-GB" sz="2000" b="0" i="0" u="none" strike="noStrike" kern="1200" cap="none" dirty="0">
              <a:solidFill>
                <a:schemeClr val="accent3"/>
              </a:solidFill>
              <a:latin typeface="Average"/>
              <a:ea typeface="Average"/>
              <a:cs typeface="Average"/>
            </a:rPr>
            <a:t>Avoid the sector with the most losses in a crash</a:t>
          </a:r>
        </a:p>
      </dgm:t>
    </dgm:pt>
    <dgm:pt modelId="{D9F2E295-353B-7141-AFBD-5AA16B5511AC}" type="parTrans" cxnId="{03C63505-D4CD-2A40-A0EF-47D3FFAA11E2}">
      <dgm:prSet/>
      <dgm:spPr/>
      <dgm:t>
        <a:bodyPr/>
        <a:lstStyle/>
        <a:p>
          <a:endParaRPr lang="en-GB">
            <a:solidFill>
              <a:schemeClr val="accent3"/>
            </a:solidFill>
          </a:endParaRPr>
        </a:p>
      </dgm:t>
    </dgm:pt>
    <dgm:pt modelId="{06F77096-B577-5F42-9FD3-5AAB6CD79468}" type="sibTrans" cxnId="{03C63505-D4CD-2A40-A0EF-47D3FFAA11E2}">
      <dgm:prSet/>
      <dgm:spPr/>
      <dgm:t>
        <a:bodyPr/>
        <a:lstStyle/>
        <a:p>
          <a:endParaRPr lang="en-GB">
            <a:solidFill>
              <a:schemeClr val="accent3"/>
            </a:solidFill>
          </a:endParaRPr>
        </a:p>
      </dgm:t>
    </dgm:pt>
    <dgm:pt modelId="{583158C8-F22D-1543-BDAF-6AE2459A5041}">
      <dgm:prSet phldrT="[Text]" custT="1"/>
      <dgm:spPr/>
      <dgm:t>
        <a:bodyPr anchor="ctr" anchorCtr="0"/>
        <a:lstStyle/>
        <a:p>
          <a:pPr marL="114300" marR="0" lvl="0" indent="0" algn="l" defTabSz="889000" rtl="0">
            <a:lnSpc>
              <a:spcPct val="90000"/>
            </a:lnSpc>
            <a:spcBef>
              <a:spcPct val="0"/>
            </a:spcBef>
            <a:spcAft>
              <a:spcPts val="0"/>
            </a:spcAft>
            <a:buClr>
              <a:srgbClr val="FFFFFF"/>
            </a:buClr>
            <a:buSzPts val="1800"/>
            <a:buFont typeface="Average"/>
            <a:buNone/>
          </a:pPr>
          <a:r>
            <a:rPr lang="en-GB" sz="2000" b="0" i="0" u="none" strike="noStrike" kern="1200" cap="none" dirty="0">
              <a:solidFill>
                <a:schemeClr val="accent3"/>
              </a:solidFill>
              <a:latin typeface="Average"/>
              <a:ea typeface="Average"/>
              <a:cs typeface="Average"/>
            </a:rPr>
            <a:t>Find the sector with the less losses in a crash</a:t>
          </a:r>
        </a:p>
      </dgm:t>
    </dgm:pt>
    <dgm:pt modelId="{FC1F09CA-FDF2-6843-B22B-4FC0807155EB}" type="parTrans" cxnId="{2C28EDE1-92AE-1244-9263-3B4F631715C6}">
      <dgm:prSet/>
      <dgm:spPr/>
      <dgm:t>
        <a:bodyPr/>
        <a:lstStyle/>
        <a:p>
          <a:endParaRPr lang="en-GB">
            <a:solidFill>
              <a:schemeClr val="accent3"/>
            </a:solidFill>
          </a:endParaRPr>
        </a:p>
      </dgm:t>
    </dgm:pt>
    <dgm:pt modelId="{841B8A8B-09F4-EC4D-8ABB-F036111ECC3F}" type="sibTrans" cxnId="{2C28EDE1-92AE-1244-9263-3B4F631715C6}">
      <dgm:prSet/>
      <dgm:spPr/>
      <dgm:t>
        <a:bodyPr/>
        <a:lstStyle/>
        <a:p>
          <a:endParaRPr lang="en-GB">
            <a:solidFill>
              <a:schemeClr val="accent3"/>
            </a:solidFill>
          </a:endParaRPr>
        </a:p>
      </dgm:t>
    </dgm:pt>
    <dgm:pt modelId="{5A065DBA-87F4-CA43-BD9D-DA50645704A8}" type="pres">
      <dgm:prSet presAssocID="{A184801A-5E2C-6A43-BC48-A540BF398ECC}" presName="vert0" presStyleCnt="0">
        <dgm:presLayoutVars>
          <dgm:dir/>
          <dgm:animOne val="branch"/>
          <dgm:animLvl val="lvl"/>
        </dgm:presLayoutVars>
      </dgm:prSet>
      <dgm:spPr/>
    </dgm:pt>
    <dgm:pt modelId="{6B8DE1F1-451D-0340-AD81-34A2E8114B15}" type="pres">
      <dgm:prSet presAssocID="{E228E0D2-8C0E-934F-B1A6-D8C5B6230713}" presName="thickLine" presStyleLbl="alignNode1" presStyleIdx="0" presStyleCnt="1" custLinFactNeighborX="-7857" custLinFactNeighborY="-27464"/>
      <dgm:spPr/>
    </dgm:pt>
    <dgm:pt modelId="{13B5F4C3-75D0-E541-8335-23C2C9A6C4DC}" type="pres">
      <dgm:prSet presAssocID="{E228E0D2-8C0E-934F-B1A6-D8C5B6230713}" presName="horz1" presStyleCnt="0"/>
      <dgm:spPr/>
    </dgm:pt>
    <dgm:pt modelId="{203673B9-38FE-E64D-9FE6-0F53C81B7890}" type="pres">
      <dgm:prSet presAssocID="{E228E0D2-8C0E-934F-B1A6-D8C5B6230713}" presName="tx1" presStyleLbl="revTx" presStyleIdx="0" presStyleCnt="4" custScaleX="174132"/>
      <dgm:spPr/>
    </dgm:pt>
    <dgm:pt modelId="{C7A069C2-45B1-004A-83CC-A2C508C8ECCE}" type="pres">
      <dgm:prSet presAssocID="{E228E0D2-8C0E-934F-B1A6-D8C5B6230713}" presName="vert1" presStyleCnt="0"/>
      <dgm:spPr/>
    </dgm:pt>
    <dgm:pt modelId="{02B293BA-96A9-3143-9F33-446E6ED815D1}" type="pres">
      <dgm:prSet presAssocID="{695F3C4F-9759-9242-9B35-1365EC90686A}" presName="vertSpace2a" presStyleCnt="0"/>
      <dgm:spPr/>
    </dgm:pt>
    <dgm:pt modelId="{5F5D996C-68B2-F54A-985B-54D0DF7C3968}" type="pres">
      <dgm:prSet presAssocID="{695F3C4F-9759-9242-9B35-1365EC90686A}" presName="horz2" presStyleCnt="0"/>
      <dgm:spPr/>
    </dgm:pt>
    <dgm:pt modelId="{C27D71EE-63A0-B347-9103-3C88D2A70546}" type="pres">
      <dgm:prSet presAssocID="{695F3C4F-9759-9242-9B35-1365EC90686A}" presName="horzSpace2" presStyleCnt="0"/>
      <dgm:spPr/>
    </dgm:pt>
    <dgm:pt modelId="{DAAFEF99-A5D0-5640-A50E-87A1C277A735}" type="pres">
      <dgm:prSet presAssocID="{695F3C4F-9759-9242-9B35-1365EC90686A}" presName="tx2" presStyleLbl="revTx" presStyleIdx="1" presStyleCnt="4"/>
      <dgm:spPr/>
    </dgm:pt>
    <dgm:pt modelId="{9CDF6F26-604B-FB47-AE4A-6CFB955E6FC2}" type="pres">
      <dgm:prSet presAssocID="{695F3C4F-9759-9242-9B35-1365EC90686A}" presName="vert2" presStyleCnt="0"/>
      <dgm:spPr/>
    </dgm:pt>
    <dgm:pt modelId="{2D864DA1-50CF-B148-886B-69F5DC2268E3}" type="pres">
      <dgm:prSet presAssocID="{695F3C4F-9759-9242-9B35-1365EC90686A}" presName="thinLine2b" presStyleLbl="callout" presStyleIdx="0" presStyleCnt="3"/>
      <dgm:spPr/>
    </dgm:pt>
    <dgm:pt modelId="{4BABF11B-C38E-BF4A-994F-C57AF80016A4}" type="pres">
      <dgm:prSet presAssocID="{695F3C4F-9759-9242-9B35-1365EC90686A}" presName="vertSpace2b" presStyleCnt="0"/>
      <dgm:spPr/>
    </dgm:pt>
    <dgm:pt modelId="{0F137A57-D442-1044-9607-3651BFD5D349}" type="pres">
      <dgm:prSet presAssocID="{3F65274A-5CB1-8648-86CF-499D55DF59A5}" presName="horz2" presStyleCnt="0"/>
      <dgm:spPr/>
    </dgm:pt>
    <dgm:pt modelId="{28BF7C89-57EB-8A43-BEBB-E6C955BD9DFA}" type="pres">
      <dgm:prSet presAssocID="{3F65274A-5CB1-8648-86CF-499D55DF59A5}" presName="horzSpace2" presStyleCnt="0"/>
      <dgm:spPr/>
    </dgm:pt>
    <dgm:pt modelId="{F80051A8-1690-6F46-BF0A-6A768FCAE20C}" type="pres">
      <dgm:prSet presAssocID="{3F65274A-5CB1-8648-86CF-499D55DF59A5}" presName="tx2" presStyleLbl="revTx" presStyleIdx="2" presStyleCnt="4"/>
      <dgm:spPr/>
    </dgm:pt>
    <dgm:pt modelId="{6A2E3466-5385-464F-8B58-104557540A8A}" type="pres">
      <dgm:prSet presAssocID="{3F65274A-5CB1-8648-86CF-499D55DF59A5}" presName="vert2" presStyleCnt="0"/>
      <dgm:spPr/>
    </dgm:pt>
    <dgm:pt modelId="{2BBD3060-2B97-C84A-B0B1-C4F9348903F3}" type="pres">
      <dgm:prSet presAssocID="{3F65274A-5CB1-8648-86CF-499D55DF59A5}" presName="thinLine2b" presStyleLbl="callout" presStyleIdx="1" presStyleCnt="3"/>
      <dgm:spPr/>
    </dgm:pt>
    <dgm:pt modelId="{9B20F309-FD8D-2041-A394-6A76DE25AC53}" type="pres">
      <dgm:prSet presAssocID="{3F65274A-5CB1-8648-86CF-499D55DF59A5}" presName="vertSpace2b" presStyleCnt="0"/>
      <dgm:spPr/>
    </dgm:pt>
    <dgm:pt modelId="{4E09D2AD-CB6D-3144-AF34-125034CE71DB}" type="pres">
      <dgm:prSet presAssocID="{583158C8-F22D-1543-BDAF-6AE2459A5041}" presName="horz2" presStyleCnt="0"/>
      <dgm:spPr/>
    </dgm:pt>
    <dgm:pt modelId="{35353B0D-D4CA-9849-B21F-B676E9AD43EA}" type="pres">
      <dgm:prSet presAssocID="{583158C8-F22D-1543-BDAF-6AE2459A5041}" presName="horzSpace2" presStyleCnt="0"/>
      <dgm:spPr/>
    </dgm:pt>
    <dgm:pt modelId="{F2D561E0-3419-8549-8F9E-6B041077F8BA}" type="pres">
      <dgm:prSet presAssocID="{583158C8-F22D-1543-BDAF-6AE2459A5041}" presName="tx2" presStyleLbl="revTx" presStyleIdx="3" presStyleCnt="4"/>
      <dgm:spPr/>
    </dgm:pt>
    <dgm:pt modelId="{E3E56036-439B-FD4A-A7EA-BDC0FCC00506}" type="pres">
      <dgm:prSet presAssocID="{583158C8-F22D-1543-BDAF-6AE2459A5041}" presName="vert2" presStyleCnt="0"/>
      <dgm:spPr/>
    </dgm:pt>
    <dgm:pt modelId="{12532F4E-9BA1-D247-BDB2-D8D88102F961}" type="pres">
      <dgm:prSet presAssocID="{583158C8-F22D-1543-BDAF-6AE2459A5041}" presName="thinLine2b" presStyleLbl="callout" presStyleIdx="2" presStyleCnt="3"/>
      <dgm:spPr/>
    </dgm:pt>
    <dgm:pt modelId="{88D03E8E-FF71-D949-80D7-1EA5E2EB7D48}" type="pres">
      <dgm:prSet presAssocID="{583158C8-F22D-1543-BDAF-6AE2459A5041}" presName="vertSpace2b" presStyleCnt="0"/>
      <dgm:spPr/>
    </dgm:pt>
  </dgm:ptLst>
  <dgm:cxnLst>
    <dgm:cxn modelId="{03C63505-D4CD-2A40-A0EF-47D3FFAA11E2}" srcId="{E228E0D2-8C0E-934F-B1A6-D8C5B6230713}" destId="{3F65274A-5CB1-8648-86CF-499D55DF59A5}" srcOrd="1" destOrd="0" parTransId="{D9F2E295-353B-7141-AFBD-5AA16B5511AC}" sibTransId="{06F77096-B577-5F42-9FD3-5AAB6CD79468}"/>
    <dgm:cxn modelId="{F058A81A-497C-9D40-84C5-4BFDBB0C3220}" type="presOf" srcId="{A184801A-5E2C-6A43-BC48-A540BF398ECC}" destId="{5A065DBA-87F4-CA43-BD9D-DA50645704A8}" srcOrd="0" destOrd="0" presId="urn:microsoft.com/office/officeart/2008/layout/LinedList"/>
    <dgm:cxn modelId="{273E7628-DDDE-8841-AD97-FBBD7E40415C}" type="presOf" srcId="{3F65274A-5CB1-8648-86CF-499D55DF59A5}" destId="{F80051A8-1690-6F46-BF0A-6A768FCAE20C}" srcOrd="0" destOrd="0" presId="urn:microsoft.com/office/officeart/2008/layout/LinedList"/>
    <dgm:cxn modelId="{6DF3075B-38E4-5744-BD16-2C87A128E64C}" type="presOf" srcId="{583158C8-F22D-1543-BDAF-6AE2459A5041}" destId="{F2D561E0-3419-8549-8F9E-6B041077F8BA}" srcOrd="0" destOrd="0" presId="urn:microsoft.com/office/officeart/2008/layout/LinedList"/>
    <dgm:cxn modelId="{7301C091-7A64-0A41-BDA7-483AFF9FAF15}" srcId="{E228E0D2-8C0E-934F-B1A6-D8C5B6230713}" destId="{695F3C4F-9759-9242-9B35-1365EC90686A}" srcOrd="0" destOrd="0" parTransId="{BD386FCA-AF3F-DB4E-9B00-C15782B4DC8D}" sibTransId="{4820E980-CD51-3949-ADC0-CE7D7F609CDA}"/>
    <dgm:cxn modelId="{35C64D9D-A287-354F-A2B4-2A97033D0BFA}" type="presOf" srcId="{E228E0D2-8C0E-934F-B1A6-D8C5B6230713}" destId="{203673B9-38FE-E64D-9FE6-0F53C81B7890}" srcOrd="0" destOrd="0" presId="urn:microsoft.com/office/officeart/2008/layout/LinedList"/>
    <dgm:cxn modelId="{915204BF-D13E-9E43-B6ED-E576BAB539B3}" type="presOf" srcId="{695F3C4F-9759-9242-9B35-1365EC90686A}" destId="{DAAFEF99-A5D0-5640-A50E-87A1C277A735}" srcOrd="0" destOrd="0" presId="urn:microsoft.com/office/officeart/2008/layout/LinedList"/>
    <dgm:cxn modelId="{2C28EDE1-92AE-1244-9263-3B4F631715C6}" srcId="{E228E0D2-8C0E-934F-B1A6-D8C5B6230713}" destId="{583158C8-F22D-1543-BDAF-6AE2459A5041}" srcOrd="2" destOrd="0" parTransId="{FC1F09CA-FDF2-6843-B22B-4FC0807155EB}" sibTransId="{841B8A8B-09F4-EC4D-8ABB-F036111ECC3F}"/>
    <dgm:cxn modelId="{ACD4E3EF-AC3B-5C47-B312-E0EE4450D6A1}" srcId="{A184801A-5E2C-6A43-BC48-A540BF398ECC}" destId="{E228E0D2-8C0E-934F-B1A6-D8C5B6230713}" srcOrd="0" destOrd="0" parTransId="{666B06B1-F507-A042-9D96-FC8A0A690BBA}" sibTransId="{765C591E-7D23-B947-807F-638601B862BF}"/>
    <dgm:cxn modelId="{C587ECC1-2DB2-2F42-AF3B-D4A8F2102ED6}" type="presParOf" srcId="{5A065DBA-87F4-CA43-BD9D-DA50645704A8}" destId="{6B8DE1F1-451D-0340-AD81-34A2E8114B15}" srcOrd="0" destOrd="0" presId="urn:microsoft.com/office/officeart/2008/layout/LinedList"/>
    <dgm:cxn modelId="{325B62C6-58A4-2946-818A-16BB4CD48C0C}" type="presParOf" srcId="{5A065DBA-87F4-CA43-BD9D-DA50645704A8}" destId="{13B5F4C3-75D0-E541-8335-23C2C9A6C4DC}" srcOrd="1" destOrd="0" presId="urn:microsoft.com/office/officeart/2008/layout/LinedList"/>
    <dgm:cxn modelId="{3ED12F65-E5B2-F041-B788-CA9BD942C095}" type="presParOf" srcId="{13B5F4C3-75D0-E541-8335-23C2C9A6C4DC}" destId="{203673B9-38FE-E64D-9FE6-0F53C81B7890}" srcOrd="0" destOrd="0" presId="urn:microsoft.com/office/officeart/2008/layout/LinedList"/>
    <dgm:cxn modelId="{BA2084C4-DC9B-2142-86E3-29DBE53D70D3}" type="presParOf" srcId="{13B5F4C3-75D0-E541-8335-23C2C9A6C4DC}" destId="{C7A069C2-45B1-004A-83CC-A2C508C8ECCE}" srcOrd="1" destOrd="0" presId="urn:microsoft.com/office/officeart/2008/layout/LinedList"/>
    <dgm:cxn modelId="{6BF4AC2A-0C8B-004C-8181-A61F3E82E292}" type="presParOf" srcId="{C7A069C2-45B1-004A-83CC-A2C508C8ECCE}" destId="{02B293BA-96A9-3143-9F33-446E6ED815D1}" srcOrd="0" destOrd="0" presId="urn:microsoft.com/office/officeart/2008/layout/LinedList"/>
    <dgm:cxn modelId="{11B8E007-2740-8B47-9A15-A8E98118D9B7}" type="presParOf" srcId="{C7A069C2-45B1-004A-83CC-A2C508C8ECCE}" destId="{5F5D996C-68B2-F54A-985B-54D0DF7C3968}" srcOrd="1" destOrd="0" presId="urn:microsoft.com/office/officeart/2008/layout/LinedList"/>
    <dgm:cxn modelId="{5023A2BC-A8D6-9145-9509-FF86873023F5}" type="presParOf" srcId="{5F5D996C-68B2-F54A-985B-54D0DF7C3968}" destId="{C27D71EE-63A0-B347-9103-3C88D2A70546}" srcOrd="0" destOrd="0" presId="urn:microsoft.com/office/officeart/2008/layout/LinedList"/>
    <dgm:cxn modelId="{CB8C6F23-119D-6241-A830-CC3532998C8C}" type="presParOf" srcId="{5F5D996C-68B2-F54A-985B-54D0DF7C3968}" destId="{DAAFEF99-A5D0-5640-A50E-87A1C277A735}" srcOrd="1" destOrd="0" presId="urn:microsoft.com/office/officeart/2008/layout/LinedList"/>
    <dgm:cxn modelId="{D0CC98DE-1A07-1B4C-B544-926599C64AEF}" type="presParOf" srcId="{5F5D996C-68B2-F54A-985B-54D0DF7C3968}" destId="{9CDF6F26-604B-FB47-AE4A-6CFB955E6FC2}" srcOrd="2" destOrd="0" presId="urn:microsoft.com/office/officeart/2008/layout/LinedList"/>
    <dgm:cxn modelId="{440792B8-E52E-FF4F-84F3-B0047C37DB68}" type="presParOf" srcId="{C7A069C2-45B1-004A-83CC-A2C508C8ECCE}" destId="{2D864DA1-50CF-B148-886B-69F5DC2268E3}" srcOrd="2" destOrd="0" presId="urn:microsoft.com/office/officeart/2008/layout/LinedList"/>
    <dgm:cxn modelId="{BB3722A7-02D1-A24C-A827-F7E8FDB71213}" type="presParOf" srcId="{C7A069C2-45B1-004A-83CC-A2C508C8ECCE}" destId="{4BABF11B-C38E-BF4A-994F-C57AF80016A4}" srcOrd="3" destOrd="0" presId="urn:microsoft.com/office/officeart/2008/layout/LinedList"/>
    <dgm:cxn modelId="{31084D2F-B743-EC40-AF4F-72D0AD38CAB4}" type="presParOf" srcId="{C7A069C2-45B1-004A-83CC-A2C508C8ECCE}" destId="{0F137A57-D442-1044-9607-3651BFD5D349}" srcOrd="4" destOrd="0" presId="urn:microsoft.com/office/officeart/2008/layout/LinedList"/>
    <dgm:cxn modelId="{9203D656-9BC6-4445-81F9-1D93B59D337C}" type="presParOf" srcId="{0F137A57-D442-1044-9607-3651BFD5D349}" destId="{28BF7C89-57EB-8A43-BEBB-E6C955BD9DFA}" srcOrd="0" destOrd="0" presId="urn:microsoft.com/office/officeart/2008/layout/LinedList"/>
    <dgm:cxn modelId="{120F02F7-16C5-8B45-B5DB-5805B21FE2A8}" type="presParOf" srcId="{0F137A57-D442-1044-9607-3651BFD5D349}" destId="{F80051A8-1690-6F46-BF0A-6A768FCAE20C}" srcOrd="1" destOrd="0" presId="urn:microsoft.com/office/officeart/2008/layout/LinedList"/>
    <dgm:cxn modelId="{A64E5120-5F7C-ED46-888E-E9C0877C34D0}" type="presParOf" srcId="{0F137A57-D442-1044-9607-3651BFD5D349}" destId="{6A2E3466-5385-464F-8B58-104557540A8A}" srcOrd="2" destOrd="0" presId="urn:microsoft.com/office/officeart/2008/layout/LinedList"/>
    <dgm:cxn modelId="{EB432B88-B5D1-3C45-B64A-FB5F5E2C95F8}" type="presParOf" srcId="{C7A069C2-45B1-004A-83CC-A2C508C8ECCE}" destId="{2BBD3060-2B97-C84A-B0B1-C4F9348903F3}" srcOrd="5" destOrd="0" presId="urn:microsoft.com/office/officeart/2008/layout/LinedList"/>
    <dgm:cxn modelId="{5AF6CEE6-DE02-9D49-BE39-E8F6B75D1B9E}" type="presParOf" srcId="{C7A069C2-45B1-004A-83CC-A2C508C8ECCE}" destId="{9B20F309-FD8D-2041-A394-6A76DE25AC53}" srcOrd="6" destOrd="0" presId="urn:microsoft.com/office/officeart/2008/layout/LinedList"/>
    <dgm:cxn modelId="{A9BF6103-A4CB-9E4E-865C-3B91682A2536}" type="presParOf" srcId="{C7A069C2-45B1-004A-83CC-A2C508C8ECCE}" destId="{4E09D2AD-CB6D-3144-AF34-125034CE71DB}" srcOrd="7" destOrd="0" presId="urn:microsoft.com/office/officeart/2008/layout/LinedList"/>
    <dgm:cxn modelId="{233C7C19-0F05-C245-9DD8-966D86344539}" type="presParOf" srcId="{4E09D2AD-CB6D-3144-AF34-125034CE71DB}" destId="{35353B0D-D4CA-9849-B21F-B676E9AD43EA}" srcOrd="0" destOrd="0" presId="urn:microsoft.com/office/officeart/2008/layout/LinedList"/>
    <dgm:cxn modelId="{92498C97-C347-7641-BE96-3AE03B43FEBD}" type="presParOf" srcId="{4E09D2AD-CB6D-3144-AF34-125034CE71DB}" destId="{F2D561E0-3419-8549-8F9E-6B041077F8BA}" srcOrd="1" destOrd="0" presId="urn:microsoft.com/office/officeart/2008/layout/LinedList"/>
    <dgm:cxn modelId="{ACDB0AA5-C947-874A-8813-978A32EC9EF8}" type="presParOf" srcId="{4E09D2AD-CB6D-3144-AF34-125034CE71DB}" destId="{E3E56036-439B-FD4A-A7EA-BDC0FCC00506}" srcOrd="2" destOrd="0" presId="urn:microsoft.com/office/officeart/2008/layout/LinedList"/>
    <dgm:cxn modelId="{9210A10A-1E67-5A4D-BFC0-EE6B34BD97C3}" type="presParOf" srcId="{C7A069C2-45B1-004A-83CC-A2C508C8ECCE}" destId="{12532F4E-9BA1-D247-BDB2-D8D88102F961}" srcOrd="8" destOrd="0" presId="urn:microsoft.com/office/officeart/2008/layout/LinedList"/>
    <dgm:cxn modelId="{77F060BF-FDDD-164F-B3E2-3D78F1DE8574}" type="presParOf" srcId="{C7A069C2-45B1-004A-83CC-A2C508C8ECCE}" destId="{88D03E8E-FF71-D949-80D7-1EA5E2EB7D48}"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DE1F1-451D-0340-AD81-34A2E8114B15}">
      <dsp:nvSpPr>
        <dsp:cNvPr id="0" name=""/>
        <dsp:cNvSpPr/>
      </dsp:nvSpPr>
      <dsp:spPr>
        <a:xfrm>
          <a:off x="0" y="0"/>
          <a:ext cx="104859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673B9-38FE-E64D-9FE6-0F53C81B7890}">
      <dsp:nvSpPr>
        <dsp:cNvPr id="0" name=""/>
        <dsp:cNvSpPr/>
      </dsp:nvSpPr>
      <dsp:spPr>
        <a:xfrm>
          <a:off x="0" y="0"/>
          <a:ext cx="3177553" cy="246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14300" marR="0" lvl="0" indent="0" algn="l" defTabSz="1066800" rtl="0">
            <a:lnSpc>
              <a:spcPct val="150000"/>
            </a:lnSpc>
            <a:spcBef>
              <a:spcPct val="0"/>
            </a:spcBef>
            <a:spcAft>
              <a:spcPts val="0"/>
            </a:spcAft>
            <a:buClr>
              <a:schemeClr val="dk1"/>
            </a:buClr>
            <a:buSzPts val="1800"/>
            <a:buFont typeface="Average"/>
            <a:buNone/>
          </a:pPr>
          <a:r>
            <a:rPr lang="en-US" sz="2400" b="0" i="0" u="none" strike="noStrike" kern="1200" cap="none" dirty="0">
              <a:solidFill>
                <a:schemeClr val="accent3"/>
              </a:solidFill>
              <a:latin typeface="Average"/>
              <a:ea typeface="Average"/>
              <a:cs typeface="Average"/>
              <a:sym typeface="Average"/>
            </a:rPr>
            <a:t>3 </a:t>
          </a:r>
          <a:r>
            <a:rPr lang="en-US" sz="2400" b="1" i="0" u="none" strike="noStrike" kern="1200" cap="none" dirty="0">
              <a:solidFill>
                <a:srgbClr val="E06666"/>
              </a:solidFill>
              <a:latin typeface="Average"/>
              <a:ea typeface="Average"/>
              <a:cs typeface="Average"/>
              <a:sym typeface="Average"/>
            </a:rPr>
            <a:t>Pain-Points </a:t>
          </a:r>
        </a:p>
        <a:p>
          <a:pPr marL="114300" marR="0" lvl="0" indent="0" algn="l" defTabSz="1066800" rtl="0">
            <a:lnSpc>
              <a:spcPct val="150000"/>
            </a:lnSpc>
            <a:spcBef>
              <a:spcPct val="0"/>
            </a:spcBef>
            <a:spcAft>
              <a:spcPts val="0"/>
            </a:spcAft>
            <a:buClr>
              <a:schemeClr val="dk1"/>
            </a:buClr>
            <a:buSzPts val="1800"/>
            <a:buFont typeface="Average"/>
            <a:buNone/>
          </a:pPr>
          <a:r>
            <a:rPr lang="en-US" sz="2400" b="0" i="0" u="none" strike="noStrike" kern="1200" cap="none" dirty="0">
              <a:solidFill>
                <a:schemeClr val="accent3"/>
              </a:solidFill>
              <a:latin typeface="Average"/>
              <a:ea typeface="Average"/>
              <a:cs typeface="Average"/>
              <a:sym typeface="Average"/>
            </a:rPr>
            <a:t>for stakeholders</a:t>
          </a:r>
          <a:endParaRPr lang="en-GB" sz="2400" b="0" i="0" u="none" strike="noStrike" kern="1200" cap="none" dirty="0">
            <a:solidFill>
              <a:schemeClr val="accent3"/>
            </a:solidFill>
            <a:latin typeface="Average"/>
            <a:ea typeface="Average"/>
            <a:cs typeface="Average"/>
            <a:sym typeface="Average"/>
          </a:endParaRPr>
        </a:p>
      </dsp:txBody>
      <dsp:txXfrm>
        <a:off x="0" y="0"/>
        <a:ext cx="3177553" cy="2460856"/>
      </dsp:txXfrm>
    </dsp:sp>
    <dsp:sp modelId="{DAAFEF99-A5D0-5640-A50E-87A1C277A735}">
      <dsp:nvSpPr>
        <dsp:cNvPr id="0" name=""/>
        <dsp:cNvSpPr/>
      </dsp:nvSpPr>
      <dsp:spPr>
        <a:xfrm>
          <a:off x="3314413" y="38450"/>
          <a:ext cx="7162323" cy="769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14300" marR="0" lvl="0" indent="0" algn="l" defTabSz="889000" rtl="0">
            <a:lnSpc>
              <a:spcPct val="90000"/>
            </a:lnSpc>
            <a:spcBef>
              <a:spcPct val="0"/>
            </a:spcBef>
            <a:spcAft>
              <a:spcPts val="0"/>
            </a:spcAft>
            <a:buClr>
              <a:srgbClr val="FFFFFF"/>
            </a:buClr>
            <a:buSzPts val="1800"/>
            <a:buFont typeface="Average"/>
            <a:buNone/>
          </a:pPr>
          <a:r>
            <a:rPr lang="en-GB" sz="2000" b="0" i="0" u="none" strike="noStrike" kern="1200" cap="none" dirty="0">
              <a:solidFill>
                <a:schemeClr val="accent3"/>
              </a:solidFill>
              <a:latin typeface="Average"/>
              <a:ea typeface="Average"/>
              <a:cs typeface="Average"/>
            </a:rPr>
            <a:t>Anticipate the coming of crash in advance</a:t>
          </a:r>
        </a:p>
      </dsp:txBody>
      <dsp:txXfrm>
        <a:off x="3314413" y="38450"/>
        <a:ext cx="7162323" cy="769017"/>
      </dsp:txXfrm>
    </dsp:sp>
    <dsp:sp modelId="{2D864DA1-50CF-B148-886B-69F5DC2268E3}">
      <dsp:nvSpPr>
        <dsp:cNvPr id="0" name=""/>
        <dsp:cNvSpPr/>
      </dsp:nvSpPr>
      <dsp:spPr>
        <a:xfrm>
          <a:off x="3177553" y="807468"/>
          <a:ext cx="729918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0051A8-1690-6F46-BF0A-6A768FCAE20C}">
      <dsp:nvSpPr>
        <dsp:cNvPr id="0" name=""/>
        <dsp:cNvSpPr/>
      </dsp:nvSpPr>
      <dsp:spPr>
        <a:xfrm>
          <a:off x="3314413" y="845919"/>
          <a:ext cx="7162323" cy="769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14300" marR="0" lvl="0" indent="0" algn="l" defTabSz="889000" rtl="0">
            <a:lnSpc>
              <a:spcPct val="90000"/>
            </a:lnSpc>
            <a:spcBef>
              <a:spcPct val="0"/>
            </a:spcBef>
            <a:spcAft>
              <a:spcPts val="0"/>
            </a:spcAft>
            <a:buClr>
              <a:srgbClr val="FFFFFF"/>
            </a:buClr>
            <a:buSzPts val="1800"/>
            <a:buFont typeface="Average"/>
            <a:buNone/>
          </a:pPr>
          <a:r>
            <a:rPr lang="en-GB" sz="2000" b="0" i="0" u="none" strike="noStrike" kern="1200" cap="none" dirty="0">
              <a:solidFill>
                <a:schemeClr val="accent3"/>
              </a:solidFill>
              <a:latin typeface="Average"/>
              <a:ea typeface="Average"/>
              <a:cs typeface="Average"/>
            </a:rPr>
            <a:t>Avoid the sector with the most losses in a crash</a:t>
          </a:r>
        </a:p>
      </dsp:txBody>
      <dsp:txXfrm>
        <a:off x="3314413" y="845919"/>
        <a:ext cx="7162323" cy="769017"/>
      </dsp:txXfrm>
    </dsp:sp>
    <dsp:sp modelId="{2BBD3060-2B97-C84A-B0B1-C4F9348903F3}">
      <dsp:nvSpPr>
        <dsp:cNvPr id="0" name=""/>
        <dsp:cNvSpPr/>
      </dsp:nvSpPr>
      <dsp:spPr>
        <a:xfrm>
          <a:off x="3177553" y="1614936"/>
          <a:ext cx="729918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D561E0-3419-8549-8F9E-6B041077F8BA}">
      <dsp:nvSpPr>
        <dsp:cNvPr id="0" name=""/>
        <dsp:cNvSpPr/>
      </dsp:nvSpPr>
      <dsp:spPr>
        <a:xfrm>
          <a:off x="3314413" y="1653387"/>
          <a:ext cx="7162323" cy="769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14300" marR="0" lvl="0" indent="0" algn="l" defTabSz="889000" rtl="0">
            <a:lnSpc>
              <a:spcPct val="90000"/>
            </a:lnSpc>
            <a:spcBef>
              <a:spcPct val="0"/>
            </a:spcBef>
            <a:spcAft>
              <a:spcPts val="0"/>
            </a:spcAft>
            <a:buClr>
              <a:srgbClr val="FFFFFF"/>
            </a:buClr>
            <a:buSzPts val="1800"/>
            <a:buFont typeface="Average"/>
            <a:buNone/>
          </a:pPr>
          <a:r>
            <a:rPr lang="en-GB" sz="2000" b="0" i="0" u="none" strike="noStrike" kern="1200" cap="none" dirty="0">
              <a:solidFill>
                <a:schemeClr val="accent3"/>
              </a:solidFill>
              <a:latin typeface="Average"/>
              <a:ea typeface="Average"/>
              <a:cs typeface="Average"/>
            </a:rPr>
            <a:t>Find the sector with the less losses in a crash</a:t>
          </a:r>
        </a:p>
      </dsp:txBody>
      <dsp:txXfrm>
        <a:off x="3314413" y="1653387"/>
        <a:ext cx="7162323" cy="769017"/>
      </dsp:txXfrm>
    </dsp:sp>
    <dsp:sp modelId="{12532F4E-9BA1-D247-BDB2-D8D88102F961}">
      <dsp:nvSpPr>
        <dsp:cNvPr id="0" name=""/>
        <dsp:cNvSpPr/>
      </dsp:nvSpPr>
      <dsp:spPr>
        <a:xfrm>
          <a:off x="3177553" y="2422405"/>
          <a:ext cx="729918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25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542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llllllllllll</a:t>
            </a:r>
            <a:endParaRPr lang="en-US" dirty="0"/>
          </a:p>
        </p:txBody>
      </p:sp>
    </p:spTree>
    <p:extLst>
      <p:ext uri="{BB962C8B-B14F-4D97-AF65-F5344CB8AC3E}">
        <p14:creationId xmlns:p14="http://schemas.microsoft.com/office/powerpoint/2010/main" val="175417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AU" sz="1100" b="0" i="0" u="none" strike="noStrike" cap="none" dirty="0">
                <a:solidFill>
                  <a:srgbClr val="000000"/>
                </a:solidFill>
                <a:effectLst/>
                <a:latin typeface="Arial"/>
                <a:ea typeface="Arial"/>
                <a:cs typeface="Arial"/>
                <a:sym typeface="Arial"/>
              </a:rPr>
              <a:t>If prices start to fluctuate will generate multiple trend reversals or trade signals. And sometimes the market won't respect MA support/resistance trade signals. We will need another indicator to help clarify the trend. Moving averages work well in strong trending conditions but poorly in choppy or ranging conditions.</a:t>
            </a:r>
          </a:p>
          <a:p>
            <a:endParaRPr lang="en-US" dirty="0"/>
          </a:p>
        </p:txBody>
      </p:sp>
    </p:spTree>
    <p:extLst>
      <p:ext uri="{BB962C8B-B14F-4D97-AF65-F5344CB8AC3E}">
        <p14:creationId xmlns:p14="http://schemas.microsoft.com/office/powerpoint/2010/main" val="43631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11ef6ac3a0f_0_180"/>
          <p:cNvSpPr txBox="1">
            <a:spLocks noGrp="1"/>
          </p:cNvSpPr>
          <p:nvPr>
            <p:ph type="title"/>
          </p:nvPr>
        </p:nvSpPr>
        <p:spPr>
          <a:xfrm>
            <a:off x="895000" y="2855000"/>
            <a:ext cx="10469700" cy="1148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11ef6ac3a0f_0_180"/>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g11ef6ac3a0f_0_216"/>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g11ef6ac3a0f_0_2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7" name="Google Shape;57;g11ef6ac3a0f_0_2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8" name="Google Shape;58;g11ef6ac3a0f_0_2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11ef6ac3a0f_0_2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g11ef6ac3a0f_0_2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1ef6ac3a0f_0_18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2" name="Google Shape;22;g11ef6ac3a0f_0_183"/>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g11ef6ac3a0f_0_183"/>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11ef6ac3a0f_0_18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6" name="Google Shape;26;g11ef6ac3a0f_0_187"/>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g11ef6ac3a0f_0_187"/>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11ef6ac3a0f_0_187"/>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11ef6ac3a0f_0_19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1" name="Google Shape;31;g11ef6ac3a0f_0_19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11ef6ac3a0f_0_19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g11ef6ac3a0f_0_19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g11ef6ac3a0f_0_195"/>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g11ef6ac3a0f_0_199"/>
          <p:cNvSpPr txBox="1">
            <a:spLocks noGrp="1"/>
          </p:cNvSpPr>
          <p:nvPr>
            <p:ph type="title"/>
          </p:nvPr>
        </p:nvSpPr>
        <p:spPr>
          <a:xfrm>
            <a:off x="653667" y="701800"/>
            <a:ext cx="83028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38" name="Google Shape;38;g11ef6ac3a0f_0_199"/>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11ef6ac3a0f_0_202"/>
          <p:cNvSpPr/>
          <p:nvPr/>
        </p:nvSpPr>
        <p:spPr>
          <a:xfrm>
            <a:off x="609600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1" name="Google Shape;41;g11ef6ac3a0f_0_202"/>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g11ef6ac3a0f_0_202"/>
          <p:cNvSpPr txBox="1">
            <a:spLocks noGrp="1"/>
          </p:cNvSpPr>
          <p:nvPr>
            <p:ph type="title"/>
          </p:nvPr>
        </p:nvSpPr>
        <p:spPr>
          <a:xfrm>
            <a:off x="354000" y="1441867"/>
            <a:ext cx="5393700" cy="2280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3" name="Google Shape;43;g11ef6ac3a0f_0_202"/>
          <p:cNvSpPr txBox="1">
            <a:spLocks noGrp="1"/>
          </p:cNvSpPr>
          <p:nvPr>
            <p:ph type="subTitle" idx="1"/>
          </p:nvPr>
        </p:nvSpPr>
        <p:spPr>
          <a:xfrm>
            <a:off x="354000" y="37936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4" name="Google Shape;44;g11ef6ac3a0f_0_202"/>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45" name="Google Shape;45;g11ef6ac3a0f_0_20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1ef6ac3a0f_0_20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a:endParaRPr/>
          </a:p>
        </p:txBody>
      </p:sp>
      <p:sp>
        <p:nvSpPr>
          <p:cNvPr id="48" name="Google Shape;48;g11ef6ac3a0f_0_209"/>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1ef6ac3a0f_0_212"/>
          <p:cNvSpPr txBox="1">
            <a:spLocks noGrp="1"/>
          </p:cNvSpPr>
          <p:nvPr>
            <p:ph type="title" hasCustomPrompt="1"/>
          </p:nvPr>
        </p:nvSpPr>
        <p:spPr>
          <a:xfrm>
            <a:off x="415600" y="1673700"/>
            <a:ext cx="11360700" cy="2520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g11ef6ac3a0f_0_212"/>
          <p:cNvSpPr txBox="1">
            <a:spLocks noGrp="1"/>
          </p:cNvSpPr>
          <p:nvPr>
            <p:ph type="body" idx="1"/>
          </p:nvPr>
        </p:nvSpPr>
        <p:spPr>
          <a:xfrm>
            <a:off x="415600" y="43045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2" name="Google Shape;52;g11ef6ac3a0f_0_21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g11ef6ac3a0f_0_16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a:endParaRPr/>
          </a:p>
        </p:txBody>
      </p:sp>
      <p:sp>
        <p:nvSpPr>
          <p:cNvPr id="7" name="Google Shape;7;g11ef6ac3a0f_0_16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marL="914400" lvl="1"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marL="1371600" lvl="2"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marL="1828800" lvl="3"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marL="2286000" lvl="4"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marL="2743200" lvl="5"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marL="3200400" lvl="6"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marL="3657600" lvl="7"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marL="4114800" lvl="8"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a:endParaRPr/>
          </a:p>
        </p:txBody>
      </p:sp>
      <p:sp>
        <p:nvSpPr>
          <p:cNvPr id="8" name="Google Shape;8;g11ef6ac3a0f_0_168"/>
          <p:cNvSpPr txBox="1">
            <a:spLocks noGrp="1"/>
          </p:cNvSpPr>
          <p:nvPr>
            <p:ph type="sldNum" idx="12"/>
          </p:nvPr>
        </p:nvSpPr>
        <p:spPr>
          <a:xfrm>
            <a:off x="11320333" y="6241346"/>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5;p1">
            <a:extLst>
              <a:ext uri="{FF2B5EF4-FFF2-40B4-BE49-F238E27FC236}">
                <a16:creationId xmlns:a16="http://schemas.microsoft.com/office/drawing/2014/main" id="{2EECCE51-652B-B043-B0F9-4BE56A354809}"/>
              </a:ext>
            </a:extLst>
          </p:cNvPr>
          <p:cNvSpPr txBox="1">
            <a:spLocks/>
          </p:cNvSpPr>
          <p:nvPr/>
        </p:nvSpPr>
        <p:spPr>
          <a:xfrm>
            <a:off x="1208020" y="1271338"/>
            <a:ext cx="9775960" cy="323355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pPr>
              <a:buSzPts val="6500"/>
            </a:pPr>
            <a:r>
              <a:rPr lang="en-AU" sz="8000" b="1" dirty="0">
                <a:solidFill>
                  <a:schemeClr val="tx1"/>
                </a:solidFill>
                <a:latin typeface="Helvetica Neue"/>
                <a:ea typeface="Helvetica Neue"/>
                <a:cs typeface="Helvetica Neue"/>
              </a:rPr>
              <a:t>Analysis of S&amp;P 500 sector performance</a:t>
            </a:r>
          </a:p>
          <a:p>
            <a:r>
              <a:rPr lang="en-AU" sz="8000" b="1" dirty="0">
                <a:solidFill>
                  <a:schemeClr val="tx1"/>
                </a:solidFill>
                <a:latin typeface="Helvetica Neue"/>
                <a:ea typeface="Helvetica Neue"/>
                <a:cs typeface="Helvetica Neue"/>
              </a:rPr>
              <a:t>during </a:t>
            </a:r>
            <a:r>
              <a:rPr lang="en-AU" sz="8000" b="1" dirty="0">
                <a:solidFill>
                  <a:srgbClr val="E06666"/>
                </a:solidFill>
                <a:latin typeface="Helvetica Neue"/>
                <a:ea typeface="Helvetica Neue"/>
                <a:cs typeface="Helvetica Neue"/>
              </a:rPr>
              <a:t>crash</a:t>
            </a:r>
            <a:endParaRPr lang="en-US" dirty="0">
              <a:solidFill>
                <a:schemeClr val="tx1"/>
              </a:solidFill>
            </a:endParaRPr>
          </a:p>
        </p:txBody>
      </p:sp>
      <p:sp>
        <p:nvSpPr>
          <p:cNvPr id="7" name="Text Placeholder 2">
            <a:extLst>
              <a:ext uri="{FF2B5EF4-FFF2-40B4-BE49-F238E27FC236}">
                <a16:creationId xmlns:a16="http://schemas.microsoft.com/office/drawing/2014/main" id="{E4D6B453-F01A-AD46-8107-7EC60FB4D923}"/>
              </a:ext>
            </a:extLst>
          </p:cNvPr>
          <p:cNvSpPr>
            <a:spLocks noGrp="1"/>
          </p:cNvSpPr>
          <p:nvPr>
            <p:ph type="body" idx="1"/>
          </p:nvPr>
        </p:nvSpPr>
        <p:spPr>
          <a:xfrm>
            <a:off x="9924177" y="5979715"/>
            <a:ext cx="1428036" cy="402035"/>
          </a:xfrm>
        </p:spPr>
        <p:txBody>
          <a:bodyPr anchor="b" anchorCtr="0">
            <a:normAutofit fontScale="92500" lnSpcReduction="10000"/>
          </a:bodyPr>
          <a:lstStyle/>
          <a:p>
            <a:pPr marL="114300" indent="0" algn="r">
              <a:buNone/>
            </a:pPr>
            <a:r>
              <a:rPr lang="en-AU" sz="1600" b="1" dirty="0">
                <a:solidFill>
                  <a:schemeClr val="tx1">
                    <a:lumMod val="95000"/>
                  </a:schemeClr>
                </a:solidFill>
                <a:latin typeface="Helvetica Neue" panose="02000503000000020004" pitchFamily="2" charset="0"/>
                <a:ea typeface="Helvetica Neue" panose="02000503000000020004" pitchFamily="2" charset="0"/>
                <a:cs typeface="Helvetica Neue" panose="02000503000000020004" pitchFamily="2" charset="0"/>
              </a:rPr>
              <a:t>By: </a:t>
            </a:r>
            <a:r>
              <a:rPr lang="en-US" sz="1600" b="1" dirty="0">
                <a:solidFill>
                  <a:schemeClr val="tx1">
                    <a:lumMod val="95000"/>
                  </a:schemeClr>
                </a:solidFill>
                <a:latin typeface="Helvetica Neue" panose="02000503000000020004" pitchFamily="2" charset="0"/>
                <a:ea typeface="Helvetica Neue" panose="02000503000000020004" pitchFamily="2" charset="0"/>
                <a:cs typeface="Helvetica Neue" panose="02000503000000020004" pitchFamily="2" charset="0"/>
              </a:rPr>
              <a:t>Ash </a:t>
            </a:r>
            <a:r>
              <a:rPr lang="en-US" sz="1600" b="1" dirty="0">
                <a:solidFill>
                  <a:schemeClr val="tx1">
                    <a:lumMod val="95000"/>
                  </a:schemeClr>
                </a:solidFill>
                <a:latin typeface="Helvetica Neue" panose="02000503000000020004" pitchFamily="2" charset="0"/>
                <a:ea typeface="Helvetica Neue" panose="02000503000000020004" pitchFamily="2" charset="0"/>
                <a:cs typeface="Helvetica Neue" panose="02000503000000020004" pitchFamily="2" charset="0"/>
                <a:sym typeface="Helvetica Neue"/>
              </a:rPr>
              <a:t>Tao</a:t>
            </a:r>
            <a:endParaRPr lang="en-US" sz="1600" b="1" dirty="0">
              <a:solidFill>
                <a:schemeClr val="tx1">
                  <a:lumMod val="9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E47D50D2-545B-8C40-895A-6C6EA17D529F}"/>
              </a:ext>
            </a:extLst>
          </p:cNvPr>
          <p:cNvSpPr txBox="1"/>
          <p:nvPr/>
        </p:nvSpPr>
        <p:spPr>
          <a:xfrm>
            <a:off x="1208020" y="4504890"/>
            <a:ext cx="4696947" cy="400110"/>
          </a:xfrm>
          <a:prstGeom prst="rect">
            <a:avLst/>
          </a:prstGeom>
          <a:noFill/>
        </p:spPr>
        <p:txBody>
          <a:bodyPr wrap="square">
            <a:spAutoFit/>
          </a:bodyPr>
          <a:lstStyle/>
          <a:p>
            <a:pPr algn="r"/>
            <a:r>
              <a:rPr lang="en-US" sz="2000" b="1" dirty="0">
                <a:solidFill>
                  <a:schemeClr val="tx1"/>
                </a:solidFill>
                <a:latin typeface="Helvetica Neue"/>
                <a:ea typeface="Helvetica Neue"/>
                <a:cs typeface="Helvetica Neue"/>
                <a:sym typeface="Helvetica Neue"/>
              </a:rPr>
              <a:t>Analysis of 11 sectors in </a:t>
            </a:r>
            <a:r>
              <a:rPr lang="en-US" altLang="zh-CN" sz="2000" b="1" dirty="0">
                <a:solidFill>
                  <a:schemeClr val="tx1"/>
                </a:solidFill>
                <a:latin typeface="Helvetica Neue"/>
                <a:ea typeface="Helvetica Neue"/>
                <a:cs typeface="Helvetica Neue"/>
                <a:sym typeface="Helvetica Neue"/>
              </a:rPr>
              <a:t>the </a:t>
            </a:r>
            <a:r>
              <a:rPr lang="en-US" sz="2000" b="1" dirty="0">
                <a:solidFill>
                  <a:schemeClr val="tx1"/>
                </a:solidFill>
                <a:latin typeface="Helvetica Neue"/>
                <a:ea typeface="Helvetica Neue"/>
                <a:cs typeface="Helvetica Neue"/>
                <a:sym typeface="Helvetica Neue"/>
              </a:rPr>
              <a:t>S&amp;P 500</a:t>
            </a:r>
            <a:endParaRPr lang="en-US" sz="2000" dirty="0"/>
          </a:p>
        </p:txBody>
      </p:sp>
    </p:spTree>
    <p:extLst>
      <p:ext uri="{BB962C8B-B14F-4D97-AF65-F5344CB8AC3E}">
        <p14:creationId xmlns:p14="http://schemas.microsoft.com/office/powerpoint/2010/main" val="391988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E10BE2-7318-EA4B-B798-42941DEC9FEB}"/>
              </a:ext>
            </a:extLst>
          </p:cNvPr>
          <p:cNvSpPr txBox="1">
            <a:spLocks/>
          </p:cNvSpPr>
          <p:nvPr/>
        </p:nvSpPr>
        <p:spPr>
          <a:xfrm>
            <a:off x="866292" y="502754"/>
            <a:ext cx="9144000" cy="7694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pPr>
              <a:spcBef>
                <a:spcPts val="600"/>
              </a:spcBef>
              <a:spcAft>
                <a:spcPts val="600"/>
              </a:spcAft>
              <a:buClr>
                <a:schemeClr val="tx1">
                  <a:lumMod val="95000"/>
                </a:schemeClr>
              </a:buClr>
            </a:pPr>
            <a:r>
              <a:rPr lang="en-US" sz="4400" b="1" dirty="0">
                <a:solidFill>
                  <a:schemeClr val="tx1">
                    <a:lumMod val="95000"/>
                  </a:schemeClr>
                </a:solidFill>
                <a:latin typeface="Helvetica Neue" panose="02000503000000020004" pitchFamily="2" charset="0"/>
                <a:ea typeface="Helvetica Neue" panose="02000503000000020004" pitchFamily="2" charset="0"/>
                <a:cs typeface="Helvetica Neue" panose="02000503000000020004" pitchFamily="2" charset="0"/>
              </a:rPr>
              <a:t>What Limitations</a:t>
            </a:r>
          </a:p>
        </p:txBody>
      </p:sp>
      <p:sp>
        <p:nvSpPr>
          <p:cNvPr id="3" name="TextBox 2">
            <a:extLst>
              <a:ext uri="{FF2B5EF4-FFF2-40B4-BE49-F238E27FC236}">
                <a16:creationId xmlns:a16="http://schemas.microsoft.com/office/drawing/2014/main" id="{F8251D83-71D4-C941-875E-17CCC1AD3FB6}"/>
              </a:ext>
            </a:extLst>
          </p:cNvPr>
          <p:cNvSpPr txBox="1"/>
          <p:nvPr/>
        </p:nvSpPr>
        <p:spPr>
          <a:xfrm>
            <a:off x="839788" y="1564383"/>
            <a:ext cx="10512425" cy="4454489"/>
          </a:xfrm>
          <a:prstGeom prst="rect">
            <a:avLst/>
          </a:prstGeom>
          <a:noFill/>
        </p:spPr>
        <p:txBody>
          <a:bodyPr wrap="square">
            <a:spAutoFit/>
          </a:bodyPr>
          <a:lstStyle/>
          <a:p>
            <a:pPr marL="342900" indent="-342900">
              <a:lnSpc>
                <a:spcPct val="125000"/>
              </a:lnSpc>
              <a:spcBef>
                <a:spcPts val="600"/>
              </a:spcBef>
              <a:spcAft>
                <a:spcPts val="600"/>
              </a:spcAft>
              <a:buClr>
                <a:schemeClr val="tx1"/>
              </a:buClr>
              <a:buFont typeface="Arial" panose="020B0604020202020204" pitchFamily="34" charset="0"/>
              <a:buChar char="•"/>
            </a:pPr>
            <a:r>
              <a:rPr lang="en-AU" sz="2000" dirty="0">
                <a:solidFill>
                  <a:schemeClr val="tx1"/>
                </a:solidFill>
                <a:latin typeface="Average"/>
                <a:sym typeface="Average"/>
              </a:rPr>
              <a:t>The data of the sector is not direct data. </a:t>
            </a:r>
          </a:p>
          <a:p>
            <a:pPr marL="571500" algn="just">
              <a:lnSpc>
                <a:spcPct val="125000"/>
              </a:lnSpc>
              <a:spcBef>
                <a:spcPts val="1200"/>
              </a:spcBef>
              <a:buClr>
                <a:schemeClr val="dk1"/>
              </a:buClr>
              <a:buSzPts val="1800"/>
            </a:pPr>
            <a:r>
              <a:rPr lang="en-AU" sz="1600" dirty="0">
                <a:solidFill>
                  <a:schemeClr val="accent3"/>
                </a:solidFill>
                <a:latin typeface="Average"/>
                <a:sym typeface="Average"/>
              </a:rPr>
              <a:t>It is calculated by the figures from each stock under that sector. The reliability of the data is not as high as a stock. </a:t>
            </a:r>
          </a:p>
          <a:p>
            <a:pPr marL="571500" algn="just">
              <a:lnSpc>
                <a:spcPct val="125000"/>
              </a:lnSpc>
              <a:spcBef>
                <a:spcPts val="1200"/>
              </a:spcBef>
              <a:buClr>
                <a:schemeClr val="dk1"/>
              </a:buClr>
              <a:buSzPts val="1800"/>
            </a:pPr>
            <a:r>
              <a:rPr lang="en-AU" sz="1600" dirty="0">
                <a:solidFill>
                  <a:srgbClr val="36474F"/>
                </a:solidFill>
                <a:latin typeface="Average"/>
                <a:sym typeface="Average"/>
              </a:rPr>
              <a:t>If we can break down the selected sample, analyse individual stocks instead of the 11 sectors. If we can expand the size of the project, perform data analysis in a larger dataset, such as studying the top 20 stocks in each sector. The results may be more convincing.</a:t>
            </a:r>
          </a:p>
          <a:p>
            <a:pPr marL="342900" indent="-342900">
              <a:lnSpc>
                <a:spcPct val="125000"/>
              </a:lnSpc>
              <a:spcBef>
                <a:spcPts val="600"/>
              </a:spcBef>
              <a:spcAft>
                <a:spcPts val="600"/>
              </a:spcAft>
              <a:buClr>
                <a:schemeClr val="tx1"/>
              </a:buClr>
              <a:buSzPts val="1800"/>
              <a:buFont typeface="Arial" panose="020B0604020202020204" pitchFamily="34" charset="0"/>
              <a:buChar char="•"/>
            </a:pPr>
            <a:r>
              <a:rPr lang="en-US" altLang="zh-CN" sz="2000" dirty="0">
                <a:solidFill>
                  <a:schemeClr val="tx1"/>
                </a:solidFill>
                <a:latin typeface="Average"/>
                <a:sym typeface="Average"/>
              </a:rPr>
              <a:t>4 selected crash periods have different causes.</a:t>
            </a:r>
          </a:p>
          <a:p>
            <a:pPr marL="571500" algn="just">
              <a:lnSpc>
                <a:spcPct val="125000"/>
              </a:lnSpc>
              <a:spcBef>
                <a:spcPts val="1200"/>
              </a:spcBef>
              <a:buClr>
                <a:schemeClr val="dk1"/>
              </a:buClr>
              <a:buSzPts val="1800"/>
            </a:pPr>
            <a:r>
              <a:rPr lang="en-AU" sz="1600" dirty="0">
                <a:solidFill>
                  <a:schemeClr val="accent3"/>
                </a:solidFill>
                <a:latin typeface="Average"/>
                <a:sym typeface="Average"/>
              </a:rPr>
              <a:t>The cause of crash is an important dimension to study a crash. The impact of “Black Swans” and “Grey Rhinos” on the market is very different.</a:t>
            </a:r>
            <a:r>
              <a:rPr lang="zh-CN" altLang="en-US" sz="1600" dirty="0">
                <a:solidFill>
                  <a:schemeClr val="accent3"/>
                </a:solidFill>
                <a:latin typeface="Average"/>
                <a:sym typeface="Average"/>
              </a:rPr>
              <a:t> </a:t>
            </a:r>
            <a:r>
              <a:rPr lang="en-AU" sz="1600" dirty="0">
                <a:solidFill>
                  <a:schemeClr val="accent3"/>
                </a:solidFill>
                <a:latin typeface="Average"/>
                <a:sym typeface="Average"/>
              </a:rPr>
              <a:t>In this study</a:t>
            </a:r>
            <a:r>
              <a:rPr lang="en-US" altLang="zh-CN" sz="1600" dirty="0">
                <a:solidFill>
                  <a:schemeClr val="accent3"/>
                </a:solidFill>
                <a:latin typeface="Average"/>
                <a:sym typeface="Average"/>
              </a:rPr>
              <a:t>,</a:t>
            </a:r>
            <a:r>
              <a:rPr lang="zh-CN" altLang="en-US" sz="1600" dirty="0">
                <a:solidFill>
                  <a:schemeClr val="accent3"/>
                </a:solidFill>
                <a:latin typeface="Average"/>
                <a:sym typeface="Average"/>
              </a:rPr>
              <a:t> </a:t>
            </a:r>
            <a:r>
              <a:rPr lang="en-AU" sz="1600" dirty="0">
                <a:solidFill>
                  <a:schemeClr val="accent3"/>
                </a:solidFill>
                <a:latin typeface="Average"/>
                <a:sym typeface="Average"/>
              </a:rPr>
              <a:t>the crash we selected includes both the predictable crash with a high possibility and the unpredictable crash with a low  possibility.</a:t>
            </a:r>
          </a:p>
          <a:p>
            <a:pPr marL="571500" algn="just">
              <a:lnSpc>
                <a:spcPct val="125000"/>
              </a:lnSpc>
              <a:spcBef>
                <a:spcPts val="1200"/>
              </a:spcBef>
              <a:buClr>
                <a:schemeClr val="dk1"/>
              </a:buClr>
              <a:buSzPts val="1800"/>
            </a:pPr>
            <a:r>
              <a:rPr lang="en-AU" sz="1600" dirty="0">
                <a:solidFill>
                  <a:schemeClr val="bg1"/>
                </a:solidFill>
                <a:latin typeface="Average"/>
                <a:sym typeface="Average"/>
              </a:rPr>
              <a:t>If we can select crashes with more similar causes for research, the conclusions obtained may be more helpful for relevant personnel to obtain the judgments they need</a:t>
            </a:r>
          </a:p>
        </p:txBody>
      </p:sp>
    </p:spTree>
    <p:extLst>
      <p:ext uri="{BB962C8B-B14F-4D97-AF65-F5344CB8AC3E}">
        <p14:creationId xmlns:p14="http://schemas.microsoft.com/office/powerpoint/2010/main" val="3651636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E10BE2-7318-EA4B-B798-42941DEC9FEB}"/>
              </a:ext>
            </a:extLst>
          </p:cNvPr>
          <p:cNvSpPr txBox="1">
            <a:spLocks/>
          </p:cNvSpPr>
          <p:nvPr/>
        </p:nvSpPr>
        <p:spPr>
          <a:xfrm>
            <a:off x="866292" y="502754"/>
            <a:ext cx="9144000" cy="7694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pPr>
              <a:spcBef>
                <a:spcPts val="600"/>
              </a:spcBef>
              <a:spcAft>
                <a:spcPts val="600"/>
              </a:spcAft>
              <a:buClr>
                <a:schemeClr val="tx1">
                  <a:lumMod val="95000"/>
                </a:schemeClr>
              </a:buClr>
            </a:pPr>
            <a:r>
              <a:rPr lang="en-US" sz="4400" b="1" dirty="0">
                <a:solidFill>
                  <a:schemeClr val="tx1">
                    <a:lumMod val="95000"/>
                  </a:schemeClr>
                </a:solidFill>
                <a:latin typeface="Helvetica Neue" panose="02000503000000020004" pitchFamily="2" charset="0"/>
                <a:ea typeface="Helvetica Neue" panose="02000503000000020004" pitchFamily="2" charset="0"/>
                <a:cs typeface="Helvetica Neue" panose="02000503000000020004" pitchFamily="2" charset="0"/>
              </a:rPr>
              <a:t>How Solution Can Be Improved</a:t>
            </a:r>
            <a:endParaRPr lang="en-US" sz="4400" dirty="0">
              <a:solidFill>
                <a:schemeClr val="tx1">
                  <a:lumMod val="9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extBox 3">
            <a:extLst>
              <a:ext uri="{FF2B5EF4-FFF2-40B4-BE49-F238E27FC236}">
                <a16:creationId xmlns:a16="http://schemas.microsoft.com/office/drawing/2014/main" id="{CD45DDBC-97A6-ED43-A03D-FE1B41659050}"/>
              </a:ext>
            </a:extLst>
          </p:cNvPr>
          <p:cNvSpPr txBox="1"/>
          <p:nvPr/>
        </p:nvSpPr>
        <p:spPr>
          <a:xfrm>
            <a:off x="839788" y="1564383"/>
            <a:ext cx="10512425" cy="4454489"/>
          </a:xfrm>
          <a:prstGeom prst="rect">
            <a:avLst/>
          </a:prstGeom>
          <a:noFill/>
        </p:spPr>
        <p:txBody>
          <a:bodyPr wrap="square">
            <a:spAutoFit/>
          </a:bodyPr>
          <a:lstStyle/>
          <a:p>
            <a:pPr marL="342900" indent="-342900">
              <a:lnSpc>
                <a:spcPct val="125000"/>
              </a:lnSpc>
              <a:spcBef>
                <a:spcPts val="600"/>
              </a:spcBef>
              <a:spcAft>
                <a:spcPts val="600"/>
              </a:spcAft>
              <a:buClr>
                <a:schemeClr val="tx1"/>
              </a:buClr>
              <a:buFont typeface="Arial" panose="020B0604020202020204" pitchFamily="34" charset="0"/>
              <a:buChar char="•"/>
            </a:pPr>
            <a:r>
              <a:rPr lang="en-AU" sz="2000" dirty="0">
                <a:solidFill>
                  <a:schemeClr val="tx1"/>
                </a:solidFill>
                <a:latin typeface="Average"/>
                <a:sym typeface="Average"/>
              </a:rPr>
              <a:t>The data of the sector is not direct data. </a:t>
            </a:r>
          </a:p>
          <a:p>
            <a:pPr marL="571500" algn="just">
              <a:lnSpc>
                <a:spcPct val="125000"/>
              </a:lnSpc>
              <a:spcBef>
                <a:spcPts val="1200"/>
              </a:spcBef>
              <a:buClr>
                <a:schemeClr val="dk1"/>
              </a:buClr>
              <a:buSzPts val="1800"/>
            </a:pPr>
            <a:r>
              <a:rPr lang="en-AU" sz="1600" dirty="0">
                <a:solidFill>
                  <a:schemeClr val="accent3"/>
                </a:solidFill>
                <a:latin typeface="Average"/>
                <a:sym typeface="Average"/>
              </a:rPr>
              <a:t>It is calculated by the figures from each stock under that sector. The reliability of the data is not as high as a stock. </a:t>
            </a:r>
          </a:p>
          <a:p>
            <a:pPr marL="571500" algn="just">
              <a:lnSpc>
                <a:spcPct val="125000"/>
              </a:lnSpc>
              <a:spcBef>
                <a:spcPts val="1200"/>
              </a:spcBef>
              <a:buClr>
                <a:schemeClr val="dk1"/>
              </a:buClr>
              <a:buSzPts val="1800"/>
            </a:pPr>
            <a:r>
              <a:rPr lang="en-AU" sz="1600" dirty="0">
                <a:solidFill>
                  <a:schemeClr val="accent3"/>
                </a:solidFill>
                <a:latin typeface="Average"/>
                <a:sym typeface="Average"/>
              </a:rPr>
              <a:t>If we can break down the selected sample, analyse individual stocks instead of the 11 sectors. If we can expand the size of the project, perform data analysis in a larger dataset, such as studying the top 20 stocks in each sector. The results may be more convincing.</a:t>
            </a:r>
          </a:p>
          <a:p>
            <a:pPr marL="342900" indent="-342900">
              <a:lnSpc>
                <a:spcPct val="125000"/>
              </a:lnSpc>
              <a:spcBef>
                <a:spcPts val="600"/>
              </a:spcBef>
              <a:spcAft>
                <a:spcPts val="600"/>
              </a:spcAft>
              <a:buClr>
                <a:schemeClr val="tx1"/>
              </a:buClr>
              <a:buSzPts val="1800"/>
              <a:buFont typeface="Arial" panose="020B0604020202020204" pitchFamily="34" charset="0"/>
              <a:buChar char="•"/>
            </a:pPr>
            <a:r>
              <a:rPr lang="en-US" altLang="zh-CN" sz="2000" dirty="0">
                <a:solidFill>
                  <a:schemeClr val="tx1"/>
                </a:solidFill>
                <a:latin typeface="Average"/>
                <a:sym typeface="Average"/>
              </a:rPr>
              <a:t>4 selected crash periods have different causes.</a:t>
            </a:r>
          </a:p>
          <a:p>
            <a:pPr marL="571500" algn="just">
              <a:lnSpc>
                <a:spcPct val="125000"/>
              </a:lnSpc>
              <a:spcBef>
                <a:spcPts val="1200"/>
              </a:spcBef>
              <a:buClr>
                <a:schemeClr val="dk1"/>
              </a:buClr>
              <a:buSzPts val="1800"/>
            </a:pPr>
            <a:r>
              <a:rPr lang="en-AU" sz="1600" dirty="0">
                <a:solidFill>
                  <a:schemeClr val="accent3"/>
                </a:solidFill>
                <a:latin typeface="Average"/>
                <a:sym typeface="Average"/>
              </a:rPr>
              <a:t>The cause of crash is an important dimension to study a crash. The impact of “Black Swans” and “Grey Rhinos” on the market is very different.</a:t>
            </a:r>
            <a:r>
              <a:rPr lang="zh-CN" altLang="en-US" sz="1600" dirty="0">
                <a:solidFill>
                  <a:schemeClr val="accent3"/>
                </a:solidFill>
                <a:latin typeface="Average"/>
                <a:sym typeface="Average"/>
              </a:rPr>
              <a:t> </a:t>
            </a:r>
            <a:r>
              <a:rPr lang="en-AU" sz="1600" dirty="0">
                <a:solidFill>
                  <a:schemeClr val="accent3"/>
                </a:solidFill>
                <a:latin typeface="Average"/>
                <a:sym typeface="Average"/>
              </a:rPr>
              <a:t>In this study</a:t>
            </a:r>
            <a:r>
              <a:rPr lang="en-US" altLang="zh-CN" sz="1600" dirty="0">
                <a:solidFill>
                  <a:schemeClr val="accent3"/>
                </a:solidFill>
                <a:latin typeface="Average"/>
                <a:sym typeface="Average"/>
              </a:rPr>
              <a:t>,</a:t>
            </a:r>
            <a:r>
              <a:rPr lang="zh-CN" altLang="en-US" sz="1600" dirty="0">
                <a:solidFill>
                  <a:schemeClr val="accent3"/>
                </a:solidFill>
                <a:latin typeface="Average"/>
                <a:sym typeface="Average"/>
              </a:rPr>
              <a:t> </a:t>
            </a:r>
            <a:r>
              <a:rPr lang="en-AU" sz="1600" dirty="0">
                <a:solidFill>
                  <a:schemeClr val="accent3"/>
                </a:solidFill>
                <a:latin typeface="Average"/>
                <a:sym typeface="Average"/>
              </a:rPr>
              <a:t>the crash we selected includes both the predictable crash with a high possibility and the unpredictable crash with a low  possibility.</a:t>
            </a:r>
          </a:p>
          <a:p>
            <a:pPr marL="571500" algn="just">
              <a:lnSpc>
                <a:spcPct val="125000"/>
              </a:lnSpc>
              <a:spcBef>
                <a:spcPts val="1200"/>
              </a:spcBef>
              <a:buClr>
                <a:schemeClr val="dk1"/>
              </a:buClr>
              <a:buSzPts val="1800"/>
            </a:pPr>
            <a:r>
              <a:rPr lang="en-AU" sz="1600" dirty="0">
                <a:solidFill>
                  <a:schemeClr val="accent3"/>
                </a:solidFill>
                <a:latin typeface="Average"/>
                <a:sym typeface="Average"/>
              </a:rPr>
              <a:t>If we can select crashes with more similar causes, the conclusions may be more useful for getting a judgments people need.</a:t>
            </a:r>
          </a:p>
        </p:txBody>
      </p:sp>
    </p:spTree>
    <p:extLst>
      <p:ext uri="{BB962C8B-B14F-4D97-AF65-F5344CB8AC3E}">
        <p14:creationId xmlns:p14="http://schemas.microsoft.com/office/powerpoint/2010/main" val="390534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3" name="Google Shape;90;p4">
            <a:extLst>
              <a:ext uri="{FF2B5EF4-FFF2-40B4-BE49-F238E27FC236}">
                <a16:creationId xmlns:a16="http://schemas.microsoft.com/office/drawing/2014/main" id="{5BB0FBA2-4C44-DA43-A912-FA60E74B55F8}"/>
              </a:ext>
            </a:extLst>
          </p:cNvPr>
          <p:cNvSpPr txBox="1"/>
          <p:nvPr/>
        </p:nvSpPr>
        <p:spPr>
          <a:xfrm>
            <a:off x="853040" y="502755"/>
            <a:ext cx="5256212" cy="1140515"/>
          </a:xfrm>
          <a:prstGeom prst="rect">
            <a:avLst/>
          </a:prstGeom>
          <a:noFill/>
          <a:ln>
            <a:noFill/>
          </a:ln>
        </p:spPr>
        <p:txBody>
          <a:bodyPr spcFirstLastPara="1" wrap="square" lIns="91425" tIns="45700" rIns="91425" bIns="45700" anchor="t" anchorCtr="0">
            <a:noAutofit/>
          </a:bodyPr>
          <a:lstStyle/>
          <a:p>
            <a:pPr lvl="0">
              <a:lnSpc>
                <a:spcPct val="107000"/>
              </a:lnSpc>
              <a:buClr>
                <a:srgbClr val="171616"/>
              </a:buClr>
              <a:buSzPts val="2400"/>
            </a:pPr>
            <a:r>
              <a:rPr lang="en-US" sz="5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Content</a:t>
            </a:r>
            <a:endParaRPr sz="5400" i="0" u="none" strike="noStrike" cap="none"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5" name="TextBox 4">
            <a:extLst>
              <a:ext uri="{FF2B5EF4-FFF2-40B4-BE49-F238E27FC236}">
                <a16:creationId xmlns:a16="http://schemas.microsoft.com/office/drawing/2014/main" id="{5B184287-630D-3E40-B648-9ABB4C790769}"/>
              </a:ext>
            </a:extLst>
          </p:cNvPr>
          <p:cNvSpPr txBox="1"/>
          <p:nvPr/>
        </p:nvSpPr>
        <p:spPr>
          <a:xfrm>
            <a:off x="2930623" y="1643270"/>
            <a:ext cx="6357258" cy="3911712"/>
          </a:xfrm>
          <a:prstGeom prst="rect">
            <a:avLst/>
          </a:prstGeom>
          <a:noFill/>
        </p:spPr>
        <p:txBody>
          <a:bodyPr wrap="square">
            <a:spAutoFit/>
          </a:bodyPr>
          <a:lstStyle/>
          <a:p>
            <a:pPr marL="571500" indent="-457200">
              <a:lnSpc>
                <a:spcPct val="150000"/>
              </a:lnSpc>
              <a:buClr>
                <a:schemeClr val="dk1"/>
              </a:buClr>
              <a:buSzPts val="1800"/>
              <a:buFont typeface="+mj-lt"/>
              <a:buAutoNum type="arabicPeriod"/>
            </a:pPr>
            <a:r>
              <a:rPr lang="en-US" sz="2400" dirty="0">
                <a:solidFill>
                  <a:schemeClr val="tx1"/>
                </a:solidFill>
                <a:latin typeface="Average"/>
                <a:sym typeface="Average"/>
              </a:rPr>
              <a:t>Who needs the solution</a:t>
            </a:r>
          </a:p>
          <a:p>
            <a:pPr marL="571500" indent="-457200">
              <a:lnSpc>
                <a:spcPct val="150000"/>
              </a:lnSpc>
              <a:buClr>
                <a:schemeClr val="dk1"/>
              </a:buClr>
              <a:buSzPts val="1800"/>
              <a:buFont typeface="+mj-lt"/>
              <a:buAutoNum type="arabicPeriod"/>
            </a:pPr>
            <a:r>
              <a:rPr lang="en-US" sz="2400" dirty="0">
                <a:solidFill>
                  <a:schemeClr val="tx1"/>
                </a:solidFill>
                <a:latin typeface="Average"/>
                <a:sym typeface="Average"/>
              </a:rPr>
              <a:t>What is the business problem</a:t>
            </a:r>
          </a:p>
          <a:p>
            <a:pPr marL="571500" indent="-457200">
              <a:lnSpc>
                <a:spcPct val="150000"/>
              </a:lnSpc>
              <a:buClr>
                <a:schemeClr val="dk1"/>
              </a:buClr>
              <a:buSzPts val="1800"/>
              <a:buFont typeface="+mj-lt"/>
              <a:buAutoNum type="arabicPeriod"/>
            </a:pPr>
            <a:r>
              <a:rPr lang="en-US" sz="2400" dirty="0">
                <a:solidFill>
                  <a:schemeClr val="tx1"/>
                </a:solidFill>
                <a:latin typeface="Average"/>
                <a:sym typeface="Average"/>
              </a:rPr>
              <a:t>What questions can solve the problem?</a:t>
            </a:r>
          </a:p>
          <a:p>
            <a:pPr marL="571500" indent="-457200">
              <a:lnSpc>
                <a:spcPct val="150000"/>
              </a:lnSpc>
              <a:buClr>
                <a:schemeClr val="dk1"/>
              </a:buClr>
              <a:buSzPts val="1800"/>
              <a:buFont typeface="+mj-lt"/>
              <a:buAutoNum type="arabicPeriod"/>
            </a:pPr>
            <a:r>
              <a:rPr lang="en-US" sz="2400" dirty="0">
                <a:solidFill>
                  <a:schemeClr val="tx1"/>
                </a:solidFill>
                <a:latin typeface="Average"/>
                <a:sym typeface="Average"/>
              </a:rPr>
              <a:t>Exploratory Data Analysis(EDA)</a:t>
            </a:r>
          </a:p>
          <a:p>
            <a:pPr marL="571500" indent="-457200">
              <a:lnSpc>
                <a:spcPct val="150000"/>
              </a:lnSpc>
              <a:buClr>
                <a:schemeClr val="dk1"/>
              </a:buClr>
              <a:buSzPts val="1800"/>
              <a:buFont typeface="+mj-lt"/>
              <a:buAutoNum type="arabicPeriod"/>
            </a:pPr>
            <a:r>
              <a:rPr lang="en-US" sz="2400" dirty="0">
                <a:solidFill>
                  <a:schemeClr val="tx1"/>
                </a:solidFill>
                <a:highlight>
                  <a:srgbClr val="008080"/>
                </a:highlight>
                <a:latin typeface="Average"/>
              </a:rPr>
              <a:t>Questions have been answered</a:t>
            </a:r>
          </a:p>
          <a:p>
            <a:pPr marL="571500" indent="-457200">
              <a:lnSpc>
                <a:spcPct val="150000"/>
              </a:lnSpc>
              <a:buClr>
                <a:schemeClr val="dk1"/>
              </a:buClr>
              <a:buSzPts val="1800"/>
              <a:buFont typeface="+mj-lt"/>
              <a:buAutoNum type="arabicPeriod"/>
            </a:pPr>
            <a:r>
              <a:rPr lang="en-US" sz="2400" dirty="0">
                <a:solidFill>
                  <a:schemeClr val="tx1"/>
                </a:solidFill>
                <a:latin typeface="Average"/>
                <a:sym typeface="Average"/>
              </a:rPr>
              <a:t>What Limitations</a:t>
            </a:r>
          </a:p>
          <a:p>
            <a:pPr marL="571500" indent="-457200">
              <a:lnSpc>
                <a:spcPct val="150000"/>
              </a:lnSpc>
              <a:buClr>
                <a:schemeClr val="dk1"/>
              </a:buClr>
              <a:buSzPts val="1800"/>
              <a:buFont typeface="+mj-lt"/>
              <a:buAutoNum type="arabicPeriod"/>
            </a:pPr>
            <a:r>
              <a:rPr lang="en-US" sz="2400" dirty="0">
                <a:solidFill>
                  <a:schemeClr val="tx1"/>
                </a:solidFill>
                <a:latin typeface="Average"/>
                <a:sym typeface="Average"/>
              </a:rPr>
              <a:t>How Solution Can Be Improved</a:t>
            </a:r>
          </a:p>
        </p:txBody>
      </p:sp>
    </p:spTree>
    <p:extLst>
      <p:ext uri="{BB962C8B-B14F-4D97-AF65-F5344CB8AC3E}">
        <p14:creationId xmlns:p14="http://schemas.microsoft.com/office/powerpoint/2010/main" val="18029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0EDF3E-B563-E749-973B-5CAB224E7CC6}"/>
              </a:ext>
            </a:extLst>
          </p:cNvPr>
          <p:cNvSpPr txBox="1">
            <a:spLocks/>
          </p:cNvSpPr>
          <p:nvPr/>
        </p:nvSpPr>
        <p:spPr>
          <a:xfrm>
            <a:off x="866292" y="502754"/>
            <a:ext cx="9144000" cy="114572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r>
              <a:rPr lang="en-US" sz="4400" b="1" dirty="0">
                <a:latin typeface="Helvetica Neue" panose="02000503000000020004" pitchFamily="2" charset="0"/>
                <a:ea typeface="Helvetica Neue" panose="02000503000000020004" pitchFamily="2" charset="0"/>
                <a:cs typeface="Helvetica Neue" panose="02000503000000020004" pitchFamily="2" charset="0"/>
              </a:rPr>
              <a:t>Who needs the solution</a:t>
            </a:r>
            <a:br>
              <a:rPr lang="en-US" sz="4800" b="1" dirty="0">
                <a:latin typeface="Helvetica Neue" panose="02000503000000020004" pitchFamily="2" charset="0"/>
                <a:ea typeface="Helvetica Neue" panose="02000503000000020004" pitchFamily="2" charset="0"/>
                <a:cs typeface="Helvetica Neue" panose="02000503000000020004" pitchFamily="2" charset="0"/>
              </a:rPr>
            </a:br>
            <a:r>
              <a:rPr lang="en-US" sz="2400" b="1" dirty="0">
                <a:latin typeface="Helvetica Neue" panose="02000503000000020004" pitchFamily="2" charset="0"/>
                <a:ea typeface="Helvetica Neue" panose="02000503000000020004" pitchFamily="2" charset="0"/>
                <a:cs typeface="Helvetica Neue" panose="02000503000000020004" pitchFamily="2" charset="0"/>
              </a:rPr>
              <a:t>Key Stakeholders: Investor who is interest in US Market </a:t>
            </a:r>
          </a:p>
        </p:txBody>
      </p:sp>
      <p:pic>
        <p:nvPicPr>
          <p:cNvPr id="5" name="Google Shape;73;g11eed26506c_0_7">
            <a:extLst>
              <a:ext uri="{FF2B5EF4-FFF2-40B4-BE49-F238E27FC236}">
                <a16:creationId xmlns:a16="http://schemas.microsoft.com/office/drawing/2014/main" id="{9BB9E897-F52C-B443-981C-8BC6A86EDFD0}"/>
              </a:ext>
            </a:extLst>
          </p:cNvPr>
          <p:cNvPicPr preferRelativeResize="0"/>
          <p:nvPr/>
        </p:nvPicPr>
        <p:blipFill rotWithShape="1">
          <a:blip r:embed="rId3"/>
          <a:srcRect t="30657" b="14218"/>
          <a:stretch/>
        </p:blipFill>
        <p:spPr>
          <a:xfrm>
            <a:off x="1524000" y="1810010"/>
            <a:ext cx="9143999" cy="2450715"/>
          </a:xfrm>
          <a:prstGeom prst="rect">
            <a:avLst/>
          </a:prstGeom>
          <a:noFill/>
          <a:ln>
            <a:noFill/>
          </a:ln>
        </p:spPr>
      </p:pic>
      <p:grpSp>
        <p:nvGrpSpPr>
          <p:cNvPr id="16" name="Group 15">
            <a:extLst>
              <a:ext uri="{FF2B5EF4-FFF2-40B4-BE49-F238E27FC236}">
                <a16:creationId xmlns:a16="http://schemas.microsoft.com/office/drawing/2014/main" id="{98248346-321E-1649-A14C-AB3A645DBCE2}"/>
              </a:ext>
            </a:extLst>
          </p:cNvPr>
          <p:cNvGrpSpPr/>
          <p:nvPr/>
        </p:nvGrpSpPr>
        <p:grpSpPr>
          <a:xfrm>
            <a:off x="1732961" y="4644843"/>
            <a:ext cx="3705331" cy="1184971"/>
            <a:chOff x="1217974" y="4031153"/>
            <a:chExt cx="4536411" cy="1450752"/>
          </a:xfrm>
        </p:grpSpPr>
        <p:sp>
          <p:nvSpPr>
            <p:cNvPr id="12" name="Left-right Arrow 11">
              <a:extLst>
                <a:ext uri="{FF2B5EF4-FFF2-40B4-BE49-F238E27FC236}">
                  <a16:creationId xmlns:a16="http://schemas.microsoft.com/office/drawing/2014/main" id="{7A432713-1FD0-2A4B-989C-ABEC5AC749D2}"/>
                </a:ext>
              </a:extLst>
            </p:cNvPr>
            <p:cNvSpPr/>
            <p:nvPr/>
          </p:nvSpPr>
          <p:spPr>
            <a:xfrm>
              <a:off x="2830197" y="4484149"/>
              <a:ext cx="1311965" cy="544760"/>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b="1" dirty="0">
                  <a:solidFill>
                    <a:schemeClr val="bg1">
                      <a:lumMod val="75000"/>
                    </a:schemeClr>
                  </a:solidFill>
                </a:rPr>
                <a:t>Analysis</a:t>
              </a:r>
            </a:p>
          </p:txBody>
        </p:sp>
        <p:sp>
          <p:nvSpPr>
            <p:cNvPr id="14" name="Oval 13">
              <a:extLst>
                <a:ext uri="{FF2B5EF4-FFF2-40B4-BE49-F238E27FC236}">
                  <a16:creationId xmlns:a16="http://schemas.microsoft.com/office/drawing/2014/main" id="{6E63BFCD-9C81-1C42-94D2-33451514D6BE}"/>
                </a:ext>
              </a:extLst>
            </p:cNvPr>
            <p:cNvSpPr/>
            <p:nvPr/>
          </p:nvSpPr>
          <p:spPr>
            <a:xfrm>
              <a:off x="4245603" y="4031153"/>
              <a:ext cx="1508782" cy="1450752"/>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600" b="1" dirty="0"/>
                <a:t>Share Holder</a:t>
              </a:r>
            </a:p>
          </p:txBody>
        </p:sp>
        <p:sp>
          <p:nvSpPr>
            <p:cNvPr id="15" name="Oval 14">
              <a:extLst>
                <a:ext uri="{FF2B5EF4-FFF2-40B4-BE49-F238E27FC236}">
                  <a16:creationId xmlns:a16="http://schemas.microsoft.com/office/drawing/2014/main" id="{5BC71F5D-9AC2-F641-BD00-81AAB9BDF49F}"/>
                </a:ext>
              </a:extLst>
            </p:cNvPr>
            <p:cNvSpPr/>
            <p:nvPr/>
          </p:nvSpPr>
          <p:spPr>
            <a:xfrm>
              <a:off x="1217974" y="4031153"/>
              <a:ext cx="1508782" cy="145075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rIns="0" rtlCol="0" anchor="ctr"/>
            <a:lstStyle/>
            <a:p>
              <a:pPr algn="ctr"/>
              <a:r>
                <a:rPr lang="en-US" sz="1600" b="1" dirty="0"/>
                <a:t>Investor</a:t>
              </a:r>
              <a:endParaRPr lang="en-US" sz="1100" b="1" dirty="0"/>
            </a:p>
          </p:txBody>
        </p:sp>
      </p:grpSp>
      <p:graphicFrame>
        <p:nvGraphicFramePr>
          <p:cNvPr id="2" name="Table 1">
            <a:extLst>
              <a:ext uri="{FF2B5EF4-FFF2-40B4-BE49-F238E27FC236}">
                <a16:creationId xmlns:a16="http://schemas.microsoft.com/office/drawing/2014/main" id="{D8CCC561-3BD5-F14A-8576-5C82091C300C}"/>
              </a:ext>
            </a:extLst>
          </p:cNvPr>
          <p:cNvGraphicFramePr>
            <a:graphicFrameLocks noGrp="1"/>
          </p:cNvGraphicFramePr>
          <p:nvPr>
            <p:extLst>
              <p:ext uri="{D42A27DB-BD31-4B8C-83A1-F6EECF244321}">
                <p14:modId xmlns:p14="http://schemas.microsoft.com/office/powerpoint/2010/main" val="3354054391"/>
              </p:ext>
            </p:extLst>
          </p:nvPr>
        </p:nvGraphicFramePr>
        <p:xfrm>
          <a:off x="6274315" y="4770604"/>
          <a:ext cx="4924907" cy="933450"/>
        </p:xfrm>
        <a:graphic>
          <a:graphicData uri="http://schemas.openxmlformats.org/drawingml/2006/table">
            <a:tbl>
              <a:tblPr firstRow="1" firstCol="1" bandRow="1">
                <a:tableStyleId>{0E3FDE45-AF77-4B5C-9715-49D594BDF05E}</a:tableStyleId>
              </a:tblPr>
              <a:tblGrid>
                <a:gridCol w="2260085">
                  <a:extLst>
                    <a:ext uri="{9D8B030D-6E8A-4147-A177-3AD203B41FA5}">
                      <a16:colId xmlns:a16="http://schemas.microsoft.com/office/drawing/2014/main" val="2218655815"/>
                    </a:ext>
                  </a:extLst>
                </a:gridCol>
                <a:gridCol w="888274">
                  <a:extLst>
                    <a:ext uri="{9D8B030D-6E8A-4147-A177-3AD203B41FA5}">
                      <a16:colId xmlns:a16="http://schemas.microsoft.com/office/drawing/2014/main" val="3531878973"/>
                    </a:ext>
                  </a:extLst>
                </a:gridCol>
                <a:gridCol w="992777">
                  <a:extLst>
                    <a:ext uri="{9D8B030D-6E8A-4147-A177-3AD203B41FA5}">
                      <a16:colId xmlns:a16="http://schemas.microsoft.com/office/drawing/2014/main" val="1265717436"/>
                    </a:ext>
                  </a:extLst>
                </a:gridCol>
                <a:gridCol w="783771">
                  <a:extLst>
                    <a:ext uri="{9D8B030D-6E8A-4147-A177-3AD203B41FA5}">
                      <a16:colId xmlns:a16="http://schemas.microsoft.com/office/drawing/2014/main" val="169785817"/>
                    </a:ext>
                  </a:extLst>
                </a:gridCol>
              </a:tblGrid>
              <a:tr h="0">
                <a:tc>
                  <a:txBody>
                    <a:bodyPr/>
                    <a:lstStyle/>
                    <a:p>
                      <a:pPr marL="7938" indent="0" algn="ctr">
                        <a:spcBef>
                          <a:spcPts val="300"/>
                        </a:spcBef>
                        <a:spcAft>
                          <a:spcPts val="300"/>
                        </a:spcAft>
                        <a:tabLst/>
                      </a:pPr>
                      <a:r>
                        <a:rPr lang="en-AU" sz="1100" b="0" dirty="0">
                          <a:effectLst/>
                        </a:rPr>
                        <a:t>Crash</a:t>
                      </a:r>
                      <a:endParaRPr lang="en-AU" sz="1100" b="0" dirty="0">
                        <a:effectLst/>
                        <a:latin typeface="Calibri" panose="020F0502020204030204" pitchFamily="34" charset="0"/>
                        <a:ea typeface="Times New Roman" panose="02020603050405020304" pitchFamily="18" charset="0"/>
                        <a:cs typeface="Calibri" panose="020F0502020204030204" pitchFamily="34" charset="0"/>
                      </a:endParaRP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Start Date</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End Date</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Changes</a:t>
                      </a:r>
                    </a:p>
                  </a:txBody>
                  <a:tcPr marL="9525" marR="9525" marT="9525" marB="9525" anchor="ctr"/>
                </a:tc>
                <a:extLst>
                  <a:ext uri="{0D108BD9-81ED-4DB2-BD59-A6C34878D82A}">
                    <a16:rowId xmlns:a16="http://schemas.microsoft.com/office/drawing/2014/main" val="3583564502"/>
                  </a:ext>
                </a:extLst>
              </a:tr>
              <a:tr h="164465">
                <a:tc>
                  <a:txBody>
                    <a:bodyPr/>
                    <a:lstStyle/>
                    <a:p>
                      <a:pPr marL="50800" indent="0">
                        <a:tabLst/>
                      </a:pPr>
                      <a:r>
                        <a:rPr lang="en-AU" sz="1100" b="0" dirty="0">
                          <a:effectLst/>
                        </a:rPr>
                        <a:t>2015 August Stock Market Selloff</a:t>
                      </a:r>
                      <a:endParaRPr lang="en-AU"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2015-08-17</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2015-11-03</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11.17%</a:t>
                      </a:r>
                    </a:p>
                  </a:txBody>
                  <a:tcPr marL="9525" marR="9525" marT="9525" marB="9525" anchor="ctr"/>
                </a:tc>
                <a:extLst>
                  <a:ext uri="{0D108BD9-81ED-4DB2-BD59-A6C34878D82A}">
                    <a16:rowId xmlns:a16="http://schemas.microsoft.com/office/drawing/2014/main" val="794640099"/>
                  </a:ext>
                </a:extLst>
              </a:tr>
              <a:tr h="164465">
                <a:tc>
                  <a:txBody>
                    <a:bodyPr/>
                    <a:lstStyle/>
                    <a:p>
                      <a:pPr marL="50800" indent="0">
                        <a:tabLst/>
                      </a:pPr>
                      <a:r>
                        <a:rPr lang="en-AU" sz="1100" b="0" dirty="0">
                          <a:effectLst/>
                        </a:rPr>
                        <a:t>Bitcoin Crash</a:t>
                      </a:r>
                      <a:endParaRPr lang="en-AU"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2018-09-20</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2019-04-23</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19.15%</a:t>
                      </a:r>
                    </a:p>
                  </a:txBody>
                  <a:tcPr marL="9525" marR="9525" marT="9525" marB="9525" anchor="ctr"/>
                </a:tc>
                <a:extLst>
                  <a:ext uri="{0D108BD9-81ED-4DB2-BD59-A6C34878D82A}">
                    <a16:rowId xmlns:a16="http://schemas.microsoft.com/office/drawing/2014/main" val="3011506672"/>
                  </a:ext>
                </a:extLst>
              </a:tr>
              <a:tr h="164465">
                <a:tc>
                  <a:txBody>
                    <a:bodyPr/>
                    <a:lstStyle/>
                    <a:p>
                      <a:pPr marL="50800" marR="0" indent="0" algn="l"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Covid - 19</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2020-02-19</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2020-08-18</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33.92%</a:t>
                      </a:r>
                    </a:p>
                  </a:txBody>
                  <a:tcPr marL="9525" marR="9525" marT="9525" marB="9525" anchor="ctr"/>
                </a:tc>
                <a:extLst>
                  <a:ext uri="{0D108BD9-81ED-4DB2-BD59-A6C34878D82A}">
                    <a16:rowId xmlns:a16="http://schemas.microsoft.com/office/drawing/2014/main" val="3122694986"/>
                  </a:ext>
                </a:extLst>
              </a:tr>
              <a:tr h="164465">
                <a:tc>
                  <a:txBody>
                    <a:bodyPr/>
                    <a:lstStyle/>
                    <a:p>
                      <a:pPr marL="50800" marR="0" indent="0" algn="l"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Russian Invasion of Ukraine</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2022-02-09</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2022-03-29</a:t>
                      </a:r>
                    </a:p>
                  </a:txBody>
                  <a:tcPr marL="25400" marR="25400" marT="0" marB="0" anchor="ctr"/>
                </a:tc>
                <a:tc>
                  <a:txBody>
                    <a:bodyPr/>
                    <a:lstStyle/>
                    <a:p>
                      <a:pPr marL="50800" marR="0" indent="0" algn="ctr" rtl="0">
                        <a:lnSpc>
                          <a:spcPct val="100000"/>
                        </a:lnSpc>
                        <a:spcBef>
                          <a:spcPts val="0"/>
                        </a:spcBef>
                        <a:spcAft>
                          <a:spcPts val="0"/>
                        </a:spcAft>
                        <a:buClr>
                          <a:srgbClr val="000000"/>
                        </a:buClr>
                        <a:buFont typeface="Arial"/>
                        <a:tabLst/>
                      </a:pPr>
                      <a:r>
                        <a:rPr lang="en-AU" sz="1100" b="0" i="0" u="none" strike="noStrike" cap="none" dirty="0">
                          <a:solidFill>
                            <a:schemeClr val="tx1"/>
                          </a:solidFill>
                          <a:effectLst/>
                          <a:latin typeface="+mn-lt"/>
                          <a:ea typeface="+mn-ea"/>
                          <a:cs typeface="+mn-cs"/>
                          <a:sym typeface="Arial"/>
                        </a:rPr>
                        <a:t>9.08%</a:t>
                      </a:r>
                    </a:p>
                  </a:txBody>
                  <a:tcPr marL="9525" marR="9525" marT="9525" marB="9525" anchor="ctr"/>
                </a:tc>
                <a:extLst>
                  <a:ext uri="{0D108BD9-81ED-4DB2-BD59-A6C34878D82A}">
                    <a16:rowId xmlns:a16="http://schemas.microsoft.com/office/drawing/2014/main" val="3166747518"/>
                  </a:ext>
                </a:extLst>
              </a:tr>
            </a:tbl>
          </a:graphicData>
        </a:graphic>
      </p:graphicFrame>
    </p:spTree>
    <p:extLst>
      <p:ext uri="{BB962C8B-B14F-4D97-AF65-F5344CB8AC3E}">
        <p14:creationId xmlns:p14="http://schemas.microsoft.com/office/powerpoint/2010/main" val="276521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E10BE2-7318-EA4B-B798-42941DEC9FEB}"/>
              </a:ext>
            </a:extLst>
          </p:cNvPr>
          <p:cNvSpPr txBox="1">
            <a:spLocks/>
          </p:cNvSpPr>
          <p:nvPr/>
        </p:nvSpPr>
        <p:spPr>
          <a:xfrm>
            <a:off x="866292" y="502754"/>
            <a:ext cx="9144000" cy="76945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r>
              <a:rPr lang="en-US" sz="4400" b="1" dirty="0">
                <a:latin typeface="Helvetica Neue" panose="02000503000000020004" pitchFamily="2" charset="0"/>
                <a:ea typeface="Helvetica Neue" panose="02000503000000020004" pitchFamily="2" charset="0"/>
                <a:cs typeface="Helvetica Neue" panose="02000503000000020004" pitchFamily="2" charset="0"/>
              </a:rPr>
              <a:t>What is the business problem</a:t>
            </a:r>
            <a:endParaRPr lang="en-US" sz="2800" dirty="0">
              <a:highlight>
                <a:srgbClr val="008080"/>
              </a:highligh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Content Placeholder 2">
            <a:extLst>
              <a:ext uri="{FF2B5EF4-FFF2-40B4-BE49-F238E27FC236}">
                <a16:creationId xmlns:a16="http://schemas.microsoft.com/office/drawing/2014/main" id="{B586BBF0-4231-CB4D-B301-4C840FA6720C}"/>
              </a:ext>
            </a:extLst>
          </p:cNvPr>
          <p:cNvSpPr txBox="1">
            <a:spLocks/>
          </p:cNvSpPr>
          <p:nvPr/>
        </p:nvSpPr>
        <p:spPr>
          <a:xfrm>
            <a:off x="892797" y="1413381"/>
            <a:ext cx="10459416" cy="967409"/>
          </a:xfrm>
          <a:prstGeom prst="rect">
            <a:avLst/>
          </a:prstGeom>
          <a:noFill/>
          <a:ln>
            <a:noFill/>
          </a:ln>
        </p:spPr>
        <p:txBody>
          <a:bodyPr spcFirstLastPara="1" wrap="square" lIns="90000"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verage"/>
              <a:buChar char="●"/>
              <a:defRPr sz="2400" b="0" i="0" u="none" strike="noStrike" cap="none">
                <a:solidFill>
                  <a:schemeClr val="accent3"/>
                </a:solidFill>
                <a:latin typeface="Average"/>
                <a:ea typeface="Average"/>
                <a:cs typeface="Average"/>
                <a:sym typeface="Average"/>
              </a:defRPr>
            </a:lvl1pPr>
            <a:lvl2pPr marL="914400" marR="0" lvl="1"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2pPr>
            <a:lvl3pPr marL="1371600" marR="0" lvl="2"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3pPr>
            <a:lvl4pPr marL="1828800" marR="0" lvl="3"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4pPr>
            <a:lvl5pPr marL="2286000" marR="0" lvl="4"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5pPr>
            <a:lvl6pPr marL="2743200" marR="0" lvl="5"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6pPr>
            <a:lvl7pPr marL="3200400" marR="0" lvl="6"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7pPr>
            <a:lvl8pPr marL="3657600" marR="0" lvl="7"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8pPr>
            <a:lvl9pPr marL="4114800" marR="0" lvl="8" indent="-342900" algn="l" rtl="0">
              <a:lnSpc>
                <a:spcPct val="90000"/>
              </a:lnSpc>
              <a:spcBef>
                <a:spcPts val="1600"/>
              </a:spcBef>
              <a:spcAft>
                <a:spcPts val="160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9pPr>
          </a:lstStyle>
          <a:p>
            <a:pPr marL="114300" indent="0">
              <a:lnSpc>
                <a:spcPct val="100000"/>
              </a:lnSpc>
              <a:spcBef>
                <a:spcPts val="0"/>
              </a:spcBef>
              <a:buNone/>
            </a:pPr>
            <a:r>
              <a:rPr lang="en-US" dirty="0">
                <a:solidFill>
                  <a:schemeClr val="tx1"/>
                </a:solidFill>
              </a:rPr>
              <a:t>The understanding of sector performance in a crash can help stakeholders avoid risks and improve returns.</a:t>
            </a:r>
          </a:p>
        </p:txBody>
      </p:sp>
      <p:graphicFrame>
        <p:nvGraphicFramePr>
          <p:cNvPr id="15" name="Diagram 14">
            <a:extLst>
              <a:ext uri="{FF2B5EF4-FFF2-40B4-BE49-F238E27FC236}">
                <a16:creationId xmlns:a16="http://schemas.microsoft.com/office/drawing/2014/main" id="{79C885C9-AFFF-FA47-9304-B4E15143F7E2}"/>
              </a:ext>
            </a:extLst>
          </p:cNvPr>
          <p:cNvGraphicFramePr/>
          <p:nvPr>
            <p:extLst>
              <p:ext uri="{D42A27DB-BD31-4B8C-83A1-F6EECF244321}">
                <p14:modId xmlns:p14="http://schemas.microsoft.com/office/powerpoint/2010/main" val="3939477816"/>
              </p:ext>
            </p:extLst>
          </p:nvPr>
        </p:nvGraphicFramePr>
        <p:xfrm>
          <a:off x="866292" y="2983763"/>
          <a:ext cx="10485920" cy="246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753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E10BE2-7318-EA4B-B798-42941DEC9FEB}"/>
              </a:ext>
            </a:extLst>
          </p:cNvPr>
          <p:cNvSpPr txBox="1">
            <a:spLocks/>
          </p:cNvSpPr>
          <p:nvPr/>
        </p:nvSpPr>
        <p:spPr>
          <a:xfrm>
            <a:off x="866291" y="502754"/>
            <a:ext cx="10485921" cy="7694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What questions can solve the problem?</a:t>
            </a:r>
            <a:endParaRPr lang="en-US" dirty="0">
              <a:highlight>
                <a:srgbClr val="008080"/>
              </a:highligh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Box 5">
            <a:extLst>
              <a:ext uri="{FF2B5EF4-FFF2-40B4-BE49-F238E27FC236}">
                <a16:creationId xmlns:a16="http://schemas.microsoft.com/office/drawing/2014/main" id="{9E0274EB-A97D-5F41-99DE-E8AC4C381EF0}"/>
              </a:ext>
            </a:extLst>
          </p:cNvPr>
          <p:cNvSpPr txBox="1"/>
          <p:nvPr/>
        </p:nvSpPr>
        <p:spPr>
          <a:xfrm>
            <a:off x="866291" y="2128067"/>
            <a:ext cx="10485922" cy="2601866"/>
          </a:xfrm>
          <a:prstGeom prst="rect">
            <a:avLst/>
          </a:prstGeom>
          <a:noFill/>
        </p:spPr>
        <p:txBody>
          <a:bodyPr wrap="square">
            <a:spAutoFit/>
          </a:bodyPr>
          <a:lstStyle/>
          <a:p>
            <a:pPr marL="342900" lvl="0" indent="-342900">
              <a:lnSpc>
                <a:spcPct val="125000"/>
              </a:lnSpc>
              <a:spcBef>
                <a:spcPts val="600"/>
              </a:spcBef>
              <a:spcAft>
                <a:spcPts val="600"/>
              </a:spcAft>
              <a:buClr>
                <a:schemeClr val="tx1"/>
              </a:buClr>
              <a:buFont typeface="Arial" panose="020B0604020202020204" pitchFamily="34" charset="0"/>
              <a:buChar char="•"/>
            </a:pPr>
            <a:r>
              <a:rPr lang="en-AU" sz="2000" dirty="0">
                <a:solidFill>
                  <a:schemeClr val="accent3"/>
                </a:solidFill>
                <a:latin typeface="Average"/>
              </a:rPr>
              <a:t>Can we tell the trend from the cause of the crash?</a:t>
            </a:r>
          </a:p>
          <a:p>
            <a:pPr marL="342900" lvl="0" indent="-342900">
              <a:lnSpc>
                <a:spcPct val="125000"/>
              </a:lnSpc>
              <a:spcBef>
                <a:spcPts val="600"/>
              </a:spcBef>
              <a:spcAft>
                <a:spcPts val="600"/>
              </a:spcAft>
              <a:buClr>
                <a:schemeClr val="tx1"/>
              </a:buClr>
              <a:buFont typeface="Arial" panose="020B0604020202020204" pitchFamily="34" charset="0"/>
              <a:buChar char="•"/>
            </a:pPr>
            <a:r>
              <a:rPr lang="en-AU" sz="2000" dirty="0">
                <a:solidFill>
                  <a:schemeClr val="accent3"/>
                </a:solidFill>
                <a:latin typeface="Average"/>
              </a:rPr>
              <a:t>What makes one sector perform differently from the the others? </a:t>
            </a:r>
          </a:p>
          <a:p>
            <a:pPr marL="342900" lvl="0" indent="-342900">
              <a:lnSpc>
                <a:spcPct val="125000"/>
              </a:lnSpc>
              <a:spcBef>
                <a:spcPts val="600"/>
              </a:spcBef>
              <a:spcAft>
                <a:spcPts val="600"/>
              </a:spcAft>
              <a:buClr>
                <a:schemeClr val="tx1"/>
              </a:buClr>
              <a:buFont typeface="Arial" panose="020B0604020202020204" pitchFamily="34" charset="0"/>
              <a:buChar char="•"/>
            </a:pPr>
            <a:r>
              <a:rPr lang="en-AU" sz="2000" dirty="0">
                <a:solidFill>
                  <a:schemeClr val="accent3"/>
                </a:solidFill>
                <a:latin typeface="Average"/>
              </a:rPr>
              <a:t>Can the previous price help to make a judgment on sector performance?</a:t>
            </a:r>
          </a:p>
          <a:p>
            <a:pPr marL="342900" lvl="0" indent="-342900">
              <a:lnSpc>
                <a:spcPct val="125000"/>
              </a:lnSpc>
              <a:spcBef>
                <a:spcPts val="600"/>
              </a:spcBef>
              <a:spcAft>
                <a:spcPts val="600"/>
              </a:spcAft>
              <a:buClr>
                <a:schemeClr val="tx1"/>
              </a:buClr>
              <a:buFont typeface="Arial" panose="020B0604020202020204" pitchFamily="34" charset="0"/>
              <a:buChar char="•"/>
            </a:pPr>
            <a:r>
              <a:rPr lang="en-AU" sz="2000" dirty="0">
                <a:solidFill>
                  <a:schemeClr val="accent3"/>
                </a:solidFill>
                <a:latin typeface="Average"/>
              </a:rPr>
              <a:t>Is there a correlation between sectors?</a:t>
            </a:r>
          </a:p>
          <a:p>
            <a:pPr marL="342900" lvl="0" indent="-342900">
              <a:lnSpc>
                <a:spcPct val="125000"/>
              </a:lnSpc>
              <a:spcBef>
                <a:spcPts val="600"/>
              </a:spcBef>
              <a:spcAft>
                <a:spcPts val="600"/>
              </a:spcAft>
              <a:buClr>
                <a:schemeClr val="tx1"/>
              </a:buClr>
              <a:buFont typeface="Arial" panose="020B0604020202020204" pitchFamily="34" charset="0"/>
              <a:buChar char="•"/>
            </a:pPr>
            <a:r>
              <a:rPr lang="en-AU" sz="2000" dirty="0">
                <a:solidFill>
                  <a:schemeClr val="accent3"/>
                </a:solidFill>
                <a:latin typeface="Average"/>
              </a:rPr>
              <a:t>Would it be dangerous now to buy or keep holding the ENERGY sector?</a:t>
            </a:r>
          </a:p>
        </p:txBody>
      </p:sp>
    </p:spTree>
    <p:extLst>
      <p:ext uri="{BB962C8B-B14F-4D97-AF65-F5344CB8AC3E}">
        <p14:creationId xmlns:p14="http://schemas.microsoft.com/office/powerpoint/2010/main" val="414090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E10BE2-7318-EA4B-B798-42941DEC9FEB}"/>
              </a:ext>
            </a:extLst>
          </p:cNvPr>
          <p:cNvSpPr txBox="1">
            <a:spLocks/>
          </p:cNvSpPr>
          <p:nvPr/>
        </p:nvSpPr>
        <p:spPr>
          <a:xfrm>
            <a:off x="866292" y="502754"/>
            <a:ext cx="9144000" cy="7694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pPr>
              <a:spcBef>
                <a:spcPts val="600"/>
              </a:spcBef>
              <a:spcAft>
                <a:spcPts val="600"/>
              </a:spcAft>
              <a:buClr>
                <a:schemeClr val="tx1">
                  <a:lumMod val="95000"/>
                </a:schemeClr>
              </a:buClr>
            </a:pPr>
            <a:r>
              <a:rPr lang="en-US" sz="4400" b="1" dirty="0">
                <a:solidFill>
                  <a:schemeClr val="tx1">
                    <a:lumMod val="95000"/>
                  </a:schemeClr>
                </a:solidFill>
                <a:latin typeface="Helvetica Neue" panose="02000503000000020004" pitchFamily="2" charset="0"/>
                <a:ea typeface="Helvetica Neue" panose="02000503000000020004" pitchFamily="2" charset="0"/>
                <a:cs typeface="Helvetica Neue" panose="02000503000000020004" pitchFamily="2" charset="0"/>
              </a:rPr>
              <a:t>Exploratory Data Analysis (EDA)</a:t>
            </a:r>
          </a:p>
        </p:txBody>
      </p:sp>
      <p:sp>
        <p:nvSpPr>
          <p:cNvPr id="4" name="TextBox 3">
            <a:extLst>
              <a:ext uri="{FF2B5EF4-FFF2-40B4-BE49-F238E27FC236}">
                <a16:creationId xmlns:a16="http://schemas.microsoft.com/office/drawing/2014/main" id="{7F7F42B1-1126-5E44-ABCD-D07F38F7B31F}"/>
              </a:ext>
            </a:extLst>
          </p:cNvPr>
          <p:cNvSpPr txBox="1"/>
          <p:nvPr/>
        </p:nvSpPr>
        <p:spPr>
          <a:xfrm>
            <a:off x="839787" y="1643896"/>
            <a:ext cx="10512425" cy="3431709"/>
          </a:xfrm>
          <a:prstGeom prst="rect">
            <a:avLst/>
          </a:prstGeom>
          <a:noFill/>
        </p:spPr>
        <p:txBody>
          <a:bodyPr wrap="square">
            <a:spAutoFit/>
          </a:bodyPr>
          <a:lstStyle/>
          <a:p>
            <a:pPr marL="0" indent="0">
              <a:buNone/>
            </a:pPr>
            <a:r>
              <a:rPr lang="en-US" sz="2400" dirty="0">
                <a:solidFill>
                  <a:schemeClr val="tx1"/>
                </a:solidFill>
                <a:latin typeface="Average"/>
                <a:sym typeface="Average"/>
              </a:rPr>
              <a:t>Key Insights:</a:t>
            </a:r>
          </a:p>
          <a:p>
            <a:pPr marL="0" indent="0">
              <a:buNone/>
            </a:pPr>
            <a:endParaRPr lang="en-US" sz="2400" dirty="0">
              <a:solidFill>
                <a:schemeClr val="tx1"/>
              </a:solidFill>
              <a:latin typeface="Average"/>
              <a:sym typeface="Average"/>
            </a:endParaRPr>
          </a:p>
          <a:p>
            <a:pPr marL="342900" indent="-342900">
              <a:lnSpc>
                <a:spcPct val="125000"/>
              </a:lnSpc>
              <a:spcBef>
                <a:spcPts val="600"/>
              </a:spcBef>
              <a:spcAft>
                <a:spcPts val="600"/>
              </a:spcAft>
              <a:buClr>
                <a:schemeClr val="tx1"/>
              </a:buClr>
              <a:buFont typeface="Arial" panose="020B0604020202020204" pitchFamily="34" charset="0"/>
              <a:buChar char="•"/>
            </a:pPr>
            <a:r>
              <a:rPr lang="en-AU" sz="2000" dirty="0">
                <a:solidFill>
                  <a:schemeClr val="accent3"/>
                </a:solidFill>
                <a:latin typeface="Average"/>
              </a:rPr>
              <a:t>MA(Moving Average) can help to predict the trend in certain</a:t>
            </a:r>
            <a:r>
              <a:rPr lang="zh-CN" altLang="en-US" sz="2000" dirty="0">
                <a:solidFill>
                  <a:schemeClr val="accent3"/>
                </a:solidFill>
                <a:latin typeface="Average"/>
              </a:rPr>
              <a:t> </a:t>
            </a:r>
            <a:r>
              <a:rPr lang="en-US" altLang="zh-CN" sz="2000" dirty="0">
                <a:solidFill>
                  <a:schemeClr val="accent3"/>
                </a:solidFill>
                <a:latin typeface="Average"/>
              </a:rPr>
              <a:t>condition.</a:t>
            </a:r>
            <a:endParaRPr lang="en-AU" sz="2000" dirty="0">
              <a:solidFill>
                <a:schemeClr val="accent3"/>
              </a:solidFill>
              <a:latin typeface="Average"/>
            </a:endParaRPr>
          </a:p>
          <a:p>
            <a:pPr marL="342900" indent="-342900">
              <a:lnSpc>
                <a:spcPct val="125000"/>
              </a:lnSpc>
              <a:spcBef>
                <a:spcPts val="600"/>
              </a:spcBef>
              <a:spcAft>
                <a:spcPts val="600"/>
              </a:spcAft>
              <a:buClr>
                <a:schemeClr val="tx1"/>
              </a:buClr>
              <a:buFont typeface="Arial" panose="020B0604020202020204" pitchFamily="34" charset="0"/>
              <a:buChar char="•"/>
            </a:pPr>
            <a:r>
              <a:rPr lang="en-AU" sz="2000" dirty="0">
                <a:solidFill>
                  <a:schemeClr val="accent3"/>
                </a:solidFill>
                <a:latin typeface="Average"/>
              </a:rPr>
              <a:t>The correlation between sectors increases over time. The daily returns of most sectors are closely related to others in the recent crash.</a:t>
            </a:r>
          </a:p>
          <a:p>
            <a:pPr marL="342900" indent="-342900">
              <a:lnSpc>
                <a:spcPct val="125000"/>
              </a:lnSpc>
              <a:spcBef>
                <a:spcPts val="600"/>
              </a:spcBef>
              <a:spcAft>
                <a:spcPts val="600"/>
              </a:spcAft>
              <a:buClr>
                <a:schemeClr val="tx1"/>
              </a:buClr>
              <a:buFont typeface="Arial" panose="020B0604020202020204" pitchFamily="34" charset="0"/>
              <a:buChar char="•"/>
            </a:pPr>
            <a:r>
              <a:rPr lang="en-AU" sz="2000" dirty="0">
                <a:solidFill>
                  <a:schemeClr val="accent3"/>
                </a:solidFill>
                <a:latin typeface="Average"/>
              </a:rPr>
              <a:t>Price is not the only measure of risk. When judging sector performance, other things also need to be considered. e.g., weight.</a:t>
            </a:r>
          </a:p>
          <a:p>
            <a:endParaRPr lang="en-AU" dirty="0"/>
          </a:p>
        </p:txBody>
      </p:sp>
    </p:spTree>
    <p:extLst>
      <p:ext uri="{BB962C8B-B14F-4D97-AF65-F5344CB8AC3E}">
        <p14:creationId xmlns:p14="http://schemas.microsoft.com/office/powerpoint/2010/main" val="204322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E10BE2-7318-EA4B-B798-42941DEC9FEB}"/>
              </a:ext>
            </a:extLst>
          </p:cNvPr>
          <p:cNvSpPr txBox="1">
            <a:spLocks/>
          </p:cNvSpPr>
          <p:nvPr/>
        </p:nvSpPr>
        <p:spPr>
          <a:xfrm>
            <a:off x="866292" y="502754"/>
            <a:ext cx="9144000" cy="7694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pPr>
              <a:spcBef>
                <a:spcPts val="600"/>
              </a:spcBef>
              <a:spcAft>
                <a:spcPts val="600"/>
              </a:spcAft>
              <a:buClr>
                <a:schemeClr val="tx1">
                  <a:lumMod val="95000"/>
                </a:schemeClr>
              </a:buClr>
            </a:pPr>
            <a:r>
              <a:rPr lang="en-US" sz="4400" b="1" dirty="0">
                <a:solidFill>
                  <a:schemeClr val="tx1">
                    <a:lumMod val="95000"/>
                  </a:schemeClr>
                </a:solidFill>
                <a:highlight>
                  <a:srgbClr val="008080"/>
                </a:highlight>
                <a:latin typeface="Helvetica Neue" panose="02000503000000020004" pitchFamily="2" charset="0"/>
                <a:ea typeface="Helvetica Neue" panose="02000503000000020004" pitchFamily="2" charset="0"/>
                <a:cs typeface="Helvetica Neue" panose="02000503000000020004" pitchFamily="2" charset="0"/>
              </a:rPr>
              <a:t>Questions have been answered</a:t>
            </a:r>
          </a:p>
        </p:txBody>
      </p:sp>
      <p:sp>
        <p:nvSpPr>
          <p:cNvPr id="3" name="Content Placeholder 2">
            <a:extLst>
              <a:ext uri="{FF2B5EF4-FFF2-40B4-BE49-F238E27FC236}">
                <a16:creationId xmlns:a16="http://schemas.microsoft.com/office/drawing/2014/main" id="{146C330A-EC32-B040-951A-96ED7CD4AFFB}"/>
              </a:ext>
            </a:extLst>
          </p:cNvPr>
          <p:cNvSpPr txBox="1">
            <a:spLocks/>
          </p:cNvSpPr>
          <p:nvPr/>
        </p:nvSpPr>
        <p:spPr>
          <a:xfrm>
            <a:off x="839787" y="1156214"/>
            <a:ext cx="10512426" cy="2914650"/>
          </a:xfrm>
          <a:prstGeom prst="rect">
            <a:avLst/>
          </a:prstGeom>
          <a:noFill/>
          <a:ln>
            <a:noFill/>
          </a:ln>
        </p:spPr>
        <p:txBody>
          <a:bodyPr spcFirstLastPara="1" wrap="square" lIns="91425" tIns="45700" rIns="91425" bIns="45700" anchor="t" anchorCtr="0">
            <a:normAutofit fontScale="3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verage"/>
              <a:buChar char="●"/>
              <a:defRPr sz="2400" b="0" i="0" u="none" strike="noStrike" cap="none">
                <a:solidFill>
                  <a:schemeClr val="accent3"/>
                </a:solidFill>
                <a:latin typeface="Average"/>
                <a:ea typeface="Average"/>
                <a:cs typeface="Average"/>
                <a:sym typeface="Average"/>
              </a:defRPr>
            </a:lvl1pPr>
            <a:lvl2pPr marL="914400" marR="0" lvl="1"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2pPr>
            <a:lvl3pPr marL="1371600" marR="0" lvl="2"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3pPr>
            <a:lvl4pPr marL="1828800" marR="0" lvl="3"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4pPr>
            <a:lvl5pPr marL="2286000" marR="0" lvl="4"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5pPr>
            <a:lvl6pPr marL="2743200" marR="0" lvl="5"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6pPr>
            <a:lvl7pPr marL="3200400" marR="0" lvl="6"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7pPr>
            <a:lvl8pPr marL="3657600" marR="0" lvl="7"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8pPr>
            <a:lvl9pPr marL="4114800" marR="0" lvl="8" indent="-342900" algn="l" rtl="0">
              <a:lnSpc>
                <a:spcPct val="90000"/>
              </a:lnSpc>
              <a:spcBef>
                <a:spcPts val="1600"/>
              </a:spcBef>
              <a:spcAft>
                <a:spcPts val="160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9pPr>
          </a:lstStyle>
          <a:p>
            <a:pPr algn="just">
              <a:lnSpc>
                <a:spcPct val="120000"/>
              </a:lnSpc>
            </a:pPr>
            <a:r>
              <a:rPr lang="en-AU" sz="6200" dirty="0">
                <a:solidFill>
                  <a:schemeClr val="tx1"/>
                </a:solidFill>
              </a:rPr>
              <a:t>1</a:t>
            </a:r>
            <a:r>
              <a:rPr lang="en-AU" sz="6200" baseline="30000" dirty="0">
                <a:solidFill>
                  <a:schemeClr val="tx1"/>
                </a:solidFill>
              </a:rPr>
              <a:t>st</a:t>
            </a:r>
            <a:r>
              <a:rPr lang="en-AU" sz="6200" dirty="0">
                <a:solidFill>
                  <a:schemeClr val="tx1"/>
                </a:solidFill>
              </a:rPr>
              <a:t>   question</a:t>
            </a:r>
            <a:r>
              <a:rPr lang="en-US" altLang="zh-CN" sz="6200" dirty="0">
                <a:solidFill>
                  <a:schemeClr val="tx1"/>
                </a:solidFill>
              </a:rPr>
              <a:t>:  </a:t>
            </a:r>
            <a:r>
              <a:rPr lang="en-AU" sz="6200" dirty="0">
                <a:solidFill>
                  <a:schemeClr val="tx1"/>
                </a:solidFill>
              </a:rPr>
              <a:t>Can the previous price help to make a judgment on sector performance?</a:t>
            </a:r>
          </a:p>
          <a:p>
            <a:pPr lvl="1" algn="just">
              <a:lnSpc>
                <a:spcPct val="125000"/>
              </a:lnSpc>
              <a:spcBef>
                <a:spcPts val="1200"/>
              </a:spcBef>
              <a:buFont typeface="Courier New" panose="02070309020205020404" pitchFamily="49" charset="0"/>
              <a:buChar char="o"/>
            </a:pPr>
            <a:r>
              <a:rPr lang="en-AU" sz="5200" dirty="0"/>
              <a:t>The moving averages can help to identify trend direction and to determine support and resistance levels. </a:t>
            </a:r>
          </a:p>
          <a:p>
            <a:pPr lvl="1" algn="just">
              <a:lnSpc>
                <a:spcPct val="125000"/>
              </a:lnSpc>
              <a:spcBef>
                <a:spcPts val="1200"/>
              </a:spcBef>
              <a:buFont typeface="Courier New" panose="02070309020205020404" pitchFamily="49" charset="0"/>
              <a:buChar char="o"/>
            </a:pPr>
            <a:r>
              <a:rPr lang="en-AU" sz="5200" dirty="0"/>
              <a:t>We can judge the by the crossover on the closing price and the moving average line. When the price crosses above or below a moving average, there will be a signal for the potential change in trend. </a:t>
            </a:r>
          </a:p>
          <a:p>
            <a:pPr lvl="1" algn="just">
              <a:lnSpc>
                <a:spcPct val="125000"/>
              </a:lnSpc>
              <a:spcBef>
                <a:spcPts val="1200"/>
              </a:spcBef>
              <a:buFont typeface="Courier New" panose="02070309020205020404" pitchFamily="49" charset="0"/>
              <a:buChar char="o"/>
            </a:pPr>
            <a:r>
              <a:rPr lang="en-AU" sz="5200" dirty="0"/>
              <a:t>We can judge by the crossover on the short-term and long-term moving average line. When the shorter-term MA crosses above the longer-term MA, it's a buy signal, as it indicates that the trend is shifting up. Meanwhile, when the shorter-term MA crosses below the longer-term MA, it's a sell signal, as it indicates that the trend is going down.</a:t>
            </a:r>
          </a:p>
        </p:txBody>
      </p:sp>
      <p:pic>
        <p:nvPicPr>
          <p:cNvPr id="6" name="Picture 5" descr="Chart, map&#10;&#10;Description automatically generated">
            <a:extLst>
              <a:ext uri="{FF2B5EF4-FFF2-40B4-BE49-F238E27FC236}">
                <a16:creationId xmlns:a16="http://schemas.microsoft.com/office/drawing/2014/main" id="{D9E807CE-0A15-264F-B973-B59C67A0336F}"/>
              </a:ext>
            </a:extLst>
          </p:cNvPr>
          <p:cNvPicPr>
            <a:picLocks noChangeAspect="1"/>
          </p:cNvPicPr>
          <p:nvPr/>
        </p:nvPicPr>
        <p:blipFill rotWithShape="1">
          <a:blip r:embed="rId3">
            <a:extLst>
              <a:ext uri="{28A0092B-C50C-407E-A947-70E740481C1C}">
                <a14:useLocalDpi xmlns:a14="http://schemas.microsoft.com/office/drawing/2010/main" val="0"/>
              </a:ext>
            </a:extLst>
          </a:blip>
          <a:srcRect l="6445" t="9963" r="66047" b="71400"/>
          <a:stretch/>
        </p:blipFill>
        <p:spPr bwMode="auto">
          <a:xfrm>
            <a:off x="1596000" y="4052773"/>
            <a:ext cx="4500000" cy="2333333"/>
          </a:xfrm>
          <a:prstGeom prst="rect">
            <a:avLst/>
          </a:prstGeom>
          <a:ln>
            <a:noFill/>
          </a:ln>
          <a:extLst>
            <a:ext uri="{53640926-AAD7-44D8-BBD7-CCE9431645EC}">
              <a14:shadowObscured xmlns:a14="http://schemas.microsoft.com/office/drawing/2010/main"/>
            </a:ext>
          </a:extLst>
        </p:spPr>
      </p:pic>
      <p:pic>
        <p:nvPicPr>
          <p:cNvPr id="8" name="Picture 7" descr="Chart, line chart&#10;&#10;Description automatically generated">
            <a:extLst>
              <a:ext uri="{FF2B5EF4-FFF2-40B4-BE49-F238E27FC236}">
                <a16:creationId xmlns:a16="http://schemas.microsoft.com/office/drawing/2014/main" id="{9B4D304F-7E5F-F649-92DD-10CED4C01D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2213" y="4061819"/>
            <a:ext cx="4500000" cy="2333333"/>
          </a:xfrm>
          <a:prstGeom prst="rect">
            <a:avLst/>
          </a:prstGeom>
        </p:spPr>
      </p:pic>
      <p:sp>
        <p:nvSpPr>
          <p:cNvPr id="2" name="Oval 1">
            <a:extLst>
              <a:ext uri="{FF2B5EF4-FFF2-40B4-BE49-F238E27FC236}">
                <a16:creationId xmlns:a16="http://schemas.microsoft.com/office/drawing/2014/main" id="{53AF4FE9-6D24-2B4E-8EF2-EAD953D05281}"/>
              </a:ext>
            </a:extLst>
          </p:cNvPr>
          <p:cNvSpPr/>
          <p:nvPr/>
        </p:nvSpPr>
        <p:spPr>
          <a:xfrm>
            <a:off x="7206343" y="4419600"/>
            <a:ext cx="685800" cy="12821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Oval 6">
            <a:extLst>
              <a:ext uri="{FF2B5EF4-FFF2-40B4-BE49-F238E27FC236}">
                <a16:creationId xmlns:a16="http://schemas.microsoft.com/office/drawing/2014/main" id="{74949417-D910-B94E-89B3-6EB6E975A1A1}"/>
              </a:ext>
            </a:extLst>
          </p:cNvPr>
          <p:cNvSpPr/>
          <p:nvPr/>
        </p:nvSpPr>
        <p:spPr>
          <a:xfrm>
            <a:off x="7962556" y="4177814"/>
            <a:ext cx="685800" cy="12821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188407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E10BE2-7318-EA4B-B798-42941DEC9FEB}"/>
              </a:ext>
            </a:extLst>
          </p:cNvPr>
          <p:cNvSpPr txBox="1">
            <a:spLocks/>
          </p:cNvSpPr>
          <p:nvPr/>
        </p:nvSpPr>
        <p:spPr>
          <a:xfrm>
            <a:off x="866292" y="502754"/>
            <a:ext cx="9144000" cy="7694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pPr>
              <a:spcBef>
                <a:spcPts val="600"/>
              </a:spcBef>
              <a:spcAft>
                <a:spcPts val="600"/>
              </a:spcAft>
              <a:buClr>
                <a:schemeClr val="tx1">
                  <a:lumMod val="95000"/>
                </a:schemeClr>
              </a:buClr>
            </a:pPr>
            <a:r>
              <a:rPr lang="en-US" sz="4400" b="1" dirty="0">
                <a:solidFill>
                  <a:schemeClr val="tx1">
                    <a:lumMod val="95000"/>
                  </a:schemeClr>
                </a:solidFill>
                <a:highlight>
                  <a:srgbClr val="008080"/>
                </a:highlight>
                <a:latin typeface="Helvetica Neue" panose="02000503000000020004" pitchFamily="2" charset="0"/>
                <a:ea typeface="Helvetica Neue" panose="02000503000000020004" pitchFamily="2" charset="0"/>
                <a:cs typeface="Helvetica Neue" panose="02000503000000020004" pitchFamily="2" charset="0"/>
              </a:rPr>
              <a:t>Questions have been answered</a:t>
            </a:r>
          </a:p>
        </p:txBody>
      </p:sp>
      <p:sp>
        <p:nvSpPr>
          <p:cNvPr id="3" name="Content Placeholder 2">
            <a:extLst>
              <a:ext uri="{FF2B5EF4-FFF2-40B4-BE49-F238E27FC236}">
                <a16:creationId xmlns:a16="http://schemas.microsoft.com/office/drawing/2014/main" id="{146C330A-EC32-B040-951A-96ED7CD4AFFB}"/>
              </a:ext>
            </a:extLst>
          </p:cNvPr>
          <p:cNvSpPr txBox="1">
            <a:spLocks/>
          </p:cNvSpPr>
          <p:nvPr/>
        </p:nvSpPr>
        <p:spPr>
          <a:xfrm>
            <a:off x="839787" y="1272209"/>
            <a:ext cx="6674196" cy="2862469"/>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verage"/>
              <a:buChar char="●"/>
              <a:defRPr sz="2400" b="0" i="0" u="none" strike="noStrike" cap="none">
                <a:solidFill>
                  <a:schemeClr val="accent3"/>
                </a:solidFill>
                <a:latin typeface="Average"/>
                <a:ea typeface="Average"/>
                <a:cs typeface="Average"/>
                <a:sym typeface="Average"/>
              </a:defRPr>
            </a:lvl1pPr>
            <a:lvl2pPr marL="914400" marR="0" lvl="1"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2pPr>
            <a:lvl3pPr marL="1371600" marR="0" lvl="2"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3pPr>
            <a:lvl4pPr marL="1828800" marR="0" lvl="3"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4pPr>
            <a:lvl5pPr marL="2286000" marR="0" lvl="4"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5pPr>
            <a:lvl6pPr marL="2743200" marR="0" lvl="5"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6pPr>
            <a:lvl7pPr marL="3200400" marR="0" lvl="6"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7pPr>
            <a:lvl8pPr marL="3657600" marR="0" lvl="7"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8pPr>
            <a:lvl9pPr marL="4114800" marR="0" lvl="8" indent="-342900" algn="l" rtl="0">
              <a:lnSpc>
                <a:spcPct val="90000"/>
              </a:lnSpc>
              <a:spcBef>
                <a:spcPts val="1600"/>
              </a:spcBef>
              <a:spcAft>
                <a:spcPts val="160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9pPr>
          </a:lstStyle>
          <a:p>
            <a:pPr algn="just">
              <a:lnSpc>
                <a:spcPct val="100000"/>
              </a:lnSpc>
            </a:pPr>
            <a:r>
              <a:rPr lang="en-AU" sz="2000" dirty="0">
                <a:solidFill>
                  <a:schemeClr val="tx1"/>
                </a:solidFill>
              </a:rPr>
              <a:t>2</a:t>
            </a:r>
            <a:r>
              <a:rPr lang="en-AU" sz="2000" baseline="30000" dirty="0">
                <a:solidFill>
                  <a:schemeClr val="tx1"/>
                </a:solidFill>
              </a:rPr>
              <a:t>nd</a:t>
            </a:r>
            <a:r>
              <a:rPr lang="en-AU" sz="2000" dirty="0">
                <a:solidFill>
                  <a:schemeClr val="tx1"/>
                </a:solidFill>
              </a:rPr>
              <a:t>  question</a:t>
            </a:r>
            <a:r>
              <a:rPr lang="en-US" altLang="zh-CN" sz="2000" dirty="0">
                <a:solidFill>
                  <a:schemeClr val="tx1"/>
                </a:solidFill>
              </a:rPr>
              <a:t>:  </a:t>
            </a:r>
            <a:r>
              <a:rPr lang="en-AU" sz="2000" dirty="0">
                <a:solidFill>
                  <a:schemeClr val="tx1"/>
                </a:solidFill>
              </a:rPr>
              <a:t>Is there a correlation between the sectors? </a:t>
            </a:r>
          </a:p>
          <a:p>
            <a:pPr lvl="1" algn="just">
              <a:lnSpc>
                <a:spcPct val="125000"/>
              </a:lnSpc>
              <a:spcBef>
                <a:spcPts val="1200"/>
              </a:spcBef>
              <a:buFont typeface="Courier New" panose="02070309020205020404" pitchFamily="49" charset="0"/>
              <a:buChar char="o"/>
            </a:pPr>
            <a:r>
              <a:rPr lang="en-AU" sz="1700" dirty="0"/>
              <a:t>Yes, based on the heat map related to the daily return. </a:t>
            </a:r>
          </a:p>
          <a:p>
            <a:pPr lvl="1" algn="just">
              <a:lnSpc>
                <a:spcPct val="125000"/>
              </a:lnSpc>
              <a:spcBef>
                <a:spcPts val="1200"/>
              </a:spcBef>
              <a:buFont typeface="Courier New" panose="02070309020205020404" pitchFamily="49" charset="0"/>
              <a:buChar char="o"/>
            </a:pPr>
            <a:r>
              <a:rPr lang="en-AU" sz="1700" dirty="0"/>
              <a:t>The correlations are getting tighter over time. </a:t>
            </a:r>
          </a:p>
          <a:p>
            <a:pPr lvl="1" algn="just">
              <a:lnSpc>
                <a:spcPct val="125000"/>
              </a:lnSpc>
              <a:spcBef>
                <a:spcPts val="1200"/>
              </a:spcBef>
              <a:buFont typeface="Courier New" panose="02070309020205020404" pitchFamily="49" charset="0"/>
              <a:buChar char="o"/>
            </a:pPr>
            <a:r>
              <a:rPr lang="en-AU" sz="1700" dirty="0"/>
              <a:t>Therefore, during the crash, no matter which sector you invest in, it will be influenced by other sectors. It is not easy to say whether there is a specific sector that is independent from the others.</a:t>
            </a:r>
          </a:p>
        </p:txBody>
      </p:sp>
      <p:pic>
        <p:nvPicPr>
          <p:cNvPr id="8" name="Shape 4">
            <a:extLst>
              <a:ext uri="{FF2B5EF4-FFF2-40B4-BE49-F238E27FC236}">
                <a16:creationId xmlns:a16="http://schemas.microsoft.com/office/drawing/2014/main" id="{E169CF5F-B37E-5148-A7D8-25D2828EF4B7}"/>
              </a:ext>
            </a:extLst>
          </p:cNvPr>
          <p:cNvPicPr>
            <a:picLocks noChangeAspect="1"/>
          </p:cNvPicPr>
          <p:nvPr/>
        </p:nvPicPr>
        <p:blipFill>
          <a:blip r:embed="rId2"/>
          <a:srcRect/>
          <a:stretch/>
        </p:blipFill>
        <p:spPr>
          <a:xfrm>
            <a:off x="7937115" y="4269187"/>
            <a:ext cx="3420000" cy="2109000"/>
          </a:xfrm>
          <a:prstGeom prst="rect">
            <a:avLst/>
          </a:prstGeom>
          <a:noFill/>
          <a:ln>
            <a:noFill/>
          </a:ln>
        </p:spPr>
      </p:pic>
      <p:pic>
        <p:nvPicPr>
          <p:cNvPr id="10" name="Shape 25">
            <a:extLst>
              <a:ext uri="{FF2B5EF4-FFF2-40B4-BE49-F238E27FC236}">
                <a16:creationId xmlns:a16="http://schemas.microsoft.com/office/drawing/2014/main" id="{E8153861-EA75-734D-892E-74D467E94BB9}"/>
              </a:ext>
            </a:extLst>
          </p:cNvPr>
          <p:cNvPicPr>
            <a:picLocks noChangeAspect="1"/>
          </p:cNvPicPr>
          <p:nvPr/>
        </p:nvPicPr>
        <p:blipFill>
          <a:blip r:embed="rId3"/>
          <a:srcRect/>
          <a:stretch/>
        </p:blipFill>
        <p:spPr>
          <a:xfrm>
            <a:off x="866292" y="4269187"/>
            <a:ext cx="3420000" cy="2109000"/>
          </a:xfrm>
          <a:prstGeom prst="rect">
            <a:avLst/>
          </a:prstGeom>
          <a:noFill/>
          <a:ln>
            <a:noFill/>
          </a:ln>
        </p:spPr>
      </p:pic>
      <p:pic>
        <p:nvPicPr>
          <p:cNvPr id="11" name="Shape 22">
            <a:extLst>
              <a:ext uri="{FF2B5EF4-FFF2-40B4-BE49-F238E27FC236}">
                <a16:creationId xmlns:a16="http://schemas.microsoft.com/office/drawing/2014/main" id="{BA85B2B2-6D6E-3244-ADAE-C69C91185172}"/>
              </a:ext>
            </a:extLst>
          </p:cNvPr>
          <p:cNvPicPr>
            <a:picLocks noChangeAspect="1"/>
          </p:cNvPicPr>
          <p:nvPr/>
        </p:nvPicPr>
        <p:blipFill>
          <a:blip r:embed="rId4"/>
          <a:srcRect/>
          <a:stretch/>
        </p:blipFill>
        <p:spPr>
          <a:xfrm>
            <a:off x="4399252" y="4269187"/>
            <a:ext cx="3420000" cy="2109000"/>
          </a:xfrm>
          <a:prstGeom prst="rect">
            <a:avLst/>
          </a:prstGeom>
          <a:noFill/>
          <a:ln>
            <a:noFill/>
          </a:ln>
        </p:spPr>
      </p:pic>
      <p:pic>
        <p:nvPicPr>
          <p:cNvPr id="12" name="Shape 7">
            <a:extLst>
              <a:ext uri="{FF2B5EF4-FFF2-40B4-BE49-F238E27FC236}">
                <a16:creationId xmlns:a16="http://schemas.microsoft.com/office/drawing/2014/main" id="{C90DF78E-8582-E24F-8BCF-71E2A33B2D82}"/>
              </a:ext>
            </a:extLst>
          </p:cNvPr>
          <p:cNvPicPr>
            <a:picLocks noChangeAspect="1"/>
          </p:cNvPicPr>
          <p:nvPr/>
        </p:nvPicPr>
        <p:blipFill>
          <a:blip r:embed="rId5"/>
          <a:srcRect/>
          <a:stretch/>
        </p:blipFill>
        <p:spPr>
          <a:xfrm>
            <a:off x="7937115" y="1714416"/>
            <a:ext cx="3420000" cy="2109000"/>
          </a:xfrm>
          <a:prstGeom prst="rect">
            <a:avLst/>
          </a:prstGeom>
          <a:noFill/>
          <a:ln>
            <a:noFill/>
          </a:ln>
        </p:spPr>
      </p:pic>
    </p:spTree>
    <p:extLst>
      <p:ext uri="{BB962C8B-B14F-4D97-AF65-F5344CB8AC3E}">
        <p14:creationId xmlns:p14="http://schemas.microsoft.com/office/powerpoint/2010/main" val="98293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E10BE2-7318-EA4B-B798-42941DEC9FEB}"/>
              </a:ext>
            </a:extLst>
          </p:cNvPr>
          <p:cNvSpPr txBox="1">
            <a:spLocks/>
          </p:cNvSpPr>
          <p:nvPr/>
        </p:nvSpPr>
        <p:spPr>
          <a:xfrm>
            <a:off x="866292" y="502754"/>
            <a:ext cx="9144000" cy="7694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pPr>
              <a:spcBef>
                <a:spcPts val="600"/>
              </a:spcBef>
              <a:spcAft>
                <a:spcPts val="600"/>
              </a:spcAft>
              <a:buClr>
                <a:schemeClr val="tx1">
                  <a:lumMod val="95000"/>
                </a:schemeClr>
              </a:buClr>
            </a:pPr>
            <a:r>
              <a:rPr lang="en-US" sz="4400" b="1" dirty="0">
                <a:solidFill>
                  <a:schemeClr val="tx1">
                    <a:lumMod val="95000"/>
                  </a:schemeClr>
                </a:solidFill>
                <a:highlight>
                  <a:srgbClr val="008080"/>
                </a:highlight>
                <a:latin typeface="Helvetica Neue" panose="02000503000000020004" pitchFamily="2" charset="0"/>
                <a:ea typeface="Helvetica Neue" panose="02000503000000020004" pitchFamily="2" charset="0"/>
                <a:cs typeface="Helvetica Neue" panose="02000503000000020004" pitchFamily="2" charset="0"/>
              </a:rPr>
              <a:t>Questions have been answered</a:t>
            </a:r>
          </a:p>
        </p:txBody>
      </p:sp>
      <p:sp>
        <p:nvSpPr>
          <p:cNvPr id="3" name="Content Placeholder 2">
            <a:extLst>
              <a:ext uri="{FF2B5EF4-FFF2-40B4-BE49-F238E27FC236}">
                <a16:creationId xmlns:a16="http://schemas.microsoft.com/office/drawing/2014/main" id="{146C330A-EC32-B040-951A-96ED7CD4AFFB}"/>
              </a:ext>
            </a:extLst>
          </p:cNvPr>
          <p:cNvSpPr txBox="1">
            <a:spLocks/>
          </p:cNvSpPr>
          <p:nvPr/>
        </p:nvSpPr>
        <p:spPr>
          <a:xfrm>
            <a:off x="839787" y="1272209"/>
            <a:ext cx="10512426" cy="2305878"/>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verage"/>
              <a:buChar char="●"/>
              <a:defRPr sz="2400" b="0" i="0" u="none" strike="noStrike" cap="none">
                <a:solidFill>
                  <a:schemeClr val="accent3"/>
                </a:solidFill>
                <a:latin typeface="Average"/>
                <a:ea typeface="Average"/>
                <a:cs typeface="Average"/>
                <a:sym typeface="Average"/>
              </a:defRPr>
            </a:lvl1pPr>
            <a:lvl2pPr marL="914400" marR="0" lvl="1"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2pPr>
            <a:lvl3pPr marL="1371600" marR="0" lvl="2"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3pPr>
            <a:lvl4pPr marL="1828800" marR="0" lvl="3"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4pPr>
            <a:lvl5pPr marL="2286000" marR="0" lvl="4"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5pPr>
            <a:lvl6pPr marL="2743200" marR="0" lvl="5"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6pPr>
            <a:lvl7pPr marL="3200400" marR="0" lvl="6"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7pPr>
            <a:lvl8pPr marL="3657600" marR="0" lvl="7" indent="-342900" algn="l" rtl="0">
              <a:lnSpc>
                <a:spcPct val="90000"/>
              </a:lnSpc>
              <a:spcBef>
                <a:spcPts val="1600"/>
              </a:spcBef>
              <a:spcAft>
                <a:spcPts val="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8pPr>
            <a:lvl9pPr marL="4114800" marR="0" lvl="8" indent="-342900" algn="l" rtl="0">
              <a:lnSpc>
                <a:spcPct val="90000"/>
              </a:lnSpc>
              <a:spcBef>
                <a:spcPts val="1600"/>
              </a:spcBef>
              <a:spcAft>
                <a:spcPts val="1600"/>
              </a:spcAft>
              <a:buClr>
                <a:schemeClr val="dk1"/>
              </a:buClr>
              <a:buSzPts val="1800"/>
              <a:buFont typeface="Average"/>
              <a:buChar char="■"/>
              <a:defRPr sz="1900" b="0" i="0" u="none" strike="noStrike" cap="none">
                <a:solidFill>
                  <a:schemeClr val="accent3"/>
                </a:solidFill>
                <a:latin typeface="Average"/>
                <a:ea typeface="Average"/>
                <a:cs typeface="Average"/>
                <a:sym typeface="Average"/>
              </a:defRPr>
            </a:lvl9pPr>
          </a:lstStyle>
          <a:p>
            <a:pPr algn="just">
              <a:lnSpc>
                <a:spcPct val="100000"/>
              </a:lnSpc>
            </a:pPr>
            <a:r>
              <a:rPr lang="en-AU" sz="2200" dirty="0">
                <a:solidFill>
                  <a:schemeClr val="tx1"/>
                </a:solidFill>
              </a:rPr>
              <a:t>3</a:t>
            </a:r>
            <a:r>
              <a:rPr lang="en-AU" sz="2200" baseline="30000" dirty="0">
                <a:solidFill>
                  <a:schemeClr val="tx1"/>
                </a:solidFill>
              </a:rPr>
              <a:t>rd</a:t>
            </a:r>
            <a:r>
              <a:rPr lang="en-AU" sz="2200" dirty="0">
                <a:solidFill>
                  <a:schemeClr val="tx1"/>
                </a:solidFill>
              </a:rPr>
              <a:t> </a:t>
            </a:r>
            <a:r>
              <a:rPr lang="en-AU" sz="2200" baseline="30000" dirty="0">
                <a:solidFill>
                  <a:schemeClr val="tx1"/>
                </a:solidFill>
              </a:rPr>
              <a:t> </a:t>
            </a:r>
            <a:r>
              <a:rPr lang="en-AU" sz="2200" dirty="0">
                <a:solidFill>
                  <a:schemeClr val="tx1"/>
                </a:solidFill>
              </a:rPr>
              <a:t> question</a:t>
            </a:r>
            <a:r>
              <a:rPr lang="en-US" altLang="zh-CN" sz="2200" dirty="0">
                <a:solidFill>
                  <a:schemeClr val="tx1"/>
                </a:solidFill>
              </a:rPr>
              <a:t>:  </a:t>
            </a:r>
            <a:r>
              <a:rPr lang="en-AU" sz="2200" dirty="0">
                <a:solidFill>
                  <a:schemeClr val="tx1"/>
                </a:solidFill>
              </a:rPr>
              <a:t>Will it be dangerous now to buy or hold ENERGY? </a:t>
            </a:r>
          </a:p>
          <a:p>
            <a:pPr lvl="1" algn="just">
              <a:lnSpc>
                <a:spcPct val="125000"/>
              </a:lnSpc>
              <a:spcBef>
                <a:spcPts val="1200"/>
              </a:spcBef>
              <a:buFont typeface="Courier New" panose="02070309020205020404" pitchFamily="49" charset="0"/>
              <a:buChar char="o"/>
            </a:pPr>
            <a:r>
              <a:rPr lang="en-AU" sz="1800" dirty="0"/>
              <a:t>Moving Average (MA) plot tells us that at the current point, the price is supported weakly, and the sector has a downward trend.</a:t>
            </a:r>
          </a:p>
          <a:p>
            <a:pPr lvl="1" algn="just">
              <a:lnSpc>
                <a:spcPct val="125000"/>
              </a:lnSpc>
              <a:spcBef>
                <a:spcPts val="1200"/>
              </a:spcBef>
              <a:buFont typeface="Courier New" panose="02070309020205020404" pitchFamily="49" charset="0"/>
              <a:buChar char="o"/>
            </a:pPr>
            <a:r>
              <a:rPr lang="en-AU" sz="1800" dirty="0"/>
              <a:t>Expected return vs. Risk plot tells us that the sector has the highest expects return, but among the 11 sectors, it is only safer than 3, but more dangerous than the remaining 10</a:t>
            </a:r>
            <a:r>
              <a:rPr lang="en-US" altLang="zh-CN" sz="1800" dirty="0"/>
              <a:t>.</a:t>
            </a:r>
          </a:p>
          <a:p>
            <a:pPr lvl="1" algn="just">
              <a:lnSpc>
                <a:spcPct val="125000"/>
              </a:lnSpc>
              <a:spcBef>
                <a:spcPts val="1200"/>
              </a:spcBef>
              <a:buFont typeface="Courier New" panose="02070309020205020404" pitchFamily="49" charset="0"/>
              <a:buChar char="o"/>
            </a:pPr>
            <a:r>
              <a:rPr lang="en-AU" sz="1800" dirty="0"/>
              <a:t>However, if you consider the reduction of sector weight in recent years, the current price is still reasonable.</a:t>
            </a:r>
          </a:p>
        </p:txBody>
      </p:sp>
      <p:pic>
        <p:nvPicPr>
          <p:cNvPr id="9" name="image9.png">
            <a:extLst>
              <a:ext uri="{FF2B5EF4-FFF2-40B4-BE49-F238E27FC236}">
                <a16:creationId xmlns:a16="http://schemas.microsoft.com/office/drawing/2014/main" id="{76D423E7-0194-AF41-B19A-C2E08EA502CB}"/>
              </a:ext>
            </a:extLst>
          </p:cNvPr>
          <p:cNvPicPr>
            <a:picLocks noChangeAspect="1"/>
          </p:cNvPicPr>
          <p:nvPr/>
        </p:nvPicPr>
        <p:blipFill>
          <a:blip r:embed="rId2"/>
          <a:srcRect/>
          <a:stretch/>
        </p:blipFill>
        <p:spPr>
          <a:xfrm>
            <a:off x="1516092" y="3735750"/>
            <a:ext cx="4319529" cy="2663710"/>
          </a:xfrm>
          <a:prstGeom prst="rect">
            <a:avLst/>
          </a:prstGeom>
          <a:ln/>
        </p:spPr>
      </p:pic>
      <p:pic>
        <p:nvPicPr>
          <p:cNvPr id="13" name="image7.png">
            <a:extLst>
              <a:ext uri="{FF2B5EF4-FFF2-40B4-BE49-F238E27FC236}">
                <a16:creationId xmlns:a16="http://schemas.microsoft.com/office/drawing/2014/main" id="{E8CFC3D7-78F5-5F49-957E-F606D9172D02}"/>
              </a:ext>
            </a:extLst>
          </p:cNvPr>
          <p:cNvPicPr>
            <a:picLocks noChangeAspect="1"/>
          </p:cNvPicPr>
          <p:nvPr/>
        </p:nvPicPr>
        <p:blipFill>
          <a:blip r:embed="rId3"/>
          <a:srcRect/>
          <a:stretch/>
        </p:blipFill>
        <p:spPr>
          <a:xfrm>
            <a:off x="6613288" y="3735750"/>
            <a:ext cx="4320000" cy="2664000"/>
          </a:xfrm>
          <a:prstGeom prst="rect">
            <a:avLst/>
          </a:prstGeom>
          <a:ln/>
        </p:spPr>
      </p:pic>
    </p:spTree>
    <p:extLst>
      <p:ext uri="{BB962C8B-B14F-4D97-AF65-F5344CB8AC3E}">
        <p14:creationId xmlns:p14="http://schemas.microsoft.com/office/powerpoint/2010/main" val="3668222143"/>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TotalTime>
  <Words>1057</Words>
  <Application>Microsoft Macintosh PowerPoint</Application>
  <PresentationFormat>Widescreen</PresentationFormat>
  <Paragraphs>86</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Courier New</vt:lpstr>
      <vt:lpstr>Helvetica Neue</vt:lpstr>
      <vt:lpstr>Oswald</vt:lpstr>
      <vt:lpstr>Average</vt:lpstr>
      <vt:lpstr>Calibri</vt:lpstr>
      <vt:lpstr>Arial</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there a safe or dangerous sector in a crash?</dc:title>
  <dc:creator>Ash Tao</dc:creator>
  <cp:lastModifiedBy>Ash Tao</cp:lastModifiedBy>
  <cp:revision>26</cp:revision>
  <dcterms:created xsi:type="dcterms:W3CDTF">2022-03-23T07:43:25Z</dcterms:created>
  <dcterms:modified xsi:type="dcterms:W3CDTF">2022-04-17T11:30:43Z</dcterms:modified>
</cp:coreProperties>
</file>