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6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93" r:id="rId23"/>
    <p:sldId id="294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29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0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8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7.wmf"/><Relationship Id="rId2" Type="http://schemas.openxmlformats.org/officeDocument/2006/relationships/image" Target="../media/image26.wmf"/><Relationship Id="rId16" Type="http://schemas.openxmlformats.org/officeDocument/2006/relationships/image" Target="../media/image40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6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5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5" Type="http://schemas.openxmlformats.org/officeDocument/2006/relationships/image" Target="../media/image3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52457-781A-4663-BE17-74C2559EAA71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696A8-4D10-4C4D-A4A2-553C98E7F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9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06EC8-E039-4F84-8610-3DC5C2083E13}" type="slidenum">
              <a:rPr lang="en-US"/>
              <a:pPr/>
              <a:t>6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47220-EA58-47B9-A91C-B54B8B1F89D7}" type="slidenum">
              <a:rPr lang="en-US"/>
              <a:pPr/>
              <a:t>8</a:t>
            </a:fld>
            <a:endParaRPr lang="en-US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8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1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0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0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4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7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9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37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3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2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40.wmf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6.wmf"/><Relationship Id="rId32" Type="http://schemas.openxmlformats.org/officeDocument/2006/relationships/image" Target="../media/image39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8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3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oleObject" Target="../embeddings/oleObject5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28" Type="http://schemas.openxmlformats.org/officeDocument/2006/relationships/image" Target="../media/image37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52.bin"/><Relationship Id="rId30" Type="http://schemas.openxmlformats.org/officeDocument/2006/relationships/image" Target="../media/image3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29" Type="http://schemas.openxmlformats.org/officeDocument/2006/relationships/oleObject" Target="../embeddings/oleObject6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34.wmf"/><Relationship Id="rId32" Type="http://schemas.openxmlformats.org/officeDocument/2006/relationships/image" Target="../media/image38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36.wmf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68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Relationship Id="rId27" Type="http://schemas.openxmlformats.org/officeDocument/2006/relationships/oleObject" Target="../embeddings/oleObject66.bin"/><Relationship Id="rId30" Type="http://schemas.openxmlformats.org/officeDocument/2006/relationships/image" Target="../media/image3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NP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-Hard &amp; </a:t>
            </a:r>
            <a:r>
              <a:rPr lang="en-US" i="1" dirty="0" smtClean="0">
                <a:latin typeface="BrowalliaUPC" pitchFamily="34" charset="-34"/>
                <a:cs typeface="BrowalliaUPC" pitchFamily="34" charset="-34"/>
              </a:rPr>
              <a:t>NP</a:t>
            </a:r>
            <a:r>
              <a:rPr lang="en-US" dirty="0" smtClean="0">
                <a:latin typeface="BrowalliaUPC" pitchFamily="34" charset="-34"/>
                <a:cs typeface="BrowalliaUPC" pitchFamily="34" charset="-34"/>
              </a:rPr>
              <a:t>-Complete Problems</a:t>
            </a:r>
            <a:endParaRPr lang="en-US" dirty="0"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60" name="AutoShape 4"/>
          <p:cNvSpPr>
            <a:spLocks/>
          </p:cNvSpPr>
          <p:nvPr/>
        </p:nvSpPr>
        <p:spPr bwMode="auto">
          <a:xfrm>
            <a:off x="803275" y="4019550"/>
            <a:ext cx="206375" cy="914400"/>
          </a:xfrm>
          <a:prstGeom prst="leftBrace">
            <a:avLst>
              <a:gd name="adj1" fmla="val 36923"/>
              <a:gd name="adj2" fmla="val 48787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3461" name="Freeform 5"/>
          <p:cNvSpPr>
            <a:spLocks/>
          </p:cNvSpPr>
          <p:nvPr/>
        </p:nvSpPr>
        <p:spPr bwMode="auto">
          <a:xfrm>
            <a:off x="233363" y="4487863"/>
            <a:ext cx="723900" cy="1219200"/>
          </a:xfrm>
          <a:custGeom>
            <a:avLst/>
            <a:gdLst>
              <a:gd name="T0" fmla="*/ 786288738 w 456"/>
              <a:gd name="T1" fmla="*/ 0 h 768"/>
              <a:gd name="T2" fmla="*/ 60483759 w 456"/>
              <a:gd name="T3" fmla="*/ 1088707551 h 768"/>
              <a:gd name="T4" fmla="*/ 1149191339 w 456"/>
              <a:gd name="T5" fmla="*/ 1935480178 h 768"/>
              <a:gd name="T6" fmla="*/ 0 60000 65536"/>
              <a:gd name="T7" fmla="*/ 0 60000 65536"/>
              <a:gd name="T8" fmla="*/ 0 60000 65536"/>
              <a:gd name="T9" fmla="*/ 0 w 456"/>
              <a:gd name="T10" fmla="*/ 0 h 768"/>
              <a:gd name="T11" fmla="*/ 456 w 45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768">
                <a:moveTo>
                  <a:pt x="312" y="0"/>
                </a:moveTo>
                <a:cubicBezTo>
                  <a:pt x="156" y="152"/>
                  <a:pt x="0" y="304"/>
                  <a:pt x="24" y="432"/>
                </a:cubicBezTo>
                <a:cubicBezTo>
                  <a:pt x="48" y="560"/>
                  <a:pt x="252" y="664"/>
                  <a:pt x="456" y="768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462" name="Text Box 6"/>
          <p:cNvSpPr txBox="1">
            <a:spLocks noChangeArrowheads="1"/>
          </p:cNvSpPr>
          <p:nvPr/>
        </p:nvSpPr>
        <p:spPr bwMode="auto">
          <a:xfrm>
            <a:off x="973138" y="5448300"/>
            <a:ext cx="6877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 eaLnBrk="1" hangingPunct="1"/>
            <a:r>
              <a:rPr lang="en-US"/>
              <a:t>can think of A as “proving” that x is in L</a:t>
            </a:r>
          </a:p>
        </p:txBody>
      </p:sp>
      <p:sp>
        <p:nvSpPr>
          <p:cNvPr id="36869" name="Text Box 10"/>
          <p:cNvSpPr txBox="1">
            <a:spLocks noChangeArrowheads="1"/>
          </p:cNvSpPr>
          <p:nvPr/>
        </p:nvSpPr>
        <p:spPr bwMode="auto">
          <a:xfrm>
            <a:off x="2490788" y="384175"/>
            <a:ext cx="4160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sz="3600"/>
              <a:t>Recall the Class P</a:t>
            </a:r>
          </a:p>
        </p:txBody>
      </p:sp>
      <p:sp>
        <p:nvSpPr>
          <p:cNvPr id="36870" name="Text Box 12"/>
          <p:cNvSpPr txBox="1">
            <a:spLocks noChangeArrowheads="1"/>
          </p:cNvSpPr>
          <p:nvPr/>
        </p:nvSpPr>
        <p:spPr bwMode="auto">
          <a:xfrm>
            <a:off x="1276350" y="1474788"/>
            <a:ext cx="624998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We say a set L </a:t>
            </a:r>
            <a:r>
              <a:rPr lang="en-US" sz="2400" b="1">
                <a:latin typeface="cmsy10" pitchFamily="34" charset="0"/>
              </a:rPr>
              <a:t>µ</a:t>
            </a:r>
            <a:r>
              <a:rPr lang="en-US"/>
              <a:t> </a:t>
            </a:r>
            <a:r>
              <a:rPr lang="el-GR"/>
              <a:t>Σ</a:t>
            </a:r>
            <a:r>
              <a:rPr lang="en-US"/>
              <a:t>* is in </a:t>
            </a:r>
            <a:r>
              <a:rPr lang="en-US" sz="3200">
                <a:solidFill>
                  <a:schemeClr val="tx2"/>
                </a:solidFill>
              </a:rPr>
              <a:t>P</a:t>
            </a:r>
            <a:r>
              <a:rPr lang="en-US"/>
              <a:t> if there is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 	a program </a:t>
            </a:r>
            <a:r>
              <a:rPr lang="en-US">
                <a:solidFill>
                  <a:schemeClr val="tx2"/>
                </a:solidFill>
              </a:rPr>
              <a:t>A</a:t>
            </a:r>
            <a:r>
              <a:rPr lang="en-US"/>
              <a:t> and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 	a polynomial </a:t>
            </a:r>
            <a:r>
              <a:rPr lang="en-US">
                <a:solidFill>
                  <a:schemeClr val="tx2"/>
                </a:solidFill>
              </a:rPr>
              <a:t>p()</a:t>
            </a:r>
          </a:p>
        </p:txBody>
      </p:sp>
      <p:sp>
        <p:nvSpPr>
          <p:cNvPr id="36871" name="Text Box 13"/>
          <p:cNvSpPr txBox="1">
            <a:spLocks noChangeArrowheads="1"/>
          </p:cNvSpPr>
          <p:nvPr/>
        </p:nvSpPr>
        <p:spPr bwMode="auto">
          <a:xfrm>
            <a:off x="1276350" y="3182938"/>
            <a:ext cx="4403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such that for any </a:t>
            </a:r>
            <a:r>
              <a:rPr lang="en-US">
                <a:solidFill>
                  <a:schemeClr val="tx2"/>
                </a:solidFill>
              </a:rPr>
              <a:t>x in </a:t>
            </a:r>
            <a:r>
              <a:rPr lang="el-GR">
                <a:solidFill>
                  <a:schemeClr val="tx2"/>
                </a:solidFill>
              </a:rPr>
              <a:t>Σ</a:t>
            </a:r>
            <a:r>
              <a:rPr lang="en-US">
                <a:solidFill>
                  <a:schemeClr val="tx2"/>
                </a:solidFill>
              </a:rPr>
              <a:t>*</a:t>
            </a:r>
            <a:r>
              <a:rPr lang="en-US"/>
              <a:t>, </a:t>
            </a:r>
          </a:p>
        </p:txBody>
      </p:sp>
      <p:sp>
        <p:nvSpPr>
          <p:cNvPr id="36872" name="Text Box 14"/>
          <p:cNvSpPr txBox="1">
            <a:spLocks noChangeArrowheads="1"/>
          </p:cNvSpPr>
          <p:nvPr/>
        </p:nvSpPr>
        <p:spPr bwMode="auto">
          <a:xfrm>
            <a:off x="965200" y="3963988"/>
            <a:ext cx="7624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>
                <a:solidFill>
                  <a:schemeClr val="tx2"/>
                </a:solidFill>
              </a:rPr>
              <a:t>A(x) </a:t>
            </a:r>
            <a:r>
              <a:rPr lang="en-US"/>
              <a:t>runs for </a:t>
            </a:r>
            <a:r>
              <a:rPr lang="en-US">
                <a:solidFill>
                  <a:schemeClr val="tx2"/>
                </a:solidFill>
              </a:rPr>
              <a:t>at most p(|x|) time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and </a:t>
            </a:r>
            <a:r>
              <a:rPr lang="en-US"/>
              <a:t>answers question “is x in L?” correctly.</a:t>
            </a:r>
          </a:p>
        </p:txBody>
      </p:sp>
    </p:spTree>
    <p:extLst>
      <p:ext uri="{BB962C8B-B14F-4D97-AF65-F5344CB8AC3E}">
        <p14:creationId xmlns:p14="http://schemas.microsoft.com/office/powerpoint/2010/main" val="278628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60" grpId="0" animBg="1"/>
      <p:bldP spid="1043461" grpId="0" animBg="1"/>
      <p:bldP spid="10434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1"/>
          <p:cNvSpPr txBox="1">
            <a:spLocks noChangeArrowheads="1"/>
          </p:cNvSpPr>
          <p:nvPr/>
        </p:nvSpPr>
        <p:spPr bwMode="auto">
          <a:xfrm>
            <a:off x="3724275" y="920750"/>
            <a:ext cx="1695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sz="3600"/>
              <a:t>P </a:t>
            </a:r>
            <a:r>
              <a:rPr lang="en-US" sz="3600">
                <a:sym typeface="Symbol" pitchFamily="18" charset="2"/>
              </a:rPr>
              <a:t> NP</a:t>
            </a:r>
          </a:p>
        </p:txBody>
      </p:sp>
      <p:sp>
        <p:nvSpPr>
          <p:cNvPr id="1048589" name="Text Box 13"/>
          <p:cNvSpPr txBox="1">
            <a:spLocks noChangeArrowheads="1"/>
          </p:cNvSpPr>
          <p:nvPr/>
        </p:nvSpPr>
        <p:spPr bwMode="auto">
          <a:xfrm>
            <a:off x="844550" y="1935163"/>
            <a:ext cx="76501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/>
              <a:t>For any L in P, we can just take y to be the empty string and satisfy the requirements.</a:t>
            </a:r>
          </a:p>
        </p:txBody>
      </p:sp>
      <p:sp>
        <p:nvSpPr>
          <p:cNvPr id="1048591" name="Text Box 15"/>
          <p:cNvSpPr txBox="1">
            <a:spLocks noChangeArrowheads="1"/>
          </p:cNvSpPr>
          <p:nvPr/>
        </p:nvSpPr>
        <p:spPr bwMode="auto">
          <a:xfrm>
            <a:off x="844550" y="3184525"/>
            <a:ext cx="716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/>
              <a:t>Hence, </a:t>
            </a:r>
            <a:r>
              <a:rPr lang="en-US">
                <a:solidFill>
                  <a:schemeClr val="tx2"/>
                </a:solidFill>
              </a:rPr>
              <a:t>every language in P is also in NP.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9" grpId="0"/>
      <p:bldP spid="10485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 specify such algorithms we introduce </a:t>
            </a:r>
            <a:r>
              <a:rPr lang="en-US" dirty="0" smtClean="0">
                <a:solidFill>
                  <a:schemeClr val="tx1"/>
                </a:solidFill>
              </a:rPr>
              <a:t>one new </a:t>
            </a:r>
            <a:r>
              <a:rPr lang="en-US" dirty="0">
                <a:solidFill>
                  <a:schemeClr val="tx1"/>
                </a:solidFill>
              </a:rPr>
              <a:t>function and two new statements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7578"/>
            <a:ext cx="9144000" cy="16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8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Non-deterministic Searching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 = choice(1,n);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A[j] = x then {write (j); Success();}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(0); Failure();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6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Non-deterministic </a:t>
            </a:r>
            <a:r>
              <a:rPr lang="en-US" dirty="0" smtClean="0">
                <a:solidFill>
                  <a:schemeClr val="tx1"/>
                </a:solidFill>
              </a:rPr>
              <a:t>Sorting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i = 1 to n do B[i] = 0; //initialize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i = 1 to n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j = choice(1,n);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if B[j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≠ 0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Failure();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B[j] = A[i];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i = 1 to </a:t>
            </a:r>
            <a:r>
              <a:rPr lang="pt-B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n-1 do	//verify order</a:t>
            </a:r>
          </a:p>
          <a:p>
            <a:pPr marL="0" indent="0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t-B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B[i] &gt; B[i+1] then Failure();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write (B[i:n]);</a:t>
            </a:r>
          </a:p>
          <a:p>
            <a:pPr marL="0" indent="0">
              <a:buNone/>
            </a:pPr>
            <a:r>
              <a:rPr lang="pt-BR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Success(); </a:t>
            </a:r>
            <a:endParaRPr lang="pt-BR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3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chemeClr val="tx1"/>
                </a:solidFill>
              </a:rPr>
              <a:t>Definition : Decision and Optimization</a:t>
            </a:r>
            <a:endParaRPr lang="en-US" sz="5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1: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problem can be solved in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polynomial time </a:t>
            </a:r>
            <a:r>
              <a:rPr lang="en-US" sz="3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corresponding optimization problem can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 2: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decision problem cannot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solved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polynomial time then the optimization problem cannot either.</a:t>
            </a:r>
          </a:p>
        </p:txBody>
      </p:sp>
    </p:spTree>
    <p:extLst>
      <p:ext uri="{BB962C8B-B14F-4D97-AF65-F5344CB8AC3E}">
        <p14:creationId xmlns:p14="http://schemas.microsoft.com/office/powerpoint/2010/main" val="15990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Example : Max Clique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229600" cy="4648200"/>
          </a:xfrm>
        </p:spPr>
      </p:pic>
    </p:spTree>
    <p:extLst>
      <p:ext uri="{BB962C8B-B14F-4D97-AF65-F5344CB8AC3E}">
        <p14:creationId xmlns:p14="http://schemas.microsoft.com/office/powerpoint/2010/main" val="30790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Example : Max Clique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3" y="1600200"/>
            <a:ext cx="6891034" cy="4525963"/>
          </a:xfrm>
        </p:spPr>
      </p:pic>
    </p:spTree>
    <p:extLst>
      <p:ext uri="{BB962C8B-B14F-4D97-AF65-F5344CB8AC3E}">
        <p14:creationId xmlns:p14="http://schemas.microsoft.com/office/powerpoint/2010/main" val="311292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Example : Max Clique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382000" cy="4648200"/>
          </a:xfrm>
        </p:spPr>
      </p:pic>
    </p:spTree>
    <p:extLst>
      <p:ext uri="{BB962C8B-B14F-4D97-AF65-F5344CB8AC3E}">
        <p14:creationId xmlns:p14="http://schemas.microsoft.com/office/powerpoint/2010/main" val="150637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1143000"/>
          </a:xfrm>
        </p:spPr>
        <p:txBody>
          <a:bodyPr/>
          <a:lstStyle/>
          <a:p>
            <a:r>
              <a:rPr lang="en-US" sz="4800" dirty="0" smtClean="0">
                <a:solidFill>
                  <a:schemeClr val="tx1"/>
                </a:solidFill>
              </a:rPr>
              <a:t>Definition: Time Requirement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3581400"/>
          </a:xfrm>
        </p:spPr>
      </p:pic>
    </p:spTree>
    <p:extLst>
      <p:ext uri="{BB962C8B-B14F-4D97-AF65-F5344CB8AC3E}">
        <p14:creationId xmlns:p14="http://schemas.microsoft.com/office/powerpoint/2010/main" val="80415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4"/>
          <p:cNvSpPr txBox="1">
            <a:spLocks noChangeArrowheads="1"/>
          </p:cNvSpPr>
          <p:nvPr/>
        </p:nvSpPr>
        <p:spPr bwMode="auto">
          <a:xfrm>
            <a:off x="711200" y="788988"/>
            <a:ext cx="7723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sz="3600" dirty="0"/>
              <a:t>Decision Versus Search Problems</a:t>
            </a:r>
          </a:p>
        </p:txBody>
      </p:sp>
      <p:sp>
        <p:nvSpPr>
          <p:cNvPr id="20483" name="Line 45"/>
          <p:cNvSpPr>
            <a:spLocks noChangeShapeType="1"/>
          </p:cNvSpPr>
          <p:nvPr/>
        </p:nvSpPr>
        <p:spPr bwMode="auto">
          <a:xfrm>
            <a:off x="4572000" y="1927225"/>
            <a:ext cx="0" cy="3881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9822" name="Text Box 46"/>
          <p:cNvSpPr txBox="1">
            <a:spLocks noChangeArrowheads="1"/>
          </p:cNvSpPr>
          <p:nvPr/>
        </p:nvSpPr>
        <p:spPr bwMode="auto">
          <a:xfrm>
            <a:off x="547688" y="1839913"/>
            <a:ext cx="3224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Decision Problem</a:t>
            </a:r>
          </a:p>
        </p:txBody>
      </p:sp>
      <p:sp>
        <p:nvSpPr>
          <p:cNvPr id="1099823" name="Text Box 47"/>
          <p:cNvSpPr txBox="1">
            <a:spLocks noChangeArrowheads="1"/>
          </p:cNvSpPr>
          <p:nvPr/>
        </p:nvSpPr>
        <p:spPr bwMode="auto">
          <a:xfrm>
            <a:off x="815975" y="2505075"/>
            <a:ext cx="30908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YES/NO answers</a:t>
            </a:r>
          </a:p>
        </p:txBody>
      </p:sp>
      <p:sp>
        <p:nvSpPr>
          <p:cNvPr id="1099824" name="Text Box 48"/>
          <p:cNvSpPr txBox="1">
            <a:spLocks noChangeArrowheads="1"/>
          </p:cNvSpPr>
          <p:nvPr/>
        </p:nvSpPr>
        <p:spPr bwMode="auto">
          <a:xfrm>
            <a:off x="466725" y="3362325"/>
            <a:ext cx="3486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Does G have a Hamilton cycle?</a:t>
            </a:r>
          </a:p>
        </p:txBody>
      </p:sp>
      <p:sp>
        <p:nvSpPr>
          <p:cNvPr id="1099825" name="Text Box 49"/>
          <p:cNvSpPr txBox="1">
            <a:spLocks noChangeArrowheads="1"/>
          </p:cNvSpPr>
          <p:nvPr/>
        </p:nvSpPr>
        <p:spPr bwMode="auto">
          <a:xfrm>
            <a:off x="5351463" y="1839913"/>
            <a:ext cx="2963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Search Problem</a:t>
            </a:r>
          </a:p>
        </p:txBody>
      </p:sp>
      <p:sp>
        <p:nvSpPr>
          <p:cNvPr id="1099826" name="Text Box 50"/>
          <p:cNvSpPr txBox="1">
            <a:spLocks noChangeArrowheads="1"/>
          </p:cNvSpPr>
          <p:nvPr/>
        </p:nvSpPr>
        <p:spPr bwMode="auto">
          <a:xfrm>
            <a:off x="4945063" y="3043238"/>
            <a:ext cx="38909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Find a Hamilton cycle in G if one exists, else return NO</a:t>
            </a: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593725" y="4813300"/>
            <a:ext cx="3486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Can G be </a:t>
            </a:r>
            <a:br>
              <a:rPr lang="en-US"/>
            </a:br>
            <a:r>
              <a:rPr lang="en-US"/>
              <a:t>3-colored ?</a:t>
            </a:r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4835525" y="4632325"/>
            <a:ext cx="389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Find a 3-coloring of G if one exists, else return NO</a:t>
            </a:r>
          </a:p>
        </p:txBody>
      </p:sp>
    </p:spTree>
    <p:extLst>
      <p:ext uri="{BB962C8B-B14F-4D97-AF65-F5344CB8AC3E}">
        <p14:creationId xmlns:p14="http://schemas.microsoft.com/office/powerpoint/2010/main" val="308839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822" grpId="0"/>
      <p:bldP spid="1099823" grpId="0"/>
      <p:bldP spid="1099824" grpId="0"/>
      <p:bldP spid="1099825" grpId="0"/>
      <p:bldP spid="1099826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NP classes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120106"/>
            <a:ext cx="5143500" cy="3486150"/>
          </a:xfrm>
        </p:spPr>
      </p:pic>
    </p:spTree>
    <p:extLst>
      <p:ext uri="{BB962C8B-B14F-4D97-AF65-F5344CB8AC3E}">
        <p14:creationId xmlns:p14="http://schemas.microsoft.com/office/powerpoint/2010/main" val="331994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990600"/>
          </a:xfrm>
        </p:spPr>
        <p:txBody>
          <a:bodyPr/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2963"/>
            <a:ext cx="8229600" cy="3880436"/>
          </a:xfrm>
        </p:spPr>
      </p:pic>
    </p:spTree>
    <p:extLst>
      <p:ext uri="{BB962C8B-B14F-4D97-AF65-F5344CB8AC3E}">
        <p14:creationId xmlns:p14="http://schemas.microsoft.com/office/powerpoint/2010/main" val="37484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143000" y="4724400"/>
            <a:ext cx="60198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rtl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>
                <a:latin typeface="Comic Sans MS" pitchFamily="66" charset="0"/>
              </a:rPr>
              <a:t>SAT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990600"/>
          </a:xfrm>
        </p:spPr>
        <p:txBody>
          <a:bodyPr/>
          <a:lstStyle/>
          <a:p>
            <a:r>
              <a:rPr lang="en-US" altLang="he-IL" sz="2500" u="sng" dirty="0">
                <a:solidFill>
                  <a:schemeClr val="hlink"/>
                </a:solidFill>
                <a:latin typeface="Comic Sans MS" pitchFamily="66" charset="0"/>
              </a:rPr>
              <a:t>Instance</a:t>
            </a:r>
            <a:r>
              <a:rPr lang="en-US" altLang="he-IL" sz="2500" dirty="0">
                <a:solidFill>
                  <a:schemeClr val="hlink"/>
                </a:solidFill>
                <a:latin typeface="Comic Sans MS" pitchFamily="66" charset="0"/>
              </a:rPr>
              <a:t>:</a:t>
            </a:r>
            <a:r>
              <a:rPr lang="en-US" altLang="he-IL" sz="2500" dirty="0">
                <a:latin typeface="Comic Sans MS" pitchFamily="66" charset="0"/>
              </a:rPr>
              <a:t> </a:t>
            </a:r>
            <a:r>
              <a:rPr lang="en-US" altLang="he-IL" sz="2500" dirty="0">
                <a:solidFill>
                  <a:schemeClr val="tx1"/>
                </a:solidFill>
                <a:latin typeface="Comic Sans MS" pitchFamily="66" charset="0"/>
              </a:rPr>
              <a:t>A Boolean formula.</a:t>
            </a:r>
          </a:p>
          <a:p>
            <a:r>
              <a:rPr lang="en-US" altLang="he-IL" sz="2500" u="sng" dirty="0">
                <a:solidFill>
                  <a:schemeClr val="hlink"/>
                </a:solidFill>
                <a:latin typeface="Comic Sans MS" pitchFamily="66" charset="0"/>
              </a:rPr>
              <a:t>Problem</a:t>
            </a:r>
            <a:r>
              <a:rPr lang="en-US" altLang="he-IL" sz="2500" dirty="0">
                <a:solidFill>
                  <a:schemeClr val="hlink"/>
                </a:solidFill>
                <a:latin typeface="Comic Sans MS" pitchFamily="66" charset="0"/>
              </a:rPr>
              <a:t>:</a:t>
            </a:r>
            <a:r>
              <a:rPr lang="en-US" altLang="he-IL" sz="2500" dirty="0">
                <a:latin typeface="Comic Sans MS" pitchFamily="66" charset="0"/>
              </a:rPr>
              <a:t> </a:t>
            </a:r>
            <a:r>
              <a:rPr lang="en-US" altLang="he-IL" sz="2500" dirty="0">
                <a:solidFill>
                  <a:schemeClr val="tx1"/>
                </a:solidFill>
                <a:latin typeface="Comic Sans MS" pitchFamily="66" charset="0"/>
              </a:rPr>
              <a:t>To decide if the formula is </a:t>
            </a:r>
            <a:r>
              <a:rPr lang="en-US" altLang="he-IL" sz="2500" dirty="0" err="1">
                <a:solidFill>
                  <a:schemeClr val="tx1"/>
                </a:solidFill>
                <a:latin typeface="Comic Sans MS" pitchFamily="66" charset="0"/>
              </a:rPr>
              <a:t>satisfiable</a:t>
            </a:r>
            <a:r>
              <a:rPr lang="en-US" altLang="he-IL" sz="25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43000" y="3276600"/>
            <a:ext cx="6019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rtl="1">
              <a:spcBef>
                <a:spcPct val="0"/>
              </a:spcBef>
            </a:pPr>
            <a:endParaRPr lang="en-US" altLang="en-US"/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609725" y="3810000"/>
          <a:ext cx="5164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2438280" imgH="228600" progId="Equation.3">
                  <p:embed/>
                </p:oleObj>
              </mc:Choice>
              <mc:Fallback>
                <p:oleObj name="Equation" r:id="rId3" imgW="243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3810000"/>
                        <a:ext cx="51641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828800" y="3886200"/>
            <a:ext cx="304800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 sz="2000" b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438400" y="3886200"/>
            <a:ext cx="381000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 sz="2000" b="1">
                <a:solidFill>
                  <a:srgbClr val="00CC00"/>
                </a:solidFill>
              </a:rPr>
              <a:t>T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219200" y="3352800"/>
            <a:ext cx="411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>
                <a:solidFill>
                  <a:schemeClr val="accent2"/>
                </a:solidFill>
              </a:rPr>
              <a:t>A satisfiable Boolean formula: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495800" y="3886200"/>
            <a:ext cx="304800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 sz="2000" b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6172200" y="3886200"/>
            <a:ext cx="381000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 sz="2000" b="1">
                <a:solidFill>
                  <a:srgbClr val="00CC00"/>
                </a:solidFill>
              </a:rPr>
              <a:t>T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429000" y="3886200"/>
            <a:ext cx="304800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 sz="2000" b="1">
                <a:solidFill>
                  <a:srgbClr val="00CC00"/>
                </a:solidFill>
              </a:rPr>
              <a:t>T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562600" y="3886200"/>
            <a:ext cx="304800" cy="396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 sz="2000" b="1">
                <a:solidFill>
                  <a:srgbClr val="00CC00"/>
                </a:solidFill>
              </a:rPr>
              <a:t>T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1219200" y="4800600"/>
            <a:ext cx="495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he-IL" sz="2000">
                <a:solidFill>
                  <a:schemeClr val="accent2"/>
                </a:solidFill>
              </a:rPr>
              <a:t>An unsatisfiable Boolean formula: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676400" y="5105400"/>
          <a:ext cx="1235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5" imgW="583920" imgH="215640" progId="Equation.3">
                  <p:embed/>
                </p:oleObj>
              </mc:Choice>
              <mc:Fallback>
                <p:oleObj name="Equation" r:id="rId5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05400"/>
                        <a:ext cx="12350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55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  <p:bldP spid="10248" grpId="0" animBg="1" autoUpdateAnimBg="0"/>
      <p:bldP spid="10250" grpId="0" animBg="1" autoUpdateAnimBg="0"/>
      <p:bldP spid="10251" grpId="0" animBg="1" autoUpdateAnimBg="0"/>
      <p:bldP spid="10252" grpId="0" animBg="1" autoUpdateAnimBg="0"/>
      <p:bldP spid="1025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he-IL">
                <a:latin typeface="Comic Sans MS" pitchFamily="66" charset="0"/>
              </a:rPr>
              <a:t>SAT is in NP: </a:t>
            </a:r>
            <a:br>
              <a:rPr lang="en-US" altLang="he-IL">
                <a:latin typeface="Comic Sans MS" pitchFamily="66" charset="0"/>
              </a:rPr>
            </a:br>
            <a:r>
              <a:rPr lang="en-US" altLang="he-IL" sz="3200">
                <a:latin typeface="Comic Sans MS" pitchFamily="66" charset="0"/>
              </a:rPr>
              <a:t>Non-Deterministic Algorithm</a:t>
            </a:r>
            <a:endParaRPr lang="en-US" altLang="he-IL">
              <a:latin typeface="Comic Sans MS" pitchFamily="66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 altLang="he-IL" sz="2800" dirty="0">
                <a:solidFill>
                  <a:schemeClr val="tx1"/>
                </a:solidFill>
                <a:latin typeface="Comic Sans MS" pitchFamily="66" charset="0"/>
              </a:rPr>
              <a:t>Guess an assignment to the variables.</a:t>
            </a:r>
          </a:p>
          <a:p>
            <a:r>
              <a:rPr lang="en-US" altLang="he-IL" sz="2800" dirty="0">
                <a:solidFill>
                  <a:schemeClr val="tx1"/>
                </a:solidFill>
                <a:latin typeface="Comic Sans MS" pitchFamily="66" charset="0"/>
              </a:rPr>
              <a:t>Check the assignment.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447800" y="3276600"/>
            <a:ext cx="60198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rtl="1">
              <a:spcBef>
                <a:spcPct val="0"/>
              </a:spcBef>
            </a:pPr>
            <a:endParaRPr lang="en-US" altLang="en-US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914525" y="3505200"/>
          <a:ext cx="5164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2438280" imgH="228600" progId="Equation.3">
                  <p:embed/>
                </p:oleObj>
              </mc:Choice>
              <mc:Fallback>
                <p:oleObj name="Equation" r:id="rId3" imgW="2438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3505200"/>
                        <a:ext cx="51641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133600" y="3581400"/>
            <a:ext cx="304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 sz="20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743200" y="3581400"/>
            <a:ext cx="381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 sz="2000">
                <a:solidFill>
                  <a:srgbClr val="00CC00"/>
                </a:solidFill>
              </a:rPr>
              <a:t>T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4800600" y="3581400"/>
            <a:ext cx="304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 sz="20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6477000" y="3581400"/>
            <a:ext cx="3810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 sz="2000">
                <a:solidFill>
                  <a:srgbClr val="00CC00"/>
                </a:solidFill>
              </a:rPr>
              <a:t>T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733800" y="3581400"/>
            <a:ext cx="304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 sz="2000">
                <a:solidFill>
                  <a:srgbClr val="00CC00"/>
                </a:solidFill>
              </a:rPr>
              <a:t>T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867400" y="3581400"/>
            <a:ext cx="3048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 sz="2000">
                <a:solidFill>
                  <a:srgbClr val="00CC00"/>
                </a:solidFill>
              </a:rPr>
              <a:t>T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1981200" y="4191000"/>
            <a:ext cx="533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>
                <a:solidFill>
                  <a:srgbClr val="000000"/>
                </a:solidFill>
              </a:rPr>
              <a:t>x</a:t>
            </a:r>
            <a:r>
              <a:rPr lang="en-US" altLang="he-IL" baseline="-25000">
                <a:solidFill>
                  <a:srgbClr val="000000"/>
                </a:solidFill>
              </a:rPr>
              <a:t>1</a:t>
            </a:r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981200" y="4800600"/>
            <a:ext cx="533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>
                <a:solidFill>
                  <a:srgbClr val="000000"/>
                </a:solidFill>
              </a:rPr>
              <a:t>x</a:t>
            </a:r>
            <a:r>
              <a:rPr lang="en-US" altLang="he-IL" baseline="-25000">
                <a:solidFill>
                  <a:srgbClr val="000000"/>
                </a:solidFill>
              </a:rPr>
              <a:t>2</a:t>
            </a:r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1981200" y="5410200"/>
            <a:ext cx="533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he-IL">
                <a:solidFill>
                  <a:srgbClr val="000000"/>
                </a:solidFill>
              </a:rPr>
              <a:t>x</a:t>
            </a:r>
            <a:r>
              <a:rPr lang="en-US" altLang="he-IL" baseline="-25000">
                <a:solidFill>
                  <a:srgbClr val="000000"/>
                </a:solidFill>
              </a:rPr>
              <a:t>3</a:t>
            </a:r>
            <a:endParaRPr lang="en-US" altLang="he-IL">
              <a:solidFill>
                <a:srgbClr val="000000"/>
              </a:solidFill>
            </a:endParaRP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2590800" y="4191000"/>
            <a:ext cx="533400" cy="45720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/>
            <a:r>
              <a:rPr lang="en-US" altLang="he-IL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2590800" y="4800600"/>
            <a:ext cx="533400" cy="4572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/>
            <a:r>
              <a:rPr lang="en-US" altLang="he-IL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2590800" y="5410200"/>
            <a:ext cx="533400" cy="457200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/>
            <a:r>
              <a:rPr lang="en-US" altLang="he-IL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12315" name="Object 27"/>
          <p:cNvGraphicFramePr>
            <a:graphicFrameLocks noChangeAspect="1"/>
          </p:cNvGraphicFramePr>
          <p:nvPr/>
        </p:nvGraphicFramePr>
        <p:xfrm>
          <a:off x="3429000" y="4114800"/>
          <a:ext cx="174307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Clip" r:id="rId5" imgW="2273040" imgH="2286720" progId="MS_ClipArt_Gallery.2">
                  <p:embed/>
                </p:oleObj>
              </mc:Choice>
              <mc:Fallback>
                <p:oleObj name="Clip" r:id="rId5" imgW="2273040" imgH="2286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174307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5562600" y="4419600"/>
            <a:ext cx="838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rtl="1"/>
            <a:r>
              <a:rPr lang="en-US" altLang="en-US" sz="4800" b="1">
                <a:solidFill>
                  <a:srgbClr val="00FF00"/>
                </a:solidFill>
                <a:sym typeface="Wingdings" pitchFamily="2" charset="2"/>
              </a:rPr>
              <a:t></a:t>
            </a:r>
            <a:endParaRPr lang="en-US" altLang="en-US" sz="4800" b="1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 autoUpdateAnimBg="0"/>
      <p:bldP spid="12295" grpId="0" animBg="1" autoUpdateAnimBg="0"/>
      <p:bldP spid="12297" grpId="0" animBg="1" autoUpdateAnimBg="0"/>
      <p:bldP spid="12298" grpId="0" animBg="1" autoUpdateAnimBg="0"/>
      <p:bldP spid="12299" grpId="0" animBg="1" autoUpdateAnimBg="0"/>
      <p:bldP spid="12300" grpId="0" animBg="1" autoUpdateAnimBg="0"/>
      <p:bldP spid="12308" grpId="0" animBg="1" autoUpdateAnimBg="0"/>
      <p:bldP spid="12309" grpId="0" animBg="1" autoUpdateAnimBg="0"/>
      <p:bldP spid="12310" grpId="0" animBg="1" autoUpdateAnimBg="0"/>
      <p:bldP spid="1231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</a:t>
            </a:r>
            <a:r>
              <a:rPr lang="en-US" dirty="0" err="1"/>
              <a:t>satisfiability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2677"/>
            <a:ext cx="8229600" cy="3301009"/>
          </a:xfrm>
        </p:spPr>
      </p:pic>
    </p:spTree>
    <p:extLst>
      <p:ext uri="{BB962C8B-B14F-4D97-AF65-F5344CB8AC3E}">
        <p14:creationId xmlns:p14="http://schemas.microsoft.com/office/powerpoint/2010/main" val="279034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Reducibility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Let </a:t>
            </a:r>
            <a:r>
              <a:rPr lang="en-US" b="1" i="1" dirty="0" smtClean="0">
                <a:solidFill>
                  <a:schemeClr val="tx1"/>
                </a:solidFill>
              </a:rPr>
              <a:t>P</a:t>
            </a:r>
            <a:r>
              <a:rPr lang="en-US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i="1" dirty="0" smtClean="0">
                <a:solidFill>
                  <a:schemeClr val="tx1"/>
                </a:solidFill>
              </a:rPr>
              <a:t>P</a:t>
            </a:r>
            <a:r>
              <a:rPr lang="en-US" b="1" i="1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be two problems.</a:t>
            </a:r>
          </a:p>
          <a:p>
            <a:pPr algn="just">
              <a:lnSpc>
                <a:spcPct val="150000"/>
              </a:lnSpc>
            </a:pPr>
            <a:r>
              <a:rPr lang="en-US" b="1" i="1" dirty="0" smtClean="0">
                <a:solidFill>
                  <a:schemeClr val="tx1"/>
                </a:solidFill>
              </a:rPr>
              <a:t>P</a:t>
            </a:r>
            <a:r>
              <a:rPr lang="en-US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reduces to </a:t>
            </a:r>
            <a:r>
              <a:rPr lang="en-US" b="1" i="1" dirty="0" smtClean="0">
                <a:solidFill>
                  <a:schemeClr val="tx1"/>
                </a:solidFill>
              </a:rPr>
              <a:t>P</a:t>
            </a:r>
            <a:r>
              <a:rPr lang="en-US" b="1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 time </a:t>
            </a:r>
            <a:r>
              <a:rPr lang="en-US" b="1" i="1" dirty="0" smtClean="0">
                <a:solidFill>
                  <a:schemeClr val="tx1"/>
                </a:solidFill>
              </a:rPr>
              <a:t>t(n</a:t>
            </a:r>
            <a:r>
              <a:rPr lang="en-US" dirty="0" smtClean="0">
                <a:solidFill>
                  <a:schemeClr val="tx1"/>
                </a:solidFill>
              </a:rPr>
              <a:t>) if an instance of </a:t>
            </a:r>
            <a:r>
              <a:rPr lang="en-US" b="1" i="1" dirty="0" smtClean="0">
                <a:solidFill>
                  <a:schemeClr val="tx1"/>
                </a:solidFill>
              </a:rPr>
              <a:t>P</a:t>
            </a:r>
            <a:r>
              <a:rPr lang="en-US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can be converted into an instance of </a:t>
            </a:r>
            <a:r>
              <a:rPr lang="en-US" b="1" i="1" dirty="0" smtClean="0">
                <a:solidFill>
                  <a:schemeClr val="tx1"/>
                </a:solidFill>
              </a:rPr>
              <a:t>P</a:t>
            </a:r>
            <a:r>
              <a:rPr lang="en-US" b="1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a solution for </a:t>
            </a:r>
            <a:r>
              <a:rPr lang="en-US" b="1" i="1" dirty="0" smtClean="0">
                <a:solidFill>
                  <a:schemeClr val="tx1"/>
                </a:solidFill>
              </a:rPr>
              <a:t>P</a:t>
            </a:r>
            <a:r>
              <a:rPr lang="en-US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can be obtained from a solution for </a:t>
            </a:r>
            <a:r>
              <a:rPr lang="en-US" b="1" i="1" dirty="0" smtClean="0">
                <a:solidFill>
                  <a:schemeClr val="tx1"/>
                </a:solidFill>
              </a:rPr>
              <a:t>P</a:t>
            </a:r>
            <a:r>
              <a:rPr lang="en-US" b="1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 time ≤ </a:t>
            </a:r>
            <a:r>
              <a:rPr lang="en-US" b="1" i="1" dirty="0" smtClean="0">
                <a:solidFill>
                  <a:schemeClr val="tx1"/>
                </a:solidFill>
              </a:rPr>
              <a:t>t(n)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Reducibility 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09202"/>
            <a:ext cx="8229600" cy="2107959"/>
          </a:xfrm>
        </p:spPr>
      </p:pic>
    </p:spTree>
    <p:extLst>
      <p:ext uri="{BB962C8B-B14F-4D97-AF65-F5344CB8AC3E}">
        <p14:creationId xmlns:p14="http://schemas.microsoft.com/office/powerpoint/2010/main" val="13721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NP Hard NP Complete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8229600" cy="1676400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971800"/>
            <a:ext cx="6248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1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/>
              <a:t>NP Hard NP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It is easy to see that there are NP-hard problems that are not </a:t>
            </a:r>
            <a:r>
              <a:rPr lang="en-US" dirty="0" smtClean="0">
                <a:solidFill>
                  <a:schemeClr val="tx1"/>
                </a:solidFill>
              </a:rPr>
              <a:t>NP-complete.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Only </a:t>
            </a:r>
            <a:r>
              <a:rPr lang="en-US" dirty="0">
                <a:solidFill>
                  <a:srgbClr val="FF0000"/>
                </a:solidFill>
              </a:rPr>
              <a:t>a decision problem can be NP-complete. However, an </a:t>
            </a:r>
            <a:r>
              <a:rPr lang="en-US" dirty="0" smtClean="0">
                <a:solidFill>
                  <a:srgbClr val="FF0000"/>
                </a:solidFill>
              </a:rPr>
              <a:t>optimization problem </a:t>
            </a:r>
            <a:r>
              <a:rPr lang="en-US" dirty="0">
                <a:solidFill>
                  <a:srgbClr val="FF0000"/>
                </a:solidFill>
              </a:rPr>
              <a:t>may be NP-hard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Furthermore if </a:t>
            </a:r>
            <a:r>
              <a:rPr lang="en-US" b="1" i="1" dirty="0" smtClean="0">
                <a:solidFill>
                  <a:schemeClr val="tx1"/>
                </a:solidFill>
              </a:rPr>
              <a:t>L</a:t>
            </a:r>
            <a:r>
              <a:rPr lang="en-US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 decision </a:t>
            </a:r>
            <a:r>
              <a:rPr lang="en-US" dirty="0" smtClean="0">
                <a:solidFill>
                  <a:schemeClr val="tx1"/>
                </a:solidFill>
              </a:rPr>
              <a:t>problem and </a:t>
            </a:r>
            <a:r>
              <a:rPr lang="en-US" b="1" i="1" dirty="0" smtClean="0">
                <a:solidFill>
                  <a:schemeClr val="tx1"/>
                </a:solidFill>
              </a:rPr>
              <a:t>L</a:t>
            </a:r>
            <a:r>
              <a:rPr lang="en-US" b="1" i="1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 optimization problem, it is quite possible that </a:t>
            </a:r>
            <a:r>
              <a:rPr lang="en-US" b="1" i="1" dirty="0" smtClean="0">
                <a:solidFill>
                  <a:schemeClr val="tx1"/>
                </a:solidFill>
              </a:rPr>
              <a:t>L</a:t>
            </a:r>
            <a:r>
              <a:rPr lang="en-US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b="1" i="1" dirty="0" smtClean="0">
                <a:solidFill>
                  <a:schemeClr val="tx1"/>
                </a:solidFill>
              </a:rPr>
              <a:t>∞ L</a:t>
            </a:r>
            <a:r>
              <a:rPr lang="en-US" b="1" i="1" baseline="-25000" dirty="0" smtClean="0">
                <a:solidFill>
                  <a:schemeClr val="tx1"/>
                </a:solidFill>
              </a:rPr>
              <a:t>2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Yet, </a:t>
            </a:r>
            <a:r>
              <a:rPr lang="en-US" dirty="0" smtClean="0">
                <a:solidFill>
                  <a:schemeClr val="tx1"/>
                </a:solidFill>
              </a:rPr>
              <a:t>optimization </a:t>
            </a:r>
            <a:r>
              <a:rPr lang="en-US" dirty="0">
                <a:solidFill>
                  <a:schemeClr val="tx1"/>
                </a:solidFill>
              </a:rPr>
              <a:t>problems cannot be NP-complete while decision problems </a:t>
            </a:r>
            <a:r>
              <a:rPr lang="en-US" dirty="0" smtClean="0">
                <a:solidFill>
                  <a:schemeClr val="tx1"/>
                </a:solidFill>
              </a:rPr>
              <a:t>can.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>
                <a:solidFill>
                  <a:schemeClr val="tx1"/>
                </a:solidFill>
              </a:rPr>
              <a:t>also exist NP-hard decision problems that are not NP-complete.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43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NP/NP-Complete vs. NP Hard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686799" cy="4754563"/>
          </a:xfrm>
        </p:spPr>
      </p:pic>
    </p:spTree>
    <p:extLst>
      <p:ext uri="{BB962C8B-B14F-4D97-AF65-F5344CB8AC3E}">
        <p14:creationId xmlns:p14="http://schemas.microsoft.com/office/powerpoint/2010/main" val="93506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14400"/>
          </a:xfrm>
        </p:spPr>
        <p:txBody>
          <a:bodyPr/>
          <a:lstStyle/>
          <a:p>
            <a:pPr eaLnBrk="1" hangingPunct="1"/>
            <a:r>
              <a:rPr lang="en-US" sz="4500" dirty="0" smtClean="0">
                <a:solidFill>
                  <a:schemeClr val="tx1"/>
                </a:solidFill>
                <a:latin typeface="Arial Rounded MT Bold" pitchFamily="34" charset="0"/>
              </a:rPr>
              <a:t>Hard problems / Easy problems</a:t>
            </a:r>
            <a:endParaRPr lang="nl-NL" sz="4500" dirty="0" smtClean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5126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648200" y="2133600"/>
            <a:ext cx="4038600" cy="42973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Finding the longest simple path between vertices </a:t>
            </a:r>
            <a:r>
              <a:rPr lang="en-US" sz="2400" i="1" dirty="0" smtClean="0">
                <a:solidFill>
                  <a:schemeClr val="tx1"/>
                </a:solidFill>
              </a:rPr>
              <a:t>v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i="1" dirty="0" smtClean="0">
                <a:solidFill>
                  <a:schemeClr val="tx1"/>
                </a:solidFill>
              </a:rPr>
              <a:t>w</a:t>
            </a:r>
            <a:r>
              <a:rPr lang="en-US" sz="2400" dirty="0" smtClean="0">
                <a:solidFill>
                  <a:schemeClr val="tx1"/>
                </a:solidFill>
              </a:rPr>
              <a:t> in a given graph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Determine if there is a Hamiltonian circuit in a given graph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Testing 3-colorability</a:t>
            </a:r>
          </a:p>
          <a:p>
            <a:pPr eaLnBrk="1" hangingPunct="1"/>
            <a:r>
              <a:rPr lang="en-US" sz="2400" dirty="0" err="1" smtClean="0">
                <a:solidFill>
                  <a:schemeClr val="tx1"/>
                </a:solidFill>
              </a:rPr>
              <a:t>Satisfiability</a:t>
            </a:r>
            <a:r>
              <a:rPr lang="en-US" sz="2400" dirty="0" smtClean="0">
                <a:solidFill>
                  <a:schemeClr val="tx1"/>
                </a:solidFill>
              </a:rPr>
              <a:t> when each clause has three literals</a:t>
            </a:r>
            <a:endParaRPr lang="nl-NL" sz="2400" dirty="0" smtClean="0">
              <a:solidFill>
                <a:schemeClr val="tx1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762000" y="2133600"/>
            <a:ext cx="38100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Finding the shortest simple path between vertices </a:t>
            </a:r>
            <a:r>
              <a:rPr lang="en-US" sz="2400" i="1" dirty="0" smtClean="0">
                <a:solidFill>
                  <a:schemeClr val="tx1"/>
                </a:solidFill>
              </a:rPr>
              <a:t>v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i="1" dirty="0" smtClean="0">
                <a:solidFill>
                  <a:schemeClr val="tx1"/>
                </a:solidFill>
              </a:rPr>
              <a:t>w</a:t>
            </a:r>
            <a:r>
              <a:rPr lang="en-US" sz="2400" dirty="0" smtClean="0">
                <a:solidFill>
                  <a:schemeClr val="tx1"/>
                </a:solidFill>
              </a:rPr>
              <a:t> in a given graph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Determine if there is an Euler tour in a given graph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Testing 2-colorability</a:t>
            </a:r>
          </a:p>
          <a:p>
            <a:pPr eaLnBrk="1" hangingPunct="1"/>
            <a:r>
              <a:rPr lang="en-US" sz="2400" dirty="0" err="1" smtClean="0">
                <a:solidFill>
                  <a:schemeClr val="tx1"/>
                </a:solidFill>
              </a:rPr>
              <a:t>Satisfiability</a:t>
            </a:r>
            <a:r>
              <a:rPr lang="en-US" sz="2400" dirty="0" smtClean="0">
                <a:solidFill>
                  <a:schemeClr val="tx1"/>
                </a:solidFill>
              </a:rPr>
              <a:t> when each clause has two literals</a:t>
            </a:r>
            <a:endParaRPr lang="nl-NL" sz="2400" dirty="0" smtClean="0">
              <a:solidFill>
                <a:schemeClr val="tx1"/>
              </a:solidFill>
            </a:endParaRP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1447800" y="1421080"/>
            <a:ext cx="25791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dirty="0" smtClean="0">
                <a:solidFill>
                  <a:schemeClr val="tx2"/>
                </a:solidFill>
              </a:rPr>
              <a:t>Hard </a:t>
            </a:r>
            <a:r>
              <a:rPr lang="en-US" dirty="0">
                <a:solidFill>
                  <a:schemeClr val="tx2"/>
                </a:solidFill>
              </a:rPr>
              <a:t>Problem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5342977" y="1415848"/>
            <a:ext cx="2561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dirty="0" smtClean="0">
                <a:solidFill>
                  <a:schemeClr val="tx2"/>
                </a:solidFill>
              </a:rPr>
              <a:t>Easy </a:t>
            </a:r>
            <a:r>
              <a:rPr lang="en-US" dirty="0">
                <a:solidFill>
                  <a:schemeClr val="tx2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8112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54571"/>
            <a:ext cx="8229600" cy="617220"/>
          </a:xfrm>
        </p:spPr>
      </p:pic>
    </p:spTree>
    <p:extLst>
      <p:ext uri="{BB962C8B-B14F-4D97-AF65-F5344CB8AC3E}">
        <p14:creationId xmlns:p14="http://schemas.microsoft.com/office/powerpoint/2010/main" val="546456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COOK’s Theorem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3200"/>
            <a:ext cx="5725324" cy="819222"/>
          </a:xfrm>
        </p:spPr>
      </p:pic>
    </p:spTree>
    <p:extLst>
      <p:ext uri="{BB962C8B-B14F-4D97-AF65-F5344CB8AC3E}">
        <p14:creationId xmlns:p14="http://schemas.microsoft.com/office/powerpoint/2010/main" val="403253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NP-</a:t>
            </a:r>
            <a:r>
              <a:rPr lang="en-US" dirty="0"/>
              <a:t>H</a:t>
            </a:r>
            <a:r>
              <a:rPr lang="en-US" dirty="0" smtClean="0"/>
              <a:t>ard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Pick a problem </a:t>
            </a:r>
            <a:r>
              <a:rPr lang="en-US" b="1" i="1" dirty="0" smtClean="0">
                <a:solidFill>
                  <a:schemeClr val="tx1"/>
                </a:solidFill>
              </a:rPr>
              <a:t>L</a:t>
            </a:r>
            <a:r>
              <a:rPr lang="en-US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already known to be NP-hard.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Show </a:t>
            </a:r>
            <a:r>
              <a:rPr lang="en-US" dirty="0">
                <a:solidFill>
                  <a:schemeClr val="tx1"/>
                </a:solidFill>
              </a:rPr>
              <a:t>how to obtain (in polynomial deterministic time) an </a:t>
            </a:r>
            <a:r>
              <a:rPr lang="en-US" dirty="0" smtClean="0">
                <a:solidFill>
                  <a:schemeClr val="tx1"/>
                </a:solidFill>
              </a:rPr>
              <a:t>instance </a:t>
            </a:r>
            <a:r>
              <a:rPr lang="en-US" b="1" i="1" dirty="0" smtClean="0">
                <a:solidFill>
                  <a:schemeClr val="tx1"/>
                </a:solidFill>
              </a:rPr>
              <a:t>I</a:t>
            </a:r>
            <a:r>
              <a:rPr lang="en-US" b="1" i="1" dirty="0">
                <a:solidFill>
                  <a:schemeClr val="tx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 of </a:t>
            </a:r>
            <a:r>
              <a:rPr lang="en-US" b="1" i="1" dirty="0" smtClean="0">
                <a:solidFill>
                  <a:schemeClr val="tx1"/>
                </a:solidFill>
              </a:rPr>
              <a:t>L</a:t>
            </a:r>
            <a:r>
              <a:rPr lang="en-US" b="1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from any instance </a:t>
            </a:r>
            <a:r>
              <a:rPr lang="en-US" b="1" i="1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of </a:t>
            </a:r>
            <a:r>
              <a:rPr lang="en-US" b="1" i="1" dirty="0" smtClean="0">
                <a:solidFill>
                  <a:schemeClr val="tx1"/>
                </a:solidFill>
              </a:rPr>
              <a:t>L</a:t>
            </a:r>
            <a:r>
              <a:rPr lang="en-US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such that from the solution of </a:t>
            </a:r>
            <a:r>
              <a:rPr lang="en-US" b="1" i="1" dirty="0">
                <a:solidFill>
                  <a:schemeClr val="tx1"/>
                </a:solidFill>
              </a:rPr>
              <a:t>I'</a:t>
            </a:r>
            <a:r>
              <a:rPr lang="en-US" dirty="0" smtClean="0">
                <a:solidFill>
                  <a:schemeClr val="tx1"/>
                </a:solidFill>
              </a:rPr>
              <a:t> we </a:t>
            </a:r>
            <a:r>
              <a:rPr lang="en-US" dirty="0">
                <a:solidFill>
                  <a:schemeClr val="tx1"/>
                </a:solidFill>
              </a:rPr>
              <a:t>can determine (in polynomial deterministic time) the solution </a:t>
            </a:r>
            <a:r>
              <a:rPr lang="en-US" dirty="0" smtClean="0">
                <a:solidFill>
                  <a:schemeClr val="tx1"/>
                </a:solidFill>
              </a:rPr>
              <a:t>to instance </a:t>
            </a:r>
            <a:r>
              <a:rPr lang="en-US" b="1" i="1" dirty="0">
                <a:solidFill>
                  <a:schemeClr val="tx1"/>
                </a:solidFill>
              </a:rPr>
              <a:t>I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b="1" i="1" dirty="0" smtClean="0">
                <a:solidFill>
                  <a:schemeClr val="tx1"/>
                </a:solidFill>
              </a:rPr>
              <a:t>L</a:t>
            </a:r>
            <a:r>
              <a:rPr lang="en-US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Conclude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smtClean="0">
                <a:solidFill>
                  <a:schemeClr val="tx1"/>
                </a:solidFill>
              </a:rPr>
              <a:t>(2) that </a:t>
            </a:r>
            <a:r>
              <a:rPr lang="en-US" b="1" i="1" dirty="0" smtClean="0">
                <a:solidFill>
                  <a:schemeClr val="tx1"/>
                </a:solidFill>
              </a:rPr>
              <a:t>L</a:t>
            </a:r>
            <a:r>
              <a:rPr lang="en-US" b="1" i="1" baseline="-25000" dirty="0" smtClean="0">
                <a:solidFill>
                  <a:schemeClr val="tx1"/>
                </a:solidFill>
              </a:rPr>
              <a:t>1</a:t>
            </a:r>
            <a:r>
              <a:rPr lang="en-US" b="1" i="1" dirty="0" smtClean="0">
                <a:solidFill>
                  <a:schemeClr val="tx1"/>
                </a:solidFill>
              </a:rPr>
              <a:t> ∞ L</a:t>
            </a:r>
            <a:r>
              <a:rPr lang="en-US" b="1" i="1" baseline="-25000" dirty="0" smtClean="0">
                <a:solidFill>
                  <a:schemeClr val="tx1"/>
                </a:solidFill>
              </a:rPr>
              <a:t>2</a:t>
            </a:r>
            <a:endParaRPr lang="en-US" b="1" i="1" baseline="-25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Conclude </a:t>
            </a: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smtClean="0">
                <a:solidFill>
                  <a:schemeClr val="tx1"/>
                </a:solidFill>
              </a:rPr>
              <a:t>(1), (3) </a:t>
            </a:r>
            <a:r>
              <a:rPr lang="en-US" dirty="0">
                <a:solidFill>
                  <a:schemeClr val="tx1"/>
                </a:solidFill>
              </a:rPr>
              <a:t>and the transitivity of </a:t>
            </a:r>
            <a:r>
              <a:rPr lang="en-US" b="1" i="1" dirty="0" smtClean="0">
                <a:solidFill>
                  <a:schemeClr val="tx1"/>
                </a:solidFill>
              </a:rPr>
              <a:t>∞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that </a:t>
            </a:r>
            <a:r>
              <a:rPr lang="en-US" b="1" i="1" dirty="0" smtClean="0">
                <a:solidFill>
                  <a:schemeClr val="tx1"/>
                </a:solidFill>
              </a:rPr>
              <a:t>L</a:t>
            </a:r>
            <a:r>
              <a:rPr lang="en-US" b="1" i="1" baseline="-25000" dirty="0" smtClean="0">
                <a:solidFill>
                  <a:schemeClr val="tx1"/>
                </a:solidFill>
              </a:rPr>
              <a:t>2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NP-hard.</a:t>
            </a:r>
          </a:p>
        </p:txBody>
      </p:sp>
    </p:spTree>
    <p:extLst>
      <p:ext uri="{BB962C8B-B14F-4D97-AF65-F5344CB8AC3E}">
        <p14:creationId xmlns:p14="http://schemas.microsoft.com/office/powerpoint/2010/main" val="3927511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4000" dirty="0"/>
              <a:t>Clique Decision Problem (CDP)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Prove </a:t>
                </a:r>
                <a:r>
                  <a:rPr lang="en-US" sz="2200" b="1" i="1" dirty="0" err="1" smtClean="0">
                    <a:solidFill>
                      <a:schemeClr val="tx1"/>
                    </a:solidFill>
                  </a:rPr>
                  <a:t>satisfiability</a:t>
                </a:r>
                <a:r>
                  <a:rPr lang="en-US" sz="2200" b="1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∞ </a:t>
                </a:r>
                <a:r>
                  <a:rPr lang="en-US" sz="2200" b="1" i="1" dirty="0" smtClean="0">
                    <a:solidFill>
                      <a:schemeClr val="tx1"/>
                    </a:solidFill>
                  </a:rPr>
                  <a:t>CDP</a:t>
                </a:r>
                <a:endParaRPr lang="en-US" sz="2200" b="1" i="1" dirty="0">
                  <a:solidFill>
                    <a:schemeClr val="tx1"/>
                  </a:solidFill>
                </a:endParaRPr>
              </a:p>
              <a:p>
                <a:pPr marL="457200" lvl="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Conclude</a:t>
                </a:r>
                <a:r>
                  <a:rPr lang="en-US" sz="2200" b="1" i="1" dirty="0" smtClean="0">
                    <a:solidFill>
                      <a:schemeClr val="tx1"/>
                    </a:solidFill>
                  </a:rPr>
                  <a:t> CDP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is</a:t>
                </a:r>
                <a:r>
                  <a:rPr lang="en-US" sz="2200" b="1" i="1" dirty="0" smtClean="0">
                    <a:solidFill>
                      <a:schemeClr val="tx1"/>
                    </a:solidFill>
                  </a:rPr>
                  <a:t> NP-Hard.</a:t>
                </a:r>
              </a:p>
              <a:p>
                <a:pPr marL="457200" lvl="0" indent="-4572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CDP is </a:t>
                </a:r>
                <a:r>
                  <a:rPr lang="en-US" sz="2200" b="1" i="1" dirty="0" smtClean="0">
                    <a:solidFill>
                      <a:schemeClr val="tx1"/>
                    </a:solidFill>
                  </a:rPr>
                  <a:t>NP-Complete 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as</a:t>
                </a:r>
                <a:r>
                  <a:rPr lang="en-US" sz="2200" b="1" i="1" dirty="0" smtClean="0">
                    <a:solidFill>
                      <a:schemeClr val="tx1"/>
                    </a:solidFill>
                  </a:rPr>
                  <a:t> CDP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200" b="1" i="1" dirty="0" smtClean="0">
                    <a:solidFill>
                      <a:schemeClr val="tx1"/>
                    </a:solidFill>
                  </a:rPr>
                  <a:t> NP</a:t>
                </a:r>
                <a:endParaRPr lang="en-US" sz="22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220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763000" cy="4539785"/>
          </a:xfrm>
        </p:spPr>
      </p:pic>
    </p:spTree>
    <p:extLst>
      <p:ext uri="{BB962C8B-B14F-4D97-AF65-F5344CB8AC3E}">
        <p14:creationId xmlns:p14="http://schemas.microsoft.com/office/powerpoint/2010/main" val="1348130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3855" y="838200"/>
            <a:ext cx="9144990" cy="4529228"/>
            <a:chOff x="13855" y="838200"/>
            <a:chExt cx="9144990" cy="45292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5" y="838200"/>
              <a:ext cx="9144000" cy="178961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5" y="2634738"/>
              <a:ext cx="9144000" cy="2732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643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4" y="1600200"/>
            <a:ext cx="7838551" cy="4525963"/>
          </a:xfrm>
        </p:spPr>
      </p:pic>
    </p:spTree>
    <p:extLst>
      <p:ext uri="{BB962C8B-B14F-4D97-AF65-F5344CB8AC3E}">
        <p14:creationId xmlns:p14="http://schemas.microsoft.com/office/powerpoint/2010/main" val="3575765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3CNF formula:</a:t>
            </a:r>
          </a:p>
        </p:txBody>
      </p:sp>
      <p:graphicFrame>
        <p:nvGraphicFramePr>
          <p:cNvPr id="1283075" name="Object 3"/>
          <p:cNvGraphicFramePr>
            <a:graphicFrameLocks noChangeAspect="1"/>
          </p:cNvGraphicFramePr>
          <p:nvPr/>
        </p:nvGraphicFramePr>
        <p:xfrm>
          <a:off x="203200" y="1295400"/>
          <a:ext cx="8940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9855000" imgH="507960" progId="Equation.3">
                  <p:embed/>
                </p:oleObj>
              </mc:Choice>
              <mc:Fallback>
                <p:oleObj name="Equation" r:id="rId3" imgW="9855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1295400"/>
                        <a:ext cx="89408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3076" name="Text Box 4"/>
          <p:cNvSpPr txBox="1">
            <a:spLocks noChangeArrowheads="1"/>
          </p:cNvSpPr>
          <p:nvPr/>
        </p:nvSpPr>
        <p:spPr bwMode="auto">
          <a:xfrm>
            <a:off x="1676400" y="2743200"/>
            <a:ext cx="580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Each clause has three literals</a:t>
            </a:r>
          </a:p>
        </p:txBody>
      </p:sp>
      <p:sp>
        <p:nvSpPr>
          <p:cNvPr id="1283081" name="Line 9"/>
          <p:cNvSpPr>
            <a:spLocks noChangeShapeType="1"/>
          </p:cNvSpPr>
          <p:nvPr/>
        </p:nvSpPr>
        <p:spPr bwMode="auto">
          <a:xfrm flipH="1">
            <a:off x="4191000" y="838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83082" name="Text Box 10"/>
          <p:cNvSpPr txBox="1">
            <a:spLocks noChangeArrowheads="1"/>
          </p:cNvSpPr>
          <p:nvPr/>
        </p:nvSpPr>
        <p:spPr bwMode="auto">
          <a:xfrm>
            <a:off x="4860925" y="482600"/>
            <a:ext cx="1338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literal</a:t>
            </a:r>
          </a:p>
        </p:txBody>
      </p:sp>
      <p:sp>
        <p:nvSpPr>
          <p:cNvPr id="1283085" name="Text Box 13"/>
          <p:cNvSpPr txBox="1">
            <a:spLocks noChangeArrowheads="1"/>
          </p:cNvSpPr>
          <p:nvPr/>
        </p:nvSpPr>
        <p:spPr bwMode="auto">
          <a:xfrm>
            <a:off x="2743200" y="2133600"/>
            <a:ext cx="1344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clause</a:t>
            </a:r>
          </a:p>
        </p:txBody>
      </p:sp>
      <p:sp>
        <p:nvSpPr>
          <p:cNvPr id="1283086" name="AutoShape 14"/>
          <p:cNvSpPr>
            <a:spLocks/>
          </p:cNvSpPr>
          <p:nvPr/>
        </p:nvSpPr>
        <p:spPr bwMode="auto">
          <a:xfrm rot="5400000">
            <a:off x="3200400" y="1143000"/>
            <a:ext cx="533400" cy="1752600"/>
          </a:xfrm>
          <a:prstGeom prst="rightBrace">
            <a:avLst>
              <a:gd name="adj1" fmla="val 2738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69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22" name="Text Box 18"/>
          <p:cNvSpPr txBox="1">
            <a:spLocks noChangeArrowheads="1"/>
          </p:cNvSpPr>
          <p:nvPr/>
        </p:nvSpPr>
        <p:spPr bwMode="auto">
          <a:xfrm>
            <a:off x="2819400" y="152400"/>
            <a:ext cx="374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5</a:t>
            </a:r>
            <a:r>
              <a:rPr lang="en-US"/>
              <a:t>-clique in graph</a:t>
            </a:r>
          </a:p>
        </p:txBody>
      </p:sp>
      <p:sp>
        <p:nvSpPr>
          <p:cNvPr id="1250323" name="Text Box 19"/>
          <p:cNvSpPr txBox="1">
            <a:spLocks noChangeArrowheads="1"/>
          </p:cNvSpPr>
          <p:nvPr/>
        </p:nvSpPr>
        <p:spPr bwMode="auto">
          <a:xfrm>
            <a:off x="609600" y="5105400"/>
            <a:ext cx="8229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CLIQUE</a:t>
            </a:r>
            <a:r>
              <a:rPr lang="en-US" dirty="0"/>
              <a:t> = {            :  </a:t>
            </a:r>
            <a:r>
              <a:rPr lang="en-US" dirty="0" smtClean="0"/>
              <a:t>	:	graph       </a:t>
            </a:r>
            <a:endParaRPr lang="en-US" dirty="0"/>
          </a:p>
          <a:p>
            <a:r>
              <a:rPr lang="en-US" dirty="0"/>
              <a:t>                                 contains a    -clique}</a:t>
            </a:r>
          </a:p>
        </p:txBody>
      </p:sp>
      <p:graphicFrame>
        <p:nvGraphicFramePr>
          <p:cNvPr id="12503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02881"/>
              </p:ext>
            </p:extLst>
          </p:nvPr>
        </p:nvGraphicFramePr>
        <p:xfrm>
          <a:off x="1981200" y="5138846"/>
          <a:ext cx="914400" cy="289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3" imgW="1307880" imgH="419040" progId="Equation.3">
                  <p:embed/>
                </p:oleObj>
              </mc:Choice>
              <mc:Fallback>
                <p:oleObj name="Equation" r:id="rId3" imgW="1307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38846"/>
                        <a:ext cx="914400" cy="289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03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4003"/>
              </p:ext>
            </p:extLst>
          </p:nvPr>
        </p:nvGraphicFramePr>
        <p:xfrm>
          <a:off x="4973782" y="5166318"/>
          <a:ext cx="4397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5" imgW="330120" imgH="342720" progId="Equation.3">
                  <p:embed/>
                </p:oleObj>
              </mc:Choice>
              <mc:Fallback>
                <p:oleObj name="Equation" r:id="rId5" imgW="3301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782" y="5166318"/>
                        <a:ext cx="4397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03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29324"/>
              </p:ext>
            </p:extLst>
          </p:nvPr>
        </p:nvGraphicFramePr>
        <p:xfrm>
          <a:off x="3655218" y="5428565"/>
          <a:ext cx="309563" cy="305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7" imgW="241200" imgH="355320" progId="Equation.3">
                  <p:embed/>
                </p:oleObj>
              </mc:Choice>
              <mc:Fallback>
                <p:oleObj name="Equation" r:id="rId7" imgW="24120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5218" y="5428565"/>
                        <a:ext cx="309563" cy="305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0328" name="Oval 24"/>
          <p:cNvSpPr>
            <a:spLocks noChangeArrowheads="1"/>
          </p:cNvSpPr>
          <p:nvPr/>
        </p:nvSpPr>
        <p:spPr bwMode="auto">
          <a:xfrm>
            <a:off x="2514600" y="1066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0329" name="Oval 25"/>
          <p:cNvSpPr>
            <a:spLocks noChangeArrowheads="1"/>
          </p:cNvSpPr>
          <p:nvPr/>
        </p:nvSpPr>
        <p:spPr bwMode="auto">
          <a:xfrm>
            <a:off x="4953000" y="1066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0330" name="Oval 26"/>
          <p:cNvSpPr>
            <a:spLocks noChangeArrowheads="1"/>
          </p:cNvSpPr>
          <p:nvPr/>
        </p:nvSpPr>
        <p:spPr bwMode="auto">
          <a:xfrm>
            <a:off x="7239000" y="10668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0331" name="Oval 27"/>
          <p:cNvSpPr>
            <a:spLocks noChangeArrowheads="1"/>
          </p:cNvSpPr>
          <p:nvPr/>
        </p:nvSpPr>
        <p:spPr bwMode="auto">
          <a:xfrm>
            <a:off x="3733800" y="22860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0332" name="Oval 28"/>
          <p:cNvSpPr>
            <a:spLocks noChangeArrowheads="1"/>
          </p:cNvSpPr>
          <p:nvPr/>
        </p:nvSpPr>
        <p:spPr bwMode="auto">
          <a:xfrm>
            <a:off x="2514600" y="3581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0333" name="Oval 29"/>
          <p:cNvSpPr>
            <a:spLocks noChangeArrowheads="1"/>
          </p:cNvSpPr>
          <p:nvPr/>
        </p:nvSpPr>
        <p:spPr bwMode="auto">
          <a:xfrm>
            <a:off x="4876800" y="35814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0334" name="Oval 30"/>
          <p:cNvSpPr>
            <a:spLocks noChangeArrowheads="1"/>
          </p:cNvSpPr>
          <p:nvPr/>
        </p:nvSpPr>
        <p:spPr bwMode="auto">
          <a:xfrm>
            <a:off x="7239000" y="3581400"/>
            <a:ext cx="381000" cy="381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0335" name="Line 31"/>
          <p:cNvSpPr>
            <a:spLocks noChangeShapeType="1"/>
          </p:cNvSpPr>
          <p:nvPr/>
        </p:nvSpPr>
        <p:spPr bwMode="auto">
          <a:xfrm>
            <a:off x="2819400" y="14478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0336" name="Line 32"/>
          <p:cNvSpPr>
            <a:spLocks noChangeShapeType="1"/>
          </p:cNvSpPr>
          <p:nvPr/>
        </p:nvSpPr>
        <p:spPr bwMode="auto">
          <a:xfrm>
            <a:off x="2667000" y="1447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0337" name="Line 33"/>
          <p:cNvSpPr>
            <a:spLocks noChangeShapeType="1"/>
          </p:cNvSpPr>
          <p:nvPr/>
        </p:nvSpPr>
        <p:spPr bwMode="auto">
          <a:xfrm>
            <a:off x="2895600" y="38100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0338" name="Line 34"/>
          <p:cNvSpPr>
            <a:spLocks noChangeShapeType="1"/>
          </p:cNvSpPr>
          <p:nvPr/>
        </p:nvSpPr>
        <p:spPr bwMode="auto">
          <a:xfrm>
            <a:off x="4038600" y="2590800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0339" name="Line 35"/>
          <p:cNvSpPr>
            <a:spLocks noChangeShapeType="1"/>
          </p:cNvSpPr>
          <p:nvPr/>
        </p:nvSpPr>
        <p:spPr bwMode="auto">
          <a:xfrm>
            <a:off x="5181600" y="1447800"/>
            <a:ext cx="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0340" name="Line 36"/>
          <p:cNvSpPr>
            <a:spLocks noChangeShapeType="1"/>
          </p:cNvSpPr>
          <p:nvPr/>
        </p:nvSpPr>
        <p:spPr bwMode="auto">
          <a:xfrm>
            <a:off x="5334000" y="1219200"/>
            <a:ext cx="1905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0341" name="Line 37"/>
          <p:cNvSpPr>
            <a:spLocks noChangeShapeType="1"/>
          </p:cNvSpPr>
          <p:nvPr/>
        </p:nvSpPr>
        <p:spPr bwMode="auto">
          <a:xfrm flipV="1">
            <a:off x="5257800" y="1447800"/>
            <a:ext cx="205740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0342" name="Line 38"/>
          <p:cNvSpPr>
            <a:spLocks noChangeShapeType="1"/>
          </p:cNvSpPr>
          <p:nvPr/>
        </p:nvSpPr>
        <p:spPr bwMode="auto">
          <a:xfrm>
            <a:off x="7467600" y="1447800"/>
            <a:ext cx="0" cy="213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0343" name="Line 39"/>
          <p:cNvSpPr>
            <a:spLocks noChangeShapeType="1"/>
          </p:cNvSpPr>
          <p:nvPr/>
        </p:nvSpPr>
        <p:spPr bwMode="auto">
          <a:xfrm>
            <a:off x="5257800" y="1371600"/>
            <a:ext cx="2057400" cy="2209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0344" name="Line 40"/>
          <p:cNvSpPr>
            <a:spLocks noChangeShapeType="1"/>
          </p:cNvSpPr>
          <p:nvPr/>
        </p:nvSpPr>
        <p:spPr bwMode="auto">
          <a:xfrm>
            <a:off x="5257800" y="3810000"/>
            <a:ext cx="198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0345" name="Line 41"/>
          <p:cNvSpPr>
            <a:spLocks noChangeShapeType="1"/>
          </p:cNvSpPr>
          <p:nvPr/>
        </p:nvSpPr>
        <p:spPr bwMode="auto">
          <a:xfrm>
            <a:off x="2895600" y="1219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0346" name="Line 42"/>
          <p:cNvSpPr>
            <a:spLocks noChangeShapeType="1"/>
          </p:cNvSpPr>
          <p:nvPr/>
        </p:nvSpPr>
        <p:spPr bwMode="auto">
          <a:xfrm flipV="1">
            <a:off x="4038600" y="1371600"/>
            <a:ext cx="990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0347" name="Line 43"/>
          <p:cNvSpPr>
            <a:spLocks noChangeShapeType="1"/>
          </p:cNvSpPr>
          <p:nvPr/>
        </p:nvSpPr>
        <p:spPr bwMode="auto">
          <a:xfrm flipV="1">
            <a:off x="2819400" y="26670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0348" name="Line 44"/>
          <p:cNvSpPr>
            <a:spLocks noChangeShapeType="1"/>
          </p:cNvSpPr>
          <p:nvPr/>
        </p:nvSpPr>
        <p:spPr bwMode="auto">
          <a:xfrm>
            <a:off x="4114800" y="2514600"/>
            <a:ext cx="32004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0349" name="Line 45"/>
          <p:cNvSpPr>
            <a:spLocks noChangeShapeType="1"/>
          </p:cNvSpPr>
          <p:nvPr/>
        </p:nvSpPr>
        <p:spPr bwMode="auto">
          <a:xfrm flipV="1">
            <a:off x="4114800" y="1295400"/>
            <a:ext cx="31242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50350" name="Object 46"/>
          <p:cNvGraphicFramePr>
            <a:graphicFrameLocks noChangeAspect="1"/>
          </p:cNvGraphicFramePr>
          <p:nvPr/>
        </p:nvGraphicFramePr>
        <p:xfrm>
          <a:off x="6629400" y="228600"/>
          <a:ext cx="439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9" imgW="330120" imgH="342720" progId="Equation.3">
                  <p:embed/>
                </p:oleObj>
              </mc:Choice>
              <mc:Fallback>
                <p:oleObj name="Equation" r:id="rId9" imgW="3301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28600"/>
                        <a:ext cx="4397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0352" name="Text Box 48"/>
          <p:cNvSpPr txBox="1">
            <a:spLocks noChangeArrowheads="1"/>
          </p:cNvSpPr>
          <p:nvPr/>
        </p:nvSpPr>
        <p:spPr bwMode="auto">
          <a:xfrm>
            <a:off x="0" y="4419600"/>
            <a:ext cx="2117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D60093"/>
                </a:solidFill>
              </a:rPr>
              <a:t>Language:</a:t>
            </a:r>
          </a:p>
        </p:txBody>
      </p:sp>
    </p:spTree>
    <p:extLst>
      <p:ext uri="{BB962C8B-B14F-4D97-AF65-F5344CB8AC3E}">
        <p14:creationId xmlns:p14="http://schemas.microsoft.com/office/powerpoint/2010/main" val="32296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Text Box 2"/>
          <p:cNvSpPr txBox="1">
            <a:spLocks noChangeArrowheads="1"/>
          </p:cNvSpPr>
          <p:nvPr/>
        </p:nvSpPr>
        <p:spPr bwMode="auto">
          <a:xfrm>
            <a:off x="136525" y="2540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1249283" name="Text Box 3"/>
          <p:cNvSpPr txBox="1">
            <a:spLocks noChangeArrowheads="1"/>
          </p:cNvSpPr>
          <p:nvPr/>
        </p:nvSpPr>
        <p:spPr bwMode="auto">
          <a:xfrm>
            <a:off x="2819400" y="304800"/>
            <a:ext cx="58483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3CNF-SAT</a:t>
            </a:r>
            <a:r>
              <a:rPr lang="en-US"/>
              <a:t> is polynomial time </a:t>
            </a:r>
          </a:p>
          <a:p>
            <a:r>
              <a:rPr lang="en-US"/>
              <a:t>reducible to </a:t>
            </a:r>
            <a:r>
              <a:rPr lang="en-US">
                <a:solidFill>
                  <a:schemeClr val="tx1"/>
                </a:solidFill>
              </a:rPr>
              <a:t>CLIQUE</a:t>
            </a:r>
          </a:p>
        </p:txBody>
      </p:sp>
      <p:sp>
        <p:nvSpPr>
          <p:cNvPr id="1249284" name="Text Box 4"/>
          <p:cNvSpPr txBox="1">
            <a:spLocks noChangeArrowheads="1"/>
          </p:cNvSpPr>
          <p:nvPr/>
        </p:nvSpPr>
        <p:spPr bwMode="auto">
          <a:xfrm>
            <a:off x="228600" y="3352800"/>
            <a:ext cx="1406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Proof:</a:t>
            </a:r>
          </a:p>
        </p:txBody>
      </p:sp>
      <p:sp>
        <p:nvSpPr>
          <p:cNvPr id="1249286" name="Text Box 6"/>
          <p:cNvSpPr txBox="1">
            <a:spLocks noChangeArrowheads="1"/>
          </p:cNvSpPr>
          <p:nvPr/>
        </p:nvSpPr>
        <p:spPr bwMode="auto">
          <a:xfrm>
            <a:off x="1981200" y="3429000"/>
            <a:ext cx="62166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give a polynomial time reduction</a:t>
            </a:r>
          </a:p>
          <a:p>
            <a:r>
              <a:rPr lang="en-US"/>
              <a:t>of one problem to the other</a:t>
            </a:r>
          </a:p>
        </p:txBody>
      </p:sp>
      <p:sp>
        <p:nvSpPr>
          <p:cNvPr id="1249287" name="Text Box 7"/>
          <p:cNvSpPr txBox="1">
            <a:spLocks noChangeArrowheads="1"/>
          </p:cNvSpPr>
          <p:nvPr/>
        </p:nvSpPr>
        <p:spPr bwMode="auto">
          <a:xfrm>
            <a:off x="1905000" y="5486400"/>
            <a:ext cx="5513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Transform formula to graph</a:t>
            </a:r>
          </a:p>
        </p:txBody>
      </p:sp>
    </p:spTree>
    <p:extLst>
      <p:ext uri="{BB962C8B-B14F-4D97-AF65-F5344CB8AC3E}">
        <p14:creationId xmlns:p14="http://schemas.microsoft.com/office/powerpoint/2010/main" val="34631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4"/>
          <p:cNvSpPr txBox="1">
            <a:spLocks noChangeArrowheads="1"/>
          </p:cNvSpPr>
          <p:nvPr/>
        </p:nvSpPr>
        <p:spPr bwMode="auto">
          <a:xfrm>
            <a:off x="2827853" y="228600"/>
            <a:ext cx="32413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ctr"/>
            <a:r>
              <a:rPr lang="en-US" sz="3600" dirty="0"/>
              <a:t>Fast and slow</a:t>
            </a:r>
          </a:p>
        </p:txBody>
      </p:sp>
      <p:sp>
        <p:nvSpPr>
          <p:cNvPr id="20483" name="Line 45"/>
          <p:cNvSpPr>
            <a:spLocks noChangeShapeType="1"/>
          </p:cNvSpPr>
          <p:nvPr/>
        </p:nvSpPr>
        <p:spPr bwMode="auto">
          <a:xfrm>
            <a:off x="4572000" y="1927225"/>
            <a:ext cx="0" cy="3881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9822" name="Text Box 46"/>
          <p:cNvSpPr txBox="1">
            <a:spLocks noChangeArrowheads="1"/>
          </p:cNvSpPr>
          <p:nvPr/>
        </p:nvSpPr>
        <p:spPr bwMode="auto">
          <a:xfrm>
            <a:off x="1901894" y="1815400"/>
            <a:ext cx="925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Fast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99823" name="Text Box 47"/>
          <p:cNvSpPr txBox="1">
            <a:spLocks noChangeArrowheads="1"/>
          </p:cNvSpPr>
          <p:nvPr/>
        </p:nvSpPr>
        <p:spPr bwMode="auto">
          <a:xfrm>
            <a:off x="228600" y="2505075"/>
            <a:ext cx="42114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dirty="0"/>
              <a:t>Algorithms whose running time is polynomial in input size</a:t>
            </a:r>
          </a:p>
        </p:txBody>
      </p:sp>
      <p:sp>
        <p:nvSpPr>
          <p:cNvPr id="1099825" name="Text Box 49"/>
          <p:cNvSpPr txBox="1">
            <a:spLocks noChangeArrowheads="1"/>
          </p:cNvSpPr>
          <p:nvPr/>
        </p:nvSpPr>
        <p:spPr bwMode="auto">
          <a:xfrm>
            <a:off x="6350234" y="1815400"/>
            <a:ext cx="1029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dirty="0" smtClean="0">
                <a:solidFill>
                  <a:schemeClr val="tx2"/>
                </a:solidFill>
              </a:rPr>
              <a:t>Slow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99826" name="Text Box 50"/>
          <p:cNvSpPr txBox="1">
            <a:spLocks noChangeArrowheads="1"/>
          </p:cNvSpPr>
          <p:nvPr/>
        </p:nvSpPr>
        <p:spPr bwMode="auto">
          <a:xfrm>
            <a:off x="4724400" y="2484479"/>
            <a:ext cx="441959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dirty="0"/>
              <a:t>Algorithms whose running time is exponential in input size</a:t>
            </a:r>
          </a:p>
          <a:p>
            <a:r>
              <a:rPr lang="en-US" dirty="0"/>
              <a:t>Or worse…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600200" y="4992234"/>
            <a:ext cx="2286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Or in between???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86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822" grpId="0"/>
      <p:bldP spid="1099823" grpId="0"/>
      <p:bldP spid="1099825" grpId="0"/>
      <p:bldP spid="10998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5122" name="Object 2"/>
          <p:cNvGraphicFramePr>
            <a:graphicFrameLocks noChangeAspect="1"/>
          </p:cNvGraphicFramePr>
          <p:nvPr/>
        </p:nvGraphicFramePr>
        <p:xfrm>
          <a:off x="304800" y="1295400"/>
          <a:ext cx="830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3" imgW="4165560" imgH="241200" progId="Equation.3">
                  <p:embed/>
                </p:oleObj>
              </mc:Choice>
              <mc:Fallback>
                <p:oleObj name="Equation" r:id="rId3" imgW="4165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830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5200" name="Text Box 80"/>
          <p:cNvSpPr txBox="1">
            <a:spLocks noChangeArrowheads="1"/>
          </p:cNvSpPr>
          <p:nvPr/>
        </p:nvSpPr>
        <p:spPr bwMode="auto">
          <a:xfrm>
            <a:off x="4800600" y="1828800"/>
            <a:ext cx="1357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Clause 2</a:t>
            </a:r>
          </a:p>
        </p:txBody>
      </p:sp>
      <p:sp>
        <p:nvSpPr>
          <p:cNvPr id="1285279" name="Text Box 159"/>
          <p:cNvSpPr txBox="1">
            <a:spLocks noChangeArrowheads="1"/>
          </p:cNvSpPr>
          <p:nvPr/>
        </p:nvSpPr>
        <p:spPr bwMode="auto">
          <a:xfrm>
            <a:off x="1600200" y="3810000"/>
            <a:ext cx="130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Clause 1</a:t>
            </a:r>
          </a:p>
        </p:txBody>
      </p:sp>
      <p:sp>
        <p:nvSpPr>
          <p:cNvPr id="1285280" name="Text Box 160"/>
          <p:cNvSpPr txBox="1">
            <a:spLocks noChangeArrowheads="1"/>
          </p:cNvSpPr>
          <p:nvPr/>
        </p:nvSpPr>
        <p:spPr bwMode="auto">
          <a:xfrm>
            <a:off x="7543800" y="2362200"/>
            <a:ext cx="1357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Clause 3</a:t>
            </a:r>
          </a:p>
        </p:txBody>
      </p:sp>
      <p:sp>
        <p:nvSpPr>
          <p:cNvPr id="1285283" name="Oval 163"/>
          <p:cNvSpPr>
            <a:spLocks noChangeArrowheads="1"/>
          </p:cNvSpPr>
          <p:nvPr/>
        </p:nvSpPr>
        <p:spPr bwMode="auto">
          <a:xfrm>
            <a:off x="3159125" y="3098800"/>
            <a:ext cx="501650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85284" name="Object 164"/>
          <p:cNvGraphicFramePr>
            <a:graphicFrameLocks noChangeAspect="1"/>
          </p:cNvGraphicFramePr>
          <p:nvPr/>
        </p:nvGraphicFramePr>
        <p:xfrm>
          <a:off x="3270250" y="3098800"/>
          <a:ext cx="241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5" imgW="330120" imgH="469800" progId="Equation.3">
                  <p:embed/>
                </p:oleObj>
              </mc:Choice>
              <mc:Fallback>
                <p:oleObj name="Equation" r:id="rId5" imgW="330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3098800"/>
                        <a:ext cx="241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5285" name="Oval 165"/>
          <p:cNvSpPr>
            <a:spLocks noChangeArrowheads="1"/>
          </p:cNvSpPr>
          <p:nvPr/>
        </p:nvSpPr>
        <p:spPr bwMode="auto">
          <a:xfrm>
            <a:off x="3159125" y="3989388"/>
            <a:ext cx="501650" cy="500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5286" name="Oval 166"/>
          <p:cNvSpPr>
            <a:spLocks noChangeArrowheads="1"/>
          </p:cNvSpPr>
          <p:nvPr/>
        </p:nvSpPr>
        <p:spPr bwMode="auto">
          <a:xfrm>
            <a:off x="3159125" y="5045075"/>
            <a:ext cx="501650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5287" name="Oval 167"/>
          <p:cNvSpPr>
            <a:spLocks noChangeArrowheads="1"/>
          </p:cNvSpPr>
          <p:nvPr/>
        </p:nvSpPr>
        <p:spPr bwMode="auto">
          <a:xfrm>
            <a:off x="4273550" y="2376488"/>
            <a:ext cx="501650" cy="500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5288" name="Oval 168"/>
          <p:cNvSpPr>
            <a:spLocks noChangeArrowheads="1"/>
          </p:cNvSpPr>
          <p:nvPr/>
        </p:nvSpPr>
        <p:spPr bwMode="auto">
          <a:xfrm>
            <a:off x="5387975" y="2376488"/>
            <a:ext cx="501650" cy="500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5289" name="Oval 169"/>
          <p:cNvSpPr>
            <a:spLocks noChangeArrowheads="1"/>
          </p:cNvSpPr>
          <p:nvPr/>
        </p:nvSpPr>
        <p:spPr bwMode="auto">
          <a:xfrm>
            <a:off x="6446838" y="2376488"/>
            <a:ext cx="501650" cy="500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5290" name="Oval 170"/>
          <p:cNvSpPr>
            <a:spLocks noChangeArrowheads="1"/>
          </p:cNvSpPr>
          <p:nvPr/>
        </p:nvSpPr>
        <p:spPr bwMode="auto">
          <a:xfrm>
            <a:off x="7561263" y="3043238"/>
            <a:ext cx="501650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5291" name="Oval 171"/>
          <p:cNvSpPr>
            <a:spLocks noChangeArrowheads="1"/>
          </p:cNvSpPr>
          <p:nvPr/>
        </p:nvSpPr>
        <p:spPr bwMode="auto">
          <a:xfrm>
            <a:off x="7505700" y="4044950"/>
            <a:ext cx="501650" cy="500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5292" name="Oval 172"/>
          <p:cNvSpPr>
            <a:spLocks noChangeArrowheads="1"/>
          </p:cNvSpPr>
          <p:nvPr/>
        </p:nvSpPr>
        <p:spPr bwMode="auto">
          <a:xfrm>
            <a:off x="7505700" y="5100638"/>
            <a:ext cx="501650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85293" name="Object 173"/>
          <p:cNvGraphicFramePr>
            <a:graphicFrameLocks noChangeAspect="1"/>
          </p:cNvGraphicFramePr>
          <p:nvPr/>
        </p:nvGraphicFramePr>
        <p:xfrm>
          <a:off x="3270250" y="4044950"/>
          <a:ext cx="2952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4044950"/>
                        <a:ext cx="2952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294" name="Object 174"/>
          <p:cNvGraphicFramePr>
            <a:graphicFrameLocks noChangeAspect="1"/>
          </p:cNvGraphicFramePr>
          <p:nvPr/>
        </p:nvGraphicFramePr>
        <p:xfrm>
          <a:off x="3282950" y="5100638"/>
          <a:ext cx="2079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5100638"/>
                        <a:ext cx="2079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295" name="Object 175"/>
          <p:cNvGraphicFramePr>
            <a:graphicFrameLocks noChangeAspect="1"/>
          </p:cNvGraphicFramePr>
          <p:nvPr/>
        </p:nvGraphicFramePr>
        <p:xfrm>
          <a:off x="4375150" y="2478088"/>
          <a:ext cx="260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11" imgW="355320" imgH="495000" progId="Equation.3">
                  <p:embed/>
                </p:oleObj>
              </mc:Choice>
              <mc:Fallback>
                <p:oleObj name="Equation" r:id="rId11" imgW="3553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2478088"/>
                        <a:ext cx="2603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296" name="Object 176"/>
          <p:cNvGraphicFramePr>
            <a:graphicFrameLocks noChangeAspect="1"/>
          </p:cNvGraphicFramePr>
          <p:nvPr/>
        </p:nvGraphicFramePr>
        <p:xfrm>
          <a:off x="5499100" y="2487613"/>
          <a:ext cx="3063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13" imgW="419040" imgH="495000" progId="Equation.3">
                  <p:embed/>
                </p:oleObj>
              </mc:Choice>
              <mc:Fallback>
                <p:oleObj name="Equation" r:id="rId13" imgW="4190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2487613"/>
                        <a:ext cx="30638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297" name="Object 177"/>
          <p:cNvGraphicFramePr>
            <a:graphicFrameLocks noChangeAspect="1"/>
          </p:cNvGraphicFramePr>
          <p:nvPr/>
        </p:nvGraphicFramePr>
        <p:xfrm>
          <a:off x="6557963" y="2487613"/>
          <a:ext cx="3000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15" imgW="215640" imgH="241200" progId="Equation.3">
                  <p:embed/>
                </p:oleObj>
              </mc:Choice>
              <mc:Fallback>
                <p:oleObj name="Equation" r:id="rId15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2487613"/>
                        <a:ext cx="3000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298" name="Object 178"/>
          <p:cNvGraphicFramePr>
            <a:graphicFrameLocks noChangeAspect="1"/>
          </p:cNvGraphicFramePr>
          <p:nvPr/>
        </p:nvGraphicFramePr>
        <p:xfrm>
          <a:off x="7672388" y="3098800"/>
          <a:ext cx="241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17" imgW="330120" imgH="469800" progId="Equation.3">
                  <p:embed/>
                </p:oleObj>
              </mc:Choice>
              <mc:Fallback>
                <p:oleObj name="Equation" r:id="rId17" imgW="330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3098800"/>
                        <a:ext cx="241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299" name="Object 179"/>
          <p:cNvGraphicFramePr>
            <a:graphicFrameLocks noChangeAspect="1"/>
          </p:cNvGraphicFramePr>
          <p:nvPr/>
        </p:nvGraphicFramePr>
        <p:xfrm>
          <a:off x="7616825" y="4100513"/>
          <a:ext cx="2778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19" imgW="380880" imgH="469800" progId="Equation.3">
                  <p:embed/>
                </p:oleObj>
              </mc:Choice>
              <mc:Fallback>
                <p:oleObj name="Equation" r:id="rId19" imgW="380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5" y="4100513"/>
                        <a:ext cx="2778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300" name="Object 180"/>
          <p:cNvGraphicFramePr>
            <a:graphicFrameLocks noChangeAspect="1"/>
          </p:cNvGraphicFramePr>
          <p:nvPr/>
        </p:nvGraphicFramePr>
        <p:xfrm>
          <a:off x="7616825" y="5156200"/>
          <a:ext cx="2698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21" imgW="368280" imgH="482400" progId="Equation.3">
                  <p:embed/>
                </p:oleObj>
              </mc:Choice>
              <mc:Fallback>
                <p:oleObj name="Equation" r:id="rId21" imgW="368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5" y="5156200"/>
                        <a:ext cx="2698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5321" name="Oval 201"/>
          <p:cNvSpPr>
            <a:spLocks noChangeArrowheads="1"/>
          </p:cNvSpPr>
          <p:nvPr/>
        </p:nvSpPr>
        <p:spPr bwMode="auto">
          <a:xfrm>
            <a:off x="4162425" y="5768975"/>
            <a:ext cx="501650" cy="500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5322" name="Oval 202"/>
          <p:cNvSpPr>
            <a:spLocks noChangeArrowheads="1"/>
          </p:cNvSpPr>
          <p:nvPr/>
        </p:nvSpPr>
        <p:spPr bwMode="auto">
          <a:xfrm>
            <a:off x="5276850" y="5824538"/>
            <a:ext cx="501650" cy="500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5323" name="Oval 203"/>
          <p:cNvSpPr>
            <a:spLocks noChangeArrowheads="1"/>
          </p:cNvSpPr>
          <p:nvPr/>
        </p:nvSpPr>
        <p:spPr bwMode="auto">
          <a:xfrm>
            <a:off x="6335713" y="5824538"/>
            <a:ext cx="501650" cy="500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85324" name="Object 204"/>
          <p:cNvGraphicFramePr>
            <a:graphicFrameLocks noChangeAspect="1"/>
          </p:cNvGraphicFramePr>
          <p:nvPr/>
        </p:nvGraphicFramePr>
        <p:xfrm>
          <a:off x="4273550" y="5824538"/>
          <a:ext cx="34448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23" imgW="190440" imgH="215640" progId="Equation.3">
                  <p:embed/>
                </p:oleObj>
              </mc:Choice>
              <mc:Fallback>
                <p:oleObj name="Equation" r:id="rId2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5824538"/>
                        <a:ext cx="344488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325" name="Object 205"/>
          <p:cNvGraphicFramePr>
            <a:graphicFrameLocks noChangeAspect="1"/>
          </p:cNvGraphicFramePr>
          <p:nvPr/>
        </p:nvGraphicFramePr>
        <p:xfrm>
          <a:off x="6446838" y="5935663"/>
          <a:ext cx="3000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25" imgW="215640" imgH="241200" progId="Equation.3">
                  <p:embed/>
                </p:oleObj>
              </mc:Choice>
              <mc:Fallback>
                <p:oleObj name="Equation" r:id="rId25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5935663"/>
                        <a:ext cx="3000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326" name="Object 206"/>
          <p:cNvGraphicFramePr>
            <a:graphicFrameLocks noChangeAspect="1"/>
          </p:cNvGraphicFramePr>
          <p:nvPr/>
        </p:nvGraphicFramePr>
        <p:xfrm>
          <a:off x="3214688" y="5156200"/>
          <a:ext cx="3159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27" imgW="215640" imgH="241200" progId="Equation.3">
                  <p:embed/>
                </p:oleObj>
              </mc:Choice>
              <mc:Fallback>
                <p:oleObj name="Equation" r:id="rId27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156200"/>
                        <a:ext cx="3159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5354" name="Object 234"/>
          <p:cNvGraphicFramePr>
            <a:graphicFrameLocks noChangeAspect="1"/>
          </p:cNvGraphicFramePr>
          <p:nvPr/>
        </p:nvGraphicFramePr>
        <p:xfrm>
          <a:off x="5395913" y="5880100"/>
          <a:ext cx="282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29" imgW="203040" imgH="241200" progId="Equation.3">
                  <p:embed/>
                </p:oleObj>
              </mc:Choice>
              <mc:Fallback>
                <p:oleObj name="Equation" r:id="rId29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5880100"/>
                        <a:ext cx="2825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5355" name="AutoShape 235"/>
          <p:cNvSpPr>
            <a:spLocks noChangeArrowheads="1"/>
          </p:cNvSpPr>
          <p:nvPr/>
        </p:nvSpPr>
        <p:spPr bwMode="auto">
          <a:xfrm>
            <a:off x="4106863" y="2265363"/>
            <a:ext cx="3119437" cy="7223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5356" name="AutoShape 236"/>
          <p:cNvSpPr>
            <a:spLocks noChangeArrowheads="1"/>
          </p:cNvSpPr>
          <p:nvPr/>
        </p:nvSpPr>
        <p:spPr bwMode="auto">
          <a:xfrm>
            <a:off x="3048000" y="2876550"/>
            <a:ext cx="779463" cy="28368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5357" name="AutoShape 237"/>
          <p:cNvSpPr>
            <a:spLocks noChangeArrowheads="1"/>
          </p:cNvSpPr>
          <p:nvPr/>
        </p:nvSpPr>
        <p:spPr bwMode="auto">
          <a:xfrm>
            <a:off x="3995738" y="5657850"/>
            <a:ext cx="3119437" cy="7223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5358" name="AutoShape 238"/>
          <p:cNvSpPr>
            <a:spLocks noChangeArrowheads="1"/>
          </p:cNvSpPr>
          <p:nvPr/>
        </p:nvSpPr>
        <p:spPr bwMode="auto">
          <a:xfrm>
            <a:off x="7450138" y="2876550"/>
            <a:ext cx="779462" cy="28368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5359" name="Text Box 239"/>
          <p:cNvSpPr txBox="1">
            <a:spLocks noChangeArrowheads="1"/>
          </p:cNvSpPr>
          <p:nvPr/>
        </p:nvSpPr>
        <p:spPr bwMode="auto">
          <a:xfrm>
            <a:off x="288925" y="177800"/>
            <a:ext cx="57372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Transform formula to graph. </a:t>
            </a:r>
          </a:p>
          <a:p>
            <a:r>
              <a:rPr lang="en-US"/>
              <a:t>Example:</a:t>
            </a:r>
          </a:p>
        </p:txBody>
      </p:sp>
      <p:sp>
        <p:nvSpPr>
          <p:cNvPr id="1285360" name="Text Box 240"/>
          <p:cNvSpPr txBox="1">
            <a:spLocks noChangeArrowheads="1"/>
          </p:cNvSpPr>
          <p:nvPr/>
        </p:nvSpPr>
        <p:spPr bwMode="auto">
          <a:xfrm>
            <a:off x="4953000" y="5160963"/>
            <a:ext cx="1357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Clause 4</a:t>
            </a:r>
          </a:p>
        </p:txBody>
      </p:sp>
      <p:sp>
        <p:nvSpPr>
          <p:cNvPr id="1285361" name="Text Box 241"/>
          <p:cNvSpPr txBox="1">
            <a:spLocks noChangeArrowheads="1"/>
          </p:cNvSpPr>
          <p:nvPr/>
        </p:nvSpPr>
        <p:spPr bwMode="auto">
          <a:xfrm>
            <a:off x="228600" y="2133600"/>
            <a:ext cx="2909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D60093"/>
                </a:solidFill>
              </a:rPr>
              <a:t>Create Nodes:</a:t>
            </a:r>
          </a:p>
        </p:txBody>
      </p:sp>
    </p:spTree>
    <p:extLst>
      <p:ext uri="{BB962C8B-B14F-4D97-AF65-F5344CB8AC3E}">
        <p14:creationId xmlns:p14="http://schemas.microsoft.com/office/powerpoint/2010/main" val="18312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7170" name="Object 2"/>
          <p:cNvGraphicFramePr>
            <a:graphicFrameLocks noChangeAspect="1"/>
          </p:cNvGraphicFramePr>
          <p:nvPr/>
        </p:nvGraphicFramePr>
        <p:xfrm>
          <a:off x="381000" y="228600"/>
          <a:ext cx="830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3" imgW="4165560" imgH="241200" progId="Equation.3">
                  <p:embed/>
                </p:oleObj>
              </mc:Choice>
              <mc:Fallback>
                <p:oleObj name="Equation" r:id="rId3" imgW="4165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830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7175" name="Oval 7"/>
          <p:cNvSpPr>
            <a:spLocks noChangeArrowheads="1"/>
          </p:cNvSpPr>
          <p:nvPr/>
        </p:nvSpPr>
        <p:spPr bwMode="auto">
          <a:xfrm>
            <a:off x="1787525" y="1900238"/>
            <a:ext cx="501650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87176" name="Object 8"/>
          <p:cNvGraphicFramePr>
            <a:graphicFrameLocks noChangeAspect="1"/>
          </p:cNvGraphicFramePr>
          <p:nvPr/>
        </p:nvGraphicFramePr>
        <p:xfrm>
          <a:off x="1898650" y="1900238"/>
          <a:ext cx="241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5" imgW="330120" imgH="469800" progId="Equation.3">
                  <p:embed/>
                </p:oleObj>
              </mc:Choice>
              <mc:Fallback>
                <p:oleObj name="Equation" r:id="rId5" imgW="330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900238"/>
                        <a:ext cx="241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7177" name="Oval 9"/>
          <p:cNvSpPr>
            <a:spLocks noChangeArrowheads="1"/>
          </p:cNvSpPr>
          <p:nvPr/>
        </p:nvSpPr>
        <p:spPr bwMode="auto">
          <a:xfrm>
            <a:off x="1787525" y="2790825"/>
            <a:ext cx="501650" cy="500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7178" name="Oval 10"/>
          <p:cNvSpPr>
            <a:spLocks noChangeArrowheads="1"/>
          </p:cNvSpPr>
          <p:nvPr/>
        </p:nvSpPr>
        <p:spPr bwMode="auto">
          <a:xfrm>
            <a:off x="1787525" y="3846513"/>
            <a:ext cx="501650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7179" name="Oval 11"/>
          <p:cNvSpPr>
            <a:spLocks noChangeArrowheads="1"/>
          </p:cNvSpPr>
          <p:nvPr/>
        </p:nvSpPr>
        <p:spPr bwMode="auto">
          <a:xfrm>
            <a:off x="2901950" y="1177925"/>
            <a:ext cx="501650" cy="500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7180" name="Oval 12"/>
          <p:cNvSpPr>
            <a:spLocks noChangeArrowheads="1"/>
          </p:cNvSpPr>
          <p:nvPr/>
        </p:nvSpPr>
        <p:spPr bwMode="auto">
          <a:xfrm>
            <a:off x="4016375" y="1177925"/>
            <a:ext cx="501650" cy="500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7181" name="Oval 13"/>
          <p:cNvSpPr>
            <a:spLocks noChangeArrowheads="1"/>
          </p:cNvSpPr>
          <p:nvPr/>
        </p:nvSpPr>
        <p:spPr bwMode="auto">
          <a:xfrm>
            <a:off x="5075238" y="1177925"/>
            <a:ext cx="501650" cy="500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7182" name="Oval 14"/>
          <p:cNvSpPr>
            <a:spLocks noChangeArrowheads="1"/>
          </p:cNvSpPr>
          <p:nvPr/>
        </p:nvSpPr>
        <p:spPr bwMode="auto">
          <a:xfrm>
            <a:off x="6189663" y="1844675"/>
            <a:ext cx="501650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7183" name="Oval 15"/>
          <p:cNvSpPr>
            <a:spLocks noChangeArrowheads="1"/>
          </p:cNvSpPr>
          <p:nvPr/>
        </p:nvSpPr>
        <p:spPr bwMode="auto">
          <a:xfrm>
            <a:off x="6134100" y="2846388"/>
            <a:ext cx="501650" cy="500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7184" name="Oval 16"/>
          <p:cNvSpPr>
            <a:spLocks noChangeArrowheads="1"/>
          </p:cNvSpPr>
          <p:nvPr/>
        </p:nvSpPr>
        <p:spPr bwMode="auto">
          <a:xfrm>
            <a:off x="6134100" y="3902075"/>
            <a:ext cx="501650" cy="501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87185" name="Object 17"/>
          <p:cNvGraphicFramePr>
            <a:graphicFrameLocks noChangeAspect="1"/>
          </p:cNvGraphicFramePr>
          <p:nvPr/>
        </p:nvGraphicFramePr>
        <p:xfrm>
          <a:off x="1898650" y="2846388"/>
          <a:ext cx="2952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7" imgW="190440" imgH="215640" progId="Equation.3">
                  <p:embed/>
                </p:oleObj>
              </mc:Choice>
              <mc:Fallback>
                <p:oleObj name="Equation" r:id="rId7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846388"/>
                        <a:ext cx="2952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7186" name="Object 18"/>
          <p:cNvGraphicFramePr>
            <a:graphicFrameLocks noChangeAspect="1"/>
          </p:cNvGraphicFramePr>
          <p:nvPr/>
        </p:nvGraphicFramePr>
        <p:xfrm>
          <a:off x="1911350" y="3902075"/>
          <a:ext cx="2079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902075"/>
                        <a:ext cx="2079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7187" name="Object 19"/>
          <p:cNvGraphicFramePr>
            <a:graphicFrameLocks noChangeAspect="1"/>
          </p:cNvGraphicFramePr>
          <p:nvPr/>
        </p:nvGraphicFramePr>
        <p:xfrm>
          <a:off x="3003550" y="1279525"/>
          <a:ext cx="260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11" imgW="355320" imgH="495000" progId="Equation.3">
                  <p:embed/>
                </p:oleObj>
              </mc:Choice>
              <mc:Fallback>
                <p:oleObj name="Equation" r:id="rId11" imgW="3553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1279525"/>
                        <a:ext cx="2603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7188" name="Object 20"/>
          <p:cNvGraphicFramePr>
            <a:graphicFrameLocks noChangeAspect="1"/>
          </p:cNvGraphicFramePr>
          <p:nvPr/>
        </p:nvGraphicFramePr>
        <p:xfrm>
          <a:off x="4127500" y="1289050"/>
          <a:ext cx="3063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13" imgW="419040" imgH="495000" progId="Equation.3">
                  <p:embed/>
                </p:oleObj>
              </mc:Choice>
              <mc:Fallback>
                <p:oleObj name="Equation" r:id="rId13" imgW="4190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1289050"/>
                        <a:ext cx="30638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7189" name="Object 21"/>
          <p:cNvGraphicFramePr>
            <a:graphicFrameLocks noChangeAspect="1"/>
          </p:cNvGraphicFramePr>
          <p:nvPr/>
        </p:nvGraphicFramePr>
        <p:xfrm>
          <a:off x="5186363" y="1289050"/>
          <a:ext cx="3000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15" imgW="215640" imgH="241200" progId="Equation.3">
                  <p:embed/>
                </p:oleObj>
              </mc:Choice>
              <mc:Fallback>
                <p:oleObj name="Equation" r:id="rId15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1289050"/>
                        <a:ext cx="3000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7190" name="Object 22"/>
          <p:cNvGraphicFramePr>
            <a:graphicFrameLocks noChangeAspect="1"/>
          </p:cNvGraphicFramePr>
          <p:nvPr/>
        </p:nvGraphicFramePr>
        <p:xfrm>
          <a:off x="6300788" y="1900238"/>
          <a:ext cx="241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17" imgW="330120" imgH="469800" progId="Equation.3">
                  <p:embed/>
                </p:oleObj>
              </mc:Choice>
              <mc:Fallback>
                <p:oleObj name="Equation" r:id="rId17" imgW="330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900238"/>
                        <a:ext cx="241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7191" name="Object 23"/>
          <p:cNvGraphicFramePr>
            <a:graphicFrameLocks noChangeAspect="1"/>
          </p:cNvGraphicFramePr>
          <p:nvPr/>
        </p:nvGraphicFramePr>
        <p:xfrm>
          <a:off x="6245225" y="2901950"/>
          <a:ext cx="2778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19" imgW="380880" imgH="469800" progId="Equation.3">
                  <p:embed/>
                </p:oleObj>
              </mc:Choice>
              <mc:Fallback>
                <p:oleObj name="Equation" r:id="rId19" imgW="380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2901950"/>
                        <a:ext cx="2778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7193" name="Line 25"/>
          <p:cNvSpPr>
            <a:spLocks noChangeShapeType="1"/>
          </p:cNvSpPr>
          <p:nvPr/>
        </p:nvSpPr>
        <p:spPr bwMode="auto">
          <a:xfrm flipV="1">
            <a:off x="2289175" y="1566863"/>
            <a:ext cx="1782763" cy="50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87194" name="Line 26"/>
          <p:cNvSpPr>
            <a:spLocks noChangeShapeType="1"/>
          </p:cNvSpPr>
          <p:nvPr/>
        </p:nvSpPr>
        <p:spPr bwMode="auto">
          <a:xfrm flipV="1">
            <a:off x="2289175" y="1622425"/>
            <a:ext cx="2897188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87195" name="Line 27"/>
          <p:cNvSpPr>
            <a:spLocks noChangeShapeType="1"/>
          </p:cNvSpPr>
          <p:nvPr/>
        </p:nvSpPr>
        <p:spPr bwMode="auto">
          <a:xfrm>
            <a:off x="2289175" y="2235200"/>
            <a:ext cx="3844925" cy="833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87196" name="Line 28"/>
          <p:cNvSpPr>
            <a:spLocks noChangeShapeType="1"/>
          </p:cNvSpPr>
          <p:nvPr/>
        </p:nvSpPr>
        <p:spPr bwMode="auto">
          <a:xfrm>
            <a:off x="2233613" y="2290763"/>
            <a:ext cx="3900487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87197" name="Line 29"/>
          <p:cNvSpPr>
            <a:spLocks noChangeShapeType="1"/>
          </p:cNvSpPr>
          <p:nvPr/>
        </p:nvSpPr>
        <p:spPr bwMode="auto">
          <a:xfrm>
            <a:off x="2289175" y="2179638"/>
            <a:ext cx="3900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87213" name="Oval 45"/>
          <p:cNvSpPr>
            <a:spLocks noChangeArrowheads="1"/>
          </p:cNvSpPr>
          <p:nvPr/>
        </p:nvSpPr>
        <p:spPr bwMode="auto">
          <a:xfrm>
            <a:off x="2790825" y="4570413"/>
            <a:ext cx="501650" cy="500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7214" name="Oval 46"/>
          <p:cNvSpPr>
            <a:spLocks noChangeArrowheads="1"/>
          </p:cNvSpPr>
          <p:nvPr/>
        </p:nvSpPr>
        <p:spPr bwMode="auto">
          <a:xfrm>
            <a:off x="3905250" y="4625975"/>
            <a:ext cx="501650" cy="500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7215" name="Oval 47"/>
          <p:cNvSpPr>
            <a:spLocks noChangeArrowheads="1"/>
          </p:cNvSpPr>
          <p:nvPr/>
        </p:nvSpPr>
        <p:spPr bwMode="auto">
          <a:xfrm>
            <a:off x="4964113" y="4625975"/>
            <a:ext cx="501650" cy="500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87216" name="Object 48"/>
          <p:cNvGraphicFramePr>
            <a:graphicFrameLocks noChangeAspect="1"/>
          </p:cNvGraphicFramePr>
          <p:nvPr/>
        </p:nvGraphicFramePr>
        <p:xfrm>
          <a:off x="2901950" y="4625975"/>
          <a:ext cx="3444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21" imgW="190440" imgH="215640" progId="Equation.3">
                  <p:embed/>
                </p:oleObj>
              </mc:Choice>
              <mc:Fallback>
                <p:oleObj name="Equation" r:id="rId21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4625975"/>
                        <a:ext cx="3444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7217" name="Object 49"/>
          <p:cNvGraphicFramePr>
            <a:graphicFrameLocks noChangeAspect="1"/>
          </p:cNvGraphicFramePr>
          <p:nvPr/>
        </p:nvGraphicFramePr>
        <p:xfrm>
          <a:off x="5075238" y="4737100"/>
          <a:ext cx="3000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23" imgW="215640" imgH="241200" progId="Equation.3">
                  <p:embed/>
                </p:oleObj>
              </mc:Choice>
              <mc:Fallback>
                <p:oleObj name="Equation" r:id="rId23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4737100"/>
                        <a:ext cx="3000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7218" name="Object 50"/>
          <p:cNvGraphicFramePr>
            <a:graphicFrameLocks noChangeAspect="1"/>
          </p:cNvGraphicFramePr>
          <p:nvPr/>
        </p:nvGraphicFramePr>
        <p:xfrm>
          <a:off x="1843088" y="3957638"/>
          <a:ext cx="3159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25" imgW="215640" imgH="241200" progId="Equation.3">
                  <p:embed/>
                </p:oleObj>
              </mc:Choice>
              <mc:Fallback>
                <p:oleObj name="Equation" r:id="rId25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3957638"/>
                        <a:ext cx="3159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7219" name="Line 51"/>
          <p:cNvSpPr>
            <a:spLocks noChangeShapeType="1"/>
          </p:cNvSpPr>
          <p:nvPr/>
        </p:nvSpPr>
        <p:spPr bwMode="auto">
          <a:xfrm>
            <a:off x="2233613" y="2346325"/>
            <a:ext cx="2841625" cy="227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87224" name="Line 56"/>
          <p:cNvSpPr>
            <a:spLocks noChangeShapeType="1"/>
          </p:cNvSpPr>
          <p:nvPr/>
        </p:nvSpPr>
        <p:spPr bwMode="auto">
          <a:xfrm flipH="1" flipV="1">
            <a:off x="2178050" y="2346325"/>
            <a:ext cx="835025" cy="222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87234" name="Line 66"/>
          <p:cNvSpPr>
            <a:spLocks noChangeShapeType="1"/>
          </p:cNvSpPr>
          <p:nvPr/>
        </p:nvSpPr>
        <p:spPr bwMode="auto">
          <a:xfrm flipH="1" flipV="1">
            <a:off x="2178050" y="2346325"/>
            <a:ext cx="1893888" cy="227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87246" name="Object 78"/>
          <p:cNvGraphicFramePr>
            <a:graphicFrameLocks noChangeAspect="1"/>
          </p:cNvGraphicFramePr>
          <p:nvPr/>
        </p:nvGraphicFramePr>
        <p:xfrm>
          <a:off x="4024313" y="4681538"/>
          <a:ext cx="282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27" imgW="203040" imgH="241200" progId="Equation.3">
                  <p:embed/>
                </p:oleObj>
              </mc:Choice>
              <mc:Fallback>
                <p:oleObj name="Equation" r:id="rId27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4681538"/>
                        <a:ext cx="2825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7247" name="AutoShape 79"/>
          <p:cNvSpPr>
            <a:spLocks noChangeArrowheads="1"/>
          </p:cNvSpPr>
          <p:nvPr/>
        </p:nvSpPr>
        <p:spPr bwMode="auto">
          <a:xfrm>
            <a:off x="2735263" y="1066800"/>
            <a:ext cx="3119437" cy="7223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7248" name="AutoShape 80"/>
          <p:cNvSpPr>
            <a:spLocks noChangeArrowheads="1"/>
          </p:cNvSpPr>
          <p:nvPr/>
        </p:nvSpPr>
        <p:spPr bwMode="auto">
          <a:xfrm>
            <a:off x="1676400" y="1677988"/>
            <a:ext cx="779463" cy="28368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7249" name="AutoShape 81"/>
          <p:cNvSpPr>
            <a:spLocks noChangeArrowheads="1"/>
          </p:cNvSpPr>
          <p:nvPr/>
        </p:nvSpPr>
        <p:spPr bwMode="auto">
          <a:xfrm>
            <a:off x="2624138" y="4459288"/>
            <a:ext cx="3119437" cy="7223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7250" name="AutoShape 82"/>
          <p:cNvSpPr>
            <a:spLocks noChangeArrowheads="1"/>
          </p:cNvSpPr>
          <p:nvPr/>
        </p:nvSpPr>
        <p:spPr bwMode="auto">
          <a:xfrm>
            <a:off x="6078538" y="1677988"/>
            <a:ext cx="779462" cy="28368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87252" name="Object 84"/>
          <p:cNvGraphicFramePr>
            <a:graphicFrameLocks noChangeAspect="1"/>
          </p:cNvGraphicFramePr>
          <p:nvPr/>
        </p:nvGraphicFramePr>
        <p:xfrm>
          <a:off x="6248400" y="3962400"/>
          <a:ext cx="2698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29" imgW="368280" imgH="482400" progId="Equation.3">
                  <p:embed/>
                </p:oleObj>
              </mc:Choice>
              <mc:Fallback>
                <p:oleObj name="Equation" r:id="rId29" imgW="368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962400"/>
                        <a:ext cx="2698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7253" name="Text Box 85"/>
          <p:cNvSpPr txBox="1">
            <a:spLocks noChangeArrowheads="1"/>
          </p:cNvSpPr>
          <p:nvPr/>
        </p:nvSpPr>
        <p:spPr bwMode="auto">
          <a:xfrm>
            <a:off x="288925" y="5483225"/>
            <a:ext cx="75866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Add link from a literal     to a literal in every</a:t>
            </a:r>
          </a:p>
          <a:p>
            <a:r>
              <a:rPr lang="en-US" sz="2800"/>
              <a:t>other clause, except the complement</a:t>
            </a:r>
          </a:p>
        </p:txBody>
      </p:sp>
      <p:graphicFrame>
        <p:nvGraphicFramePr>
          <p:cNvPr id="1287254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315641"/>
              </p:ext>
            </p:extLst>
          </p:nvPr>
        </p:nvGraphicFramePr>
        <p:xfrm>
          <a:off x="3981450" y="5483225"/>
          <a:ext cx="3492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Equation" r:id="rId31" imgW="126720" imgH="203040" progId="Equation.3">
                  <p:embed/>
                </p:oleObj>
              </mc:Choice>
              <mc:Fallback>
                <p:oleObj name="Equation" r:id="rId31" imgW="126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483225"/>
                        <a:ext cx="3492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7255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5752"/>
              </p:ext>
            </p:extLst>
          </p:nvPr>
        </p:nvGraphicFramePr>
        <p:xfrm>
          <a:off x="6210300" y="5947207"/>
          <a:ext cx="3492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33" imgW="126720" imgH="228600" progId="Equation.3">
                  <p:embed/>
                </p:oleObj>
              </mc:Choice>
              <mc:Fallback>
                <p:oleObj name="Equation" r:id="rId33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5947207"/>
                        <a:ext cx="3492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4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6146" name="Object 2"/>
          <p:cNvGraphicFramePr>
            <a:graphicFrameLocks noChangeAspect="1"/>
          </p:cNvGraphicFramePr>
          <p:nvPr/>
        </p:nvGraphicFramePr>
        <p:xfrm>
          <a:off x="304800" y="152400"/>
          <a:ext cx="830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Equation" r:id="rId3" imgW="4165560" imgH="241200" progId="Equation.3">
                  <p:embed/>
                </p:oleObj>
              </mc:Choice>
              <mc:Fallback>
                <p:oleObj name="Equation" r:id="rId3" imgW="4165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52400"/>
                        <a:ext cx="8305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6225" name="Group 81"/>
          <p:cNvGrpSpPr>
            <a:grpSpLocks/>
          </p:cNvGrpSpPr>
          <p:nvPr/>
        </p:nvGrpSpPr>
        <p:grpSpPr bwMode="auto">
          <a:xfrm>
            <a:off x="1676400" y="1066800"/>
            <a:ext cx="5257800" cy="4191000"/>
            <a:chOff x="672" y="624"/>
            <a:chExt cx="4464" cy="3552"/>
          </a:xfrm>
        </p:grpSpPr>
        <p:sp>
          <p:nvSpPr>
            <p:cNvPr id="1286147" name="Oval 3"/>
            <p:cNvSpPr>
              <a:spLocks noChangeArrowheads="1"/>
            </p:cNvSpPr>
            <p:nvPr/>
          </p:nvSpPr>
          <p:spPr bwMode="auto">
            <a:xfrm>
              <a:off x="768" y="134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286148" name="Object 4"/>
            <p:cNvGraphicFramePr>
              <a:graphicFrameLocks noChangeAspect="1"/>
            </p:cNvGraphicFramePr>
            <p:nvPr/>
          </p:nvGraphicFramePr>
          <p:xfrm>
            <a:off x="864" y="1344"/>
            <a:ext cx="2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3" name="Equation" r:id="rId5" imgW="330120" imgH="469800" progId="Equation.3">
                    <p:embed/>
                  </p:oleObj>
                </mc:Choice>
                <mc:Fallback>
                  <p:oleObj name="Equation" r:id="rId5" imgW="33012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344"/>
                          <a:ext cx="2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6149" name="Oval 5"/>
            <p:cNvSpPr>
              <a:spLocks noChangeArrowheads="1"/>
            </p:cNvSpPr>
            <p:nvPr/>
          </p:nvSpPr>
          <p:spPr bwMode="auto">
            <a:xfrm>
              <a:off x="768" y="2112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6150" name="Oval 6"/>
            <p:cNvSpPr>
              <a:spLocks noChangeArrowheads="1"/>
            </p:cNvSpPr>
            <p:nvPr/>
          </p:nvSpPr>
          <p:spPr bwMode="auto">
            <a:xfrm>
              <a:off x="768" y="302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6151" name="Oval 7"/>
            <p:cNvSpPr>
              <a:spLocks noChangeArrowheads="1"/>
            </p:cNvSpPr>
            <p:nvPr/>
          </p:nvSpPr>
          <p:spPr bwMode="auto">
            <a:xfrm>
              <a:off x="1728" y="7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6152" name="Oval 8"/>
            <p:cNvSpPr>
              <a:spLocks noChangeArrowheads="1"/>
            </p:cNvSpPr>
            <p:nvPr/>
          </p:nvSpPr>
          <p:spPr bwMode="auto">
            <a:xfrm>
              <a:off x="2688" y="7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6153" name="Oval 9"/>
            <p:cNvSpPr>
              <a:spLocks noChangeArrowheads="1"/>
            </p:cNvSpPr>
            <p:nvPr/>
          </p:nvSpPr>
          <p:spPr bwMode="auto">
            <a:xfrm>
              <a:off x="3600" y="7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6154" name="Oval 10"/>
            <p:cNvSpPr>
              <a:spLocks noChangeArrowheads="1"/>
            </p:cNvSpPr>
            <p:nvPr/>
          </p:nvSpPr>
          <p:spPr bwMode="auto">
            <a:xfrm>
              <a:off x="4560" y="129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6155" name="Oval 11"/>
            <p:cNvSpPr>
              <a:spLocks noChangeArrowheads="1"/>
            </p:cNvSpPr>
            <p:nvPr/>
          </p:nvSpPr>
          <p:spPr bwMode="auto">
            <a:xfrm>
              <a:off x="4512" y="216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6156" name="Oval 12"/>
            <p:cNvSpPr>
              <a:spLocks noChangeArrowheads="1"/>
            </p:cNvSpPr>
            <p:nvPr/>
          </p:nvSpPr>
          <p:spPr bwMode="auto">
            <a:xfrm>
              <a:off x="4512" y="3072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286157" name="Object 13"/>
            <p:cNvGraphicFramePr>
              <a:graphicFrameLocks noChangeAspect="1"/>
            </p:cNvGraphicFramePr>
            <p:nvPr/>
          </p:nvGraphicFramePr>
          <p:xfrm>
            <a:off x="864" y="2160"/>
            <a:ext cx="25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60"/>
                          <a:ext cx="25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6158" name="Object 14"/>
            <p:cNvGraphicFramePr>
              <a:graphicFrameLocks noChangeAspect="1"/>
            </p:cNvGraphicFramePr>
            <p:nvPr/>
          </p:nvGraphicFramePr>
          <p:xfrm>
            <a:off x="875" y="3072"/>
            <a:ext cx="17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" name="Equation" r:id="rId9" imgW="114120" imgH="215640" progId="Equation.3">
                    <p:embed/>
                  </p:oleObj>
                </mc:Choice>
                <mc:Fallback>
                  <p:oleObj name="Equation" r:id="rId9" imgW="114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3072"/>
                          <a:ext cx="17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6159" name="Object 15"/>
            <p:cNvGraphicFramePr>
              <a:graphicFrameLocks noChangeAspect="1"/>
            </p:cNvGraphicFramePr>
            <p:nvPr/>
          </p:nvGraphicFramePr>
          <p:xfrm>
            <a:off x="1816" y="808"/>
            <a:ext cx="22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" name="Equation" r:id="rId11" imgW="355320" imgH="495000" progId="Equation.3">
                    <p:embed/>
                  </p:oleObj>
                </mc:Choice>
                <mc:Fallback>
                  <p:oleObj name="Equation" r:id="rId11" imgW="35532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808"/>
                          <a:ext cx="22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6160" name="Object 16"/>
            <p:cNvGraphicFramePr>
              <a:graphicFrameLocks noChangeAspect="1"/>
            </p:cNvGraphicFramePr>
            <p:nvPr/>
          </p:nvGraphicFramePr>
          <p:xfrm>
            <a:off x="2784" y="816"/>
            <a:ext cx="2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" name="Equation" r:id="rId13" imgW="419040" imgH="495000" progId="Equation.3">
                    <p:embed/>
                  </p:oleObj>
                </mc:Choice>
                <mc:Fallback>
                  <p:oleObj name="Equation" r:id="rId13" imgW="41904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816"/>
                          <a:ext cx="26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6161" name="Object 17"/>
            <p:cNvGraphicFramePr>
              <a:graphicFrameLocks noChangeAspect="1"/>
            </p:cNvGraphicFramePr>
            <p:nvPr/>
          </p:nvGraphicFramePr>
          <p:xfrm>
            <a:off x="3696" y="816"/>
            <a:ext cx="25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" name="Equation" r:id="rId15" imgW="215640" imgH="241200" progId="Equation.3">
                    <p:embed/>
                  </p:oleObj>
                </mc:Choice>
                <mc:Fallback>
                  <p:oleObj name="Equation" r:id="rId1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816"/>
                          <a:ext cx="25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6162" name="Object 18"/>
            <p:cNvGraphicFramePr>
              <a:graphicFrameLocks noChangeAspect="1"/>
            </p:cNvGraphicFramePr>
            <p:nvPr/>
          </p:nvGraphicFramePr>
          <p:xfrm>
            <a:off x="4656" y="1344"/>
            <a:ext cx="2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" name="Equation" r:id="rId17" imgW="330120" imgH="469800" progId="Equation.3">
                    <p:embed/>
                  </p:oleObj>
                </mc:Choice>
                <mc:Fallback>
                  <p:oleObj name="Equation" r:id="rId17" imgW="33012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344"/>
                          <a:ext cx="2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6163" name="Object 19"/>
            <p:cNvGraphicFramePr>
              <a:graphicFrameLocks noChangeAspect="1"/>
            </p:cNvGraphicFramePr>
            <p:nvPr/>
          </p:nvGraphicFramePr>
          <p:xfrm>
            <a:off x="4608" y="2208"/>
            <a:ext cx="2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0" name="Equation" r:id="rId19" imgW="380880" imgH="469800" progId="Equation.3">
                    <p:embed/>
                  </p:oleObj>
                </mc:Choice>
                <mc:Fallback>
                  <p:oleObj name="Equation" r:id="rId19" imgW="38088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208"/>
                          <a:ext cx="2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6164" name="Object 20"/>
            <p:cNvGraphicFramePr>
              <a:graphicFrameLocks noChangeAspect="1"/>
            </p:cNvGraphicFramePr>
            <p:nvPr/>
          </p:nvGraphicFramePr>
          <p:xfrm>
            <a:off x="4608" y="3120"/>
            <a:ext cx="23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1" name="Equation" r:id="rId21" imgW="368280" imgH="482400" progId="Equation.3">
                    <p:embed/>
                  </p:oleObj>
                </mc:Choice>
                <mc:Fallback>
                  <p:oleObj name="Equation" r:id="rId21" imgW="36828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120"/>
                          <a:ext cx="23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6165" name="Line 21"/>
            <p:cNvSpPr>
              <a:spLocks noChangeShapeType="1"/>
            </p:cNvSpPr>
            <p:nvPr/>
          </p:nvSpPr>
          <p:spPr bwMode="auto">
            <a:xfrm flipV="1">
              <a:off x="1200" y="1056"/>
              <a:ext cx="15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66" name="Line 22"/>
            <p:cNvSpPr>
              <a:spLocks noChangeShapeType="1"/>
            </p:cNvSpPr>
            <p:nvPr/>
          </p:nvSpPr>
          <p:spPr bwMode="auto">
            <a:xfrm flipV="1">
              <a:off x="1200" y="1104"/>
              <a:ext cx="24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67" name="Line 23"/>
            <p:cNvSpPr>
              <a:spLocks noChangeShapeType="1"/>
            </p:cNvSpPr>
            <p:nvPr/>
          </p:nvSpPr>
          <p:spPr bwMode="auto">
            <a:xfrm>
              <a:off x="1200" y="1632"/>
              <a:ext cx="331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68" name="Line 24"/>
            <p:cNvSpPr>
              <a:spLocks noChangeShapeType="1"/>
            </p:cNvSpPr>
            <p:nvPr/>
          </p:nvSpPr>
          <p:spPr bwMode="auto">
            <a:xfrm>
              <a:off x="1152" y="1680"/>
              <a:ext cx="336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69" name="Line 25"/>
            <p:cNvSpPr>
              <a:spLocks noChangeShapeType="1"/>
            </p:cNvSpPr>
            <p:nvPr/>
          </p:nvSpPr>
          <p:spPr bwMode="auto">
            <a:xfrm>
              <a:off x="1200" y="1584"/>
              <a:ext cx="3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70" name="Line 26"/>
            <p:cNvSpPr>
              <a:spLocks noChangeShapeType="1"/>
            </p:cNvSpPr>
            <p:nvPr/>
          </p:nvSpPr>
          <p:spPr bwMode="auto">
            <a:xfrm flipV="1">
              <a:off x="1104" y="1104"/>
              <a:ext cx="67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71" name="Line 27"/>
            <p:cNvSpPr>
              <a:spLocks noChangeShapeType="1"/>
            </p:cNvSpPr>
            <p:nvPr/>
          </p:nvSpPr>
          <p:spPr bwMode="auto">
            <a:xfrm flipV="1">
              <a:off x="1152" y="1152"/>
              <a:ext cx="259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72" name="Line 28"/>
            <p:cNvSpPr>
              <a:spLocks noChangeShapeType="1"/>
            </p:cNvSpPr>
            <p:nvPr/>
          </p:nvSpPr>
          <p:spPr bwMode="auto">
            <a:xfrm flipV="1">
              <a:off x="1200" y="1584"/>
              <a:ext cx="336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73" name="Line 29"/>
            <p:cNvSpPr>
              <a:spLocks noChangeShapeType="1"/>
            </p:cNvSpPr>
            <p:nvPr/>
          </p:nvSpPr>
          <p:spPr bwMode="auto">
            <a:xfrm>
              <a:off x="1200" y="2304"/>
              <a:ext cx="331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74" name="Line 30"/>
            <p:cNvSpPr>
              <a:spLocks noChangeShapeType="1"/>
            </p:cNvSpPr>
            <p:nvPr/>
          </p:nvSpPr>
          <p:spPr bwMode="auto">
            <a:xfrm>
              <a:off x="1200" y="2352"/>
              <a:ext cx="33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75" name="Line 31"/>
            <p:cNvSpPr>
              <a:spLocks noChangeShapeType="1"/>
            </p:cNvSpPr>
            <p:nvPr/>
          </p:nvSpPr>
          <p:spPr bwMode="auto">
            <a:xfrm flipV="1">
              <a:off x="1056" y="1152"/>
              <a:ext cx="768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76" name="Line 32"/>
            <p:cNvSpPr>
              <a:spLocks noChangeShapeType="1"/>
            </p:cNvSpPr>
            <p:nvPr/>
          </p:nvSpPr>
          <p:spPr bwMode="auto">
            <a:xfrm flipV="1">
              <a:off x="1104" y="1632"/>
              <a:ext cx="3504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77" name="Line 33"/>
            <p:cNvSpPr>
              <a:spLocks noChangeShapeType="1"/>
            </p:cNvSpPr>
            <p:nvPr/>
          </p:nvSpPr>
          <p:spPr bwMode="auto">
            <a:xfrm flipV="1">
              <a:off x="1152" y="2400"/>
              <a:ext cx="336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78" name="Line 34"/>
            <p:cNvSpPr>
              <a:spLocks noChangeShapeType="1"/>
            </p:cNvSpPr>
            <p:nvPr/>
          </p:nvSpPr>
          <p:spPr bwMode="auto">
            <a:xfrm>
              <a:off x="1200" y="3168"/>
              <a:ext cx="33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79" name="Line 35"/>
            <p:cNvSpPr>
              <a:spLocks noChangeShapeType="1"/>
            </p:cNvSpPr>
            <p:nvPr/>
          </p:nvSpPr>
          <p:spPr bwMode="auto">
            <a:xfrm>
              <a:off x="2112" y="1104"/>
              <a:ext cx="240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80" name="Line 36"/>
            <p:cNvSpPr>
              <a:spLocks noChangeShapeType="1"/>
            </p:cNvSpPr>
            <p:nvPr/>
          </p:nvSpPr>
          <p:spPr bwMode="auto">
            <a:xfrm>
              <a:off x="2064" y="1104"/>
              <a:ext cx="2496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81" name="Line 37"/>
            <p:cNvSpPr>
              <a:spLocks noChangeShapeType="1"/>
            </p:cNvSpPr>
            <p:nvPr/>
          </p:nvSpPr>
          <p:spPr bwMode="auto">
            <a:xfrm>
              <a:off x="3072" y="1056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82" name="Line 38"/>
            <p:cNvSpPr>
              <a:spLocks noChangeShapeType="1"/>
            </p:cNvSpPr>
            <p:nvPr/>
          </p:nvSpPr>
          <p:spPr bwMode="auto">
            <a:xfrm>
              <a:off x="3024" y="1104"/>
              <a:ext cx="1536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83" name="Line 39"/>
            <p:cNvSpPr>
              <a:spLocks noChangeShapeType="1"/>
            </p:cNvSpPr>
            <p:nvPr/>
          </p:nvSpPr>
          <p:spPr bwMode="auto">
            <a:xfrm>
              <a:off x="3984" y="1056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84" name="Line 40"/>
            <p:cNvSpPr>
              <a:spLocks noChangeShapeType="1"/>
            </p:cNvSpPr>
            <p:nvPr/>
          </p:nvSpPr>
          <p:spPr bwMode="auto">
            <a:xfrm>
              <a:off x="3936" y="1104"/>
              <a:ext cx="672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85" name="Oval 41"/>
            <p:cNvSpPr>
              <a:spLocks noChangeArrowheads="1"/>
            </p:cNvSpPr>
            <p:nvPr/>
          </p:nvSpPr>
          <p:spPr bwMode="auto">
            <a:xfrm>
              <a:off x="1632" y="3648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6186" name="Oval 42"/>
            <p:cNvSpPr>
              <a:spLocks noChangeArrowheads="1"/>
            </p:cNvSpPr>
            <p:nvPr/>
          </p:nvSpPr>
          <p:spPr bwMode="auto">
            <a:xfrm>
              <a:off x="2592" y="369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6187" name="Oval 43"/>
            <p:cNvSpPr>
              <a:spLocks noChangeArrowheads="1"/>
            </p:cNvSpPr>
            <p:nvPr/>
          </p:nvSpPr>
          <p:spPr bwMode="auto">
            <a:xfrm>
              <a:off x="3504" y="3696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286188" name="Object 44"/>
            <p:cNvGraphicFramePr>
              <a:graphicFrameLocks noChangeAspect="1"/>
            </p:cNvGraphicFramePr>
            <p:nvPr/>
          </p:nvGraphicFramePr>
          <p:xfrm>
            <a:off x="1728" y="3696"/>
            <a:ext cx="2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" name="Equation" r:id="rId23" imgW="190440" imgH="215640" progId="Equation.3">
                    <p:embed/>
                  </p:oleObj>
                </mc:Choice>
                <mc:Fallback>
                  <p:oleObj name="Equation" r:id="rId2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696"/>
                          <a:ext cx="29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6189" name="Object 45"/>
            <p:cNvGraphicFramePr>
              <a:graphicFrameLocks noChangeAspect="1"/>
            </p:cNvGraphicFramePr>
            <p:nvPr/>
          </p:nvGraphicFramePr>
          <p:xfrm>
            <a:off x="3600" y="3792"/>
            <a:ext cx="25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" name="Equation" r:id="rId25" imgW="215640" imgH="241200" progId="Equation.3">
                    <p:embed/>
                  </p:oleObj>
                </mc:Choice>
                <mc:Fallback>
                  <p:oleObj name="Equation" r:id="rId2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792"/>
                          <a:ext cx="25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6190" name="Object 46"/>
            <p:cNvGraphicFramePr>
              <a:graphicFrameLocks noChangeAspect="1"/>
            </p:cNvGraphicFramePr>
            <p:nvPr/>
          </p:nvGraphicFramePr>
          <p:xfrm>
            <a:off x="816" y="3120"/>
            <a:ext cx="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" name="Equation" r:id="rId27" imgW="215640" imgH="241200" progId="Equation.3">
                    <p:embed/>
                  </p:oleObj>
                </mc:Choice>
                <mc:Fallback>
                  <p:oleObj name="Equation" r:id="rId2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120"/>
                          <a:ext cx="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6191" name="Line 47"/>
            <p:cNvSpPr>
              <a:spLocks noChangeShapeType="1"/>
            </p:cNvSpPr>
            <p:nvPr/>
          </p:nvSpPr>
          <p:spPr bwMode="auto">
            <a:xfrm>
              <a:off x="1152" y="1728"/>
              <a:ext cx="2448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92" name="Line 48"/>
            <p:cNvSpPr>
              <a:spLocks noChangeShapeType="1"/>
            </p:cNvSpPr>
            <p:nvPr/>
          </p:nvSpPr>
          <p:spPr bwMode="auto">
            <a:xfrm flipV="1">
              <a:off x="1104" y="1104"/>
              <a:ext cx="168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93" name="Line 49"/>
            <p:cNvSpPr>
              <a:spLocks noChangeShapeType="1"/>
            </p:cNvSpPr>
            <p:nvPr/>
          </p:nvSpPr>
          <p:spPr bwMode="auto">
            <a:xfrm>
              <a:off x="3984" y="1104"/>
              <a:ext cx="672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194" name="Line 50"/>
            <p:cNvSpPr>
              <a:spLocks noChangeShapeType="1"/>
            </p:cNvSpPr>
            <p:nvPr/>
          </p:nvSpPr>
          <p:spPr bwMode="auto">
            <a:xfrm flipH="1" flipV="1">
              <a:off x="1152" y="336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95" name="Line 51"/>
            <p:cNvSpPr>
              <a:spLocks noChangeShapeType="1"/>
            </p:cNvSpPr>
            <p:nvPr/>
          </p:nvSpPr>
          <p:spPr bwMode="auto">
            <a:xfrm flipH="1" flipV="1">
              <a:off x="1104" y="2496"/>
              <a:ext cx="67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96" name="Line 52"/>
            <p:cNvSpPr>
              <a:spLocks noChangeShapeType="1"/>
            </p:cNvSpPr>
            <p:nvPr/>
          </p:nvSpPr>
          <p:spPr bwMode="auto">
            <a:xfrm flipH="1" flipV="1">
              <a:off x="1104" y="1728"/>
              <a:ext cx="72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97" name="Line 53"/>
            <p:cNvSpPr>
              <a:spLocks noChangeShapeType="1"/>
            </p:cNvSpPr>
            <p:nvPr/>
          </p:nvSpPr>
          <p:spPr bwMode="auto">
            <a:xfrm flipV="1">
              <a:off x="1872" y="1152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98" name="Line 54"/>
            <p:cNvSpPr>
              <a:spLocks noChangeShapeType="1"/>
            </p:cNvSpPr>
            <p:nvPr/>
          </p:nvSpPr>
          <p:spPr bwMode="auto">
            <a:xfrm flipV="1">
              <a:off x="1920" y="1152"/>
              <a:ext cx="1872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199" name="Line 55"/>
            <p:cNvSpPr>
              <a:spLocks noChangeShapeType="1"/>
            </p:cNvSpPr>
            <p:nvPr/>
          </p:nvSpPr>
          <p:spPr bwMode="auto">
            <a:xfrm flipV="1">
              <a:off x="1968" y="1680"/>
              <a:ext cx="264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200" name="Line 56"/>
            <p:cNvSpPr>
              <a:spLocks noChangeShapeType="1"/>
            </p:cNvSpPr>
            <p:nvPr/>
          </p:nvSpPr>
          <p:spPr bwMode="auto">
            <a:xfrm flipV="1">
              <a:off x="2016" y="2448"/>
              <a:ext cx="249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201" name="Line 57"/>
            <p:cNvSpPr>
              <a:spLocks noChangeShapeType="1"/>
            </p:cNvSpPr>
            <p:nvPr/>
          </p:nvSpPr>
          <p:spPr bwMode="auto">
            <a:xfrm flipV="1">
              <a:off x="2016" y="3360"/>
              <a:ext cx="24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202" name="Line 58"/>
            <p:cNvSpPr>
              <a:spLocks noChangeShapeType="1"/>
            </p:cNvSpPr>
            <p:nvPr/>
          </p:nvSpPr>
          <p:spPr bwMode="auto">
            <a:xfrm>
              <a:off x="1200" y="3216"/>
              <a:ext cx="235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203" name="Line 59"/>
            <p:cNvSpPr>
              <a:spLocks noChangeShapeType="1"/>
            </p:cNvSpPr>
            <p:nvPr/>
          </p:nvSpPr>
          <p:spPr bwMode="auto">
            <a:xfrm flipH="1" flipV="1">
              <a:off x="1152" y="2400"/>
              <a:ext cx="2448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86204" name="Line 60"/>
            <p:cNvSpPr>
              <a:spLocks noChangeShapeType="1"/>
            </p:cNvSpPr>
            <p:nvPr/>
          </p:nvSpPr>
          <p:spPr bwMode="auto">
            <a:xfrm flipH="1" flipV="1">
              <a:off x="1152" y="3312"/>
              <a:ext cx="14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205" name="Line 61"/>
            <p:cNvSpPr>
              <a:spLocks noChangeShapeType="1"/>
            </p:cNvSpPr>
            <p:nvPr/>
          </p:nvSpPr>
          <p:spPr bwMode="auto">
            <a:xfrm flipH="1" flipV="1">
              <a:off x="1152" y="2448"/>
              <a:ext cx="153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206" name="Line 62"/>
            <p:cNvSpPr>
              <a:spLocks noChangeShapeType="1"/>
            </p:cNvSpPr>
            <p:nvPr/>
          </p:nvSpPr>
          <p:spPr bwMode="auto">
            <a:xfrm flipH="1" flipV="1">
              <a:off x="1104" y="1728"/>
              <a:ext cx="1632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207" name="Line 63"/>
            <p:cNvSpPr>
              <a:spLocks noChangeShapeType="1"/>
            </p:cNvSpPr>
            <p:nvPr/>
          </p:nvSpPr>
          <p:spPr bwMode="auto">
            <a:xfrm flipH="1" flipV="1">
              <a:off x="1920" y="1152"/>
              <a:ext cx="864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208" name="Line 64"/>
            <p:cNvSpPr>
              <a:spLocks noChangeShapeType="1"/>
            </p:cNvSpPr>
            <p:nvPr/>
          </p:nvSpPr>
          <p:spPr bwMode="auto">
            <a:xfrm flipV="1">
              <a:off x="2832" y="1152"/>
              <a:ext cx="48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209" name="Line 65"/>
            <p:cNvSpPr>
              <a:spLocks noChangeShapeType="1"/>
            </p:cNvSpPr>
            <p:nvPr/>
          </p:nvSpPr>
          <p:spPr bwMode="auto">
            <a:xfrm flipV="1">
              <a:off x="2880" y="1152"/>
              <a:ext cx="96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210" name="Line 66"/>
            <p:cNvSpPr>
              <a:spLocks noChangeShapeType="1"/>
            </p:cNvSpPr>
            <p:nvPr/>
          </p:nvSpPr>
          <p:spPr bwMode="auto">
            <a:xfrm flipV="1">
              <a:off x="2928" y="1680"/>
              <a:ext cx="1728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211" name="Line 67"/>
            <p:cNvSpPr>
              <a:spLocks noChangeShapeType="1"/>
            </p:cNvSpPr>
            <p:nvPr/>
          </p:nvSpPr>
          <p:spPr bwMode="auto">
            <a:xfrm flipV="1">
              <a:off x="2976" y="2496"/>
              <a:ext cx="1584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212" name="Line 68"/>
            <p:cNvSpPr>
              <a:spLocks noChangeShapeType="1"/>
            </p:cNvSpPr>
            <p:nvPr/>
          </p:nvSpPr>
          <p:spPr bwMode="auto">
            <a:xfrm flipH="1" flipV="1">
              <a:off x="2016" y="1152"/>
              <a:ext cx="1632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213" name="Line 69"/>
            <p:cNvSpPr>
              <a:spLocks noChangeShapeType="1"/>
            </p:cNvSpPr>
            <p:nvPr/>
          </p:nvSpPr>
          <p:spPr bwMode="auto">
            <a:xfrm flipH="1" flipV="1">
              <a:off x="2976" y="1152"/>
              <a:ext cx="72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214" name="Line 70"/>
            <p:cNvSpPr>
              <a:spLocks noChangeShapeType="1"/>
            </p:cNvSpPr>
            <p:nvPr/>
          </p:nvSpPr>
          <p:spPr bwMode="auto">
            <a:xfrm flipV="1">
              <a:off x="3792" y="1152"/>
              <a:ext cx="96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215" name="Line 71"/>
            <p:cNvSpPr>
              <a:spLocks noChangeShapeType="1"/>
            </p:cNvSpPr>
            <p:nvPr/>
          </p:nvSpPr>
          <p:spPr bwMode="auto">
            <a:xfrm flipV="1">
              <a:off x="3840" y="1680"/>
              <a:ext cx="864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216" name="Line 72"/>
            <p:cNvSpPr>
              <a:spLocks noChangeShapeType="1"/>
            </p:cNvSpPr>
            <p:nvPr/>
          </p:nvSpPr>
          <p:spPr bwMode="auto">
            <a:xfrm flipV="1">
              <a:off x="3888" y="2544"/>
              <a:ext cx="72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286217" name="Line 73"/>
            <p:cNvSpPr>
              <a:spLocks noChangeShapeType="1"/>
            </p:cNvSpPr>
            <p:nvPr/>
          </p:nvSpPr>
          <p:spPr bwMode="auto">
            <a:xfrm flipV="1">
              <a:off x="3936" y="3408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286218" name="Object 74"/>
            <p:cNvGraphicFramePr>
              <a:graphicFrameLocks noChangeAspect="1"/>
            </p:cNvGraphicFramePr>
            <p:nvPr/>
          </p:nvGraphicFramePr>
          <p:xfrm>
            <a:off x="2695" y="3744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5" name="Equation" r:id="rId29" imgW="203040" imgH="241200" progId="Equation.3">
                    <p:embed/>
                  </p:oleObj>
                </mc:Choice>
                <mc:Fallback>
                  <p:oleObj name="Equation" r:id="rId29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3744"/>
                          <a:ext cx="2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6219" name="AutoShape 75"/>
            <p:cNvSpPr>
              <a:spLocks noChangeArrowheads="1"/>
            </p:cNvSpPr>
            <p:nvPr/>
          </p:nvSpPr>
          <p:spPr bwMode="auto">
            <a:xfrm>
              <a:off x="1584" y="624"/>
              <a:ext cx="2688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86220" name="AutoShape 76"/>
            <p:cNvSpPr>
              <a:spLocks noChangeArrowheads="1"/>
            </p:cNvSpPr>
            <p:nvPr/>
          </p:nvSpPr>
          <p:spPr bwMode="auto">
            <a:xfrm>
              <a:off x="672" y="1152"/>
              <a:ext cx="672" cy="244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86221" name="AutoShape 77"/>
            <p:cNvSpPr>
              <a:spLocks noChangeArrowheads="1"/>
            </p:cNvSpPr>
            <p:nvPr/>
          </p:nvSpPr>
          <p:spPr bwMode="auto">
            <a:xfrm>
              <a:off x="1488" y="3552"/>
              <a:ext cx="2688" cy="62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86222" name="AutoShape 78"/>
            <p:cNvSpPr>
              <a:spLocks noChangeArrowheads="1"/>
            </p:cNvSpPr>
            <p:nvPr/>
          </p:nvSpPr>
          <p:spPr bwMode="auto">
            <a:xfrm>
              <a:off x="4464" y="1152"/>
              <a:ext cx="672" cy="244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286226" name="Text Box 82"/>
          <p:cNvSpPr txBox="1">
            <a:spLocks noChangeArrowheads="1"/>
          </p:cNvSpPr>
          <p:nvPr/>
        </p:nvSpPr>
        <p:spPr bwMode="auto">
          <a:xfrm>
            <a:off x="2590800" y="5562600"/>
            <a:ext cx="3171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Resulting Graph</a:t>
            </a:r>
          </a:p>
        </p:txBody>
      </p:sp>
    </p:spTree>
    <p:extLst>
      <p:ext uri="{BB962C8B-B14F-4D97-AF65-F5344CB8AC3E}">
        <p14:creationId xmlns:p14="http://schemas.microsoft.com/office/powerpoint/2010/main" val="38949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2393" name="Object 41"/>
          <p:cNvGraphicFramePr>
            <a:graphicFrameLocks noChangeAspect="1"/>
          </p:cNvGraphicFramePr>
          <p:nvPr/>
        </p:nvGraphicFramePr>
        <p:xfrm>
          <a:off x="163513" y="838200"/>
          <a:ext cx="87788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Equation" r:id="rId3" imgW="469800" imgH="939600" progId="Equation.3">
                  <p:embed/>
                </p:oleObj>
              </mc:Choice>
              <mc:Fallback>
                <p:oleObj name="Equation" r:id="rId3" imgW="4698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838200"/>
                        <a:ext cx="877887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69" name="Object 117"/>
          <p:cNvGraphicFramePr>
            <a:graphicFrameLocks noChangeAspect="1"/>
          </p:cNvGraphicFramePr>
          <p:nvPr/>
        </p:nvGraphicFramePr>
        <p:xfrm>
          <a:off x="77788" y="228600"/>
          <a:ext cx="8761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Equation" r:id="rId5" imgW="4394160" imgH="241200" progId="Equation.3">
                  <p:embed/>
                </p:oleObj>
              </mc:Choice>
              <mc:Fallback>
                <p:oleObj name="Equation" r:id="rId5" imgW="4394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228600"/>
                        <a:ext cx="87614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473" name="AutoShape 121"/>
          <p:cNvSpPr>
            <a:spLocks noChangeArrowheads="1"/>
          </p:cNvSpPr>
          <p:nvPr/>
        </p:nvSpPr>
        <p:spPr bwMode="auto">
          <a:xfrm>
            <a:off x="2803525" y="4660900"/>
            <a:ext cx="3211513" cy="749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2395" name="Oval 43"/>
          <p:cNvSpPr>
            <a:spLocks noChangeArrowheads="1"/>
          </p:cNvSpPr>
          <p:nvPr/>
        </p:nvSpPr>
        <p:spPr bwMode="auto">
          <a:xfrm>
            <a:off x="1943100" y="2008188"/>
            <a:ext cx="515938" cy="519112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52396" name="Object 44"/>
          <p:cNvGraphicFramePr>
            <a:graphicFrameLocks noChangeAspect="1"/>
          </p:cNvGraphicFramePr>
          <p:nvPr/>
        </p:nvGraphicFramePr>
        <p:xfrm>
          <a:off x="2058988" y="2008188"/>
          <a:ext cx="247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Equation" r:id="rId7" imgW="330120" imgH="469800" progId="Equation.3">
                  <p:embed/>
                </p:oleObj>
              </mc:Choice>
              <mc:Fallback>
                <p:oleObj name="Equation" r:id="rId7" imgW="330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008188"/>
                        <a:ext cx="247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397" name="Oval 45"/>
          <p:cNvSpPr>
            <a:spLocks noChangeArrowheads="1"/>
          </p:cNvSpPr>
          <p:nvPr/>
        </p:nvSpPr>
        <p:spPr bwMode="auto">
          <a:xfrm>
            <a:off x="1943100" y="2930525"/>
            <a:ext cx="515938" cy="519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2398" name="Oval 46"/>
          <p:cNvSpPr>
            <a:spLocks noChangeArrowheads="1"/>
          </p:cNvSpPr>
          <p:nvPr/>
        </p:nvSpPr>
        <p:spPr bwMode="auto">
          <a:xfrm>
            <a:off x="1943100" y="4025900"/>
            <a:ext cx="515938" cy="519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2399" name="Oval 47"/>
          <p:cNvSpPr>
            <a:spLocks noChangeArrowheads="1"/>
          </p:cNvSpPr>
          <p:nvPr/>
        </p:nvSpPr>
        <p:spPr bwMode="auto">
          <a:xfrm>
            <a:off x="3090863" y="1258888"/>
            <a:ext cx="515937" cy="519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2400" name="Oval 48"/>
          <p:cNvSpPr>
            <a:spLocks noChangeArrowheads="1"/>
          </p:cNvSpPr>
          <p:nvPr/>
        </p:nvSpPr>
        <p:spPr bwMode="auto">
          <a:xfrm>
            <a:off x="4237038" y="1258888"/>
            <a:ext cx="517525" cy="519112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2401" name="Oval 49"/>
          <p:cNvSpPr>
            <a:spLocks noChangeArrowheads="1"/>
          </p:cNvSpPr>
          <p:nvPr/>
        </p:nvSpPr>
        <p:spPr bwMode="auto">
          <a:xfrm>
            <a:off x="5327650" y="1258888"/>
            <a:ext cx="515938" cy="519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2402" name="Oval 50"/>
          <p:cNvSpPr>
            <a:spLocks noChangeArrowheads="1"/>
          </p:cNvSpPr>
          <p:nvPr/>
        </p:nvSpPr>
        <p:spPr bwMode="auto">
          <a:xfrm>
            <a:off x="6473825" y="1951038"/>
            <a:ext cx="517525" cy="517525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2403" name="Oval 51"/>
          <p:cNvSpPr>
            <a:spLocks noChangeArrowheads="1"/>
          </p:cNvSpPr>
          <p:nvPr/>
        </p:nvSpPr>
        <p:spPr bwMode="auto">
          <a:xfrm>
            <a:off x="6416675" y="2987675"/>
            <a:ext cx="515938" cy="519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2404" name="Oval 52"/>
          <p:cNvSpPr>
            <a:spLocks noChangeArrowheads="1"/>
          </p:cNvSpPr>
          <p:nvPr/>
        </p:nvSpPr>
        <p:spPr bwMode="auto">
          <a:xfrm>
            <a:off x="6416675" y="4084638"/>
            <a:ext cx="515938" cy="517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52405" name="Object 53"/>
          <p:cNvGraphicFramePr>
            <a:graphicFrameLocks noChangeAspect="1"/>
          </p:cNvGraphicFramePr>
          <p:nvPr/>
        </p:nvGraphicFramePr>
        <p:xfrm>
          <a:off x="2058988" y="2987675"/>
          <a:ext cx="3032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Equation" r:id="rId9" imgW="190440" imgH="215640" progId="Equation.3">
                  <p:embed/>
                </p:oleObj>
              </mc:Choice>
              <mc:Fallback>
                <p:oleObj name="Equation" r:id="rId9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987675"/>
                        <a:ext cx="3032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06" name="Object 54"/>
          <p:cNvGraphicFramePr>
            <a:graphicFrameLocks noChangeAspect="1"/>
          </p:cNvGraphicFramePr>
          <p:nvPr/>
        </p:nvGraphicFramePr>
        <p:xfrm>
          <a:off x="2071688" y="4084638"/>
          <a:ext cx="2127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11" imgW="114120" imgH="215640" progId="Equation.3">
                  <p:embed/>
                </p:oleObj>
              </mc:Choice>
              <mc:Fallback>
                <p:oleObj name="Equation" r:id="rId11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084638"/>
                        <a:ext cx="2127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07" name="Object 55"/>
          <p:cNvGraphicFramePr>
            <a:graphicFrameLocks noChangeAspect="1"/>
          </p:cNvGraphicFramePr>
          <p:nvPr/>
        </p:nvGraphicFramePr>
        <p:xfrm>
          <a:off x="3195638" y="1363663"/>
          <a:ext cx="2682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13" imgW="355320" imgH="495000" progId="Equation.3">
                  <p:embed/>
                </p:oleObj>
              </mc:Choice>
              <mc:Fallback>
                <p:oleObj name="Equation" r:id="rId13" imgW="3553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1363663"/>
                        <a:ext cx="2682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08" name="Object 56"/>
          <p:cNvGraphicFramePr>
            <a:graphicFrameLocks noChangeAspect="1"/>
          </p:cNvGraphicFramePr>
          <p:nvPr/>
        </p:nvGraphicFramePr>
        <p:xfrm>
          <a:off x="4352925" y="1373188"/>
          <a:ext cx="3143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15" imgW="419040" imgH="495000" progId="Equation.3">
                  <p:embed/>
                </p:oleObj>
              </mc:Choice>
              <mc:Fallback>
                <p:oleObj name="Equation" r:id="rId15" imgW="41904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373188"/>
                        <a:ext cx="3143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09" name="Object 57"/>
          <p:cNvGraphicFramePr>
            <a:graphicFrameLocks noChangeAspect="1"/>
          </p:cNvGraphicFramePr>
          <p:nvPr/>
        </p:nvGraphicFramePr>
        <p:xfrm>
          <a:off x="5441950" y="1373188"/>
          <a:ext cx="307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17" imgW="215640" imgH="241200" progId="Equation.3">
                  <p:embed/>
                </p:oleObj>
              </mc:Choice>
              <mc:Fallback>
                <p:oleObj name="Equation" r:id="rId17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1373188"/>
                        <a:ext cx="3079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10" name="Object 58"/>
          <p:cNvGraphicFramePr>
            <a:graphicFrameLocks noChangeAspect="1"/>
          </p:cNvGraphicFramePr>
          <p:nvPr/>
        </p:nvGraphicFramePr>
        <p:xfrm>
          <a:off x="6589713" y="2008188"/>
          <a:ext cx="247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19" imgW="330120" imgH="469800" progId="Equation.3">
                  <p:embed/>
                </p:oleObj>
              </mc:Choice>
              <mc:Fallback>
                <p:oleObj name="Equation" r:id="rId19" imgW="330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2008188"/>
                        <a:ext cx="2476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11" name="Object 59"/>
          <p:cNvGraphicFramePr>
            <a:graphicFrameLocks noChangeAspect="1"/>
          </p:cNvGraphicFramePr>
          <p:nvPr/>
        </p:nvGraphicFramePr>
        <p:xfrm>
          <a:off x="6532563" y="3046413"/>
          <a:ext cx="2857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Equation" r:id="rId21" imgW="380880" imgH="469800" progId="Equation.3">
                  <p:embed/>
                </p:oleObj>
              </mc:Choice>
              <mc:Fallback>
                <p:oleObj name="Equation" r:id="rId21" imgW="380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3046413"/>
                        <a:ext cx="2857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12" name="Object 60"/>
          <p:cNvGraphicFramePr>
            <a:graphicFrameLocks noChangeAspect="1"/>
          </p:cNvGraphicFramePr>
          <p:nvPr/>
        </p:nvGraphicFramePr>
        <p:xfrm>
          <a:off x="6532563" y="4141788"/>
          <a:ext cx="2762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Equation" r:id="rId23" imgW="368280" imgH="482400" progId="Equation.3">
                  <p:embed/>
                </p:oleObj>
              </mc:Choice>
              <mc:Fallback>
                <p:oleObj name="Equation" r:id="rId23" imgW="368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4141788"/>
                        <a:ext cx="2762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413" name="Line 61"/>
          <p:cNvSpPr>
            <a:spLocks noChangeShapeType="1"/>
          </p:cNvSpPr>
          <p:nvPr/>
        </p:nvSpPr>
        <p:spPr bwMode="auto">
          <a:xfrm flipV="1">
            <a:off x="2459038" y="1662113"/>
            <a:ext cx="1836737" cy="519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14" name="Line 62"/>
          <p:cNvSpPr>
            <a:spLocks noChangeShapeType="1"/>
          </p:cNvSpPr>
          <p:nvPr/>
        </p:nvSpPr>
        <p:spPr bwMode="auto">
          <a:xfrm flipV="1">
            <a:off x="2459038" y="1719263"/>
            <a:ext cx="2982912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15" name="Line 63"/>
          <p:cNvSpPr>
            <a:spLocks noChangeShapeType="1"/>
          </p:cNvSpPr>
          <p:nvPr/>
        </p:nvSpPr>
        <p:spPr bwMode="auto">
          <a:xfrm>
            <a:off x="2459038" y="2354263"/>
            <a:ext cx="3957637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16" name="Line 64"/>
          <p:cNvSpPr>
            <a:spLocks noChangeShapeType="1"/>
          </p:cNvSpPr>
          <p:nvPr/>
        </p:nvSpPr>
        <p:spPr bwMode="auto">
          <a:xfrm>
            <a:off x="2401888" y="2411413"/>
            <a:ext cx="4014787" cy="184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17" name="Line 65"/>
          <p:cNvSpPr>
            <a:spLocks noChangeShapeType="1"/>
          </p:cNvSpPr>
          <p:nvPr/>
        </p:nvSpPr>
        <p:spPr bwMode="auto">
          <a:xfrm>
            <a:off x="2459038" y="2295525"/>
            <a:ext cx="40147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18" name="Line 66"/>
          <p:cNvSpPr>
            <a:spLocks noChangeShapeType="1"/>
          </p:cNvSpPr>
          <p:nvPr/>
        </p:nvSpPr>
        <p:spPr bwMode="auto">
          <a:xfrm flipV="1">
            <a:off x="2344738" y="1719263"/>
            <a:ext cx="803275" cy="126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19" name="Line 67"/>
          <p:cNvSpPr>
            <a:spLocks noChangeShapeType="1"/>
          </p:cNvSpPr>
          <p:nvPr/>
        </p:nvSpPr>
        <p:spPr bwMode="auto">
          <a:xfrm flipV="1">
            <a:off x="2401888" y="1778000"/>
            <a:ext cx="3097212" cy="1268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20" name="Line 68"/>
          <p:cNvSpPr>
            <a:spLocks noChangeShapeType="1"/>
          </p:cNvSpPr>
          <p:nvPr/>
        </p:nvSpPr>
        <p:spPr bwMode="auto">
          <a:xfrm flipV="1">
            <a:off x="2459038" y="2295525"/>
            <a:ext cx="4014787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21" name="Line 69"/>
          <p:cNvSpPr>
            <a:spLocks noChangeShapeType="1"/>
          </p:cNvSpPr>
          <p:nvPr/>
        </p:nvSpPr>
        <p:spPr bwMode="auto">
          <a:xfrm>
            <a:off x="2459038" y="3160713"/>
            <a:ext cx="3957637" cy="58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22" name="Line 70"/>
          <p:cNvSpPr>
            <a:spLocks noChangeShapeType="1"/>
          </p:cNvSpPr>
          <p:nvPr/>
        </p:nvSpPr>
        <p:spPr bwMode="auto">
          <a:xfrm>
            <a:off x="2459038" y="3219450"/>
            <a:ext cx="3957637" cy="109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23" name="Line 71"/>
          <p:cNvSpPr>
            <a:spLocks noChangeShapeType="1"/>
          </p:cNvSpPr>
          <p:nvPr/>
        </p:nvSpPr>
        <p:spPr bwMode="auto">
          <a:xfrm flipV="1">
            <a:off x="2287588" y="1778000"/>
            <a:ext cx="917575" cy="230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24" name="Line 72"/>
          <p:cNvSpPr>
            <a:spLocks noChangeShapeType="1"/>
          </p:cNvSpPr>
          <p:nvPr/>
        </p:nvSpPr>
        <p:spPr bwMode="auto">
          <a:xfrm flipV="1">
            <a:off x="2344738" y="2354263"/>
            <a:ext cx="4187825" cy="173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25" name="Line 73"/>
          <p:cNvSpPr>
            <a:spLocks noChangeShapeType="1"/>
          </p:cNvSpPr>
          <p:nvPr/>
        </p:nvSpPr>
        <p:spPr bwMode="auto">
          <a:xfrm flipV="1">
            <a:off x="2401888" y="3276600"/>
            <a:ext cx="4014787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26" name="Line 74"/>
          <p:cNvSpPr>
            <a:spLocks noChangeShapeType="1"/>
          </p:cNvSpPr>
          <p:nvPr/>
        </p:nvSpPr>
        <p:spPr bwMode="auto">
          <a:xfrm>
            <a:off x="2459038" y="4198938"/>
            <a:ext cx="3957637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27" name="Line 75"/>
          <p:cNvSpPr>
            <a:spLocks noChangeShapeType="1"/>
          </p:cNvSpPr>
          <p:nvPr/>
        </p:nvSpPr>
        <p:spPr bwMode="auto">
          <a:xfrm>
            <a:off x="3549650" y="1719263"/>
            <a:ext cx="2867025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28" name="Line 76"/>
          <p:cNvSpPr>
            <a:spLocks noChangeShapeType="1"/>
          </p:cNvSpPr>
          <p:nvPr/>
        </p:nvSpPr>
        <p:spPr bwMode="auto">
          <a:xfrm>
            <a:off x="3492500" y="1719263"/>
            <a:ext cx="2981325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29" name="Line 77"/>
          <p:cNvSpPr>
            <a:spLocks noChangeShapeType="1"/>
          </p:cNvSpPr>
          <p:nvPr/>
        </p:nvSpPr>
        <p:spPr bwMode="auto">
          <a:xfrm>
            <a:off x="4695825" y="1662113"/>
            <a:ext cx="1778000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30" name="Line 78"/>
          <p:cNvSpPr>
            <a:spLocks noChangeShapeType="1"/>
          </p:cNvSpPr>
          <p:nvPr/>
        </p:nvSpPr>
        <p:spPr bwMode="auto">
          <a:xfrm>
            <a:off x="4638675" y="1719263"/>
            <a:ext cx="1835150" cy="242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31" name="Line 79"/>
          <p:cNvSpPr>
            <a:spLocks noChangeShapeType="1"/>
          </p:cNvSpPr>
          <p:nvPr/>
        </p:nvSpPr>
        <p:spPr bwMode="auto">
          <a:xfrm>
            <a:off x="5786438" y="1662113"/>
            <a:ext cx="7461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32" name="Line 80"/>
          <p:cNvSpPr>
            <a:spLocks noChangeShapeType="1"/>
          </p:cNvSpPr>
          <p:nvPr/>
        </p:nvSpPr>
        <p:spPr bwMode="auto">
          <a:xfrm>
            <a:off x="5729288" y="1719263"/>
            <a:ext cx="803275" cy="242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33" name="Oval 81"/>
          <p:cNvSpPr>
            <a:spLocks noChangeArrowheads="1"/>
          </p:cNvSpPr>
          <p:nvPr/>
        </p:nvSpPr>
        <p:spPr bwMode="auto">
          <a:xfrm>
            <a:off x="2976563" y="4775200"/>
            <a:ext cx="515937" cy="519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2434" name="Oval 82"/>
          <p:cNvSpPr>
            <a:spLocks noChangeArrowheads="1"/>
          </p:cNvSpPr>
          <p:nvPr/>
        </p:nvSpPr>
        <p:spPr bwMode="auto">
          <a:xfrm>
            <a:off x="4122738" y="4833938"/>
            <a:ext cx="515937" cy="519112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2435" name="Oval 83"/>
          <p:cNvSpPr>
            <a:spLocks noChangeArrowheads="1"/>
          </p:cNvSpPr>
          <p:nvPr/>
        </p:nvSpPr>
        <p:spPr bwMode="auto">
          <a:xfrm>
            <a:off x="5213350" y="4833938"/>
            <a:ext cx="515938" cy="519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52436" name="Object 84"/>
          <p:cNvGraphicFramePr>
            <a:graphicFrameLocks noChangeAspect="1"/>
          </p:cNvGraphicFramePr>
          <p:nvPr/>
        </p:nvGraphicFramePr>
        <p:xfrm>
          <a:off x="3090863" y="4833938"/>
          <a:ext cx="3540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Equation" r:id="rId25" imgW="190440" imgH="215640" progId="Equation.3">
                  <p:embed/>
                </p:oleObj>
              </mc:Choice>
              <mc:Fallback>
                <p:oleObj name="Equation" r:id="rId25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4833938"/>
                        <a:ext cx="3540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38" name="Object 86"/>
          <p:cNvGraphicFramePr>
            <a:graphicFrameLocks noChangeAspect="1"/>
          </p:cNvGraphicFramePr>
          <p:nvPr/>
        </p:nvGraphicFramePr>
        <p:xfrm>
          <a:off x="5327650" y="4948238"/>
          <a:ext cx="3079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5" name="Equation" r:id="rId27" imgW="215640" imgH="241200" progId="Equation.3">
                  <p:embed/>
                </p:oleObj>
              </mc:Choice>
              <mc:Fallback>
                <p:oleObj name="Equation" r:id="rId27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4948238"/>
                        <a:ext cx="3079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39" name="Object 87"/>
          <p:cNvGraphicFramePr>
            <a:graphicFrameLocks noChangeAspect="1"/>
          </p:cNvGraphicFramePr>
          <p:nvPr/>
        </p:nvGraphicFramePr>
        <p:xfrm>
          <a:off x="2000250" y="4141788"/>
          <a:ext cx="3254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Equation" r:id="rId29" imgW="215640" imgH="241200" progId="Equation.3">
                  <p:embed/>
                </p:oleObj>
              </mc:Choice>
              <mc:Fallback>
                <p:oleObj name="Equation" r:id="rId29" imgW="215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141788"/>
                        <a:ext cx="3254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440" name="Line 88"/>
          <p:cNvSpPr>
            <a:spLocks noChangeShapeType="1"/>
          </p:cNvSpPr>
          <p:nvPr/>
        </p:nvSpPr>
        <p:spPr bwMode="auto">
          <a:xfrm>
            <a:off x="2401888" y="2468563"/>
            <a:ext cx="2925762" cy="236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41" name="Line 89"/>
          <p:cNvSpPr>
            <a:spLocks noChangeShapeType="1"/>
          </p:cNvSpPr>
          <p:nvPr/>
        </p:nvSpPr>
        <p:spPr bwMode="auto">
          <a:xfrm flipV="1">
            <a:off x="2344738" y="1719263"/>
            <a:ext cx="2008187" cy="2365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42" name="Line 90"/>
          <p:cNvSpPr>
            <a:spLocks noChangeShapeType="1"/>
          </p:cNvSpPr>
          <p:nvPr/>
        </p:nvSpPr>
        <p:spPr bwMode="auto">
          <a:xfrm>
            <a:off x="5786438" y="1719263"/>
            <a:ext cx="803275" cy="126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43" name="Line 91"/>
          <p:cNvSpPr>
            <a:spLocks noChangeShapeType="1"/>
          </p:cNvSpPr>
          <p:nvPr/>
        </p:nvSpPr>
        <p:spPr bwMode="auto">
          <a:xfrm flipH="1" flipV="1">
            <a:off x="2401888" y="4429125"/>
            <a:ext cx="63182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44" name="Line 92"/>
          <p:cNvSpPr>
            <a:spLocks noChangeShapeType="1"/>
          </p:cNvSpPr>
          <p:nvPr/>
        </p:nvSpPr>
        <p:spPr bwMode="auto">
          <a:xfrm flipH="1" flipV="1">
            <a:off x="2344738" y="3392488"/>
            <a:ext cx="803275" cy="144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45" name="Line 93"/>
          <p:cNvSpPr>
            <a:spLocks noChangeShapeType="1"/>
          </p:cNvSpPr>
          <p:nvPr/>
        </p:nvSpPr>
        <p:spPr bwMode="auto">
          <a:xfrm flipH="1" flipV="1">
            <a:off x="2344738" y="2468563"/>
            <a:ext cx="860425" cy="2306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46" name="Line 94"/>
          <p:cNvSpPr>
            <a:spLocks noChangeShapeType="1"/>
          </p:cNvSpPr>
          <p:nvPr/>
        </p:nvSpPr>
        <p:spPr bwMode="auto">
          <a:xfrm flipV="1">
            <a:off x="3262313" y="1778000"/>
            <a:ext cx="0" cy="299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47" name="Line 95"/>
          <p:cNvSpPr>
            <a:spLocks noChangeShapeType="1"/>
          </p:cNvSpPr>
          <p:nvPr/>
        </p:nvSpPr>
        <p:spPr bwMode="auto">
          <a:xfrm flipV="1">
            <a:off x="3319463" y="1778000"/>
            <a:ext cx="2236787" cy="305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48" name="Line 96"/>
          <p:cNvSpPr>
            <a:spLocks noChangeShapeType="1"/>
          </p:cNvSpPr>
          <p:nvPr/>
        </p:nvSpPr>
        <p:spPr bwMode="auto">
          <a:xfrm flipV="1">
            <a:off x="3376613" y="2411413"/>
            <a:ext cx="3155950" cy="242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49" name="Line 97"/>
          <p:cNvSpPr>
            <a:spLocks noChangeShapeType="1"/>
          </p:cNvSpPr>
          <p:nvPr/>
        </p:nvSpPr>
        <p:spPr bwMode="auto">
          <a:xfrm flipV="1">
            <a:off x="3435350" y="3333750"/>
            <a:ext cx="2981325" cy="150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50" name="Line 98"/>
          <p:cNvSpPr>
            <a:spLocks noChangeShapeType="1"/>
          </p:cNvSpPr>
          <p:nvPr/>
        </p:nvSpPr>
        <p:spPr bwMode="auto">
          <a:xfrm flipV="1">
            <a:off x="3435350" y="4429125"/>
            <a:ext cx="2981325" cy="461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51" name="Line 99"/>
          <p:cNvSpPr>
            <a:spLocks noChangeShapeType="1"/>
          </p:cNvSpPr>
          <p:nvPr/>
        </p:nvSpPr>
        <p:spPr bwMode="auto">
          <a:xfrm>
            <a:off x="2459038" y="4257675"/>
            <a:ext cx="2811462" cy="633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52" name="Line 100"/>
          <p:cNvSpPr>
            <a:spLocks noChangeShapeType="1"/>
          </p:cNvSpPr>
          <p:nvPr/>
        </p:nvSpPr>
        <p:spPr bwMode="auto">
          <a:xfrm flipH="1" flipV="1">
            <a:off x="2401888" y="3276600"/>
            <a:ext cx="2925762" cy="161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52453" name="Line 101"/>
          <p:cNvSpPr>
            <a:spLocks noChangeShapeType="1"/>
          </p:cNvSpPr>
          <p:nvPr/>
        </p:nvSpPr>
        <p:spPr bwMode="auto">
          <a:xfrm flipH="1" flipV="1">
            <a:off x="2401888" y="4371975"/>
            <a:ext cx="17780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54" name="Line 102"/>
          <p:cNvSpPr>
            <a:spLocks noChangeShapeType="1"/>
          </p:cNvSpPr>
          <p:nvPr/>
        </p:nvSpPr>
        <p:spPr bwMode="auto">
          <a:xfrm flipH="1" flipV="1">
            <a:off x="2401888" y="3333750"/>
            <a:ext cx="1835150" cy="150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55" name="Line 103"/>
          <p:cNvSpPr>
            <a:spLocks noChangeShapeType="1"/>
          </p:cNvSpPr>
          <p:nvPr/>
        </p:nvSpPr>
        <p:spPr bwMode="auto">
          <a:xfrm flipH="1" flipV="1">
            <a:off x="2344738" y="2468563"/>
            <a:ext cx="1951037" cy="2365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56" name="Line 104"/>
          <p:cNvSpPr>
            <a:spLocks noChangeShapeType="1"/>
          </p:cNvSpPr>
          <p:nvPr/>
        </p:nvSpPr>
        <p:spPr bwMode="auto">
          <a:xfrm flipH="1" flipV="1">
            <a:off x="3319463" y="1778000"/>
            <a:ext cx="1033462" cy="305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57" name="Line 105"/>
          <p:cNvSpPr>
            <a:spLocks noChangeShapeType="1"/>
          </p:cNvSpPr>
          <p:nvPr/>
        </p:nvSpPr>
        <p:spPr bwMode="auto">
          <a:xfrm flipV="1">
            <a:off x="4410075" y="1778000"/>
            <a:ext cx="57150" cy="30559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58" name="Line 106"/>
          <p:cNvSpPr>
            <a:spLocks noChangeShapeType="1"/>
          </p:cNvSpPr>
          <p:nvPr/>
        </p:nvSpPr>
        <p:spPr bwMode="auto">
          <a:xfrm flipV="1">
            <a:off x="4467225" y="1778000"/>
            <a:ext cx="1147763" cy="305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59" name="Line 107"/>
          <p:cNvSpPr>
            <a:spLocks noChangeShapeType="1"/>
          </p:cNvSpPr>
          <p:nvPr/>
        </p:nvSpPr>
        <p:spPr bwMode="auto">
          <a:xfrm flipV="1">
            <a:off x="4524375" y="2411413"/>
            <a:ext cx="2065338" cy="2479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60" name="Line 108"/>
          <p:cNvSpPr>
            <a:spLocks noChangeShapeType="1"/>
          </p:cNvSpPr>
          <p:nvPr/>
        </p:nvSpPr>
        <p:spPr bwMode="auto">
          <a:xfrm flipV="1">
            <a:off x="4581525" y="3392488"/>
            <a:ext cx="1892300" cy="155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61" name="Line 109"/>
          <p:cNvSpPr>
            <a:spLocks noChangeShapeType="1"/>
          </p:cNvSpPr>
          <p:nvPr/>
        </p:nvSpPr>
        <p:spPr bwMode="auto">
          <a:xfrm flipH="1" flipV="1">
            <a:off x="3435350" y="1778000"/>
            <a:ext cx="1949450" cy="305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62" name="Line 110"/>
          <p:cNvSpPr>
            <a:spLocks noChangeShapeType="1"/>
          </p:cNvSpPr>
          <p:nvPr/>
        </p:nvSpPr>
        <p:spPr bwMode="auto">
          <a:xfrm flipH="1" flipV="1">
            <a:off x="4581525" y="1778000"/>
            <a:ext cx="860425" cy="305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63" name="Line 111"/>
          <p:cNvSpPr>
            <a:spLocks noChangeShapeType="1"/>
          </p:cNvSpPr>
          <p:nvPr/>
        </p:nvSpPr>
        <p:spPr bwMode="auto">
          <a:xfrm flipV="1">
            <a:off x="5556250" y="1778000"/>
            <a:ext cx="115888" cy="3055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64" name="Line 112"/>
          <p:cNvSpPr>
            <a:spLocks noChangeShapeType="1"/>
          </p:cNvSpPr>
          <p:nvPr/>
        </p:nvSpPr>
        <p:spPr bwMode="auto">
          <a:xfrm flipV="1">
            <a:off x="5614988" y="2411413"/>
            <a:ext cx="1031875" cy="2479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65" name="Line 113"/>
          <p:cNvSpPr>
            <a:spLocks noChangeShapeType="1"/>
          </p:cNvSpPr>
          <p:nvPr/>
        </p:nvSpPr>
        <p:spPr bwMode="auto">
          <a:xfrm flipV="1">
            <a:off x="5672138" y="3449638"/>
            <a:ext cx="860425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52466" name="Line 114"/>
          <p:cNvSpPr>
            <a:spLocks noChangeShapeType="1"/>
          </p:cNvSpPr>
          <p:nvPr/>
        </p:nvSpPr>
        <p:spPr bwMode="auto">
          <a:xfrm flipV="1">
            <a:off x="5729288" y="4487863"/>
            <a:ext cx="744537" cy="519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252468" name="Object 116"/>
          <p:cNvGraphicFramePr>
            <a:graphicFrameLocks noChangeAspect="1"/>
          </p:cNvGraphicFramePr>
          <p:nvPr/>
        </p:nvGraphicFramePr>
        <p:xfrm>
          <a:off x="4246563" y="4891088"/>
          <a:ext cx="2905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Equation" r:id="rId31" imgW="203040" imgH="241200" progId="Equation.3">
                  <p:embed/>
                </p:oleObj>
              </mc:Choice>
              <mc:Fallback>
                <p:oleObj name="Equation" r:id="rId31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4891088"/>
                        <a:ext cx="2905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470" name="AutoShape 118"/>
          <p:cNvSpPr>
            <a:spLocks noChangeArrowheads="1"/>
          </p:cNvSpPr>
          <p:nvPr/>
        </p:nvSpPr>
        <p:spPr bwMode="auto">
          <a:xfrm>
            <a:off x="1828800" y="1778000"/>
            <a:ext cx="803275" cy="29400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2471" name="AutoShape 119"/>
          <p:cNvSpPr>
            <a:spLocks noChangeArrowheads="1"/>
          </p:cNvSpPr>
          <p:nvPr/>
        </p:nvSpPr>
        <p:spPr bwMode="auto">
          <a:xfrm>
            <a:off x="2917825" y="1143000"/>
            <a:ext cx="3213100" cy="7493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2472" name="AutoShape 120"/>
          <p:cNvSpPr>
            <a:spLocks noChangeArrowheads="1"/>
          </p:cNvSpPr>
          <p:nvPr/>
        </p:nvSpPr>
        <p:spPr bwMode="auto">
          <a:xfrm>
            <a:off x="1828800" y="1778000"/>
            <a:ext cx="803275" cy="29400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2474" name="AutoShape 122"/>
          <p:cNvSpPr>
            <a:spLocks noChangeArrowheads="1"/>
          </p:cNvSpPr>
          <p:nvPr/>
        </p:nvSpPr>
        <p:spPr bwMode="auto">
          <a:xfrm>
            <a:off x="6359525" y="1778000"/>
            <a:ext cx="803275" cy="29400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52477" name="Text Box 125"/>
          <p:cNvSpPr txBox="1">
            <a:spLocks noChangeArrowheads="1"/>
          </p:cNvSpPr>
          <p:nvPr/>
        </p:nvSpPr>
        <p:spPr bwMode="auto">
          <a:xfrm>
            <a:off x="304800" y="5457825"/>
            <a:ext cx="6400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The formula is satisfied if and only if</a:t>
            </a:r>
          </a:p>
          <a:p>
            <a:r>
              <a:rPr lang="en-US" sz="2800"/>
              <a:t>the Graph has a 4-clique</a:t>
            </a:r>
          </a:p>
        </p:txBody>
      </p:sp>
      <p:sp>
        <p:nvSpPr>
          <p:cNvPr id="1252480" name="Text Box 128"/>
          <p:cNvSpPr txBox="1">
            <a:spLocks noChangeArrowheads="1"/>
          </p:cNvSpPr>
          <p:nvPr/>
        </p:nvSpPr>
        <p:spPr bwMode="auto">
          <a:xfrm>
            <a:off x="6400800" y="6019800"/>
            <a:ext cx="2595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End of Proof</a:t>
            </a:r>
          </a:p>
        </p:txBody>
      </p:sp>
    </p:spTree>
    <p:extLst>
      <p:ext uri="{BB962C8B-B14F-4D97-AF65-F5344CB8AC3E}">
        <p14:creationId xmlns:p14="http://schemas.microsoft.com/office/powerpoint/2010/main" val="13125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Theorem :  11.5,11.6,11.8,11.9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88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What is an efficient algorithm?</a:t>
            </a:r>
          </a:p>
        </p:txBody>
      </p:sp>
      <p:sp>
        <p:nvSpPr>
          <p:cNvPr id="1014788" name="Line 4"/>
          <p:cNvSpPr>
            <a:spLocks noChangeShapeType="1"/>
          </p:cNvSpPr>
          <p:nvPr/>
        </p:nvSpPr>
        <p:spPr bwMode="auto">
          <a:xfrm>
            <a:off x="398463" y="4313238"/>
            <a:ext cx="546576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789" name="Text Box 5"/>
          <p:cNvSpPr txBox="1">
            <a:spLocks noChangeArrowheads="1"/>
          </p:cNvSpPr>
          <p:nvPr/>
        </p:nvSpPr>
        <p:spPr bwMode="auto">
          <a:xfrm>
            <a:off x="6346825" y="2273300"/>
            <a:ext cx="2508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 eaLnBrk="1" hangingPunct="1"/>
            <a:r>
              <a:rPr lang="en-US" sz="2400">
                <a:solidFill>
                  <a:schemeClr val="tx2"/>
                </a:solidFill>
              </a:rPr>
              <a:t>polynomial time</a:t>
            </a:r>
          </a:p>
          <a:p>
            <a:pPr algn="l" eaLnBrk="1" hangingPunct="1"/>
            <a:endParaRPr lang="en-US" sz="2400">
              <a:solidFill>
                <a:schemeClr val="tx2"/>
              </a:solidFill>
            </a:endParaRPr>
          </a:p>
          <a:p>
            <a:pPr algn="l" eaLnBrk="1" hangingPunct="1"/>
            <a:r>
              <a:rPr lang="en-US" sz="2400">
                <a:solidFill>
                  <a:schemeClr val="tx2"/>
                </a:solidFill>
              </a:rPr>
              <a:t>O(n</a:t>
            </a:r>
            <a:r>
              <a:rPr lang="en-US" sz="2400" baseline="30000">
                <a:solidFill>
                  <a:schemeClr val="tx2"/>
                </a:solidFill>
              </a:rPr>
              <a:t>c</a:t>
            </a:r>
            <a:r>
              <a:rPr lang="en-US" sz="2400">
                <a:solidFill>
                  <a:schemeClr val="tx2"/>
                </a:solidFill>
              </a:rPr>
              <a:t>) for some </a:t>
            </a:r>
          </a:p>
          <a:p>
            <a:pPr algn="l" eaLnBrk="1" hangingPunct="1"/>
            <a:r>
              <a:rPr lang="en-US" sz="2400">
                <a:solidFill>
                  <a:schemeClr val="tx2"/>
                </a:solidFill>
              </a:rPr>
              <a:t>constant c</a:t>
            </a:r>
          </a:p>
        </p:txBody>
      </p:sp>
      <p:sp>
        <p:nvSpPr>
          <p:cNvPr id="1014790" name="AutoShape 6"/>
          <p:cNvSpPr>
            <a:spLocks/>
          </p:cNvSpPr>
          <p:nvPr/>
        </p:nvSpPr>
        <p:spPr bwMode="auto">
          <a:xfrm>
            <a:off x="5788025" y="4313238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791" name="Text Box 7"/>
          <p:cNvSpPr txBox="1">
            <a:spLocks noChangeArrowheads="1"/>
          </p:cNvSpPr>
          <p:nvPr/>
        </p:nvSpPr>
        <p:spPr bwMode="auto">
          <a:xfrm>
            <a:off x="6362700" y="4875213"/>
            <a:ext cx="2444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 eaLnBrk="1" hangingPunct="1"/>
            <a:r>
              <a:rPr lang="en-US" sz="2400"/>
              <a:t>non-polynomial</a:t>
            </a:r>
          </a:p>
          <a:p>
            <a:pPr algn="l" eaLnBrk="1" hangingPunct="1"/>
            <a:r>
              <a:rPr lang="en-US" sz="2400"/>
              <a:t>time</a:t>
            </a:r>
          </a:p>
        </p:txBody>
      </p:sp>
      <p:sp>
        <p:nvSpPr>
          <p:cNvPr id="1014792" name="AutoShape 8"/>
          <p:cNvSpPr>
            <a:spLocks/>
          </p:cNvSpPr>
          <p:nvPr/>
        </p:nvSpPr>
        <p:spPr bwMode="auto">
          <a:xfrm>
            <a:off x="5788025" y="1681163"/>
            <a:ext cx="457200" cy="2632075"/>
          </a:xfrm>
          <a:prstGeom prst="rightBrace">
            <a:avLst>
              <a:gd name="adj1" fmla="val 47975"/>
              <a:gd name="adj2" fmla="val 50000"/>
            </a:avLst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4793" name="Text Box 9"/>
          <p:cNvSpPr txBox="1">
            <a:spLocks noChangeArrowheads="1"/>
          </p:cNvSpPr>
          <p:nvPr/>
        </p:nvSpPr>
        <p:spPr bwMode="auto">
          <a:xfrm>
            <a:off x="527050" y="1736725"/>
            <a:ext cx="5273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Is an O(n) algorithm efficient?</a:t>
            </a:r>
          </a:p>
        </p:txBody>
      </p:sp>
      <p:sp>
        <p:nvSpPr>
          <p:cNvPr id="1014794" name="Text Box 10"/>
          <p:cNvSpPr txBox="1">
            <a:spLocks noChangeArrowheads="1"/>
          </p:cNvSpPr>
          <p:nvPr/>
        </p:nvSpPr>
        <p:spPr bwMode="auto">
          <a:xfrm>
            <a:off x="527050" y="2393950"/>
            <a:ext cx="3997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/>
              <a:t>How about O(n log n)?</a:t>
            </a:r>
          </a:p>
        </p:txBody>
      </p:sp>
      <p:sp>
        <p:nvSpPr>
          <p:cNvPr id="1014795" name="Text Box 11"/>
          <p:cNvSpPr txBox="1">
            <a:spLocks noChangeArrowheads="1"/>
          </p:cNvSpPr>
          <p:nvPr/>
        </p:nvSpPr>
        <p:spPr bwMode="auto">
          <a:xfrm>
            <a:off x="527050" y="3051175"/>
            <a:ext cx="136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 ?</a:t>
            </a:r>
          </a:p>
        </p:txBody>
      </p:sp>
      <p:sp>
        <p:nvSpPr>
          <p:cNvPr id="1014796" name="Text Box 12"/>
          <p:cNvSpPr txBox="1">
            <a:spLocks noChangeArrowheads="1"/>
          </p:cNvSpPr>
          <p:nvPr/>
        </p:nvSpPr>
        <p:spPr bwMode="auto">
          <a:xfrm>
            <a:off x="527050" y="3708400"/>
            <a:ext cx="1508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O(n</a:t>
            </a:r>
            <a:r>
              <a:rPr lang="en-US" baseline="30000"/>
              <a:t>10</a:t>
            </a:r>
            <a:r>
              <a:rPr lang="en-US"/>
              <a:t>) ?</a:t>
            </a:r>
          </a:p>
        </p:txBody>
      </p:sp>
      <p:sp>
        <p:nvSpPr>
          <p:cNvPr id="1014797" name="Text Box 13"/>
          <p:cNvSpPr txBox="1">
            <a:spLocks noChangeArrowheads="1"/>
          </p:cNvSpPr>
          <p:nvPr/>
        </p:nvSpPr>
        <p:spPr bwMode="auto">
          <a:xfrm>
            <a:off x="527050" y="4365625"/>
            <a:ext cx="1849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O(n</a:t>
            </a:r>
            <a:r>
              <a:rPr lang="en-US" sz="3100" baseline="30000"/>
              <a:t>log n</a:t>
            </a:r>
            <a:r>
              <a:rPr lang="en-US"/>
              <a:t>) ?</a:t>
            </a:r>
          </a:p>
        </p:txBody>
      </p:sp>
      <p:sp>
        <p:nvSpPr>
          <p:cNvPr id="1014798" name="Text Box 14"/>
          <p:cNvSpPr txBox="1">
            <a:spLocks noChangeArrowheads="1"/>
          </p:cNvSpPr>
          <p:nvPr/>
        </p:nvSpPr>
        <p:spPr bwMode="auto">
          <a:xfrm>
            <a:off x="527050" y="5022850"/>
            <a:ext cx="1379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O(2</a:t>
            </a:r>
            <a:r>
              <a:rPr lang="en-US" sz="3100" baseline="30000"/>
              <a:t>n</a:t>
            </a:r>
            <a:r>
              <a:rPr lang="en-US"/>
              <a:t>) ?</a:t>
            </a:r>
          </a:p>
        </p:txBody>
      </p:sp>
      <p:sp>
        <p:nvSpPr>
          <p:cNvPr id="1014799" name="Text Box 15"/>
          <p:cNvSpPr txBox="1">
            <a:spLocks noChangeArrowheads="1"/>
          </p:cNvSpPr>
          <p:nvPr/>
        </p:nvSpPr>
        <p:spPr bwMode="auto">
          <a:xfrm>
            <a:off x="527050" y="5680075"/>
            <a:ext cx="1341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/>
              <a:t>O(n!) ?</a:t>
            </a:r>
          </a:p>
        </p:txBody>
      </p:sp>
    </p:spTree>
    <p:extLst>
      <p:ext uri="{BB962C8B-B14F-4D97-AF65-F5344CB8AC3E}">
        <p14:creationId xmlns:p14="http://schemas.microsoft.com/office/powerpoint/2010/main" val="384386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1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1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1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8" grpId="0" animBg="1"/>
      <p:bldP spid="1014789" grpId="0"/>
      <p:bldP spid="1014790" grpId="0" animBg="1"/>
      <p:bldP spid="1014791" grpId="0"/>
      <p:bldP spid="1014792" grpId="0" animBg="1"/>
      <p:bldP spid="1014793" grpId="0"/>
      <p:bldP spid="1014794" grpId="0"/>
      <p:bldP spid="1014795" grpId="0"/>
      <p:bldP spid="1014796" grpId="0"/>
      <p:bldP spid="1014797" grpId="0"/>
      <p:bldP spid="1014798" grpId="0"/>
      <p:bldP spid="10147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i="1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382000" cy="53625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One </a:t>
            </a:r>
            <a:r>
              <a:rPr lang="en-US" sz="2200" dirty="0">
                <a:solidFill>
                  <a:schemeClr val="tx1"/>
                </a:solidFill>
              </a:rPr>
              <a:t>of the most fundamental complexity classes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</a:rPr>
              <a:t>It </a:t>
            </a:r>
            <a:r>
              <a:rPr lang="en-US" sz="2200" b="1" dirty="0">
                <a:solidFill>
                  <a:schemeClr val="tx1"/>
                </a:solidFill>
              </a:rPr>
              <a:t>contains</a:t>
            </a:r>
            <a:r>
              <a:rPr lang="en-US" sz="2200" dirty="0">
                <a:solidFill>
                  <a:schemeClr val="tx1"/>
                </a:solidFill>
              </a:rPr>
              <a:t> all </a:t>
            </a:r>
            <a:r>
              <a:rPr lang="en-US" sz="2200" b="1" dirty="0">
                <a:solidFill>
                  <a:schemeClr val="tx1"/>
                </a:solidFill>
              </a:rPr>
              <a:t>decision problems </a:t>
            </a:r>
            <a:r>
              <a:rPr lang="en-US" sz="2200" dirty="0">
                <a:solidFill>
                  <a:schemeClr val="tx1"/>
                </a:solidFill>
              </a:rPr>
              <a:t>that can be </a:t>
            </a:r>
            <a:r>
              <a:rPr lang="en-US" sz="2200" b="1" dirty="0">
                <a:solidFill>
                  <a:schemeClr val="tx1"/>
                </a:solidFill>
              </a:rPr>
              <a:t>solved</a:t>
            </a:r>
            <a:r>
              <a:rPr lang="en-US" sz="2200" dirty="0">
                <a:solidFill>
                  <a:schemeClr val="tx1"/>
                </a:solidFill>
              </a:rPr>
              <a:t> by a </a:t>
            </a:r>
            <a:r>
              <a:rPr lang="en-US" sz="2200" b="1" dirty="0">
                <a:solidFill>
                  <a:schemeClr val="tx1"/>
                </a:solidFill>
              </a:rPr>
              <a:t>deterministic Turing machine using</a:t>
            </a:r>
            <a:r>
              <a:rPr lang="en-US" sz="2200" dirty="0">
                <a:solidFill>
                  <a:schemeClr val="tx1"/>
                </a:solidFill>
              </a:rPr>
              <a:t> a polynomial amount of computation time, or </a:t>
            </a:r>
            <a:r>
              <a:rPr lang="en-US" sz="2200" b="1" dirty="0">
                <a:solidFill>
                  <a:schemeClr val="tx1"/>
                </a:solidFill>
              </a:rPr>
              <a:t>polynomial time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A language </a:t>
            </a:r>
            <a:r>
              <a:rPr lang="en-US" sz="2200" b="1" i="1" dirty="0">
                <a:solidFill>
                  <a:schemeClr val="tx1"/>
                </a:solidFill>
              </a:rPr>
              <a:t>L</a:t>
            </a:r>
            <a:r>
              <a:rPr lang="en-US" sz="2200" dirty="0">
                <a:solidFill>
                  <a:schemeClr val="tx1"/>
                </a:solidFill>
              </a:rPr>
              <a:t> is in </a:t>
            </a:r>
            <a:r>
              <a:rPr lang="en-US" sz="2200" b="1" i="1" dirty="0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b="1" i="1" dirty="0">
                <a:solidFill>
                  <a:schemeClr val="tx1"/>
                </a:solidFill>
              </a:rPr>
              <a:t>if and only if </a:t>
            </a:r>
            <a:r>
              <a:rPr lang="en-US" sz="2200" dirty="0">
                <a:solidFill>
                  <a:schemeClr val="tx1"/>
                </a:solidFill>
              </a:rPr>
              <a:t>there exists a </a:t>
            </a:r>
            <a:r>
              <a:rPr lang="en-US" sz="2200" b="1" i="1" dirty="0">
                <a:solidFill>
                  <a:schemeClr val="tx1"/>
                </a:solidFill>
              </a:rPr>
              <a:t>deterministic Turing machine M</a:t>
            </a:r>
            <a:r>
              <a:rPr lang="en-US" sz="2200" dirty="0">
                <a:solidFill>
                  <a:schemeClr val="tx1"/>
                </a:solidFill>
              </a:rPr>
              <a:t>, such </a:t>
            </a:r>
            <a:r>
              <a:rPr lang="en-US" sz="2200" dirty="0" smtClean="0">
                <a:solidFill>
                  <a:schemeClr val="tx1"/>
                </a:solidFill>
              </a:rPr>
              <a:t>that</a:t>
            </a:r>
            <a:endParaRPr lang="en-US" sz="2200" dirty="0">
              <a:solidFill>
                <a:schemeClr val="tx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    M runs for polynomial time on all inputs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    For all x in L, M outputs 1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    For all x not in L, M outputs 0</a:t>
            </a:r>
          </a:p>
          <a:p>
            <a:pPr algn="just">
              <a:lnSpc>
                <a:spcPct val="150000"/>
              </a:lnSpc>
            </a:pP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1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7344" y="2286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The Class P</a:t>
            </a:r>
          </a:p>
        </p:txBody>
      </p:sp>
      <p:sp>
        <p:nvSpPr>
          <p:cNvPr id="1027079" name="Text Box 7"/>
          <p:cNvSpPr txBox="1">
            <a:spLocks noChangeArrowheads="1"/>
          </p:cNvSpPr>
          <p:nvPr/>
        </p:nvSpPr>
        <p:spPr bwMode="auto">
          <a:xfrm>
            <a:off x="1276350" y="1474788"/>
            <a:ext cx="624998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We say a set L </a:t>
            </a:r>
            <a:r>
              <a:rPr lang="en-US" sz="2400" b="1">
                <a:latin typeface="cmsy10" pitchFamily="34" charset="0"/>
              </a:rPr>
              <a:t>µ</a:t>
            </a:r>
            <a:r>
              <a:rPr lang="en-US"/>
              <a:t> </a:t>
            </a:r>
            <a:r>
              <a:rPr lang="el-GR"/>
              <a:t>Σ</a:t>
            </a:r>
            <a:r>
              <a:rPr lang="en-US"/>
              <a:t>* is in </a:t>
            </a:r>
            <a:r>
              <a:rPr lang="en-US" sz="3200">
                <a:solidFill>
                  <a:schemeClr val="tx2"/>
                </a:solidFill>
              </a:rPr>
              <a:t>P</a:t>
            </a:r>
            <a:r>
              <a:rPr lang="en-US"/>
              <a:t> if there is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 	a program </a:t>
            </a:r>
            <a:r>
              <a:rPr lang="en-US">
                <a:solidFill>
                  <a:schemeClr val="tx2"/>
                </a:solidFill>
              </a:rPr>
              <a:t>A</a:t>
            </a:r>
            <a:r>
              <a:rPr lang="en-US"/>
              <a:t> and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 	a polynomial </a:t>
            </a:r>
            <a:r>
              <a:rPr lang="en-US">
                <a:solidFill>
                  <a:schemeClr val="tx2"/>
                </a:solidFill>
              </a:rPr>
              <a:t>p()</a:t>
            </a:r>
          </a:p>
        </p:txBody>
      </p:sp>
      <p:sp>
        <p:nvSpPr>
          <p:cNvPr id="1027080" name="Text Box 8"/>
          <p:cNvSpPr txBox="1">
            <a:spLocks noChangeArrowheads="1"/>
          </p:cNvSpPr>
          <p:nvPr/>
        </p:nvSpPr>
        <p:spPr bwMode="auto">
          <a:xfrm>
            <a:off x="1276350" y="3182938"/>
            <a:ext cx="4403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/>
              <a:t>such that for any </a:t>
            </a:r>
            <a:r>
              <a:rPr lang="en-US">
                <a:solidFill>
                  <a:schemeClr val="tx2"/>
                </a:solidFill>
              </a:rPr>
              <a:t>x in </a:t>
            </a:r>
            <a:r>
              <a:rPr lang="el-GR">
                <a:solidFill>
                  <a:schemeClr val="tx2"/>
                </a:solidFill>
              </a:rPr>
              <a:t>Σ</a:t>
            </a:r>
            <a:r>
              <a:rPr lang="en-US">
                <a:solidFill>
                  <a:schemeClr val="tx2"/>
                </a:solidFill>
              </a:rPr>
              <a:t>*</a:t>
            </a:r>
            <a:r>
              <a:rPr lang="en-US"/>
              <a:t>, </a:t>
            </a:r>
          </a:p>
        </p:txBody>
      </p:sp>
      <p:sp>
        <p:nvSpPr>
          <p:cNvPr id="1027082" name="Text Box 10"/>
          <p:cNvSpPr txBox="1">
            <a:spLocks noChangeArrowheads="1"/>
          </p:cNvSpPr>
          <p:nvPr/>
        </p:nvSpPr>
        <p:spPr bwMode="auto">
          <a:xfrm>
            <a:off x="639763" y="4321175"/>
            <a:ext cx="76247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>
                <a:solidFill>
                  <a:schemeClr val="tx2"/>
                </a:solidFill>
              </a:rPr>
              <a:t>A(x) </a:t>
            </a:r>
            <a:r>
              <a:rPr lang="en-US"/>
              <a:t>runs for </a:t>
            </a:r>
            <a:r>
              <a:rPr lang="en-US">
                <a:solidFill>
                  <a:schemeClr val="tx2"/>
                </a:solidFill>
              </a:rPr>
              <a:t>at most p(|x|) time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and </a:t>
            </a:r>
            <a:r>
              <a:rPr lang="en-US"/>
              <a:t>answers question “is x in L?” correctly.</a:t>
            </a:r>
          </a:p>
        </p:txBody>
      </p:sp>
    </p:spTree>
    <p:extLst>
      <p:ext uri="{BB962C8B-B14F-4D97-AF65-F5344CB8AC3E}">
        <p14:creationId xmlns:p14="http://schemas.microsoft.com/office/powerpoint/2010/main" val="211129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9" grpId="0"/>
      <p:bldP spid="1027080" grpId="0"/>
      <p:bldP spid="10270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i="1" dirty="0">
                <a:solidFill>
                  <a:schemeClr val="tx1"/>
                </a:solidFill>
              </a:rPr>
              <a:t>NP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34400" cy="52863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Monotype Sorts" pitchFamily="2" charset="2"/>
              <a:buNone/>
            </a:pPr>
            <a:r>
              <a:rPr lang="en-US" sz="2300" i="1" u="sng" dirty="0">
                <a:solidFill>
                  <a:schemeClr val="tx1"/>
                </a:solidFill>
              </a:rPr>
              <a:t>NP</a:t>
            </a:r>
            <a:r>
              <a:rPr lang="en-US" sz="2300" dirty="0">
                <a:solidFill>
                  <a:schemeClr val="tx1"/>
                </a:solidFill>
              </a:rPr>
              <a:t> (</a:t>
            </a:r>
            <a:r>
              <a:rPr lang="en-US" sz="2300" i="1" u="sng" dirty="0">
                <a:solidFill>
                  <a:schemeClr val="tx1"/>
                </a:solidFill>
              </a:rPr>
              <a:t>nondeterministic polynomial</a:t>
            </a:r>
            <a:r>
              <a:rPr lang="en-US" sz="2300" dirty="0">
                <a:solidFill>
                  <a:schemeClr val="tx1"/>
                </a:solidFill>
              </a:rPr>
              <a:t>): class of decision problems whose proposed solutions can be verified in polynomial time = solvable  by a </a:t>
            </a:r>
            <a:r>
              <a:rPr lang="en-US" sz="2300" i="1" dirty="0">
                <a:solidFill>
                  <a:schemeClr val="tx1"/>
                </a:solidFill>
              </a:rPr>
              <a:t>nondeterministic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300" i="1" dirty="0">
                <a:solidFill>
                  <a:schemeClr val="tx1"/>
                </a:solidFill>
              </a:rPr>
              <a:t>polynomial algorithm</a:t>
            </a:r>
            <a:endParaRPr lang="en-US" sz="23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71"/>
          <p:cNvSpPr txBox="1">
            <a:spLocks noChangeArrowheads="1"/>
          </p:cNvSpPr>
          <p:nvPr/>
        </p:nvSpPr>
        <p:spPr bwMode="auto">
          <a:xfrm>
            <a:off x="4141788" y="185738"/>
            <a:ext cx="8366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 sz="3600"/>
              <a:t>NP</a:t>
            </a:r>
          </a:p>
        </p:txBody>
      </p:sp>
      <p:sp>
        <p:nvSpPr>
          <p:cNvPr id="1110088" name="Text Box 72"/>
          <p:cNvSpPr txBox="1">
            <a:spLocks noChangeArrowheads="1"/>
          </p:cNvSpPr>
          <p:nvPr/>
        </p:nvSpPr>
        <p:spPr bwMode="auto">
          <a:xfrm>
            <a:off x="471488" y="819150"/>
            <a:ext cx="229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A set L </a:t>
            </a:r>
            <a:r>
              <a:rPr lang="en-US">
                <a:sym typeface="Symbol" pitchFamily="18" charset="2"/>
              </a:rPr>
              <a:t> NP</a:t>
            </a:r>
          </a:p>
        </p:txBody>
      </p:sp>
      <p:sp>
        <p:nvSpPr>
          <p:cNvPr id="1110089" name="Text Box 73"/>
          <p:cNvSpPr txBox="1">
            <a:spLocks noChangeArrowheads="1"/>
          </p:cNvSpPr>
          <p:nvPr/>
        </p:nvSpPr>
        <p:spPr bwMode="auto">
          <a:xfrm>
            <a:off x="1300163" y="1479550"/>
            <a:ext cx="6543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/>
              <a:t>if there exists an algorithm A and a polynomial p( )</a:t>
            </a:r>
          </a:p>
        </p:txBody>
      </p:sp>
      <p:sp>
        <p:nvSpPr>
          <p:cNvPr id="1110090" name="Text Box 74"/>
          <p:cNvSpPr txBox="1">
            <a:spLocks noChangeArrowheads="1"/>
          </p:cNvSpPr>
          <p:nvPr/>
        </p:nvSpPr>
        <p:spPr bwMode="auto">
          <a:xfrm>
            <a:off x="404813" y="2767013"/>
            <a:ext cx="2182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For all x </a:t>
            </a:r>
            <a:r>
              <a:rPr lang="en-US">
                <a:sym typeface="Symbol" pitchFamily="18" charset="2"/>
              </a:rPr>
              <a:t> L</a:t>
            </a:r>
          </a:p>
        </p:txBody>
      </p:sp>
      <p:sp>
        <p:nvSpPr>
          <p:cNvPr id="1110091" name="Line 75"/>
          <p:cNvSpPr>
            <a:spLocks noChangeShapeType="1"/>
          </p:cNvSpPr>
          <p:nvPr/>
        </p:nvSpPr>
        <p:spPr bwMode="auto">
          <a:xfrm>
            <a:off x="4572000" y="2743200"/>
            <a:ext cx="0" cy="37909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0092" name="Text Box 76"/>
          <p:cNvSpPr txBox="1">
            <a:spLocks noChangeArrowheads="1"/>
          </p:cNvSpPr>
          <p:nvPr/>
        </p:nvSpPr>
        <p:spPr bwMode="auto">
          <a:xfrm>
            <a:off x="404813" y="3514725"/>
            <a:ext cx="37211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/>
              <a:t>there exists y with |y| </a:t>
            </a:r>
            <a:r>
              <a:rPr lang="en-US">
                <a:sym typeface="Symbol" pitchFamily="18" charset="2"/>
              </a:rPr>
              <a:t> p(|x|)</a:t>
            </a:r>
            <a:r>
              <a:rPr lang="en-US"/>
              <a:t> </a:t>
            </a:r>
          </a:p>
        </p:txBody>
      </p:sp>
      <p:sp>
        <p:nvSpPr>
          <p:cNvPr id="1110093" name="Text Box 77"/>
          <p:cNvSpPr txBox="1">
            <a:spLocks noChangeArrowheads="1"/>
          </p:cNvSpPr>
          <p:nvPr/>
        </p:nvSpPr>
        <p:spPr bwMode="auto">
          <a:xfrm>
            <a:off x="404813" y="4691063"/>
            <a:ext cx="3946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such that A(x,y) = YES</a:t>
            </a:r>
          </a:p>
        </p:txBody>
      </p:sp>
      <p:sp>
        <p:nvSpPr>
          <p:cNvPr id="1110094" name="Text Box 78"/>
          <p:cNvSpPr txBox="1">
            <a:spLocks noChangeArrowheads="1"/>
          </p:cNvSpPr>
          <p:nvPr/>
        </p:nvSpPr>
        <p:spPr bwMode="auto">
          <a:xfrm>
            <a:off x="404813" y="5440363"/>
            <a:ext cx="227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in p(|x|) time</a:t>
            </a:r>
          </a:p>
        </p:txBody>
      </p:sp>
      <p:sp>
        <p:nvSpPr>
          <p:cNvPr id="1110095" name="Text Box 79"/>
          <p:cNvSpPr txBox="1">
            <a:spLocks noChangeArrowheads="1"/>
          </p:cNvSpPr>
          <p:nvPr/>
        </p:nvSpPr>
        <p:spPr bwMode="auto">
          <a:xfrm>
            <a:off x="4845050" y="2767013"/>
            <a:ext cx="2270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For all x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 L</a:t>
            </a:r>
          </a:p>
        </p:txBody>
      </p:sp>
      <p:sp>
        <p:nvSpPr>
          <p:cNvPr id="1110096" name="Text Box 80"/>
          <p:cNvSpPr txBox="1">
            <a:spLocks noChangeArrowheads="1"/>
          </p:cNvSpPr>
          <p:nvPr/>
        </p:nvSpPr>
        <p:spPr bwMode="auto">
          <a:xfrm>
            <a:off x="4845050" y="3514725"/>
            <a:ext cx="27638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pPr algn="l"/>
            <a:r>
              <a:rPr lang="en-US"/>
              <a:t>For all y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 with |y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| </a:t>
            </a:r>
            <a:r>
              <a:rPr lang="en-US">
                <a:sym typeface="Symbol" pitchFamily="18" charset="2"/>
              </a:rPr>
              <a:t> p(|x|)</a:t>
            </a:r>
            <a:r>
              <a:rPr lang="en-US"/>
              <a:t> </a:t>
            </a:r>
          </a:p>
        </p:txBody>
      </p:sp>
      <p:sp>
        <p:nvSpPr>
          <p:cNvPr id="1110097" name="Text Box 81"/>
          <p:cNvSpPr txBox="1">
            <a:spLocks noChangeArrowheads="1"/>
          </p:cNvSpPr>
          <p:nvPr/>
        </p:nvSpPr>
        <p:spPr bwMode="auto">
          <a:xfrm>
            <a:off x="4845050" y="5440363"/>
            <a:ext cx="227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in p(|x|) time</a:t>
            </a:r>
          </a:p>
        </p:txBody>
      </p:sp>
      <p:sp>
        <p:nvSpPr>
          <p:cNvPr id="1110098" name="Text Box 82"/>
          <p:cNvSpPr txBox="1">
            <a:spLocks noChangeArrowheads="1"/>
          </p:cNvSpPr>
          <p:nvPr/>
        </p:nvSpPr>
        <p:spPr bwMode="auto">
          <a:xfrm>
            <a:off x="4845050" y="4691063"/>
            <a:ext cx="379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 Rounded MT Bold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 Rounded MT Bold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 Rounded MT Bold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 Rounded MT Bold" pitchFamily="34" charset="0"/>
              </a:defRPr>
            </a:lvl9pPr>
          </a:lstStyle>
          <a:p>
            <a:r>
              <a:rPr lang="en-US"/>
              <a:t>we have A(x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,y</a:t>
            </a:r>
            <a:r>
              <a:rPr lang="en-US">
                <a:sym typeface="Symbol" pitchFamily="18" charset="2"/>
              </a:rPr>
              <a:t></a:t>
            </a:r>
            <a:r>
              <a:rPr lang="en-US"/>
              <a:t>) = NO</a:t>
            </a:r>
          </a:p>
        </p:txBody>
      </p:sp>
    </p:spTree>
    <p:extLst>
      <p:ext uri="{BB962C8B-B14F-4D97-AF65-F5344CB8AC3E}">
        <p14:creationId xmlns:p14="http://schemas.microsoft.com/office/powerpoint/2010/main" val="32959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88" grpId="0"/>
      <p:bldP spid="1110089" grpId="0"/>
      <p:bldP spid="1110090" grpId="0"/>
      <p:bldP spid="1110091" grpId="0" animBg="1"/>
      <p:bldP spid="1110092" grpId="0"/>
      <p:bldP spid="1110093" grpId="0"/>
      <p:bldP spid="1110094" grpId="0"/>
      <p:bldP spid="1110095" grpId="0"/>
      <p:bldP spid="1110096" grpId="0"/>
      <p:bldP spid="1110097" grpId="0"/>
      <p:bldP spid="111009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1086</Words>
  <Application>Microsoft Office PowerPoint</Application>
  <PresentationFormat>On-screen Show (4:3)</PresentationFormat>
  <Paragraphs>188</Paragraphs>
  <Slides>44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Office Theme</vt:lpstr>
      <vt:lpstr>Equation</vt:lpstr>
      <vt:lpstr>Clip</vt:lpstr>
      <vt:lpstr>NP-Hard &amp; NP-Complete Problems</vt:lpstr>
      <vt:lpstr>PowerPoint Presentation</vt:lpstr>
      <vt:lpstr>Hard problems / Easy problems</vt:lpstr>
      <vt:lpstr>PowerPoint Presentation</vt:lpstr>
      <vt:lpstr>What is an efficient algorithm?</vt:lpstr>
      <vt:lpstr>Class P</vt:lpstr>
      <vt:lpstr>The Class P</vt:lpstr>
      <vt:lpstr>Class NP</vt:lpstr>
      <vt:lpstr>PowerPoint Presentation</vt:lpstr>
      <vt:lpstr>PowerPoint Presentation</vt:lpstr>
      <vt:lpstr>PowerPoint Presentation</vt:lpstr>
      <vt:lpstr>NP</vt:lpstr>
      <vt:lpstr>Non-deterministic Searching</vt:lpstr>
      <vt:lpstr>Non-deterministic Sorting</vt:lpstr>
      <vt:lpstr>Definition : Decision and Optimization</vt:lpstr>
      <vt:lpstr>Example : Max Clique</vt:lpstr>
      <vt:lpstr>Example : Max Clique</vt:lpstr>
      <vt:lpstr>Example : Max Clique</vt:lpstr>
      <vt:lpstr>Definition: Time Requirement</vt:lpstr>
      <vt:lpstr>NP classes</vt:lpstr>
      <vt:lpstr>Satisfiability </vt:lpstr>
      <vt:lpstr>SAT </vt:lpstr>
      <vt:lpstr>SAT is in NP:  Non-Deterministic Algorithm</vt:lpstr>
      <vt:lpstr>Nondeterministic satisfiability</vt:lpstr>
      <vt:lpstr>Reducibility </vt:lpstr>
      <vt:lpstr>NP Reducibility </vt:lpstr>
      <vt:lpstr>NP Hard NP Complete</vt:lpstr>
      <vt:lpstr>NP Hard NP Complete</vt:lpstr>
      <vt:lpstr>NP/NP-Complete vs. NP Hard</vt:lpstr>
      <vt:lpstr>PowerPoint Presentation</vt:lpstr>
      <vt:lpstr>COOK’s Theorem</vt:lpstr>
      <vt:lpstr>NP-Hard Problems</vt:lpstr>
      <vt:lpstr>Clique Decision Problem (CDP)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NP-Hard &amp; NP-Complete Problems</dc:title>
  <dc:creator>cse</dc:creator>
  <cp:lastModifiedBy>Masum_Mesbah</cp:lastModifiedBy>
  <cp:revision>66</cp:revision>
  <dcterms:created xsi:type="dcterms:W3CDTF">2006-08-16T00:00:00Z</dcterms:created>
  <dcterms:modified xsi:type="dcterms:W3CDTF">2015-04-09T08:02:01Z</dcterms:modified>
</cp:coreProperties>
</file>