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21"/>
  </p:notesMasterIdLst>
  <p:sldIdLst>
    <p:sldId id="257" r:id="rId5"/>
    <p:sldId id="268" r:id="rId6"/>
    <p:sldId id="258" r:id="rId7"/>
    <p:sldId id="259" r:id="rId8"/>
    <p:sldId id="261" r:id="rId9"/>
    <p:sldId id="262" r:id="rId10"/>
    <p:sldId id="269" r:id="rId11"/>
    <p:sldId id="263" r:id="rId12"/>
    <p:sldId id="264" r:id="rId13"/>
    <p:sldId id="265" r:id="rId14"/>
    <p:sldId id="270" r:id="rId15"/>
    <p:sldId id="271" r:id="rId16"/>
    <p:sldId id="272" r:id="rId17"/>
    <p:sldId id="267" r:id="rId18"/>
    <p:sldId id="273"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291B17-9318-49DB-B28B-6E5994AE9581}" type="datetime1">
              <a:rPr lang="en-US" smtClean="0"/>
              <a:t>7/11/2023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932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44292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16554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49488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00808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36124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81575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12938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619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83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6860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319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9787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806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7330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761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795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7/11/2023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167256887"/>
      </p:ext>
    </p:extLst>
  </p:cSld>
  <p:clrMap bg1="dk1" tx1="lt1" bg2="dk2" tx2="lt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programmerrdai/mental-health-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903456" y="2263004"/>
            <a:ext cx="8559538" cy="4288623"/>
          </a:xfrm>
        </p:spPr>
        <p:txBody>
          <a:bodyPr>
            <a:normAutofit/>
          </a:bodyPr>
          <a:lstStyle/>
          <a:p>
            <a:pPr>
              <a:lnSpc>
                <a:spcPct val="150000"/>
              </a:lnSpc>
            </a:pPr>
            <a:r>
              <a:rPr lang="en-US" sz="3600" dirty="0">
                <a:latin typeface="Times New Roman" panose="02020603050405020304" pitchFamily="18" charset="0"/>
                <a:cs typeface="Times New Roman" panose="02020603050405020304" pitchFamily="18" charset="0"/>
              </a:rPr>
              <a:t>me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2475982" y="1109705"/>
            <a:ext cx="7959490" cy="468233"/>
          </a:xfrm>
        </p:spPr>
        <p:txBody>
          <a:bodyPr>
            <a:normAutofit/>
          </a:bodyPr>
          <a:lstStyle/>
          <a:p>
            <a:r>
              <a:rPr lang="en-GB" dirty="0"/>
              <a:t>STUDENT DETAILS</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latin typeface="Times New Roman" panose="02020603050405020304" pitchFamily="18" charset="0"/>
                <a:cs typeface="Times New Roman" panose="02020603050405020304" pitchFamily="18" charset="0"/>
              </a:rPr>
              <a:t>MODELLING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993366"/>
            <a:ext cx="11029615" cy="3634486"/>
          </a:xfrm>
        </p:spPr>
        <p:txBody>
          <a:bodyPr>
            <a:normAutofit lnSpcReduction="1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project uses Python as the programming language and various libraries for data manipulation, visualization and machine learning.</a:t>
            </a:r>
          </a:p>
          <a:p>
            <a:pPr marL="0" indent="0">
              <a:lnSpc>
                <a:spcPct val="150000"/>
              </a:lnSpc>
              <a:buNone/>
            </a:pPr>
            <a:r>
              <a:rPr lang="en-US" dirty="0">
                <a:latin typeface="Times New Roman" panose="02020603050405020304" pitchFamily="18" charset="0"/>
                <a:cs typeface="Times New Roman" panose="02020603050405020304" pitchFamily="18" charset="0"/>
              </a:rPr>
              <a:t>Uses pandas, numpy, matplotlib, seaborn, scikit-learn and portly libraries for data manipulation, visualization and machine learning.</a:t>
            </a:r>
          </a:p>
          <a:p>
            <a:pPr marL="0" indent="0">
              <a:lnSpc>
                <a:spcPct val="150000"/>
              </a:lnSpc>
              <a:buNone/>
            </a:pPr>
            <a:r>
              <a:rPr lang="en-US" dirty="0">
                <a:latin typeface="Times New Roman" panose="02020603050405020304" pitchFamily="18" charset="0"/>
                <a:cs typeface="Times New Roman" panose="02020603050405020304" pitchFamily="18" charset="0"/>
              </a:rPr>
              <a:t>Uses Linear Regression, Random Forest Regressor, Gradient Boosting Regressor and Lasso classes from sklearn to create different regression models to predict the mental fitness of a country based on various factors.</a:t>
            </a:r>
          </a:p>
          <a:p>
            <a:pPr marL="0" indent="0">
              <a:lnSpc>
                <a:spcPct val="150000"/>
              </a:lnSpc>
              <a:buNone/>
            </a:pPr>
            <a:r>
              <a:rPr lang="en-US" dirty="0">
                <a:latin typeface="Times New Roman" panose="02020603050405020304" pitchFamily="18" charset="0"/>
                <a:cs typeface="Times New Roman" panose="02020603050405020304" pitchFamily="18" charset="0"/>
              </a:rPr>
              <a:t>The project was done in Google Collab notebook, which is a cloud-based platform that allows you to write and execute Python code online</a:t>
            </a:r>
          </a:p>
        </p:txBody>
      </p: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F8B437-5F04-E280-1EE9-1878A6D384A0}"/>
              </a:ext>
            </a:extLst>
          </p:cNvPr>
          <p:cNvPicPr>
            <a:picLocks noChangeAspect="1"/>
          </p:cNvPicPr>
          <p:nvPr/>
        </p:nvPicPr>
        <p:blipFill>
          <a:blip r:embed="rId2"/>
          <a:stretch>
            <a:fillRect/>
          </a:stretch>
        </p:blipFill>
        <p:spPr>
          <a:xfrm>
            <a:off x="1341120" y="976511"/>
            <a:ext cx="9509760" cy="4904977"/>
          </a:xfrm>
          <a:prstGeom prst="rect">
            <a:avLst/>
          </a:prstGeom>
        </p:spPr>
      </p:pic>
      <p:sp>
        <p:nvSpPr>
          <p:cNvPr id="5" name="TextBox 4">
            <a:extLst>
              <a:ext uri="{FF2B5EF4-FFF2-40B4-BE49-F238E27FC236}">
                <a16:creationId xmlns:a16="http://schemas.microsoft.com/office/drawing/2014/main" id="{F645015E-99EC-D9E2-478E-D179A0B92922}"/>
              </a:ext>
            </a:extLst>
          </p:cNvPr>
          <p:cNvSpPr txBox="1"/>
          <p:nvPr/>
        </p:nvSpPr>
        <p:spPr>
          <a:xfrm>
            <a:off x="4104640" y="6139257"/>
            <a:ext cx="6096000" cy="458074"/>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Data splitting and importing models</a:t>
            </a:r>
          </a:p>
        </p:txBody>
      </p:sp>
    </p:spTree>
    <p:extLst>
      <p:ext uri="{BB962C8B-B14F-4D97-AF65-F5344CB8AC3E}">
        <p14:creationId xmlns:p14="http://schemas.microsoft.com/office/powerpoint/2010/main" val="327258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B36D76-4D60-C7A6-B3F8-E7AF4907DA8E}"/>
              </a:ext>
            </a:extLst>
          </p:cNvPr>
          <p:cNvPicPr>
            <a:picLocks noChangeAspect="1"/>
          </p:cNvPicPr>
          <p:nvPr/>
        </p:nvPicPr>
        <p:blipFill>
          <a:blip r:embed="rId2"/>
          <a:stretch>
            <a:fillRect/>
          </a:stretch>
        </p:blipFill>
        <p:spPr>
          <a:xfrm>
            <a:off x="1838960" y="556133"/>
            <a:ext cx="7579360" cy="5518859"/>
          </a:xfrm>
          <a:prstGeom prst="rect">
            <a:avLst/>
          </a:prstGeom>
        </p:spPr>
      </p:pic>
      <p:sp>
        <p:nvSpPr>
          <p:cNvPr id="18" name="TextBox 17">
            <a:extLst>
              <a:ext uri="{FF2B5EF4-FFF2-40B4-BE49-F238E27FC236}">
                <a16:creationId xmlns:a16="http://schemas.microsoft.com/office/drawing/2014/main" id="{50B243CA-D7F1-D033-2007-E182D7064E9C}"/>
              </a:ext>
            </a:extLst>
          </p:cNvPr>
          <p:cNvSpPr txBox="1"/>
          <p:nvPr/>
        </p:nvSpPr>
        <p:spPr>
          <a:xfrm>
            <a:off x="2966720" y="6138619"/>
            <a:ext cx="6096000" cy="458074"/>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A dictionary to store the progress of each models</a:t>
            </a:r>
          </a:p>
        </p:txBody>
      </p:sp>
    </p:spTree>
    <p:extLst>
      <p:ext uri="{BB962C8B-B14F-4D97-AF65-F5344CB8AC3E}">
        <p14:creationId xmlns:p14="http://schemas.microsoft.com/office/powerpoint/2010/main" val="162870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61F280-751C-ED66-4E77-4733E932783F}"/>
              </a:ext>
            </a:extLst>
          </p:cNvPr>
          <p:cNvPicPr>
            <a:picLocks noChangeAspect="1"/>
          </p:cNvPicPr>
          <p:nvPr/>
        </p:nvPicPr>
        <p:blipFill>
          <a:blip r:embed="rId2"/>
          <a:stretch>
            <a:fillRect/>
          </a:stretch>
        </p:blipFill>
        <p:spPr>
          <a:xfrm>
            <a:off x="394492" y="4595851"/>
            <a:ext cx="8066231" cy="2057687"/>
          </a:xfrm>
          <a:prstGeom prst="rect">
            <a:avLst/>
          </a:prstGeom>
        </p:spPr>
      </p:pic>
      <p:pic>
        <p:nvPicPr>
          <p:cNvPr id="3" name="Picture 2">
            <a:extLst>
              <a:ext uri="{FF2B5EF4-FFF2-40B4-BE49-F238E27FC236}">
                <a16:creationId xmlns:a16="http://schemas.microsoft.com/office/drawing/2014/main" id="{74C74E21-01C5-8762-0E48-EBD4382F3173}"/>
              </a:ext>
            </a:extLst>
          </p:cNvPr>
          <p:cNvPicPr>
            <a:picLocks noChangeAspect="1"/>
          </p:cNvPicPr>
          <p:nvPr/>
        </p:nvPicPr>
        <p:blipFill>
          <a:blip r:embed="rId3"/>
          <a:stretch>
            <a:fillRect/>
          </a:stretch>
        </p:blipFill>
        <p:spPr>
          <a:xfrm>
            <a:off x="394492" y="204462"/>
            <a:ext cx="8066231" cy="4026492"/>
          </a:xfrm>
          <a:prstGeom prst="rect">
            <a:avLst/>
          </a:prstGeom>
        </p:spPr>
      </p:pic>
      <p:sp>
        <p:nvSpPr>
          <p:cNvPr id="5" name="TextBox 4">
            <a:extLst>
              <a:ext uri="{FF2B5EF4-FFF2-40B4-BE49-F238E27FC236}">
                <a16:creationId xmlns:a16="http://schemas.microsoft.com/office/drawing/2014/main" id="{C49EC24C-7C42-D2C2-770E-2B99B2FB39F6}"/>
              </a:ext>
            </a:extLst>
          </p:cNvPr>
          <p:cNvSpPr txBox="1"/>
          <p:nvPr/>
        </p:nvSpPr>
        <p:spPr>
          <a:xfrm>
            <a:off x="8808720" y="4230954"/>
            <a:ext cx="3251200" cy="873572"/>
          </a:xfrm>
          <a:prstGeom prst="rect">
            <a:avLst/>
          </a:prstGeom>
          <a:noFill/>
        </p:spPr>
        <p:txBody>
          <a:bodyPr wrap="square">
            <a:spAutoFit/>
          </a:bodyPr>
          <a:lstStyle/>
          <a:p>
            <a:pPr algn="ctr">
              <a:lnSpc>
                <a:spcPct val="150000"/>
              </a:lnSpc>
            </a:pPr>
            <a:r>
              <a:rPr lang="en-IN" dirty="0">
                <a:latin typeface="Times New Roman" panose="02020603050405020304" pitchFamily="18" charset="0"/>
                <a:cs typeface="Times New Roman" panose="02020603050405020304" pitchFamily="18" charset="0"/>
              </a:rPr>
              <a:t>Training and sorting models based on performance</a:t>
            </a:r>
          </a:p>
        </p:txBody>
      </p:sp>
    </p:spTree>
    <p:extLst>
      <p:ext uri="{BB962C8B-B14F-4D97-AF65-F5344CB8AC3E}">
        <p14:creationId xmlns:p14="http://schemas.microsoft.com/office/powerpoint/2010/main" val="30158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1932406"/>
            <a:ext cx="11029615" cy="3634486"/>
          </a:xfrm>
        </p:spPr>
        <p:txBody>
          <a:bodyPr/>
          <a:lstStyle/>
          <a:p>
            <a:pPr>
              <a:lnSpc>
                <a:spcPct val="150000"/>
              </a:lnSpc>
            </a:pPr>
            <a:r>
              <a:rPr lang="en-US" dirty="0">
                <a:latin typeface="Times New Roman" panose="02020603050405020304" pitchFamily="18" charset="0"/>
                <a:cs typeface="Times New Roman" panose="02020603050405020304" pitchFamily="18" charset="0"/>
              </a:rPr>
              <a:t>The project found that the mental fitness of a country is influenced by various factors such as schizophrenia, bipolar disorder, eating disorder, anxiety, drug usage, depression and alcohol consumption.</a:t>
            </a:r>
          </a:p>
          <a:p>
            <a:pPr>
              <a:lnSpc>
                <a:spcPct val="150000"/>
              </a:lnSpc>
            </a:pPr>
            <a:r>
              <a:rPr lang="en-US" dirty="0">
                <a:latin typeface="Times New Roman" panose="02020603050405020304" pitchFamily="18" charset="0"/>
                <a:cs typeface="Times New Roman" panose="02020603050405020304" pitchFamily="18" charset="0"/>
              </a:rPr>
              <a:t>The project created and evaluated four regression models to predict the mental fitness of a country based on the factors mentioned above. The best performing model was the Random Forest model, which achieved a comparatively low mean squared error and a high coefficient of determination on the test set.</a:t>
            </a:r>
          </a:p>
          <a:p>
            <a:pPr>
              <a:lnSpc>
                <a:spcPct val="150000"/>
              </a:lnSpc>
            </a:pPr>
            <a:r>
              <a:rPr lang="en-US" b="0" i="0" dirty="0">
                <a:solidFill>
                  <a:srgbClr val="F0F3F6"/>
                </a:solidFill>
                <a:effectLst/>
                <a:latin typeface="Times New Roman" panose="02020603050405020304" pitchFamily="18" charset="0"/>
                <a:cs typeface="Times New Roman" panose="02020603050405020304" pitchFamily="18" charset="0"/>
              </a:rPr>
              <a:t>The Mental Fitness Tracker project offers a comprehensive approach to understanding mental health by analyzing and predicting mental fitness levels.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F45AE41-ACD0-FE3D-082D-A420798FBE92}"/>
              </a:ext>
            </a:extLst>
          </p:cNvPr>
          <p:cNvSpPr txBox="1">
            <a:spLocks/>
          </p:cNvSpPr>
          <p:nvPr/>
        </p:nvSpPr>
        <p:spPr>
          <a:xfrm>
            <a:off x="581191" y="2074646"/>
            <a:ext cx="11029615" cy="3634486"/>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p:txBody>
      </p:sp>
      <p:pic>
        <p:nvPicPr>
          <p:cNvPr id="5" name="Picture 2">
            <a:extLst>
              <a:ext uri="{FF2B5EF4-FFF2-40B4-BE49-F238E27FC236}">
                <a16:creationId xmlns:a16="http://schemas.microsoft.com/office/drawing/2014/main" id="{3D288212-E8CC-7E89-5C74-1FFDDC25D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541" y="971810"/>
            <a:ext cx="6964914" cy="47373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4A6CB3C-F592-C50F-CB89-4B459B7431CF}"/>
              </a:ext>
            </a:extLst>
          </p:cNvPr>
          <p:cNvSpPr txBox="1"/>
          <p:nvPr/>
        </p:nvSpPr>
        <p:spPr>
          <a:xfrm>
            <a:off x="4382312" y="5988717"/>
            <a:ext cx="6096000" cy="369332"/>
          </a:xfrm>
          <a:prstGeom prst="rect">
            <a:avLst/>
          </a:prstGeom>
          <a:noFill/>
        </p:spPr>
        <p:txBody>
          <a:bodyPr wrap="square">
            <a:spAutoFit/>
          </a:bodyPr>
          <a:lstStyle/>
          <a:p>
            <a:r>
              <a:rPr lang="en-IN" dirty="0"/>
              <a:t>Model performance comparison</a:t>
            </a:r>
          </a:p>
        </p:txBody>
      </p:sp>
    </p:spTree>
    <p:extLst>
      <p:ext uri="{BB962C8B-B14F-4D97-AF65-F5344CB8AC3E}">
        <p14:creationId xmlns:p14="http://schemas.microsoft.com/office/powerpoint/2010/main" val="140230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The dataset used in this project includes two CSV files available from Kaggle  </a:t>
            </a:r>
            <a:r>
              <a:rPr lang="en-IN" sz="1600" dirty="0">
                <a:latin typeface="Times New Roman" panose="02020603050405020304" pitchFamily="18" charset="0"/>
                <a:cs typeface="Times New Roman" panose="02020603050405020304" pitchFamily="18" charset="0"/>
                <a:hlinkClick r:id="rId2"/>
              </a:rPr>
              <a:t>Mental Health Dataset | Kaggle</a:t>
            </a:r>
            <a:endParaRPr lang="en-US" sz="1600" dirty="0">
              <a:latin typeface="Times New Roman" panose="02020603050405020304" pitchFamily="18" charset="0"/>
              <a:cs typeface="Times New Roman" panose="02020603050405020304" pitchFamily="18" charset="0"/>
            </a:endParaRPr>
          </a:p>
          <a:p>
            <a:pPr lvl="1">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mental-and-substance-use-as-share-of-disease.csv</a:t>
            </a:r>
          </a:p>
          <a:p>
            <a:pPr lvl="1">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prevalence-by-mental-and-substance-use-disorder.csv</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9F9D-9AC0-8C32-AE58-4660632AADBB}"/>
              </a:ext>
            </a:extLst>
          </p:cNvPr>
          <p:cNvSpPr>
            <a:spLocks noGrp="1"/>
          </p:cNvSpPr>
          <p:nvPr>
            <p:ph type="title"/>
          </p:nvPr>
        </p:nvSpPr>
        <p:spPr>
          <a:xfrm>
            <a:off x="102186" y="1647747"/>
            <a:ext cx="11822721" cy="3769895"/>
          </a:xfrm>
        </p:spPr>
        <p:txBody>
          <a:bodyPr>
            <a:noAutofit/>
          </a:bodyPr>
          <a:lstStyle/>
          <a:p>
            <a:pPr algn="ctr"/>
            <a:r>
              <a:rPr lang="en-IN" sz="5400" dirty="0">
                <a:latin typeface="Times New Roman" panose="02020603050405020304" pitchFamily="18" charset="0"/>
                <a:cs typeface="Times New Roman" panose="02020603050405020304" pitchFamily="18" charset="0"/>
              </a:rPr>
              <a:t>Mental fitness tracker</a:t>
            </a:r>
          </a:p>
        </p:txBody>
      </p:sp>
    </p:spTree>
    <p:extLst>
      <p:ext uri="{BB962C8B-B14F-4D97-AF65-F5344CB8AC3E}">
        <p14:creationId xmlns:p14="http://schemas.microsoft.com/office/powerpoint/2010/main" val="219785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85801" y="609600"/>
            <a:ext cx="10131425" cy="1138989"/>
          </a:xfrm>
        </p:spPr>
        <p:txBody>
          <a:bodyPr>
            <a:normAutofit/>
          </a:bodyPr>
          <a:lstStyle/>
          <a:p>
            <a:r>
              <a:rPr lang="en-GB"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5800" y="1849836"/>
            <a:ext cx="10131425" cy="3649133"/>
          </a:xfrm>
        </p:spPr>
        <p:txBody>
          <a:bodyPr/>
          <a:lstStyle/>
          <a:p>
            <a:pPr marL="0" indent="0" algn="just">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The problem addressed by the </a:t>
            </a:r>
            <a:r>
              <a:rPr lang="en-US" b="1" i="0" dirty="0">
                <a:solidFill>
                  <a:srgbClr val="D1D5DB"/>
                </a:solidFill>
                <a:effectLst/>
                <a:latin typeface="Times New Roman" panose="02020603050405020304" pitchFamily="18" charset="0"/>
                <a:cs typeface="Times New Roman" panose="02020603050405020304" pitchFamily="18" charset="0"/>
              </a:rPr>
              <a:t>Mental Fitness Tracker </a:t>
            </a:r>
            <a:r>
              <a:rPr lang="en-US" b="0" i="0" dirty="0">
                <a:solidFill>
                  <a:srgbClr val="D1D5DB"/>
                </a:solidFill>
                <a:effectLst/>
                <a:latin typeface="Times New Roman" panose="02020603050405020304" pitchFamily="18" charset="0"/>
                <a:cs typeface="Times New Roman" panose="02020603050405020304" pitchFamily="18" charset="0"/>
              </a:rPr>
              <a:t>project is the need to understand and improve mental well-being. Mental health is a complex and multifaceted aspect of overall well-being, influenced by various factors. However, gaining insights into the relationships between these factors and mental fitness, and developing effective interventions, can be challenging. The project aims to tackle this problem by analyzing mental fitness data, exploring the factors that impact mental well-being, and developing predictive models to enhance understanding and facilitate interventions for mental health improvement.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4105" y="571815"/>
            <a:ext cx="10131425" cy="1124932"/>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25545" y="1539239"/>
            <a:ext cx="10192621" cy="3916681"/>
          </a:xfrm>
        </p:spPr>
        <p:txBody>
          <a:bodyPr>
            <a:normAutofit/>
          </a:bodyPr>
          <a:lstStyle/>
          <a:p>
            <a:pPr marL="0" indent="0">
              <a:buNone/>
            </a:pPr>
            <a:endParaRPr lang="en-US" dirty="0"/>
          </a:p>
          <a:p>
            <a:pPr marL="0" indent="0">
              <a:buNone/>
            </a:pPr>
            <a:r>
              <a:rPr lang="en-US" dirty="0"/>
              <a:t>1. Data Preparation</a:t>
            </a:r>
          </a:p>
          <a:p>
            <a:pPr marL="0" indent="0">
              <a:buNone/>
            </a:pPr>
            <a:r>
              <a:rPr lang="en-US" dirty="0"/>
              <a:t>2. Exploratory Data Analysis (EDA)</a:t>
            </a:r>
          </a:p>
          <a:p>
            <a:pPr marL="0" indent="0">
              <a:buNone/>
            </a:pPr>
            <a:r>
              <a:rPr lang="en-US" dirty="0"/>
              <a:t>3. Model Training and Evaluation</a:t>
            </a:r>
          </a:p>
          <a:p>
            <a:pPr marL="0" indent="0">
              <a:buNone/>
            </a:pPr>
            <a:r>
              <a:rPr lang="en-US" dirty="0"/>
              <a:t>4. Summary and Conclusion</a:t>
            </a:r>
          </a:p>
          <a:p>
            <a:pPr marL="0" indent="0">
              <a:buNone/>
            </a:pPr>
            <a:endParaRPr lang="en-US" dirty="0"/>
          </a:p>
          <a:p>
            <a:pPr marL="0" indent="0">
              <a:buNone/>
            </a:pPr>
            <a:r>
              <a:rPr lang="en-US" dirty="0"/>
              <a:t>The project aims to analyze mental fitness data and </a:t>
            </a:r>
            <a:r>
              <a:rPr lang="en-US" dirty="0">
                <a:solidFill>
                  <a:srgbClr val="F0F3F6"/>
                </a:solidFill>
                <a:latin typeface="-apple-system"/>
              </a:rPr>
              <a:t>p</a:t>
            </a:r>
            <a:r>
              <a:rPr lang="en-US" b="0" i="0" dirty="0">
                <a:solidFill>
                  <a:srgbClr val="F0F3F6"/>
                </a:solidFill>
                <a:effectLst/>
                <a:latin typeface="-apple-system"/>
              </a:rPr>
              <a:t>rovides insights, accurate predictions.</a:t>
            </a:r>
          </a:p>
          <a:p>
            <a:pPr marL="0" indent="0">
              <a:buNone/>
            </a:pPr>
            <a:r>
              <a:rPr lang="en-US" b="0" i="0" dirty="0">
                <a:solidFill>
                  <a:srgbClr val="F0F3F6"/>
                </a:solidFill>
                <a:effectLst/>
                <a:latin typeface="-apple-system"/>
              </a:rPr>
              <a:t>We aim to Impact global mental well-being.</a:t>
            </a:r>
            <a:endParaRPr lang="en-US" dirty="0"/>
          </a:p>
          <a:p>
            <a:pPr marL="0" indent="0">
              <a:buNone/>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74688" y="423334"/>
            <a:ext cx="10131425" cy="1456267"/>
          </a:xfrm>
        </p:spPr>
        <p:txBody>
          <a:bodyPr anchor="ctr"/>
          <a:lstStyle/>
          <a:p>
            <a:r>
              <a:rPr lang="en-US"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18161" y="1879600"/>
            <a:ext cx="9723120" cy="4328159"/>
          </a:xfrm>
        </p:spPr>
        <p:txBody>
          <a:bodyPr>
            <a:normAutofit/>
          </a:bodyPr>
          <a:lstStyle/>
          <a:p>
            <a:pPr marL="0" indent="0">
              <a:lnSpc>
                <a:spcPct val="170000"/>
              </a:lnSpc>
              <a:buNone/>
            </a:pPr>
            <a:r>
              <a:rPr lang="en-US" sz="1600" dirty="0">
                <a:latin typeface="Times New Roman" panose="02020603050405020304" pitchFamily="18" charset="0"/>
                <a:cs typeface="Times New Roman" panose="02020603050405020304" pitchFamily="18" charset="0"/>
              </a:rPr>
              <a:t>The Mental Fitness Tracker project aims to analyze mental fitness data and develop predictive models to understand and improve mental well-being. The project involves collecting data from multiple CSV files, focusing on mental health and factors that influence mental fitness.</a:t>
            </a:r>
          </a:p>
          <a:p>
            <a:pPr marL="0" indent="0">
              <a:lnSpc>
                <a:spcPct val="170000"/>
              </a:lnSpc>
              <a:buNone/>
            </a:pPr>
            <a:r>
              <a:rPr lang="en-US" sz="1600" dirty="0">
                <a:latin typeface="Times New Roman" panose="02020603050405020304" pitchFamily="18" charset="0"/>
                <a:cs typeface="Times New Roman" panose="02020603050405020304" pitchFamily="18" charset="0"/>
              </a:rPr>
              <a:t>	After preprocessing the data by handling missing values and converting data types, exploratory data analysis is conducted using various visualizations. Regression models, including Linear Regression, Random Forest, Gradient Boosting Regression, and Lasso Regression, are trained and evaluated using metrics such as MSE, RMSE, and R2. The best performing model is identified, and scatter plots of actual versus predicted values are visualized.</a:t>
            </a:r>
          </a:p>
          <a:p>
            <a:pPr marL="0" indent="0">
              <a:lnSpc>
                <a:spcPct val="170000"/>
              </a:lnSpc>
              <a:buNone/>
            </a:pPr>
            <a:r>
              <a:rPr lang="en-US" sz="1600" dirty="0">
                <a:latin typeface="Times New Roman" panose="02020603050405020304" pitchFamily="18" charset="0"/>
                <a:cs typeface="Times New Roman" panose="02020603050405020304" pitchFamily="18" charset="0"/>
              </a:rPr>
              <a:t>The project provides valuable insights into mental fitness and has the potential to contribute to the enhancement of mental well-being.</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85800" y="338666"/>
            <a:ext cx="10131425" cy="1456267"/>
          </a:xfrm>
        </p:spPr>
        <p:txBody>
          <a:bodyPr anchor="ctr"/>
          <a:lstStyle/>
          <a:p>
            <a:r>
              <a:rPr lang="en-US" sz="2800" dirty="0">
                <a:latin typeface="Times New Roman" panose="02020603050405020304" pitchFamily="18" charset="0"/>
                <a:cs typeface="Times New Roman" panose="02020603050405020304" pitchFamily="18" charset="0"/>
              </a:rPr>
              <a:t>WHO ARE THE END USERS of this project?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5801" y="1920240"/>
            <a:ext cx="10408919" cy="4257039"/>
          </a:xfrm>
        </p:spPr>
        <p:txBody>
          <a:bodyPr>
            <a:noAutofit/>
          </a:bodyPr>
          <a:lstStyle/>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r>
              <a:rPr lang="en-US" sz="1600" dirty="0">
                <a:latin typeface="Times New Roman" panose="02020603050405020304" pitchFamily="18" charset="0"/>
                <a:cs typeface="Times New Roman" panose="02020603050405020304" pitchFamily="18" charset="0"/>
              </a:rPr>
              <a:t>The potential end users of this project can vary depending on the application of the project Here are a few examples of who might benefit from or use the project's outcomes:</a:t>
            </a:r>
          </a:p>
          <a:p>
            <a:pPr marL="457200" lvl="1" indent="0" algn="just">
              <a:lnSpc>
                <a:spcPct val="200000"/>
              </a:lnSpc>
              <a:buNone/>
            </a:pPr>
            <a:r>
              <a:rPr lang="en-US" dirty="0">
                <a:latin typeface="Times New Roman" panose="02020603050405020304" pitchFamily="18" charset="0"/>
                <a:cs typeface="Times New Roman" panose="02020603050405020304" pitchFamily="18" charset="0"/>
              </a:rPr>
              <a:t>1. Mental Health Professionals: Mental health professionals, including psychologists, therapists, counselors, and psychiatrists, can leverage the project's insights and predictive models to better understand the factors influencing mental fitness. </a:t>
            </a:r>
          </a:p>
          <a:p>
            <a:pPr marL="457200" lvl="1" indent="0" algn="just">
              <a:lnSpc>
                <a:spcPct val="200000"/>
              </a:lnSpc>
              <a:buNone/>
            </a:pPr>
            <a:r>
              <a:rPr lang="en-US" dirty="0">
                <a:latin typeface="Times New Roman" panose="02020603050405020304" pitchFamily="18" charset="0"/>
                <a:cs typeface="Times New Roman" panose="02020603050405020304" pitchFamily="18" charset="0"/>
              </a:rPr>
              <a:t>2. Public Health Organizations: Public health organizations and agencies concerned with mental health can utilize the project's findings to gain insights into population-level mental fitness trends. </a:t>
            </a: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2FBFA3-912C-792B-D5E0-DCCCF5BC4EF5}"/>
              </a:ext>
            </a:extLst>
          </p:cNvPr>
          <p:cNvSpPr txBox="1"/>
          <p:nvPr/>
        </p:nvSpPr>
        <p:spPr>
          <a:xfrm>
            <a:off x="645160" y="1188963"/>
            <a:ext cx="10901680" cy="4480073"/>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3. Researchers and Academics: Researchers and academics in the field of mental health and psychology can benefit from the project's analysis and methodologies. They can use the findings as a basis for further research, exploration of causal relationships, and development of more advanced models for predicting mental fitness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4. Technology Developers: Developers and companies working on mental health-related applications, digital platforms, or wearable devices can integrate the project's predictive models and insights into their products. This can enhance the accuracy and effectiveness of mental fitness tracking tools, providing users with personalized recommendations and interventions for maintaining or improving their mental well-being.</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5. Individuals and General Public: The project's outcomes can also be valuable for individuals seeking to understand and monitor their own mental fitness. The predictive models and insights can help individuals gain insights into their mental well-being, identify potential risk factors, and make informed decisions about self-care and seeking professional help when needed.</a:t>
            </a:r>
          </a:p>
        </p:txBody>
      </p:sp>
    </p:spTree>
    <p:extLst>
      <p:ext uri="{BB962C8B-B14F-4D97-AF65-F5344CB8AC3E}">
        <p14:creationId xmlns:p14="http://schemas.microsoft.com/office/powerpoint/2010/main" val="308378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90612"/>
            <a:ext cx="11029616" cy="979388"/>
          </a:xfrm>
        </p:spPr>
        <p:txBody>
          <a:bodyPr anchor="ctr">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YOUR SOLUTION AND ITS VALUE PROPOSITION</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52880"/>
            <a:ext cx="10503370" cy="4907280"/>
          </a:xfrm>
        </p:spPr>
        <p:txBody>
          <a:bodyPr>
            <a:normAutofit fontScale="92500"/>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Solution:</a:t>
            </a:r>
          </a:p>
          <a:p>
            <a:pPr marL="0" indent="0">
              <a:lnSpc>
                <a:spcPct val="150000"/>
              </a:lnSpc>
              <a:buNone/>
            </a:pPr>
            <a:r>
              <a:rPr lang="en-US" sz="1600" dirty="0">
                <a:latin typeface="Times New Roman" panose="02020603050405020304" pitchFamily="18" charset="0"/>
                <a:cs typeface="Times New Roman" panose="02020603050405020304" pitchFamily="18" charset="0"/>
              </a:rPr>
              <a:t>The Mental Fitness Tracker is a data-driven project that analyzes mental fitness data and develops predictive models to understand and improve mental well-being. By leveraging machine learning techniques and comparing different Regression models to explore relationships between various factors and mental fitness, the project provides valuable insights into the complexities of mental health.</a:t>
            </a:r>
          </a:p>
          <a:p>
            <a:pPr marL="0" indent="0">
              <a:lnSpc>
                <a:spcPct val="110000"/>
              </a:lnSpc>
              <a:buNone/>
            </a:pPr>
            <a:endParaRPr 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Valuable Propositions:</a:t>
            </a:r>
          </a:p>
          <a:p>
            <a:pPr>
              <a:lnSpc>
                <a:spcPct val="150000"/>
              </a:lnSpc>
            </a:pPr>
            <a:r>
              <a:rPr lang="en-US" sz="1600" dirty="0">
                <a:latin typeface="Times New Roman" panose="02020603050405020304" pitchFamily="18" charset="0"/>
                <a:cs typeface="Times New Roman" panose="02020603050405020304" pitchFamily="18" charset="0"/>
              </a:rPr>
              <a:t> Enhanced understanding of the factors influencing mental fitness by analyzing diverse datasets</a:t>
            </a:r>
          </a:p>
          <a:p>
            <a:pPr>
              <a:lnSpc>
                <a:spcPct val="150000"/>
              </a:lnSpc>
            </a:pPr>
            <a:r>
              <a:rPr lang="en-US" sz="1600" dirty="0">
                <a:latin typeface="Times New Roman" panose="02020603050405020304" pitchFamily="18" charset="0"/>
                <a:cs typeface="Times New Roman" panose="02020603050405020304" pitchFamily="18" charset="0"/>
              </a:rPr>
              <a:t> The project offers personalized insights into an individual's mental fitness.</a:t>
            </a:r>
          </a:p>
          <a:p>
            <a:pPr>
              <a:lnSpc>
                <a:spcPct val="150000"/>
              </a:lnSpc>
            </a:pPr>
            <a:r>
              <a:rPr lang="en-US" sz="1600" dirty="0">
                <a:latin typeface="Times New Roman" panose="02020603050405020304" pitchFamily="18" charset="0"/>
                <a:cs typeface="Times New Roman" panose="02020603050405020304" pitchFamily="18" charset="0"/>
              </a:rPr>
              <a:t> The project's outcomes can be integrated into technology solutions, such as mental health applications and wearable devices.</a:t>
            </a:r>
          </a:p>
          <a:p>
            <a:pPr>
              <a:lnSpc>
                <a:spcPct val="150000"/>
              </a:lnSpc>
            </a:pPr>
            <a:r>
              <a:rPr lang="en-US" sz="1600" dirty="0">
                <a:latin typeface="Times New Roman" panose="02020603050405020304" pitchFamily="18" charset="0"/>
                <a:cs typeface="Times New Roman" panose="02020603050405020304" pitchFamily="18" charset="0"/>
              </a:rPr>
              <a:t> With its focus on global mental well-being, the project aims to have a positive impact on mental health at a larger scale</a:t>
            </a:r>
          </a:p>
          <a:p>
            <a:pPr>
              <a:lnSpc>
                <a:spcPct val="150000"/>
              </a:lnSpc>
            </a:pPr>
            <a:r>
              <a:rPr lang="en-US" sz="1600" dirty="0">
                <a:latin typeface="Times New Roman" panose="02020603050405020304" pitchFamily="18" charset="0"/>
                <a:cs typeface="Times New Roman" panose="02020603050405020304" pitchFamily="18" charset="0"/>
              </a:rPr>
              <a:t>Mental health professionals and public health organizations can use the insights to design effective interventions and health policies</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355600"/>
            <a:ext cx="11029616" cy="1188720"/>
          </a:xfrm>
        </p:spPr>
        <p:txBody>
          <a:bodyPr anchor="ctr">
            <a:normAutofit/>
          </a:bodyPr>
          <a:lstStyle/>
          <a:p>
            <a:r>
              <a:rPr lang="en-US" dirty="0">
                <a:latin typeface="Times New Roman" panose="02020603050405020304" pitchFamily="18" charset="0"/>
                <a:cs typeface="Times New Roman" panose="02020603050405020304" pitchFamily="18" charset="0"/>
              </a:rPr>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962886"/>
            <a:ext cx="10625289" cy="4539514"/>
          </a:xfrm>
        </p:spPr>
        <p:txBody>
          <a:bodyPr>
            <a:noAutofit/>
          </a:bodyPr>
          <a:lstStyle/>
          <a:p>
            <a:pPr marL="0" indent="0">
              <a:lnSpc>
                <a:spcPct val="170000"/>
              </a:lnSpc>
              <a:buNone/>
            </a:pPr>
            <a:r>
              <a:rPr lang="en-US" sz="1500" dirty="0">
                <a:latin typeface="Times New Roman" panose="02020603050405020304" pitchFamily="18" charset="0"/>
                <a:cs typeface="Times New Roman" panose="02020603050405020304" pitchFamily="18" charset="0"/>
              </a:rPr>
              <a:t>I have customized the project by the following steps:</a:t>
            </a:r>
          </a:p>
          <a:p>
            <a:pPr lvl="1">
              <a:lnSpc>
                <a:spcPct val="170000"/>
              </a:lnSpc>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 Simplifying the code base and enhancing code readability</a:t>
            </a:r>
          </a:p>
          <a:p>
            <a:pPr lvl="1">
              <a:lnSpc>
                <a:spcPct val="170000"/>
              </a:lnSpc>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 Adding more regression models to compare performance</a:t>
            </a:r>
          </a:p>
          <a:p>
            <a:pPr lvl="1">
              <a:lnSpc>
                <a:spcPct val="170000"/>
              </a:lnSpc>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 </a:t>
            </a:r>
            <a:r>
              <a:rPr lang="en-US" sz="1500" b="0" i="0" dirty="0">
                <a:solidFill>
                  <a:srgbClr val="D1D5DB"/>
                </a:solidFill>
                <a:effectLst/>
                <a:latin typeface="Times New Roman" panose="02020603050405020304" pitchFamily="18" charset="0"/>
                <a:cs typeface="Times New Roman" panose="02020603050405020304" pitchFamily="18" charset="0"/>
              </a:rPr>
              <a:t>Including comments throughout your code to explain the purpose and functionality of specific sections</a:t>
            </a:r>
          </a:p>
          <a:p>
            <a:pPr lvl="1">
              <a:lnSpc>
                <a:spcPct val="170000"/>
              </a:lnSpc>
              <a:buFont typeface="Wingdings" panose="05000000000000000000" pitchFamily="2" charset="2"/>
              <a:buChar char="ü"/>
            </a:pPr>
            <a:r>
              <a:rPr lang="en-US" sz="1500" dirty="0">
                <a:solidFill>
                  <a:srgbClr val="D1D5DB"/>
                </a:solidFill>
                <a:latin typeface="Times New Roman" panose="02020603050405020304" pitchFamily="18" charset="0"/>
                <a:cs typeface="Times New Roman" panose="02020603050405020304" pitchFamily="18" charset="0"/>
              </a:rPr>
              <a:t> </a:t>
            </a:r>
            <a:r>
              <a:rPr lang="en-IN" sz="1500" b="0" i="0" dirty="0">
                <a:solidFill>
                  <a:srgbClr val="D1D5DB"/>
                </a:solidFill>
                <a:effectLst/>
                <a:latin typeface="Times New Roman" panose="02020603050405020304" pitchFamily="18" charset="0"/>
                <a:cs typeface="Times New Roman" panose="02020603050405020304" pitchFamily="18" charset="0"/>
              </a:rPr>
              <a:t>Refining Exploratory Data Analysis steps</a:t>
            </a:r>
          </a:p>
          <a:p>
            <a:pPr lvl="1">
              <a:lnSpc>
                <a:spcPct val="170000"/>
              </a:lnSpc>
              <a:buFont typeface="Wingdings" panose="05000000000000000000" pitchFamily="2" charset="2"/>
              <a:buChar char="ü"/>
            </a:pPr>
            <a:r>
              <a:rPr lang="en-US" sz="1500" b="0" i="0" dirty="0">
                <a:solidFill>
                  <a:srgbClr val="D1D5DB"/>
                </a:solidFill>
                <a:effectLst/>
                <a:latin typeface="Times New Roman" panose="02020603050405020304" pitchFamily="18" charset="0"/>
                <a:cs typeface="Times New Roman" panose="02020603050405020304" pitchFamily="18" charset="0"/>
              </a:rPr>
              <a:t> Defining the performance metrics that are most relevant to evaluating the models' success in achieving the specific goal</a:t>
            </a:r>
          </a:p>
          <a:p>
            <a:pPr lvl="1">
              <a:lnSpc>
                <a:spcPct val="170000"/>
              </a:lnSpc>
              <a:buFont typeface="Wingdings" panose="05000000000000000000" pitchFamily="2" charset="2"/>
              <a:buChar char="ü"/>
            </a:pPr>
            <a:r>
              <a:rPr lang="en-US" sz="1500" dirty="0">
                <a:solidFill>
                  <a:srgbClr val="D1D5DB"/>
                </a:solidFill>
                <a:latin typeface="Times New Roman" panose="02020603050405020304" pitchFamily="18" charset="0"/>
                <a:cs typeface="Times New Roman" panose="02020603050405020304" pitchFamily="18" charset="0"/>
              </a:rPr>
              <a:t> </a:t>
            </a:r>
            <a:r>
              <a:rPr lang="en-IN" sz="1500" b="0" i="0" dirty="0">
                <a:solidFill>
                  <a:srgbClr val="D1D5DB"/>
                </a:solidFill>
                <a:effectLst/>
                <a:latin typeface="Times New Roman" panose="02020603050405020304" pitchFamily="18" charset="0"/>
                <a:cs typeface="Times New Roman" panose="02020603050405020304" pitchFamily="18" charset="0"/>
              </a:rPr>
              <a:t>Customizing the  Result Interpretation by sorting models based on performance and categorizing the best and worst performing models</a:t>
            </a:r>
          </a:p>
          <a:p>
            <a:pPr lvl="1">
              <a:lnSpc>
                <a:spcPct val="170000"/>
              </a:lnSpc>
              <a:buFont typeface="Wingdings" panose="05000000000000000000" pitchFamily="2" charset="2"/>
              <a:buChar char="ü"/>
            </a:pPr>
            <a:r>
              <a:rPr lang="en-IN" sz="1500" dirty="0">
                <a:solidFill>
                  <a:srgbClr val="D1D5DB"/>
                </a:solidFill>
                <a:latin typeface="Times New Roman" panose="02020603050405020304" pitchFamily="18" charset="0"/>
                <a:cs typeface="Times New Roman" panose="02020603050405020304" pitchFamily="18" charset="0"/>
              </a:rPr>
              <a:t> summarizing the results to give insights on the final project</a:t>
            </a:r>
            <a:endParaRPr lang="en-US" sz="1500" b="0" i="0" dirty="0">
              <a:solidFill>
                <a:srgbClr val="D1D5DB"/>
              </a:solidFill>
              <a:effectLst/>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ü"/>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386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16c05727-aa75-4e4a-9b5f-8a80a1165891"/>
    <ds:schemaRef ds:uri="http://www.w3.org/XML/1998/namespace"/>
    <ds:schemaRef ds:uri="http://schemas.microsoft.com/office/2006/metadata/propertie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Celestial</Template>
  <TotalTime>1530</TotalTime>
  <Words>1093</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Calibri Light</vt:lpstr>
      <vt:lpstr>Courier New</vt:lpstr>
      <vt:lpstr>Times New Roman</vt:lpstr>
      <vt:lpstr>Wingdings</vt:lpstr>
      <vt:lpstr>Celestial</vt:lpstr>
      <vt:lpstr>me</vt:lpstr>
      <vt:lpstr>Mental fitness tracker</vt:lpstr>
      <vt:lpstr>PROBLEM STATEMENT</vt:lpstr>
      <vt:lpstr>AGENDA</vt:lpstr>
      <vt:lpstr>PROJECT  OVERVIEW</vt:lpstr>
      <vt:lpstr>WHO ARE THE END USERS of this project?</vt:lpstr>
      <vt:lpstr>PowerPoint Presentation</vt:lpstr>
      <vt:lpstr> YOUR SOLUTION AND ITS VALUE PROPOSITION </vt:lpstr>
      <vt:lpstr>How did you customize the project and make it your own</vt:lpstr>
      <vt:lpstr>MODELLING</vt:lpstr>
      <vt:lpstr>PowerPoint Presentation</vt:lpstr>
      <vt:lpstr>PowerPoint Presentation</vt:lpstr>
      <vt:lpstr>PowerPoint Presentation</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sangeeth</cp:lastModifiedBy>
  <cp:revision>41</cp:revision>
  <dcterms:created xsi:type="dcterms:W3CDTF">2021-05-26T16:50:10Z</dcterms:created>
  <dcterms:modified xsi:type="dcterms:W3CDTF">2023-07-11T14:49:47Z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