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12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65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AIA</a:t>
            </a:r>
            <a:br>
              <a:rPr lang="en-US" dirty="0"/>
            </a:br>
            <a:r>
              <a:rPr lang="en-US" dirty="0"/>
              <a:t>Data Scientist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352-6E23-6EE7-672C-DC46F08C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Mapping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0A85B-B626-AD1D-0B61-F47F1A1D1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86244"/>
              </p:ext>
            </p:extLst>
          </p:nvPr>
        </p:nvGraphicFramePr>
        <p:xfrm>
          <a:off x="4578723" y="2225736"/>
          <a:ext cx="1707776" cy="269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2754097129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MAIN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32548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POLICY_NO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03799"/>
                  </a:ext>
                </a:extLst>
              </a:tr>
              <a:tr h="8967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AGT_CD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08667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281446"/>
                  </a:ext>
                </a:extLst>
              </a:tr>
              <a:tr h="68862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RIDER_CD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328251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COVERAGE_TYPE_IND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6698067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INS_UNIQUE_ID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31105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PURCHASE_DT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205770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PROD_CAT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6327682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768391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ANP_RIDER</a:t>
                      </a:r>
                    </a:p>
                    <a:p>
                      <a:pPr algn="ctr" fontAlgn="b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Annualized New Premium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82035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VIT_MBR_IND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723750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PROD_SUBCAT_IND_1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713849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PROD_SUBCAT_IND_2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362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D1DBA5-9849-FF97-501F-142FCB80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31674"/>
              </p:ext>
            </p:extLst>
          </p:nvPr>
        </p:nvGraphicFramePr>
        <p:xfrm>
          <a:off x="7606552" y="1690688"/>
          <a:ext cx="1707776" cy="8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2754097129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AGENT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32548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AGT_CHANNEL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190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AGT_STATUS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08667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AGT_CD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28144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B47DE2-86B9-4D7B-336F-145B759DD7E6}"/>
              </a:ext>
            </a:extLst>
          </p:cNvPr>
          <p:cNvCxnSpPr>
            <a:cxnSpLocks/>
          </p:cNvCxnSpPr>
          <p:nvPr/>
        </p:nvCxnSpPr>
        <p:spPr>
          <a:xfrm flipV="1">
            <a:off x="5997387" y="2402541"/>
            <a:ext cx="1609165" cy="376517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6C5D2A-256E-22A9-84A3-98ED5B80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67639"/>
              </p:ext>
            </p:extLst>
          </p:nvPr>
        </p:nvGraphicFramePr>
        <p:xfrm>
          <a:off x="1922928" y="1634741"/>
          <a:ext cx="1707776" cy="8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4177172795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289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PURPOSE_CODE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4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496607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7920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F3E568-897C-D161-2845-705E72E20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70825"/>
              </p:ext>
            </p:extLst>
          </p:nvPr>
        </p:nvGraphicFramePr>
        <p:xfrm>
          <a:off x="1394010" y="2779058"/>
          <a:ext cx="1707776" cy="8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4177172795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289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PURPOSE_CODE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4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496607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CHAR_VALUE2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7920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73E773-5493-ADFB-C957-B426A958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45063"/>
              </p:ext>
            </p:extLst>
          </p:nvPr>
        </p:nvGraphicFramePr>
        <p:xfrm>
          <a:off x="1394010" y="4109000"/>
          <a:ext cx="1707776" cy="8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4177172795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289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PURPOSE_CODE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4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496607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7920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203EC1-A907-F140-D8D8-07C0A7D1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2884"/>
              </p:ext>
            </p:extLst>
          </p:nvPr>
        </p:nvGraphicFramePr>
        <p:xfrm>
          <a:off x="2012576" y="5223259"/>
          <a:ext cx="1707776" cy="80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1020684889"/>
                    </a:ext>
                  </a:extLst>
                </a:gridCol>
              </a:tblGrid>
              <a:tr h="1352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  <a:endParaRPr lang="en-MY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24446"/>
                  </a:ext>
                </a:extLst>
              </a:tr>
              <a:tr h="64638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PURPOSE_CODE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64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CHAR_VALUE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430488"/>
                  </a:ext>
                </a:extLst>
              </a:tr>
              <a:tr h="79269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CHAR_VALUE2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7089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B8DA94-E24F-A618-F789-2A3CF32391C9}"/>
              </a:ext>
            </a:extLst>
          </p:cNvPr>
          <p:cNvCxnSpPr>
            <a:cxnSpLocks/>
          </p:cNvCxnSpPr>
          <p:nvPr/>
        </p:nvCxnSpPr>
        <p:spPr>
          <a:xfrm flipV="1">
            <a:off x="3164540" y="4022998"/>
            <a:ext cx="1609165" cy="376517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FEC1B-3415-0700-FB08-0FED2CB8041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01786" y="3181965"/>
            <a:ext cx="1671919" cy="841033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15CCA-B36B-FC45-4D2A-6A03950A2A58}"/>
              </a:ext>
            </a:extLst>
          </p:cNvPr>
          <p:cNvCxnSpPr>
            <a:cxnSpLocks/>
          </p:cNvCxnSpPr>
          <p:nvPr/>
        </p:nvCxnSpPr>
        <p:spPr>
          <a:xfrm flipV="1">
            <a:off x="3720352" y="4022998"/>
            <a:ext cx="1053353" cy="1503509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96897F-DD24-7F27-B8C7-BBF54E9C1FB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30704" y="2037648"/>
            <a:ext cx="1155327" cy="1962514"/>
          </a:xfrm>
          <a:prstGeom prst="line">
            <a:avLst/>
          </a:prstGeom>
          <a:ln w="381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57B1C0-4624-A079-F376-80CE2ABF6474}"/>
              </a:ext>
            </a:extLst>
          </p:cNvPr>
          <p:cNvCxnSpPr>
            <a:cxnSpLocks/>
          </p:cNvCxnSpPr>
          <p:nvPr/>
        </p:nvCxnSpPr>
        <p:spPr>
          <a:xfrm>
            <a:off x="6262968" y="3822066"/>
            <a:ext cx="1234887" cy="472028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8C0E1A-8B22-0876-508D-7801AD46A14F}"/>
              </a:ext>
            </a:extLst>
          </p:cNvPr>
          <p:cNvCxnSpPr>
            <a:cxnSpLocks/>
          </p:cNvCxnSpPr>
          <p:nvPr/>
        </p:nvCxnSpPr>
        <p:spPr>
          <a:xfrm flipV="1">
            <a:off x="6286499" y="4310113"/>
            <a:ext cx="1211356" cy="201794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FAF71B-2D06-B802-88A4-A32085FF808F}"/>
              </a:ext>
            </a:extLst>
          </p:cNvPr>
          <p:cNvCxnSpPr>
            <a:cxnSpLocks/>
          </p:cNvCxnSpPr>
          <p:nvPr/>
        </p:nvCxnSpPr>
        <p:spPr>
          <a:xfrm flipV="1">
            <a:off x="6286499" y="4294094"/>
            <a:ext cx="1211356" cy="412377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47510B-E2E5-42A4-A2FA-2A3FDE112BEF}"/>
              </a:ext>
            </a:extLst>
          </p:cNvPr>
          <p:cNvSpPr txBox="1"/>
          <p:nvPr/>
        </p:nvSpPr>
        <p:spPr>
          <a:xfrm>
            <a:off x="7537074" y="3632374"/>
            <a:ext cx="333935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CASE</a:t>
            </a:r>
          </a:p>
          <a:p>
            <a:r>
              <a:rPr lang="en-US" sz="1000" dirty="0"/>
              <a:t>WHEN PROD_CAT is NOT NULL THEN PROD_CAT    WHEN PROD_SUBCAT_IND_1 = 1</a:t>
            </a:r>
          </a:p>
          <a:p>
            <a:r>
              <a:rPr lang="en-US" sz="1000" dirty="0"/>
              <a:t>AND</a:t>
            </a:r>
          </a:p>
          <a:p>
            <a:r>
              <a:rPr lang="en-US" sz="1000" dirty="0"/>
              <a:t>(PROD_SUBCAT_IND_2 = 1 OR MAIN_NEED IN ('</a:t>
            </a:r>
            <a:r>
              <a:rPr lang="en-US" sz="1000" dirty="0" err="1"/>
              <a:t>Medical','Other</a:t>
            </a:r>
            <a:r>
              <a:rPr lang="en-US" sz="1000" dirty="0"/>
              <a:t> </a:t>
            </a:r>
            <a:r>
              <a:rPr lang="en-US" sz="1000" dirty="0" err="1"/>
              <a:t>Medical','Critical</a:t>
            </a:r>
            <a:r>
              <a:rPr lang="en-US" sz="1000" dirty="0"/>
              <a:t> Illness’) )</a:t>
            </a:r>
          </a:p>
          <a:p>
            <a:r>
              <a:rPr lang="en-US" sz="1000" dirty="0"/>
              <a:t>THEN 'Cat 2’</a:t>
            </a:r>
          </a:p>
          <a:p>
            <a:r>
              <a:rPr lang="en-US" sz="1000" dirty="0"/>
              <a:t>ELSE 'Cat 3' END</a:t>
            </a:r>
            <a:endParaRPr lang="en-MY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A80BD0-3DD1-6218-3750-68ECA6A2E752}"/>
              </a:ext>
            </a:extLst>
          </p:cNvPr>
          <p:cNvSpPr txBox="1"/>
          <p:nvPr/>
        </p:nvSpPr>
        <p:spPr>
          <a:xfrm>
            <a:off x="3937745" y="5259871"/>
            <a:ext cx="60108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000" dirty="0"/>
              <a:t>CASE</a:t>
            </a:r>
          </a:p>
          <a:p>
            <a:r>
              <a:rPr lang="en-MY" sz="1000" dirty="0"/>
              <a:t>WHEN MAIN.S_BASE = 'POLA' THEN 'Accident’</a:t>
            </a:r>
          </a:p>
          <a:p>
            <a:r>
              <a:rPr lang="en-MY" sz="1000" dirty="0"/>
              <a:t>WHEN TRIM(D.CHAR_VALUE) IS NOT NULL THEN TRIM(D.CHAR_VALUE)</a:t>
            </a:r>
          </a:p>
          <a:p>
            <a:r>
              <a:rPr lang="en-MY" sz="1000" dirty="0"/>
              <a:t>WHEN TRIM(E.CHAR_VALUE) IS NOT NULL THEN TRIM(E.CHAR_VALUE)</a:t>
            </a:r>
          </a:p>
          <a:p>
            <a:r>
              <a:rPr lang="en-MY" sz="1000" dirty="0"/>
              <a:t>WHEN TRIM(B.CHAR_VALUE) IS NOT NULL AND TRIM(B.CHAR_VALUE) &lt;&gt; 'Medical' THEN TRIM(B.CHAR_VALUE)</a:t>
            </a:r>
          </a:p>
          <a:p>
            <a:r>
              <a:rPr lang="en-MY" sz="1000" dirty="0"/>
              <a:t>WHEN TRIM(B.CHAR_VALUE) IS NOT NULL AND TRIM(B.CHAR_VALUE) = 'Medical' THEN 'Other Medical’</a:t>
            </a:r>
          </a:p>
          <a:p>
            <a:r>
              <a:rPr lang="en-MY" sz="1000" dirty="0"/>
              <a:t>WHEN TRIM(C.CHAR_VALUE) IS NOT NULL AND TRIM(C.CHAR_VALUE) &lt;&gt; 'Medical' THEN TRIM(C.CHAR_VALUE)</a:t>
            </a:r>
          </a:p>
          <a:p>
            <a:r>
              <a:rPr lang="en-MY" sz="1000" dirty="0"/>
              <a:t>WHEN TRIM(C.CHAR_VALUE) IS NOT NULL AND TRIM(C.CHAR_VALUE) = 'Medical' THEN 'Other Medical’</a:t>
            </a:r>
          </a:p>
          <a:p>
            <a:r>
              <a:rPr lang="en-MY" sz="1000" dirty="0"/>
              <a:t>END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AB7BC9-F18B-AA91-EF5C-B65CBBED716B}"/>
              </a:ext>
            </a:extLst>
          </p:cNvPr>
          <p:cNvCxnSpPr>
            <a:cxnSpLocks/>
          </p:cNvCxnSpPr>
          <p:nvPr/>
        </p:nvCxnSpPr>
        <p:spPr>
          <a:xfrm>
            <a:off x="3627343" y="2378926"/>
            <a:ext cx="984996" cy="583463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059B7A-C875-9B82-FB3E-2EE5751F583D}"/>
              </a:ext>
            </a:extLst>
          </p:cNvPr>
          <p:cNvCxnSpPr>
            <a:cxnSpLocks/>
          </p:cNvCxnSpPr>
          <p:nvPr/>
        </p:nvCxnSpPr>
        <p:spPr>
          <a:xfrm flipV="1">
            <a:off x="3133165" y="2960304"/>
            <a:ext cx="1479174" cy="1895881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2FF3-CBD3-DB11-AE27-5DA18EE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E46FB4-6571-2EE8-B099-879C5EBE7C94}"/>
              </a:ext>
            </a:extLst>
          </p:cNvPr>
          <p:cNvSpPr/>
          <p:nvPr/>
        </p:nvSpPr>
        <p:spPr>
          <a:xfrm>
            <a:off x="752474" y="1485900"/>
            <a:ext cx="8032937" cy="26574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Each POLICY_NO attached to unique Agent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COVERAGE_TYPE_IND have 2 values; B (Basic) and R (Rider). One POLICY_NO have 1 B only and multiple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3 Types of S_BASE;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POLA – No Rider and No RIDER_CD for POLA. Only for MAIN_NEED=‘Accident’.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LAT - B type have RIDER_CD=10100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 – B type have RIDER_CD=10100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</a:rPr>
              <a:t>PROD_CAT have 3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</a:rPr>
              <a:t>Cat 1 – Life and Endowment. Always a Basic policy. Only become Rider if another Cat 1 is 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</a:rPr>
              <a:t>Cat 2 – Income (all PROB_SUBCAT_IND_2 = 1) and Medical Related (only if PROB_SUBCAT_IND_1 = 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MY" sz="1200" dirty="0">
                <a:solidFill>
                  <a:schemeClr val="tx1"/>
                </a:solidFill>
              </a:rPr>
              <a:t>Cat 3 – Include all insurance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040CED-025C-9F82-F4FC-7379057F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73176"/>
              </p:ext>
            </p:extLst>
          </p:nvPr>
        </p:nvGraphicFramePr>
        <p:xfrm>
          <a:off x="752474" y="4266078"/>
          <a:ext cx="9693275" cy="24765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29720">
                  <a:extLst>
                    <a:ext uri="{9D8B030D-6E8A-4147-A177-3AD203B41FA5}">
                      <a16:colId xmlns:a16="http://schemas.microsoft.com/office/drawing/2014/main" val="3166054075"/>
                    </a:ext>
                  </a:extLst>
                </a:gridCol>
                <a:gridCol w="8163555">
                  <a:extLst>
                    <a:ext uri="{9D8B030D-6E8A-4147-A177-3AD203B41FA5}">
                      <a16:colId xmlns:a16="http://schemas.microsoft.com/office/drawing/2014/main" val="27277541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Column</a:t>
                      </a:r>
                      <a:endParaRPr lang="en-MY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effectLst/>
                        </a:rPr>
                        <a:t>Definition</a:t>
                      </a:r>
                      <a:endParaRPr lang="en-MY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658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AGT_CD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Unique Identifier for Agent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233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S_BASE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Portfolio policies belong to.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632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POLICY_NO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Unique Identifier for Policies.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896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RIDER_CD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Rider Identifier, rider can briefly be understood as Add-Ons to a policy.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230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COVERAGE_TYPE_IND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Indicator of whether it is a Rider or Basic. 'B' = Basic, 'R' = Rider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79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EFFT_DT_RIDER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purchase date of a particular policy or rider.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420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PROD_CAT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 of the Product Categories we are interested in, have to be further processed to get the complete product categories.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78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PRODUCT_CD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 Code, have to be joined to be meaningful.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327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ANP_RIDER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Annualized New Premium of a policy or rider.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785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VIT_MBR_IND</a:t>
                      </a:r>
                      <a:endParaRPr lang="en-MY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Indicator of whether a policy or rider is vitality attached.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0374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PROD_SUBCAT_IND_1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Indicator to be used when deriving the PROD_CAT in the challenge. (Distinct value (1 or 0) for each Policy)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452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u="none" strike="noStrike">
                          <a:effectLst/>
                        </a:rPr>
                        <a:t>PROD_SUBCAT_IND_2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Indicator to be used when deriving the PROD_CAT in the challenge. (1 for Income Policy, else 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42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2A6AC-135F-BFFF-A47B-B930977F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9" y="53912"/>
            <a:ext cx="731622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9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7BD18-40D5-1177-0CB7-7C48E402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2" y="569736"/>
            <a:ext cx="6954220" cy="120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76FA7-8DBC-7C2A-3EA4-3C4D1264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2" y="1752281"/>
            <a:ext cx="727811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6185F-8343-91DE-2C40-2F0A97E2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4" y="790248"/>
            <a:ext cx="731622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713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AIA Data Scientist Assessment</vt:lpstr>
      <vt:lpstr>Data Mapping</vt:lpstr>
      <vt:lpstr>Data Understanding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Asyrul Nasir</dc:creator>
  <cp:lastModifiedBy>MUHAMMAD ASYRUL BIN MOHD NASIR</cp:lastModifiedBy>
  <cp:revision>8</cp:revision>
  <dcterms:created xsi:type="dcterms:W3CDTF">2022-12-20T14:56:28Z</dcterms:created>
  <dcterms:modified xsi:type="dcterms:W3CDTF">2022-12-23T17:30:52Z</dcterms:modified>
</cp:coreProperties>
</file>