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Oswald" panose="020B0604020202020204" charset="0"/>
      <p:regular r:id="rId18"/>
      <p:bold r:id="rId19"/>
    </p:embeddedFont>
    <p:embeddedFont>
      <p:font typeface="Playfair Displ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081C3A-013B-4095-B9BA-D3FDF0F45B7D}">
  <a:tblStyle styleId="{0D081C3A-013B-4095-B9BA-D3FDF0F45B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2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0216b2cd4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0216b2cd4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0216b2cd4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0216b2cd4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0216b2cd4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0216b2cd4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4fc39edc1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4fc39edc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0216b2cd4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0216b2cd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Version+source control - changes to large documents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0216b2cd4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0216b2cd4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0216b2cd4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0216b2cd4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760814b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760814b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0216b2cd4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0216b2cd4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0216b2cd4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0216b2cd4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PEGA</a:t>
            </a:r>
            <a:endParaRPr/>
          </a:p>
          <a:p>
            <a:pPr marL="0" lvl="0" indent="0" algn="ctr" rtl="0">
              <a:spcBef>
                <a:spcPts val="0"/>
              </a:spcBef>
              <a:spcAft>
                <a:spcPts val="0"/>
              </a:spcAft>
              <a:buNone/>
            </a:pPr>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5: Parallel processing</a:t>
            </a:r>
            <a:endParaRPr/>
          </a:p>
        </p:txBody>
      </p:sp>
      <p:sp>
        <p:nvSpPr>
          <p:cNvPr id="129" name="Google Shape;129;p22"/>
          <p:cNvSpPr txBox="1">
            <a:spLocks noGrp="1"/>
          </p:cNvSpPr>
          <p:nvPr>
            <p:ph type="body" idx="1"/>
          </p:nvPr>
        </p:nvSpPr>
        <p:spPr>
          <a:xfrm>
            <a:off x="311700" y="1234075"/>
            <a:ext cx="3530700" cy="333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Multiple processes carried out at the same time</a:t>
            </a:r>
            <a:endParaRPr sz="1600"/>
          </a:p>
          <a:p>
            <a:pPr marL="0" lvl="0" indent="0" algn="l" rtl="0">
              <a:spcBef>
                <a:spcPts val="1600"/>
              </a:spcBef>
              <a:spcAft>
                <a:spcPts val="0"/>
              </a:spcAft>
              <a:buNone/>
            </a:pPr>
            <a:endParaRPr sz="100"/>
          </a:p>
          <a:p>
            <a:pPr marL="457200" lvl="0" indent="-330200" algn="l" rtl="0">
              <a:spcBef>
                <a:spcPts val="1600"/>
              </a:spcBef>
              <a:spcAft>
                <a:spcPts val="0"/>
              </a:spcAft>
              <a:buSzPts val="1600"/>
              <a:buChar char="➢"/>
            </a:pPr>
            <a:r>
              <a:rPr lang="en-GB" sz="1600"/>
              <a:t>All parallel processes are triggered when the stage starts</a:t>
            </a:r>
            <a:endParaRPr sz="1600"/>
          </a:p>
          <a:p>
            <a:pPr marL="0" lvl="0" indent="0" algn="l" rtl="0">
              <a:spcBef>
                <a:spcPts val="1600"/>
              </a:spcBef>
              <a:spcAft>
                <a:spcPts val="0"/>
              </a:spcAft>
              <a:buNone/>
            </a:pPr>
            <a:endParaRPr sz="100"/>
          </a:p>
          <a:p>
            <a:pPr marL="457200" lvl="0" indent="-330200" algn="l" rtl="0">
              <a:spcBef>
                <a:spcPts val="1600"/>
              </a:spcBef>
              <a:spcAft>
                <a:spcPts val="0"/>
              </a:spcAft>
              <a:buSzPts val="1600"/>
              <a:buChar char="➢"/>
            </a:pPr>
            <a:r>
              <a:rPr lang="en-GB" sz="1600"/>
              <a:t>Increases efficiency</a:t>
            </a:r>
            <a:endParaRPr sz="1600"/>
          </a:p>
        </p:txBody>
      </p:sp>
      <p:pic>
        <p:nvPicPr>
          <p:cNvPr id="130" name="Google Shape;130;p22"/>
          <p:cNvPicPr preferRelativeResize="0"/>
          <p:nvPr/>
        </p:nvPicPr>
        <p:blipFill>
          <a:blip r:embed="rId3">
            <a:alphaModFix/>
          </a:blip>
          <a:stretch>
            <a:fillRect/>
          </a:stretch>
        </p:blipFill>
        <p:spPr>
          <a:xfrm>
            <a:off x="4470900" y="1087600"/>
            <a:ext cx="4284801" cy="3923375"/>
          </a:xfrm>
          <a:prstGeom prst="rect">
            <a:avLst/>
          </a:prstGeom>
          <a:noFill/>
          <a:ln>
            <a:noFill/>
          </a:ln>
        </p:spPr>
      </p:pic>
      <p:sp>
        <p:nvSpPr>
          <p:cNvPr id="131" name="Google Shape;131;p22"/>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Aswene</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5: Decision points</a:t>
            </a:r>
            <a:endParaRPr/>
          </a:p>
        </p:txBody>
      </p:sp>
      <p:pic>
        <p:nvPicPr>
          <p:cNvPr id="137" name="Google Shape;137;p23"/>
          <p:cNvPicPr preferRelativeResize="0"/>
          <p:nvPr/>
        </p:nvPicPr>
        <p:blipFill rotWithShape="1">
          <a:blip r:embed="rId3">
            <a:alphaModFix/>
          </a:blip>
          <a:srcRect l="1975" t="10552" r="35099" b="10227"/>
          <a:stretch/>
        </p:blipFill>
        <p:spPr>
          <a:xfrm>
            <a:off x="3290400" y="3003500"/>
            <a:ext cx="3080825" cy="1822475"/>
          </a:xfrm>
          <a:prstGeom prst="rect">
            <a:avLst/>
          </a:prstGeom>
          <a:noFill/>
          <a:ln>
            <a:noFill/>
          </a:ln>
        </p:spPr>
      </p:pic>
      <p:sp>
        <p:nvSpPr>
          <p:cNvPr id="138" name="Google Shape;138;p23"/>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In PEGA, a flow diagram is generated to model the sequence of events of a business process</a:t>
            </a:r>
            <a:endParaRPr sz="1600"/>
          </a:p>
          <a:p>
            <a:pPr marL="457200" lvl="0" indent="-330200" algn="l" rtl="0">
              <a:spcBef>
                <a:spcPts val="0"/>
              </a:spcBef>
              <a:spcAft>
                <a:spcPts val="0"/>
              </a:spcAft>
              <a:buSzPts val="1600"/>
              <a:buChar char="➢"/>
            </a:pPr>
            <a:r>
              <a:rPr lang="en-GB" sz="1600"/>
              <a:t>Decision shapes are used to add a conditional path to cases that may require more than one outcome</a:t>
            </a:r>
            <a:endParaRPr sz="1600"/>
          </a:p>
          <a:p>
            <a:pPr marL="457200" lvl="0" indent="-330200" algn="l" rtl="0">
              <a:spcBef>
                <a:spcPts val="0"/>
              </a:spcBef>
              <a:spcAft>
                <a:spcPts val="0"/>
              </a:spcAft>
              <a:buSzPts val="1600"/>
              <a:buChar char="➢"/>
            </a:pPr>
            <a:r>
              <a:rPr lang="en-GB" sz="1600"/>
              <a:t>Defining the “when” condition of different outcomes allows the workflow to advance automatically</a:t>
            </a:r>
            <a:endParaRPr sz="1600"/>
          </a:p>
          <a:p>
            <a:pPr marL="457200" lvl="0" indent="-330200" algn="l" rtl="0">
              <a:spcBef>
                <a:spcPts val="0"/>
              </a:spcBef>
              <a:spcAft>
                <a:spcPts val="0"/>
              </a:spcAft>
              <a:buSzPts val="1600"/>
              <a:buChar char="➢"/>
            </a:pPr>
            <a:r>
              <a:rPr lang="en-GB" sz="1600"/>
              <a:t>Decision shapes used are:</a:t>
            </a:r>
            <a:endParaRPr sz="1600"/>
          </a:p>
        </p:txBody>
      </p:sp>
      <p:sp>
        <p:nvSpPr>
          <p:cNvPr id="139" name="Google Shape;139;p23"/>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Aswene</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2 Introduction to Pega </a:t>
            </a:r>
            <a:endParaRPr/>
          </a:p>
        </p:txBody>
      </p:sp>
      <p:sp>
        <p:nvSpPr>
          <p:cNvPr id="65" name="Google Shape;65;p14"/>
          <p:cNvSpPr txBox="1">
            <a:spLocks noGrp="1"/>
          </p:cNvSpPr>
          <p:nvPr>
            <p:ph type="body" idx="1"/>
          </p:nvPr>
        </p:nvSpPr>
        <p:spPr>
          <a:xfrm>
            <a:off x="311700" y="1180350"/>
            <a:ext cx="8520600" cy="333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Pega Platform is a low code application development tool</a:t>
            </a:r>
            <a:endParaRPr/>
          </a:p>
          <a:p>
            <a:pPr marL="457200" lvl="0" indent="-342900" algn="l" rtl="0">
              <a:lnSpc>
                <a:spcPct val="150000"/>
              </a:lnSpc>
              <a:spcBef>
                <a:spcPts val="0"/>
              </a:spcBef>
              <a:spcAft>
                <a:spcPts val="0"/>
              </a:spcAft>
              <a:buSzPts val="1800"/>
              <a:buChar char="●"/>
            </a:pPr>
            <a:r>
              <a:rPr lang="en-GB"/>
              <a:t>Pega enables process automation</a:t>
            </a:r>
            <a:endParaRPr/>
          </a:p>
          <a:p>
            <a:pPr marL="457200" lvl="0" indent="-342900" algn="l" rtl="0">
              <a:lnSpc>
                <a:spcPct val="150000"/>
              </a:lnSpc>
              <a:spcBef>
                <a:spcPts val="0"/>
              </a:spcBef>
              <a:spcAft>
                <a:spcPts val="0"/>
              </a:spcAft>
              <a:buSzPts val="1800"/>
              <a:buChar char="●"/>
            </a:pPr>
            <a:r>
              <a:rPr lang="en-GB"/>
              <a:t>Includes guidance on best practices </a:t>
            </a:r>
            <a:endParaRPr/>
          </a:p>
          <a:p>
            <a:pPr marL="457200" lvl="0" indent="-342900" algn="l" rtl="0">
              <a:lnSpc>
                <a:spcPct val="150000"/>
              </a:lnSpc>
              <a:spcBef>
                <a:spcPts val="0"/>
              </a:spcBef>
              <a:spcAft>
                <a:spcPts val="0"/>
              </a:spcAft>
              <a:buSzPts val="1800"/>
              <a:buChar char="●"/>
            </a:pPr>
            <a:r>
              <a:rPr lang="en-GB"/>
              <a:t>Extend on pre-built application to save time and reduce costs</a:t>
            </a:r>
            <a:endParaRPr/>
          </a:p>
          <a:p>
            <a:pPr marL="457200" lvl="0" indent="-342900" algn="l" rtl="0">
              <a:lnSpc>
                <a:spcPct val="150000"/>
              </a:lnSpc>
              <a:spcBef>
                <a:spcPts val="0"/>
              </a:spcBef>
              <a:spcAft>
                <a:spcPts val="0"/>
              </a:spcAft>
              <a:buSzPts val="1800"/>
              <a:buChar char="●"/>
            </a:pPr>
            <a:r>
              <a:rPr lang="en-GB"/>
              <a:t>Build custom applications specifically tailored for you business</a:t>
            </a:r>
            <a:endParaRPr/>
          </a:p>
          <a:p>
            <a:pPr marL="457200" lvl="0" indent="-342900" algn="l" rtl="0">
              <a:lnSpc>
                <a:spcPct val="150000"/>
              </a:lnSpc>
              <a:spcBef>
                <a:spcPts val="0"/>
              </a:spcBef>
              <a:spcAft>
                <a:spcPts val="0"/>
              </a:spcAft>
              <a:buSzPts val="1800"/>
              <a:buChar char="●"/>
            </a:pPr>
            <a:r>
              <a:rPr lang="en-GB"/>
              <a:t>Pega applications may be deployed on the cloud or on the premises</a:t>
            </a:r>
            <a:endParaRPr/>
          </a:p>
        </p:txBody>
      </p:sp>
      <p:sp>
        <p:nvSpPr>
          <p:cNvPr id="66" name="Google Shape;66;p14"/>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Warsame</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2: Situational Layer Cake</a:t>
            </a:r>
            <a:endParaRPr/>
          </a:p>
        </p:txBody>
      </p:sp>
      <p:sp>
        <p:nvSpPr>
          <p:cNvPr id="72" name="Google Shape;72;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The Situational Layer Cake approach is reusing application functions in different areas of your application</a:t>
            </a:r>
            <a:endParaRPr/>
          </a:p>
          <a:p>
            <a:pPr marL="457200" lvl="0" indent="-342900" algn="l" rtl="0">
              <a:spcBef>
                <a:spcPts val="0"/>
              </a:spcBef>
              <a:spcAft>
                <a:spcPts val="0"/>
              </a:spcAft>
              <a:buSzPts val="1800"/>
              <a:buChar char="●"/>
            </a:pPr>
            <a:r>
              <a:rPr lang="en-GB" b="1"/>
              <a:t>Rules </a:t>
            </a:r>
            <a:r>
              <a:rPr lang="en-GB"/>
              <a:t>are logical instructions of the application</a:t>
            </a:r>
            <a:endParaRPr/>
          </a:p>
          <a:p>
            <a:pPr marL="457200" lvl="0" indent="-342900" algn="l" rtl="0">
              <a:spcBef>
                <a:spcPts val="0"/>
              </a:spcBef>
              <a:spcAft>
                <a:spcPts val="0"/>
              </a:spcAft>
              <a:buSzPts val="1800"/>
              <a:buChar char="●"/>
            </a:pPr>
            <a:r>
              <a:rPr lang="en-GB"/>
              <a:t>Rules are grouped with other application rules to form a </a:t>
            </a:r>
            <a:r>
              <a:rPr lang="en-GB" b="1"/>
              <a:t>Ruleset</a:t>
            </a:r>
            <a:r>
              <a:rPr lang="en-GB"/>
              <a:t> </a:t>
            </a:r>
            <a:endParaRPr/>
          </a:p>
        </p:txBody>
      </p:sp>
      <p:sp>
        <p:nvSpPr>
          <p:cNvPr id="73" name="Google Shape;73;p15"/>
          <p:cNvSpPr/>
          <p:nvPr/>
        </p:nvSpPr>
        <p:spPr>
          <a:xfrm>
            <a:off x="2162150" y="4337725"/>
            <a:ext cx="4780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162150" y="3652825"/>
            <a:ext cx="2269500" cy="49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679475" y="3652825"/>
            <a:ext cx="2269500" cy="49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259625" y="2967925"/>
            <a:ext cx="2409900" cy="49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2242725" y="4404875"/>
            <a:ext cx="4646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Playfair Display"/>
                <a:ea typeface="Playfair Display"/>
                <a:cs typeface="Playfair Display"/>
                <a:sym typeface="Playfair Display"/>
              </a:rPr>
              <a:t>Common Application ruleset</a:t>
            </a:r>
            <a:endParaRPr>
              <a:latin typeface="Playfair Display"/>
              <a:ea typeface="Playfair Display"/>
              <a:cs typeface="Playfair Display"/>
              <a:sym typeface="Playfair Display"/>
            </a:endParaRPr>
          </a:p>
        </p:txBody>
      </p:sp>
      <p:sp>
        <p:nvSpPr>
          <p:cNvPr id="78" name="Google Shape;78;p15"/>
          <p:cNvSpPr txBox="1"/>
          <p:nvPr/>
        </p:nvSpPr>
        <p:spPr>
          <a:xfrm>
            <a:off x="2256150" y="3693125"/>
            <a:ext cx="2108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Playfair Display"/>
                <a:ea typeface="Playfair Display"/>
                <a:cs typeface="Playfair Display"/>
                <a:sym typeface="Playfair Display"/>
              </a:rPr>
              <a:t>Ruleset</a:t>
            </a:r>
            <a:endParaRPr>
              <a:latin typeface="Playfair Display"/>
              <a:ea typeface="Playfair Display"/>
              <a:cs typeface="Playfair Display"/>
              <a:sym typeface="Playfair Display"/>
            </a:endParaRPr>
          </a:p>
        </p:txBody>
      </p:sp>
      <p:sp>
        <p:nvSpPr>
          <p:cNvPr id="79" name="Google Shape;79;p15"/>
          <p:cNvSpPr txBox="1"/>
          <p:nvPr/>
        </p:nvSpPr>
        <p:spPr>
          <a:xfrm>
            <a:off x="4760025" y="3686425"/>
            <a:ext cx="2108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Playfair Display"/>
                <a:ea typeface="Playfair Display"/>
                <a:cs typeface="Playfair Display"/>
                <a:sym typeface="Playfair Display"/>
              </a:rPr>
              <a:t>Ruleset</a:t>
            </a:r>
            <a:endParaRPr>
              <a:latin typeface="Playfair Display"/>
              <a:ea typeface="Playfair Display"/>
              <a:cs typeface="Playfair Display"/>
              <a:sym typeface="Playfair Display"/>
            </a:endParaRPr>
          </a:p>
        </p:txBody>
      </p:sp>
      <p:sp>
        <p:nvSpPr>
          <p:cNvPr id="80" name="Google Shape;80;p15"/>
          <p:cNvSpPr txBox="1"/>
          <p:nvPr/>
        </p:nvSpPr>
        <p:spPr>
          <a:xfrm>
            <a:off x="3410375" y="2967975"/>
            <a:ext cx="2108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Playfair Display"/>
                <a:ea typeface="Playfair Display"/>
                <a:cs typeface="Playfair Display"/>
                <a:sym typeface="Playfair Display"/>
              </a:rPr>
              <a:t>Ruleset</a:t>
            </a:r>
            <a:endParaRPr>
              <a:latin typeface="Playfair Display"/>
              <a:ea typeface="Playfair Display"/>
              <a:cs typeface="Playfair Display"/>
              <a:sym typeface="Playfair Display"/>
            </a:endParaRPr>
          </a:p>
        </p:txBody>
      </p:sp>
      <p:sp>
        <p:nvSpPr>
          <p:cNvPr id="81" name="Google Shape;81;p15"/>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Warsame</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2: Pega studios</a:t>
            </a:r>
            <a:endParaRPr/>
          </a:p>
        </p:txBody>
      </p:sp>
      <p:graphicFrame>
        <p:nvGraphicFramePr>
          <p:cNvPr id="87" name="Google Shape;87;p16"/>
          <p:cNvGraphicFramePr/>
          <p:nvPr/>
        </p:nvGraphicFramePr>
        <p:xfrm>
          <a:off x="399450" y="1092700"/>
          <a:ext cx="3000000" cy="3000000"/>
        </p:xfrm>
        <a:graphic>
          <a:graphicData uri="http://schemas.openxmlformats.org/drawingml/2006/table">
            <a:tbl>
              <a:tblPr>
                <a:noFill/>
                <a:tableStyleId>{0D081C3A-013B-4095-B9BA-D3FDF0F45B7D}</a:tableStyleId>
              </a:tblPr>
              <a:tblGrid>
                <a:gridCol w="2810950">
                  <a:extLst>
                    <a:ext uri="{9D8B030D-6E8A-4147-A177-3AD203B41FA5}">
                      <a16:colId xmlns:a16="http://schemas.microsoft.com/office/drawing/2014/main" val="20000"/>
                    </a:ext>
                  </a:extLst>
                </a:gridCol>
                <a:gridCol w="2810950">
                  <a:extLst>
                    <a:ext uri="{9D8B030D-6E8A-4147-A177-3AD203B41FA5}">
                      <a16:colId xmlns:a16="http://schemas.microsoft.com/office/drawing/2014/main" val="20001"/>
                    </a:ext>
                  </a:extLst>
                </a:gridCol>
                <a:gridCol w="28109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b="1"/>
                        <a:t>Studio:</a:t>
                      </a:r>
                      <a:endParaRPr b="1"/>
                    </a:p>
                  </a:txBody>
                  <a:tcPr marL="91425" marR="91425" marT="91425" marB="91425"/>
                </a:tc>
                <a:tc>
                  <a:txBody>
                    <a:bodyPr/>
                    <a:lstStyle/>
                    <a:p>
                      <a:pPr marL="0" lvl="0" indent="0" algn="l" rtl="0">
                        <a:spcBef>
                          <a:spcPts val="0"/>
                        </a:spcBef>
                        <a:spcAft>
                          <a:spcPts val="0"/>
                        </a:spcAft>
                        <a:buNone/>
                      </a:pPr>
                      <a:r>
                        <a:rPr lang="en-GB" b="1"/>
                        <a:t>Features &amp; Uses:</a:t>
                      </a:r>
                      <a:endParaRPr b="1"/>
                    </a:p>
                  </a:txBody>
                  <a:tcPr marL="91425" marR="91425" marT="91425" marB="91425"/>
                </a:tc>
                <a:tc>
                  <a:txBody>
                    <a:bodyPr/>
                    <a:lstStyle/>
                    <a:p>
                      <a:pPr marL="0" lvl="0" indent="0" algn="l" rtl="0">
                        <a:spcBef>
                          <a:spcPts val="0"/>
                        </a:spcBef>
                        <a:spcAft>
                          <a:spcPts val="0"/>
                        </a:spcAft>
                        <a:buNone/>
                      </a:pPr>
                      <a:r>
                        <a:rPr lang="en-GB" b="1"/>
                        <a:t>For:</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APP</a:t>
                      </a:r>
                      <a:endParaRPr/>
                    </a:p>
                  </a:txBody>
                  <a:tcPr marL="91425" marR="91425" marT="91425" marB="91425"/>
                </a:tc>
                <a:tc>
                  <a:txBody>
                    <a:bodyPr/>
                    <a:lstStyle/>
                    <a:p>
                      <a:pPr marL="0" lvl="0" indent="0" algn="l" rtl="0">
                        <a:spcBef>
                          <a:spcPts val="0"/>
                        </a:spcBef>
                        <a:spcAft>
                          <a:spcPts val="0"/>
                        </a:spcAft>
                        <a:buNone/>
                      </a:pPr>
                      <a:r>
                        <a:rPr lang="en-GB"/>
                        <a:t>Application development (case design, UI, data+integration, etc)</a:t>
                      </a:r>
                      <a:endParaRPr/>
                    </a:p>
                  </a:txBody>
                  <a:tcPr marL="91425" marR="91425" marT="91425" marB="91425"/>
                </a:tc>
                <a:tc>
                  <a:txBody>
                    <a:bodyPr/>
                    <a:lstStyle/>
                    <a:p>
                      <a:pPr marL="0" lvl="0" indent="0" algn="l" rtl="0">
                        <a:spcBef>
                          <a:spcPts val="0"/>
                        </a:spcBef>
                        <a:spcAft>
                          <a:spcPts val="0"/>
                        </a:spcAft>
                        <a:buNone/>
                      </a:pPr>
                      <a:r>
                        <a:rPr lang="en-GB"/>
                        <a:t>Business analysts, application developers, front-end developers, data engineers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DEV</a:t>
                      </a:r>
                      <a:endParaRPr/>
                    </a:p>
                  </a:txBody>
                  <a:tcPr marL="91425" marR="91425" marT="91425" marB="91425"/>
                </a:tc>
                <a:tc>
                  <a:txBody>
                    <a:bodyPr/>
                    <a:lstStyle/>
                    <a:p>
                      <a:pPr marL="0" lvl="0" indent="0" algn="l" rtl="0">
                        <a:spcBef>
                          <a:spcPts val="0"/>
                        </a:spcBef>
                        <a:spcAft>
                          <a:spcPts val="0"/>
                        </a:spcAft>
                        <a:buNone/>
                      </a:pPr>
                      <a:r>
                        <a:rPr lang="en-GB"/>
                        <a:t>Advanced functionality (system settings, security, versioning+source control, etc)</a:t>
                      </a:r>
                      <a:endParaRPr/>
                    </a:p>
                  </a:txBody>
                  <a:tcPr marL="91425" marR="91425" marT="91425" marB="91425"/>
                </a:tc>
                <a:tc>
                  <a:txBody>
                    <a:bodyPr/>
                    <a:lstStyle/>
                    <a:p>
                      <a:pPr marL="0" lvl="0" indent="0" algn="l" rtl="0">
                        <a:spcBef>
                          <a:spcPts val="0"/>
                        </a:spcBef>
                        <a:spcAft>
                          <a:spcPts val="0"/>
                        </a:spcAft>
                        <a:buNone/>
                      </a:pPr>
                      <a:r>
                        <a:rPr lang="en-GB"/>
                        <a:t>Experienced application developers, account and security administrators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ADMIN</a:t>
                      </a:r>
                      <a:endParaRPr/>
                    </a:p>
                  </a:txBody>
                  <a:tcPr marL="91425" marR="91425" marT="91425" marB="91425"/>
                </a:tc>
                <a:tc>
                  <a:txBody>
                    <a:bodyPr/>
                    <a:lstStyle/>
                    <a:p>
                      <a:pPr marL="0" lvl="0" indent="0" algn="l" rtl="0">
                        <a:spcBef>
                          <a:spcPts val="0"/>
                        </a:spcBef>
                        <a:spcAft>
                          <a:spcPts val="0"/>
                        </a:spcAft>
                        <a:buNone/>
                      </a:pPr>
                      <a:r>
                        <a:rPr lang="en-GB"/>
                        <a:t>System operations (logs, jobs, queue processors, etc)</a:t>
                      </a:r>
                      <a:endParaRPr/>
                    </a:p>
                  </a:txBody>
                  <a:tcPr marL="91425" marR="91425" marT="91425" marB="91425"/>
                </a:tc>
                <a:tc>
                  <a:txBody>
                    <a:bodyPr/>
                    <a:lstStyle/>
                    <a:p>
                      <a:pPr marL="0" lvl="0" indent="0" algn="l" rtl="0">
                        <a:spcBef>
                          <a:spcPts val="0"/>
                        </a:spcBef>
                        <a:spcAft>
                          <a:spcPts val="0"/>
                        </a:spcAft>
                        <a:buNone/>
                      </a:pPr>
                      <a:r>
                        <a:rPr lang="en-GB"/>
                        <a:t>System administrators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PREDICTION</a:t>
                      </a:r>
                      <a:endParaRPr/>
                    </a:p>
                  </a:txBody>
                  <a:tcPr marL="91425" marR="91425" marT="91425" marB="91425"/>
                </a:tc>
                <a:tc>
                  <a:txBody>
                    <a:bodyPr/>
                    <a:lstStyle/>
                    <a:p>
                      <a:pPr marL="0" lvl="0" indent="0" algn="l" rtl="0">
                        <a:spcBef>
                          <a:spcPts val="0"/>
                        </a:spcBef>
                        <a:spcAft>
                          <a:spcPts val="0"/>
                        </a:spcAft>
                        <a:buNone/>
                      </a:pPr>
                      <a:r>
                        <a:rPr lang="en-GB"/>
                        <a:t>Develop AI and machine learning models for predictive, adaptive and text analytics, monitor performance and optimise models </a:t>
                      </a:r>
                      <a:endParaRPr/>
                    </a:p>
                  </a:txBody>
                  <a:tcPr marL="91425" marR="91425" marT="91425" marB="91425"/>
                </a:tc>
                <a:tc>
                  <a:txBody>
                    <a:bodyPr/>
                    <a:lstStyle/>
                    <a:p>
                      <a:pPr marL="0" lvl="0" indent="0" algn="l" rtl="0">
                        <a:spcBef>
                          <a:spcPts val="0"/>
                        </a:spcBef>
                        <a:spcAft>
                          <a:spcPts val="0"/>
                        </a:spcAft>
                        <a:buNone/>
                      </a:pPr>
                      <a:r>
                        <a:rPr lang="en-GB"/>
                        <a:t>Data scientists, decision architects</a:t>
                      </a:r>
                      <a:endParaRPr/>
                    </a:p>
                  </a:txBody>
                  <a:tcPr marL="91425" marR="91425" marT="91425" marB="91425"/>
                </a:tc>
                <a:extLst>
                  <a:ext uri="{0D108BD9-81ED-4DB2-BD59-A6C34878D82A}">
                    <a16:rowId xmlns:a16="http://schemas.microsoft.com/office/drawing/2014/main" val="10004"/>
                  </a:ext>
                </a:extLst>
              </a:tr>
            </a:tbl>
          </a:graphicData>
        </a:graphic>
      </p:graphicFrame>
      <p:sp>
        <p:nvSpPr>
          <p:cNvPr id="88" name="Google Shape;88;p16"/>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Aswene</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3 Case Life Cylce </a:t>
            </a:r>
            <a:endParaRPr/>
          </a:p>
        </p:txBody>
      </p:sp>
      <p:sp>
        <p:nvSpPr>
          <p:cNvPr id="94" name="Google Shape;94;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case life cycle is a modelling technique allowing business users to interact with a case the same way they would think about it.</a:t>
            </a:r>
            <a:endParaRPr/>
          </a:p>
          <a:p>
            <a:pPr marL="457200" lvl="0" indent="-342900" algn="l" rtl="0">
              <a:lnSpc>
                <a:spcPct val="150000"/>
              </a:lnSpc>
              <a:spcBef>
                <a:spcPts val="0"/>
              </a:spcBef>
              <a:spcAft>
                <a:spcPts val="0"/>
              </a:spcAft>
              <a:buSzPts val="1800"/>
              <a:buChar char="●"/>
            </a:pPr>
            <a:r>
              <a:rPr lang="en-GB"/>
              <a:t>Case Type - It is an abstract model of a business transaction</a:t>
            </a:r>
            <a:endParaRPr/>
          </a:p>
          <a:p>
            <a:pPr marL="457200" lvl="0" indent="-342900" algn="l" rtl="0">
              <a:lnSpc>
                <a:spcPct val="150000"/>
              </a:lnSpc>
              <a:spcBef>
                <a:spcPts val="0"/>
              </a:spcBef>
              <a:spcAft>
                <a:spcPts val="0"/>
              </a:spcAft>
              <a:buSzPts val="1800"/>
              <a:buChar char="●"/>
            </a:pPr>
            <a:r>
              <a:rPr lang="en-GB"/>
              <a:t>Case - A specific instance of the transaction</a:t>
            </a:r>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
        <p:nvSpPr>
          <p:cNvPr id="95" name="Google Shape;95;p17"/>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Warsame</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3 Stages</a:t>
            </a:r>
            <a:endParaRPr/>
          </a:p>
        </p:txBody>
      </p:sp>
      <p:sp>
        <p:nvSpPr>
          <p:cNvPr id="101" name="Google Shape;101;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Represents a significant change in the status of a case</a:t>
            </a:r>
            <a:endParaRPr/>
          </a:p>
          <a:p>
            <a:pPr marL="457200" lvl="0" indent="-342900" algn="l" rtl="0">
              <a:lnSpc>
                <a:spcPct val="150000"/>
              </a:lnSpc>
              <a:spcBef>
                <a:spcPts val="0"/>
              </a:spcBef>
              <a:spcAft>
                <a:spcPts val="0"/>
              </a:spcAft>
              <a:buSzPts val="1800"/>
              <a:buChar char="●"/>
            </a:pPr>
            <a:r>
              <a:rPr lang="en-GB"/>
              <a:t>Each stage consists of one or more </a:t>
            </a:r>
            <a:r>
              <a:rPr lang="en-GB" b="1"/>
              <a:t>processes</a:t>
            </a:r>
            <a:r>
              <a:rPr lang="en-GB"/>
              <a:t>, which is made up of one or more </a:t>
            </a:r>
            <a:r>
              <a:rPr lang="en-GB" b="1"/>
              <a:t>steps</a:t>
            </a:r>
            <a:endParaRPr b="1"/>
          </a:p>
          <a:p>
            <a:pPr marL="457200" lvl="0" indent="-342900" algn="l" rtl="0">
              <a:lnSpc>
                <a:spcPct val="200000"/>
              </a:lnSpc>
              <a:spcBef>
                <a:spcPts val="0"/>
              </a:spcBef>
              <a:spcAft>
                <a:spcPts val="0"/>
              </a:spcAft>
              <a:buSzPts val="1800"/>
              <a:buChar char="●"/>
            </a:pPr>
            <a:r>
              <a:rPr lang="en-GB" b="1"/>
              <a:t>Primary stages</a:t>
            </a:r>
            <a:r>
              <a:rPr lang="en-GB"/>
              <a:t> are the high-level phases of a case life cycle</a:t>
            </a:r>
            <a:endParaRPr/>
          </a:p>
          <a:p>
            <a:pPr marL="457200" lvl="0" indent="-342900" algn="l" rtl="0">
              <a:lnSpc>
                <a:spcPct val="200000"/>
              </a:lnSpc>
              <a:spcBef>
                <a:spcPts val="0"/>
              </a:spcBef>
              <a:spcAft>
                <a:spcPts val="0"/>
              </a:spcAft>
              <a:buSzPts val="1800"/>
              <a:buChar char="●"/>
            </a:pPr>
            <a:r>
              <a:rPr lang="en-GB" b="1"/>
              <a:t>Happy path</a:t>
            </a:r>
            <a:r>
              <a:rPr lang="en-GB"/>
              <a:t> is the path a case would take if it does not deviate from the primary stages</a:t>
            </a:r>
            <a:endParaRPr/>
          </a:p>
        </p:txBody>
      </p:sp>
      <p:sp>
        <p:nvSpPr>
          <p:cNvPr id="102" name="Google Shape;102;p18"/>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Warsame</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3 Alternate Stages.</a:t>
            </a:r>
            <a:endParaRPr/>
          </a:p>
        </p:txBody>
      </p:sp>
      <p:sp>
        <p:nvSpPr>
          <p:cNvPr id="108" name="Google Shape;108;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By default, when a stage is complete, there is an automatic transition to the next stage.</a:t>
            </a:r>
            <a:endParaRPr/>
          </a:p>
          <a:p>
            <a:pPr marL="457200" lvl="0" indent="-342900" algn="l" rtl="0">
              <a:lnSpc>
                <a:spcPct val="150000"/>
              </a:lnSpc>
              <a:spcBef>
                <a:spcPts val="0"/>
              </a:spcBef>
              <a:spcAft>
                <a:spcPts val="0"/>
              </a:spcAft>
              <a:buSzPts val="1800"/>
              <a:buChar char="●"/>
            </a:pPr>
            <a:r>
              <a:rPr lang="en-GB"/>
              <a:t>Alternate stages are used  for when a case does not follow the primary stages</a:t>
            </a:r>
            <a:endParaRPr/>
          </a:p>
          <a:p>
            <a:pPr marL="457200" lvl="0" indent="-342900" algn="l" rtl="0">
              <a:lnSpc>
                <a:spcPct val="150000"/>
              </a:lnSpc>
              <a:spcBef>
                <a:spcPts val="0"/>
              </a:spcBef>
              <a:spcAft>
                <a:spcPts val="0"/>
              </a:spcAft>
              <a:buSzPts val="1800"/>
              <a:buChar char="●"/>
            </a:pPr>
            <a:r>
              <a:rPr lang="en-GB"/>
              <a:t>Example: If an item is out of stock, the case may move to an alternate stage to handle the ordering of items not in stock.</a:t>
            </a:r>
            <a:endParaRPr/>
          </a:p>
          <a:p>
            <a:pPr marL="457200" lvl="0" indent="-342900" algn="l" rtl="0">
              <a:lnSpc>
                <a:spcPct val="150000"/>
              </a:lnSpc>
              <a:spcBef>
                <a:spcPts val="0"/>
              </a:spcBef>
              <a:spcAft>
                <a:spcPts val="0"/>
              </a:spcAft>
              <a:buSzPts val="1800"/>
              <a:buChar char="●"/>
            </a:pPr>
            <a:r>
              <a:rPr lang="en-GB"/>
              <a:t>A </a:t>
            </a:r>
            <a:r>
              <a:rPr lang="en-GB" b="1"/>
              <a:t>change stage</a:t>
            </a:r>
            <a:r>
              <a:rPr lang="en-GB"/>
              <a:t> step can be used to transition back from the alternate stage to a primary stage.</a:t>
            </a:r>
            <a:endParaRPr/>
          </a:p>
        </p:txBody>
      </p:sp>
      <p:sp>
        <p:nvSpPr>
          <p:cNvPr id="109" name="Google Shape;109;p19"/>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Warsame</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5: Optional actions</a:t>
            </a:r>
            <a:endParaRPr/>
          </a:p>
        </p:txBody>
      </p:sp>
      <p:sp>
        <p:nvSpPr>
          <p:cNvPr id="115" name="Google Shape;115;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Enables users to carry out an action no matter what stage or step the case is in.</a:t>
            </a:r>
            <a:endParaRPr sz="1600"/>
          </a:p>
          <a:p>
            <a:pPr marL="0" lvl="0" indent="0" algn="l" rtl="0">
              <a:spcBef>
                <a:spcPts val="1600"/>
              </a:spcBef>
              <a:spcAft>
                <a:spcPts val="0"/>
              </a:spcAft>
              <a:buNone/>
            </a:pPr>
            <a:r>
              <a:rPr lang="en-GB" sz="1600"/>
              <a:t>Can execute sporadic tasks without affecting the main events (primary/happy path) of the case life cycle.</a:t>
            </a:r>
            <a:endParaRPr sz="1600"/>
          </a:p>
          <a:p>
            <a:pPr marL="0" lvl="0" indent="0" algn="l" rtl="0">
              <a:spcBef>
                <a:spcPts val="1600"/>
              </a:spcBef>
              <a:spcAft>
                <a:spcPts val="0"/>
              </a:spcAft>
              <a:buNone/>
            </a:pPr>
            <a:endParaRPr sz="100"/>
          </a:p>
          <a:p>
            <a:pPr marL="0" lvl="0" indent="0" algn="l" rtl="0">
              <a:spcBef>
                <a:spcPts val="1600"/>
              </a:spcBef>
              <a:spcAft>
                <a:spcPts val="0"/>
              </a:spcAft>
              <a:buNone/>
            </a:pPr>
            <a:r>
              <a:rPr lang="en-GB" sz="1600"/>
              <a:t>Two types of optional actions:</a:t>
            </a:r>
            <a:endParaRPr sz="1600"/>
          </a:p>
          <a:p>
            <a:pPr marL="457200" lvl="0" indent="-330200" algn="l" rtl="0">
              <a:spcBef>
                <a:spcPts val="1600"/>
              </a:spcBef>
              <a:spcAft>
                <a:spcPts val="0"/>
              </a:spcAft>
              <a:buSzPts val="1600"/>
              <a:buChar char="➢"/>
            </a:pPr>
            <a:r>
              <a:rPr lang="en-GB" sz="1600"/>
              <a:t>Optional process -&gt; case-wide</a:t>
            </a:r>
            <a:endParaRPr sz="1600"/>
          </a:p>
          <a:p>
            <a:pPr marL="457200" lvl="0" indent="-330200" algn="l" rtl="0">
              <a:spcBef>
                <a:spcPts val="0"/>
              </a:spcBef>
              <a:spcAft>
                <a:spcPts val="0"/>
              </a:spcAft>
              <a:buSzPts val="1600"/>
              <a:buChar char="➢"/>
            </a:pPr>
            <a:r>
              <a:rPr lang="en-GB" sz="1600"/>
              <a:t>Optional user action -&gt; stage-only </a:t>
            </a:r>
            <a:endParaRPr sz="1600"/>
          </a:p>
        </p:txBody>
      </p:sp>
      <p:sp>
        <p:nvSpPr>
          <p:cNvPr id="116" name="Google Shape;116;p20"/>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Aswene</a:t>
            </a:r>
            <a:endParaRPr>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Chapter 5: Conditionals</a:t>
            </a:r>
            <a:endParaRPr/>
          </a:p>
        </p:txBody>
      </p:sp>
      <p:sp>
        <p:nvSpPr>
          <p:cNvPr id="122" name="Google Shape;122;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Specifies if a stage or process will continue to completion or be skipped</a:t>
            </a:r>
            <a:endParaRPr sz="1600"/>
          </a:p>
          <a:p>
            <a:pPr marL="457200" lvl="0" indent="-330200" algn="l" rtl="0">
              <a:spcBef>
                <a:spcPts val="0"/>
              </a:spcBef>
              <a:spcAft>
                <a:spcPts val="0"/>
              </a:spcAft>
              <a:buSzPts val="1600"/>
              <a:buChar char="➢"/>
            </a:pPr>
            <a:r>
              <a:rPr lang="en-GB" sz="1600"/>
              <a:t>User entered values must match the condition to run the stage or process the condition is in </a:t>
            </a:r>
            <a:endParaRPr sz="1600"/>
          </a:p>
          <a:p>
            <a:pPr marL="0" lvl="0" indent="0" algn="l" rtl="0">
              <a:spcBef>
                <a:spcPts val="1600"/>
              </a:spcBef>
              <a:spcAft>
                <a:spcPts val="0"/>
              </a:spcAft>
              <a:buNone/>
            </a:pPr>
            <a:r>
              <a:rPr lang="en-GB" sz="1600"/>
              <a:t>Example: a process of payment collection is only carried out if the user checks the box to buy what is in the cart, else the process is skipped as it is not needed</a:t>
            </a:r>
            <a:endParaRPr sz="1600"/>
          </a:p>
          <a:p>
            <a:pPr marL="457200" lvl="0" indent="-330200" algn="l" rtl="0">
              <a:spcBef>
                <a:spcPts val="1600"/>
              </a:spcBef>
              <a:spcAft>
                <a:spcPts val="0"/>
              </a:spcAft>
              <a:buSzPts val="1600"/>
              <a:buChar char="➢"/>
            </a:pPr>
            <a:r>
              <a:rPr lang="en-GB" sz="1600"/>
              <a:t>Multiple conditions can be added -&gt; Use the logical AND/OR to do so</a:t>
            </a:r>
            <a:endParaRPr sz="1600"/>
          </a:p>
          <a:p>
            <a:pPr marL="0" lvl="0" indent="0" algn="l" rtl="0">
              <a:spcBef>
                <a:spcPts val="1600"/>
              </a:spcBef>
              <a:spcAft>
                <a:spcPts val="1600"/>
              </a:spcAft>
              <a:buNone/>
            </a:pPr>
            <a:r>
              <a:rPr lang="en-GB" sz="1600"/>
              <a:t>Example: some sites require a minimum of 3 items in a cart to go to the checkout, so condition would be Buy=True &amp; Items&lt;=3, only then the checkout process is carried out</a:t>
            </a:r>
            <a:endParaRPr sz="1600"/>
          </a:p>
        </p:txBody>
      </p:sp>
      <p:sp>
        <p:nvSpPr>
          <p:cNvPr id="123" name="Google Shape;123;p21"/>
          <p:cNvSpPr txBox="1"/>
          <p:nvPr/>
        </p:nvSpPr>
        <p:spPr>
          <a:xfrm>
            <a:off x="7950075" y="169025"/>
            <a:ext cx="956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layfair Display"/>
                <a:ea typeface="Playfair Display"/>
                <a:cs typeface="Playfair Display"/>
                <a:sym typeface="Playfair Display"/>
              </a:rPr>
              <a:t>Aswene</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Montserrat</vt:lpstr>
      <vt:lpstr>Playfair Display</vt:lpstr>
      <vt:lpstr>Arial</vt:lpstr>
      <vt:lpstr>Oswald</vt:lpstr>
      <vt:lpstr>Pop</vt:lpstr>
      <vt:lpstr>PEGA </vt:lpstr>
      <vt:lpstr>Chapter 2 Introduction to Pega </vt:lpstr>
      <vt:lpstr>Chapter 2: Situational Layer Cake</vt:lpstr>
      <vt:lpstr>Chapter 2: Pega studios</vt:lpstr>
      <vt:lpstr>Chapter 3 Case Life Cylce </vt:lpstr>
      <vt:lpstr>Chapter 3 Stages</vt:lpstr>
      <vt:lpstr>Chapter 3 Alternate Stages.</vt:lpstr>
      <vt:lpstr>Chapter 5: Optional actions</vt:lpstr>
      <vt:lpstr>Chapter 5: Conditionals</vt:lpstr>
      <vt:lpstr>Chapter 5: Parallel processing</vt:lpstr>
      <vt:lpstr>Chapter 5: Decision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PEGA </dc:title>
  <cp:lastModifiedBy>Aswene Sivaraj</cp:lastModifiedBy>
  <cp:revision>1</cp:revision>
  <dcterms:modified xsi:type="dcterms:W3CDTF">2021-03-25T09:49:02Z</dcterms:modified>
</cp:coreProperties>
</file>