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Berkshire Swash"/>
      <p:regular r:id="rId23"/>
    </p:embeddedFont>
    <p:embeddedFont>
      <p:font typeface="Lora"/>
      <p:regular r:id="rId24"/>
      <p:bold r:id="rId25"/>
      <p:italic r:id="rId26"/>
      <p:boldItalic r:id="rId27"/>
    </p:embeddedFont>
    <p:embeddedFont>
      <p:font typeface="Vidaloka"/>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BC8795-627F-4D90-A0E4-D5F2305E4150}">
  <a:tblStyle styleId="{8CBC8795-627F-4D90-A0E4-D5F2305E41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ora-regular.fntdata"/><Relationship Id="rId23" Type="http://schemas.openxmlformats.org/officeDocument/2006/relationships/font" Target="fonts/BerkshireSwash-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italic.fntdata"/><Relationship Id="rId25" Type="http://schemas.openxmlformats.org/officeDocument/2006/relationships/font" Target="fonts/Lora-bold.fntdata"/><Relationship Id="rId28" Type="http://schemas.openxmlformats.org/officeDocument/2006/relationships/font" Target="fonts/Vidaloka-regular.fntdata"/><Relationship Id="rId27" Type="http://schemas.openxmlformats.org/officeDocument/2006/relationships/font" Target="fonts/Lor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2335c976a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272335c976a_2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2335c976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72335c976a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2335c976a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72335c976a_2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2335c976a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72335c976a_2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2335c976a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72335c976a_2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2335c976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72335c976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2335c976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72335c976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hyperlink" Target="https://link.springer.com/chapter/10.1007/978-3-030-49186-4_31" TargetMode="External"/><Relationship Id="rId7" Type="http://schemas.openxmlformats.org/officeDocument/2006/relationships/hyperlink" Target="https://link.springer.com/chapter/10.1007/978-3-030-49186-4_3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hyperlink" Target="https://nabfoundation.in/pdf/Plantation-and-Horticulture.pdf" TargetMode="External"/><Relationship Id="rId7" Type="http://schemas.openxmlformats.org/officeDocument/2006/relationships/hyperlink" Target="https://nabfoundation.in/pdf/Plantation-and-Horticulture.pdf" TargetMode="External"/><Relationship Id="rId8" Type="http://schemas.openxmlformats.org/officeDocument/2006/relationships/hyperlink" Target="https://www.researchgate.net/publication/1956697_Artificial_Neural_Networks_for_Beginner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slide" Target="/ppt/slides/slide15.xml"/><Relationship Id="rId13" Type="http://schemas.openxmlformats.org/officeDocument/2006/relationships/image" Target="../media/image7.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14.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8.xml"/><Relationship Id="rId8" Type="http://schemas.openxmlformats.org/officeDocument/2006/relationships/slide" Target="/ppt/slid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1257300" y="2050700"/>
            <a:ext cx="10444200" cy="1282500"/>
          </a:xfrm>
          <a:prstGeom prst="rect">
            <a:avLst/>
          </a:prstGeom>
          <a:noFill/>
          <a:ln>
            <a:noFill/>
          </a:ln>
        </p:spPr>
        <p:txBody>
          <a:bodyPr anchorCtr="0" anchor="t" bIns="0" lIns="0" spcFirstLastPara="1" rIns="0" wrap="square" tIns="21975">
            <a:spAutoFit/>
          </a:bodyPr>
          <a:lstStyle/>
          <a:p>
            <a:pPr indent="0" lvl="0" marL="16912" rtl="0" algn="ctr">
              <a:spcBef>
                <a:spcPts val="0"/>
              </a:spcBef>
              <a:spcAft>
                <a:spcPts val="0"/>
              </a:spcAft>
              <a:buSzPts val="1100"/>
              <a:buNone/>
            </a:pPr>
            <a:r>
              <a:rPr b="1" lang="en-US" sz="2729">
                <a:solidFill>
                  <a:schemeClr val="dk1"/>
                </a:solidFill>
                <a:latin typeface="Georgia"/>
                <a:ea typeface="Georgia"/>
                <a:cs typeface="Georgia"/>
                <a:sym typeface="Georgia"/>
              </a:rPr>
              <a:t>GreenBot : A ChatBot for Horticulture Enthusiasts and </a:t>
            </a:r>
            <a:endParaRPr b="1" sz="2729">
              <a:solidFill>
                <a:schemeClr val="dk1"/>
              </a:solidFill>
              <a:latin typeface="Georgia"/>
              <a:ea typeface="Georgia"/>
              <a:cs typeface="Georgia"/>
              <a:sym typeface="Georgia"/>
            </a:endParaRPr>
          </a:p>
          <a:p>
            <a:pPr indent="0" lvl="0" marL="16912" rtl="0" algn="ctr">
              <a:spcBef>
                <a:spcPts val="0"/>
              </a:spcBef>
              <a:spcAft>
                <a:spcPts val="0"/>
              </a:spcAft>
              <a:buClr>
                <a:schemeClr val="dk1"/>
              </a:buClr>
              <a:buSzPts val="1100"/>
              <a:buFont typeface="Arial"/>
              <a:buNone/>
            </a:pPr>
            <a:r>
              <a:rPr b="1" lang="en-US" sz="2729">
                <a:solidFill>
                  <a:schemeClr val="dk1"/>
                </a:solidFill>
                <a:latin typeface="Georgia"/>
                <a:ea typeface="Georgia"/>
                <a:cs typeface="Georgia"/>
                <a:sym typeface="Georgia"/>
              </a:rPr>
              <a:t>Home Gardeners</a:t>
            </a:r>
            <a:endParaRPr b="1" sz="2729">
              <a:solidFill>
                <a:schemeClr val="dk1"/>
              </a:solidFill>
              <a:latin typeface="Georgia"/>
              <a:ea typeface="Georgia"/>
              <a:cs typeface="Georgia"/>
              <a:sym typeface="Georgia"/>
            </a:endParaRPr>
          </a:p>
          <a:p>
            <a:pPr indent="0" lvl="0" marL="16913" marR="0" rtl="0" algn="l">
              <a:spcBef>
                <a:spcPts val="0"/>
              </a:spcBef>
              <a:spcAft>
                <a:spcPts val="0"/>
              </a:spcAft>
              <a:buNone/>
            </a:pPr>
            <a:r>
              <a:t/>
            </a:r>
            <a:endParaRPr b="1" sz="2729">
              <a:solidFill>
                <a:schemeClr val="dk1"/>
              </a:solidFill>
              <a:latin typeface="Georgia"/>
              <a:ea typeface="Georgia"/>
              <a:cs typeface="Georgia"/>
              <a:sym typeface="Georgia"/>
            </a:endParaRPr>
          </a:p>
        </p:txBody>
      </p:sp>
      <p:sp>
        <p:nvSpPr>
          <p:cNvPr id="85" name="Google Shape;85;p13"/>
          <p:cNvSpPr txBox="1"/>
          <p:nvPr/>
        </p:nvSpPr>
        <p:spPr>
          <a:xfrm>
            <a:off x="1110173" y="3265173"/>
            <a:ext cx="2463300" cy="430500"/>
          </a:xfrm>
          <a:prstGeom prst="rect">
            <a:avLst/>
          </a:prstGeom>
          <a:noFill/>
          <a:ln>
            <a:noFill/>
          </a:ln>
        </p:spPr>
        <p:txBody>
          <a:bodyPr anchorCtr="0" anchor="t" bIns="0" lIns="0" spcFirstLastPara="1" rIns="0" wrap="square" tIns="20275">
            <a:spAutoFit/>
          </a:bodyPr>
          <a:lstStyle/>
          <a:p>
            <a:pPr indent="0" lvl="0" marL="16913" marR="0" rtl="0" algn="l">
              <a:spcBef>
                <a:spcPts val="0"/>
              </a:spcBef>
              <a:spcAft>
                <a:spcPts val="0"/>
              </a:spcAft>
              <a:buNone/>
            </a:pPr>
            <a:r>
              <a:rPr b="1" i="0" lang="en-US" sz="2663" u="none" cap="none" strike="noStrike">
                <a:solidFill>
                  <a:srgbClr val="4F6028"/>
                </a:solidFill>
                <a:latin typeface="Cambria"/>
                <a:ea typeface="Cambria"/>
                <a:cs typeface="Cambria"/>
                <a:sym typeface="Cambria"/>
              </a:rPr>
              <a:t>Presented By:</a:t>
            </a:r>
            <a:endParaRPr b="0" i="0" sz="2663" u="none" cap="none" strike="noStrike">
              <a:solidFill>
                <a:schemeClr val="dk1"/>
              </a:solidFill>
              <a:latin typeface="Cambria"/>
              <a:ea typeface="Cambria"/>
              <a:cs typeface="Cambria"/>
              <a:sym typeface="Cambria"/>
            </a:endParaRPr>
          </a:p>
        </p:txBody>
      </p:sp>
      <p:sp>
        <p:nvSpPr>
          <p:cNvPr id="86" name="Google Shape;86;p13"/>
          <p:cNvSpPr txBox="1"/>
          <p:nvPr/>
        </p:nvSpPr>
        <p:spPr>
          <a:xfrm>
            <a:off x="1110173" y="3674737"/>
            <a:ext cx="2836200" cy="353700"/>
          </a:xfrm>
          <a:prstGeom prst="rect">
            <a:avLst/>
          </a:prstGeom>
          <a:noFill/>
          <a:ln>
            <a:noFill/>
          </a:ln>
        </p:spPr>
        <p:txBody>
          <a:bodyPr anchorCtr="0" anchor="t" bIns="0" lIns="0" spcFirstLastPara="1" rIns="0" wrap="square" tIns="5050">
            <a:spAutoFit/>
          </a:bodyPr>
          <a:lstStyle/>
          <a:p>
            <a:pPr indent="0" lvl="0" marL="16913" marR="6765" rtl="0" algn="l">
              <a:lnSpc>
                <a:spcPct val="105000"/>
              </a:lnSpc>
              <a:spcBef>
                <a:spcPts val="0"/>
              </a:spcBef>
              <a:spcAft>
                <a:spcPts val="0"/>
              </a:spcAft>
              <a:buNone/>
            </a:pPr>
            <a:r>
              <a:rPr b="1" i="0" lang="en-US" sz="2264" u="none" cap="none" strike="noStrike">
                <a:solidFill>
                  <a:srgbClr val="234060"/>
                </a:solidFill>
                <a:latin typeface="Cambria"/>
                <a:ea typeface="Cambria"/>
                <a:cs typeface="Cambria"/>
                <a:sym typeface="Cambria"/>
              </a:rPr>
              <a:t>Name:</a:t>
            </a:r>
            <a:endParaRPr b="0" i="0" sz="2264" u="none" cap="none" strike="noStrike">
              <a:solidFill>
                <a:schemeClr val="dk1"/>
              </a:solidFill>
              <a:latin typeface="Cambria"/>
              <a:ea typeface="Cambria"/>
              <a:cs typeface="Cambria"/>
              <a:sym typeface="Cambria"/>
            </a:endParaRPr>
          </a:p>
        </p:txBody>
      </p:sp>
      <p:sp>
        <p:nvSpPr>
          <p:cNvPr id="87" name="Google Shape;87;p13"/>
          <p:cNvSpPr txBox="1"/>
          <p:nvPr/>
        </p:nvSpPr>
        <p:spPr>
          <a:xfrm>
            <a:off x="4508856" y="3666186"/>
            <a:ext cx="2116500" cy="370800"/>
          </a:xfrm>
          <a:prstGeom prst="rect">
            <a:avLst/>
          </a:prstGeom>
          <a:noFill/>
          <a:ln>
            <a:noFill/>
          </a:ln>
        </p:spPr>
        <p:txBody>
          <a:bodyPr anchorCtr="0" anchor="t" bIns="0" lIns="0" spcFirstLastPara="1" rIns="0" wrap="square" tIns="21975">
            <a:spAutoFit/>
          </a:bodyPr>
          <a:lstStyle/>
          <a:p>
            <a:pPr indent="0" lvl="0" marL="16913" marR="0" rtl="0" algn="l">
              <a:spcBef>
                <a:spcPts val="0"/>
              </a:spcBef>
              <a:spcAft>
                <a:spcPts val="0"/>
              </a:spcAft>
              <a:buNone/>
            </a:pPr>
            <a:r>
              <a:rPr b="1" i="0" lang="en-US" sz="2264" u="none" cap="none" strike="noStrike">
                <a:solidFill>
                  <a:srgbClr val="234060"/>
                </a:solidFill>
                <a:latin typeface="Cambria"/>
                <a:ea typeface="Cambria"/>
                <a:cs typeface="Cambria"/>
                <a:sym typeface="Cambria"/>
              </a:rPr>
              <a:t>USN:</a:t>
            </a:r>
            <a:endParaRPr b="0" i="0" sz="2264" u="none" cap="none" strike="noStrike">
              <a:solidFill>
                <a:schemeClr val="dk1"/>
              </a:solidFill>
              <a:latin typeface="Cambria"/>
              <a:ea typeface="Cambria"/>
              <a:cs typeface="Cambria"/>
              <a:sym typeface="Cambria"/>
            </a:endParaRPr>
          </a:p>
        </p:txBody>
      </p:sp>
      <p:sp>
        <p:nvSpPr>
          <p:cNvPr id="88" name="Google Shape;88;p13"/>
          <p:cNvSpPr txBox="1"/>
          <p:nvPr/>
        </p:nvSpPr>
        <p:spPr>
          <a:xfrm>
            <a:off x="4130773" y="6065686"/>
            <a:ext cx="4190906" cy="267249"/>
          </a:xfrm>
          <a:prstGeom prst="rect">
            <a:avLst/>
          </a:prstGeom>
          <a:noFill/>
          <a:ln>
            <a:noFill/>
          </a:ln>
        </p:spPr>
        <p:txBody>
          <a:bodyPr anchorCtr="0" anchor="t" bIns="0" lIns="0" spcFirstLastPara="1" rIns="0" wrap="square" tIns="21125">
            <a:spAutoFit/>
          </a:bodyPr>
          <a:lstStyle/>
          <a:p>
            <a:pPr indent="0" lvl="0" marL="16913" marR="0" rtl="0" algn="l">
              <a:spcBef>
                <a:spcPts val="0"/>
              </a:spcBef>
              <a:spcAft>
                <a:spcPts val="0"/>
              </a:spcAft>
              <a:buNone/>
            </a:pPr>
            <a:r>
              <a:rPr b="0" i="0" lang="en-US" sz="1598" u="none" cap="none" strike="noStrike">
                <a:solidFill>
                  <a:schemeClr val="dk1"/>
                </a:solidFill>
                <a:latin typeface="Georgia"/>
                <a:ea typeface="Georgia"/>
                <a:cs typeface="Georgia"/>
                <a:sym typeface="Georgia"/>
              </a:rPr>
              <a:t>Department of CSE (Data Science), DSCE</a:t>
            </a:r>
            <a:endParaRPr b="0" i="0" sz="1598" u="none" cap="none" strike="noStrike">
              <a:solidFill>
                <a:schemeClr val="dk1"/>
              </a:solidFill>
              <a:latin typeface="Georgia"/>
              <a:ea typeface="Georgia"/>
              <a:cs typeface="Georgia"/>
              <a:sym typeface="Georgia"/>
            </a:endParaRPr>
          </a:p>
        </p:txBody>
      </p:sp>
      <p:sp>
        <p:nvSpPr>
          <p:cNvPr id="89" name="Google Shape;89;p13"/>
          <p:cNvSpPr txBox="1"/>
          <p:nvPr/>
        </p:nvSpPr>
        <p:spPr>
          <a:xfrm>
            <a:off x="7518162" y="4166592"/>
            <a:ext cx="4408200" cy="15702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54100">
            <a:spAutoFit/>
          </a:bodyPr>
          <a:lstStyle/>
          <a:p>
            <a:pPr indent="0" lvl="0" marL="9301" marR="0" rtl="0" algn="ctr">
              <a:spcBef>
                <a:spcPts val="0"/>
              </a:spcBef>
              <a:spcAft>
                <a:spcPts val="0"/>
              </a:spcAft>
              <a:buNone/>
            </a:pPr>
            <a:r>
              <a:rPr b="1" i="0" lang="en-US" sz="2397" u="none" cap="none" strike="noStrike">
                <a:solidFill>
                  <a:srgbClr val="484429"/>
                </a:solidFill>
                <a:latin typeface="Cambria"/>
                <a:ea typeface="Cambria"/>
                <a:cs typeface="Cambria"/>
                <a:sym typeface="Cambria"/>
              </a:rPr>
              <a:t>Under The Guidance Of</a:t>
            </a:r>
            <a:endParaRPr sz="2397">
              <a:solidFill>
                <a:schemeClr val="dk1"/>
              </a:solidFill>
              <a:latin typeface="Cambria"/>
              <a:ea typeface="Cambria"/>
              <a:cs typeface="Cambria"/>
              <a:sym typeface="Cambria"/>
            </a:endParaRPr>
          </a:p>
          <a:p>
            <a:pPr indent="0" lvl="0" marL="9301" rtl="0" algn="ctr">
              <a:spcBef>
                <a:spcPts val="0"/>
              </a:spcBef>
              <a:spcAft>
                <a:spcPts val="0"/>
              </a:spcAft>
              <a:buSzPts val="1100"/>
              <a:buNone/>
            </a:pPr>
            <a:r>
              <a:t/>
            </a:r>
            <a:endParaRPr sz="1397">
              <a:solidFill>
                <a:schemeClr val="dk1"/>
              </a:solidFill>
              <a:latin typeface="Cambria"/>
              <a:ea typeface="Cambria"/>
              <a:cs typeface="Cambria"/>
              <a:sym typeface="Cambria"/>
            </a:endParaRPr>
          </a:p>
          <a:p>
            <a:pPr indent="0" lvl="0" marL="9301" rtl="0" algn="ctr">
              <a:spcBef>
                <a:spcPts val="0"/>
              </a:spcBef>
              <a:spcAft>
                <a:spcPts val="0"/>
              </a:spcAft>
              <a:buSzPts val="1100"/>
              <a:buNone/>
            </a:pPr>
            <a:r>
              <a:rPr b="1" lang="en-US" sz="1731">
                <a:solidFill>
                  <a:srgbClr val="17365D"/>
                </a:solidFill>
                <a:latin typeface="Cambria"/>
                <a:ea typeface="Cambria"/>
                <a:cs typeface="Cambria"/>
                <a:sym typeface="Cambria"/>
              </a:rPr>
              <a:t>Dr. Rashmi S</a:t>
            </a:r>
            <a:endParaRPr b="1" sz="1731">
              <a:solidFill>
                <a:srgbClr val="17365D"/>
              </a:solidFill>
              <a:latin typeface="Cambria"/>
              <a:ea typeface="Cambria"/>
              <a:cs typeface="Cambria"/>
              <a:sym typeface="Cambria"/>
            </a:endParaRPr>
          </a:p>
          <a:p>
            <a:pPr indent="0" lvl="0" marL="9302" marR="0" rtl="0" algn="ctr">
              <a:spcBef>
                <a:spcPts val="0"/>
              </a:spcBef>
              <a:spcAft>
                <a:spcPts val="0"/>
              </a:spcAft>
              <a:buNone/>
            </a:pPr>
            <a:r>
              <a:rPr b="0" i="0" lang="en-US" sz="1398" u="none" cap="none" strike="noStrike">
                <a:solidFill>
                  <a:schemeClr val="dk1"/>
                </a:solidFill>
                <a:latin typeface="Georgia"/>
                <a:ea typeface="Georgia"/>
                <a:cs typeface="Georgia"/>
                <a:sym typeface="Georgia"/>
              </a:rPr>
              <a:t>Designation</a:t>
            </a:r>
            <a:endParaRPr/>
          </a:p>
          <a:p>
            <a:pPr indent="0" lvl="0" marL="1691" marR="0" rtl="0" algn="ctr">
              <a:spcBef>
                <a:spcPts val="7"/>
              </a:spcBef>
              <a:spcAft>
                <a:spcPts val="0"/>
              </a:spcAft>
              <a:buNone/>
            </a:pPr>
            <a:r>
              <a:rPr b="0" i="0" lang="en-US" sz="1398" u="none" cap="none" strike="noStrike">
                <a:solidFill>
                  <a:schemeClr val="dk1"/>
                </a:solidFill>
                <a:latin typeface="Georgia"/>
                <a:ea typeface="Georgia"/>
                <a:cs typeface="Georgia"/>
                <a:sym typeface="Georgia"/>
              </a:rPr>
              <a:t>Dept. of CSE(Data Science)</a:t>
            </a:r>
            <a:endParaRPr b="0" i="0" sz="1398" u="none" cap="none" strike="noStrike">
              <a:solidFill>
                <a:schemeClr val="dk1"/>
              </a:solidFill>
              <a:latin typeface="Georgia"/>
              <a:ea typeface="Georgia"/>
              <a:cs typeface="Georgia"/>
              <a:sym typeface="Georgia"/>
            </a:endParaRPr>
          </a:p>
          <a:p>
            <a:pPr indent="0" lvl="0" marL="0" marR="9302" rtl="0" algn="ctr">
              <a:spcBef>
                <a:spcPts val="146"/>
              </a:spcBef>
              <a:spcAft>
                <a:spcPts val="0"/>
              </a:spcAft>
              <a:buNone/>
            </a:pPr>
            <a:r>
              <a:rPr b="0" i="0" lang="en-US" sz="1398" u="none" cap="none" strike="noStrike">
                <a:solidFill>
                  <a:schemeClr val="dk1"/>
                </a:solidFill>
                <a:latin typeface="Georgia"/>
                <a:ea typeface="Georgia"/>
                <a:cs typeface="Georgia"/>
                <a:sym typeface="Georgia"/>
              </a:rPr>
              <a:t>DSCE, Bangalore</a:t>
            </a:r>
            <a:endParaRPr b="0" i="0" sz="1398" u="none" cap="none" strike="noStrike">
              <a:solidFill>
                <a:schemeClr val="dk1"/>
              </a:solidFill>
              <a:latin typeface="Georgia"/>
              <a:ea typeface="Georgia"/>
              <a:cs typeface="Georgia"/>
              <a:sym typeface="Georgia"/>
            </a:endParaRPr>
          </a:p>
        </p:txBody>
      </p:sp>
      <p:sp>
        <p:nvSpPr>
          <p:cNvPr id="90" name="Google Shape;90;p13"/>
          <p:cNvSpPr txBox="1"/>
          <p:nvPr/>
        </p:nvSpPr>
        <p:spPr>
          <a:xfrm>
            <a:off x="11396700" y="6273961"/>
            <a:ext cx="152212" cy="297172"/>
          </a:xfrm>
          <a:prstGeom prst="rect">
            <a:avLst/>
          </a:prstGeom>
          <a:noFill/>
          <a:ln>
            <a:noFill/>
          </a:ln>
        </p:spPr>
        <p:txBody>
          <a:bodyPr anchorCtr="0" anchor="t" bIns="0" lIns="0" spcFirstLastPara="1" rIns="0" wrap="square" tIns="20275">
            <a:spAutoFit/>
          </a:bodyPr>
          <a:lstStyle/>
          <a:p>
            <a:pPr indent="0" lvl="0" marL="16913" marR="0" rtl="0" algn="l">
              <a:spcBef>
                <a:spcPts val="0"/>
              </a:spcBef>
              <a:spcAft>
                <a:spcPts val="0"/>
              </a:spcAft>
              <a:buNone/>
            </a:pPr>
            <a:r>
              <a:rPr b="0" i="0" lang="en-US" sz="1798" u="none" cap="none" strike="noStrike">
                <a:solidFill>
                  <a:schemeClr val="dk1"/>
                </a:solidFill>
                <a:latin typeface="Calibri"/>
                <a:ea typeface="Calibri"/>
                <a:cs typeface="Calibri"/>
                <a:sym typeface="Calibri"/>
              </a:rPr>
              <a:t>1</a:t>
            </a:r>
            <a:endParaRPr b="0" i="0" sz="1798" u="none" cap="none" strike="noStrike">
              <a:solidFill>
                <a:schemeClr val="dk1"/>
              </a:solidFill>
              <a:latin typeface="Calibri"/>
              <a:ea typeface="Calibri"/>
              <a:cs typeface="Calibri"/>
              <a:sym typeface="Calibri"/>
            </a:endParaRPr>
          </a:p>
        </p:txBody>
      </p:sp>
      <p:pic>
        <p:nvPicPr>
          <p:cNvPr id="91" name="Google Shape;91;p13"/>
          <p:cNvPicPr preferRelativeResize="0"/>
          <p:nvPr/>
        </p:nvPicPr>
        <p:blipFill rotWithShape="1">
          <a:blip r:embed="rId3">
            <a:alphaModFix/>
          </a:blip>
          <a:srcRect b="0" l="0" r="0" t="0"/>
          <a:stretch/>
        </p:blipFill>
        <p:spPr>
          <a:xfrm>
            <a:off x="-28932" y="934531"/>
            <a:ext cx="12176967" cy="129760"/>
          </a:xfrm>
          <a:prstGeom prst="rect">
            <a:avLst/>
          </a:prstGeom>
          <a:noFill/>
          <a:ln>
            <a:noFill/>
          </a:ln>
        </p:spPr>
      </p:pic>
      <p:sp>
        <p:nvSpPr>
          <p:cNvPr id="92" name="Google Shape;92;p13"/>
          <p:cNvSpPr/>
          <p:nvPr/>
        </p:nvSpPr>
        <p:spPr>
          <a:xfrm>
            <a:off x="-28932" y="972668"/>
            <a:ext cx="12176967"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pic>
        <p:nvPicPr>
          <p:cNvPr id="93" name="Google Shape;93;p13"/>
          <p:cNvPicPr preferRelativeResize="0"/>
          <p:nvPr/>
        </p:nvPicPr>
        <p:blipFill rotWithShape="1">
          <a:blip r:embed="rId4">
            <a:alphaModFix/>
          </a:blip>
          <a:srcRect b="0" l="0" r="0" t="0"/>
          <a:stretch/>
        </p:blipFill>
        <p:spPr>
          <a:xfrm>
            <a:off x="339425" y="180501"/>
            <a:ext cx="188750" cy="6942800"/>
          </a:xfrm>
          <a:prstGeom prst="rect">
            <a:avLst/>
          </a:prstGeom>
          <a:noFill/>
          <a:ln>
            <a:noFill/>
          </a:ln>
        </p:spPr>
      </p:pic>
      <p:sp>
        <p:nvSpPr>
          <p:cNvPr id="94" name="Google Shape;94;p13"/>
          <p:cNvSpPr/>
          <p:nvPr/>
        </p:nvSpPr>
        <p:spPr>
          <a:xfrm>
            <a:off x="433793" y="180489"/>
            <a:ext cx="0" cy="6474933"/>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sp>
        <p:nvSpPr>
          <p:cNvPr id="95" name="Google Shape;95;p13"/>
          <p:cNvSpPr txBox="1"/>
          <p:nvPr>
            <p:ph type="title"/>
          </p:nvPr>
        </p:nvSpPr>
        <p:spPr>
          <a:xfrm>
            <a:off x="599775" y="1125675"/>
            <a:ext cx="11688000" cy="593700"/>
          </a:xfrm>
          <a:prstGeom prst="rect">
            <a:avLst/>
          </a:prstGeom>
          <a:noFill/>
          <a:ln>
            <a:noFill/>
          </a:ln>
        </p:spPr>
        <p:txBody>
          <a:bodyPr anchorCtr="0" anchor="ctr" bIns="0" lIns="0" spcFirstLastPara="1" rIns="0" wrap="square" tIns="19425">
            <a:spAutoFit/>
          </a:bodyPr>
          <a:lstStyle/>
          <a:p>
            <a:pPr indent="0" lvl="0" marL="16913" rtl="0" algn="ctr">
              <a:lnSpc>
                <a:spcPct val="100000"/>
              </a:lnSpc>
              <a:spcBef>
                <a:spcPts val="0"/>
              </a:spcBef>
              <a:spcAft>
                <a:spcPts val="0"/>
              </a:spcAft>
              <a:buClr>
                <a:srgbClr val="000000"/>
              </a:buClr>
              <a:buSzPts val="3729"/>
              <a:buFont typeface="Calibri"/>
              <a:buNone/>
            </a:pPr>
            <a:r>
              <a:rPr b="1" lang="en-US" sz="3729">
                <a:solidFill>
                  <a:srgbClr val="000000"/>
                </a:solidFill>
              </a:rPr>
              <a:t>II SEM MINI-PROJECT PHASE -1</a:t>
            </a:r>
            <a:endParaRPr b="1" sz="3729"/>
          </a:p>
        </p:txBody>
      </p:sp>
      <p:pic>
        <p:nvPicPr>
          <p:cNvPr id="96" name="Google Shape;96;p13"/>
          <p:cNvPicPr preferRelativeResize="0"/>
          <p:nvPr/>
        </p:nvPicPr>
        <p:blipFill rotWithShape="1">
          <a:blip r:embed="rId5">
            <a:alphaModFix/>
          </a:blip>
          <a:srcRect b="0" l="0" r="0" t="0"/>
          <a:stretch/>
        </p:blipFill>
        <p:spPr>
          <a:xfrm>
            <a:off x="1526725" y="66525"/>
            <a:ext cx="8904825" cy="868575"/>
          </a:xfrm>
          <a:prstGeom prst="rect">
            <a:avLst/>
          </a:prstGeom>
          <a:noFill/>
          <a:ln>
            <a:noFill/>
          </a:ln>
        </p:spPr>
      </p:pic>
      <p:sp>
        <p:nvSpPr>
          <p:cNvPr id="97" name="Google Shape;97;p13"/>
          <p:cNvSpPr txBox="1"/>
          <p:nvPr/>
        </p:nvSpPr>
        <p:spPr>
          <a:xfrm>
            <a:off x="4781889" y="1692679"/>
            <a:ext cx="2888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Course Code: 22IDT28</a:t>
            </a:r>
            <a:endParaRPr sz="1800">
              <a:solidFill>
                <a:schemeClr val="dk1"/>
              </a:solidFill>
              <a:latin typeface="Calibri"/>
              <a:ea typeface="Calibri"/>
              <a:cs typeface="Calibri"/>
              <a:sym typeface="Calibri"/>
            </a:endParaRPr>
          </a:p>
        </p:txBody>
      </p:sp>
      <p:sp>
        <p:nvSpPr>
          <p:cNvPr id="98" name="Google Shape;98;p13"/>
          <p:cNvSpPr txBox="1"/>
          <p:nvPr/>
        </p:nvSpPr>
        <p:spPr>
          <a:xfrm>
            <a:off x="1338775" y="4045525"/>
            <a:ext cx="3159900" cy="1374900"/>
          </a:xfrm>
          <a:prstGeom prst="rect">
            <a:avLst/>
          </a:prstGeom>
          <a:noFill/>
          <a:ln>
            <a:noFill/>
          </a:ln>
        </p:spPr>
        <p:txBody>
          <a:bodyPr anchorCtr="0" anchor="t" bIns="0" lIns="0" spcFirstLastPara="1" rIns="0" wrap="square" tIns="5050">
            <a:spAutoFit/>
          </a:bodyPr>
          <a:lstStyle/>
          <a:p>
            <a:pPr indent="0" lvl="0" marL="0" rtl="0" algn="l">
              <a:lnSpc>
                <a:spcPct val="115000"/>
              </a:lnSpc>
              <a:spcBef>
                <a:spcPts val="0"/>
              </a:spcBef>
              <a:spcAft>
                <a:spcPts val="0"/>
              </a:spcAft>
              <a:buSzPts val="1100"/>
              <a:buNone/>
            </a:pPr>
            <a:r>
              <a:rPr b="1" lang="en-US" sz="2000">
                <a:solidFill>
                  <a:schemeClr val="dk1"/>
                </a:solidFill>
                <a:latin typeface="Times New Roman"/>
                <a:ea typeface="Times New Roman"/>
                <a:cs typeface="Times New Roman"/>
                <a:sym typeface="Times New Roman"/>
              </a:rPr>
              <a:t>Aiden Tomas George </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rPr b="1" lang="en-US" sz="2000">
                <a:solidFill>
                  <a:schemeClr val="dk1"/>
                </a:solidFill>
                <a:latin typeface="Times New Roman"/>
                <a:ea typeface="Times New Roman"/>
                <a:cs typeface="Times New Roman"/>
                <a:sym typeface="Times New Roman"/>
              </a:rPr>
              <a:t>Ashlesh</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rPr b="1" lang="en-US" sz="2000">
                <a:solidFill>
                  <a:schemeClr val="dk1"/>
                </a:solidFill>
                <a:latin typeface="Times New Roman"/>
                <a:ea typeface="Times New Roman"/>
                <a:cs typeface="Times New Roman"/>
                <a:sym typeface="Times New Roman"/>
              </a:rPr>
              <a:t>Kushagra Shukla</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rPr b="1" lang="en-US" sz="2000">
                <a:solidFill>
                  <a:schemeClr val="dk1"/>
                </a:solidFill>
                <a:latin typeface="Times New Roman"/>
                <a:ea typeface="Times New Roman"/>
                <a:cs typeface="Times New Roman"/>
                <a:sym typeface="Times New Roman"/>
              </a:rPr>
              <a:t>Madhuri VS</a:t>
            </a:r>
            <a:endParaRPr b="1" sz="2000">
              <a:solidFill>
                <a:schemeClr val="dk1"/>
              </a:solidFill>
              <a:latin typeface="Times New Roman"/>
              <a:ea typeface="Times New Roman"/>
              <a:cs typeface="Times New Roman"/>
              <a:sym typeface="Times New Roman"/>
            </a:endParaRPr>
          </a:p>
        </p:txBody>
      </p:sp>
      <p:sp>
        <p:nvSpPr>
          <p:cNvPr id="99" name="Google Shape;99;p13"/>
          <p:cNvSpPr txBox="1"/>
          <p:nvPr/>
        </p:nvSpPr>
        <p:spPr>
          <a:xfrm>
            <a:off x="3819981" y="4029936"/>
            <a:ext cx="2116500" cy="1357500"/>
          </a:xfrm>
          <a:prstGeom prst="rect">
            <a:avLst/>
          </a:prstGeom>
          <a:noFill/>
          <a:ln>
            <a:noFill/>
          </a:ln>
        </p:spPr>
        <p:txBody>
          <a:bodyPr anchorCtr="0" anchor="t" bIns="0" lIns="0" spcFirstLastPara="1" rIns="0" wrap="square" tIns="21975">
            <a:spAutoFit/>
          </a:bodyPr>
          <a:lstStyle/>
          <a:p>
            <a:pPr indent="0" lvl="0" marL="16912" marR="0" rtl="0" algn="l">
              <a:spcBef>
                <a:spcPts val="0"/>
              </a:spcBef>
              <a:spcAft>
                <a:spcPts val="0"/>
              </a:spcAft>
              <a:buNone/>
            </a:pPr>
            <a:r>
              <a:rPr b="1" lang="en-US" sz="2000">
                <a:solidFill>
                  <a:schemeClr val="dk1"/>
                </a:solidFill>
                <a:latin typeface="Times New Roman"/>
                <a:ea typeface="Times New Roman"/>
                <a:cs typeface="Times New Roman"/>
                <a:sym typeface="Times New Roman"/>
              </a:rPr>
              <a:t>-----&gt; 1DS23CD004</a:t>
            </a:r>
            <a:endParaRPr b="1" sz="2000">
              <a:solidFill>
                <a:schemeClr val="dk1"/>
              </a:solidFill>
              <a:latin typeface="Times New Roman"/>
              <a:ea typeface="Times New Roman"/>
              <a:cs typeface="Times New Roman"/>
              <a:sym typeface="Times New Roman"/>
            </a:endParaRPr>
          </a:p>
          <a:p>
            <a:pPr indent="0" lvl="0" marL="16912" marR="0" rtl="0" algn="l">
              <a:spcBef>
                <a:spcPts val="0"/>
              </a:spcBef>
              <a:spcAft>
                <a:spcPts val="0"/>
              </a:spcAft>
              <a:buNone/>
            </a:pPr>
            <a:r>
              <a:rPr b="1" lang="en-US" sz="100">
                <a:solidFill>
                  <a:schemeClr val="dk1"/>
                </a:solidFill>
                <a:latin typeface="Times New Roman"/>
                <a:ea typeface="Times New Roman"/>
                <a:cs typeface="Times New Roman"/>
                <a:sym typeface="Times New Roman"/>
              </a:rPr>
              <a:t> </a:t>
            </a:r>
            <a:endParaRPr b="1" sz="100">
              <a:solidFill>
                <a:schemeClr val="dk1"/>
              </a:solidFill>
              <a:latin typeface="Times New Roman"/>
              <a:ea typeface="Times New Roman"/>
              <a:cs typeface="Times New Roman"/>
              <a:sym typeface="Times New Roman"/>
            </a:endParaRPr>
          </a:p>
          <a:p>
            <a:pPr indent="0" lvl="0" marL="16912" marR="0" rtl="0" algn="l">
              <a:spcBef>
                <a:spcPts val="0"/>
              </a:spcBef>
              <a:spcAft>
                <a:spcPts val="0"/>
              </a:spcAft>
              <a:buNone/>
            </a:pPr>
            <a:r>
              <a:rPr b="1" lang="en-US" sz="2000">
                <a:solidFill>
                  <a:schemeClr val="dk1"/>
                </a:solidFill>
                <a:latin typeface="Times New Roman"/>
                <a:ea typeface="Times New Roman"/>
                <a:cs typeface="Times New Roman"/>
                <a:sym typeface="Times New Roman"/>
              </a:rPr>
              <a:t>-----&gt; </a:t>
            </a:r>
            <a:r>
              <a:rPr b="1" lang="en-US" sz="2000">
                <a:solidFill>
                  <a:schemeClr val="dk1"/>
                </a:solidFill>
                <a:latin typeface="Times New Roman"/>
                <a:ea typeface="Times New Roman"/>
                <a:cs typeface="Times New Roman"/>
                <a:sym typeface="Times New Roman"/>
              </a:rPr>
              <a:t>1DS23CD012</a:t>
            </a:r>
            <a:endParaRPr b="1" sz="2000">
              <a:solidFill>
                <a:schemeClr val="dk1"/>
              </a:solidFill>
              <a:latin typeface="Times New Roman"/>
              <a:ea typeface="Times New Roman"/>
              <a:cs typeface="Times New Roman"/>
              <a:sym typeface="Times New Roman"/>
            </a:endParaRPr>
          </a:p>
          <a:p>
            <a:pPr indent="0" lvl="0" marL="16912" rtl="0" algn="l">
              <a:spcBef>
                <a:spcPts val="0"/>
              </a:spcBef>
              <a:spcAft>
                <a:spcPts val="0"/>
              </a:spcAft>
              <a:buClr>
                <a:schemeClr val="dk1"/>
              </a:buClr>
              <a:buFont typeface="Arial"/>
              <a:buNone/>
            </a:pPr>
            <a:r>
              <a:rPr b="1" lang="en-US" sz="200">
                <a:solidFill>
                  <a:schemeClr val="dk1"/>
                </a:solidFill>
                <a:latin typeface="Times New Roman"/>
                <a:ea typeface="Times New Roman"/>
                <a:cs typeface="Times New Roman"/>
                <a:sym typeface="Times New Roman"/>
              </a:rPr>
              <a:t> </a:t>
            </a:r>
            <a:endParaRPr b="1" sz="500">
              <a:solidFill>
                <a:schemeClr val="dk1"/>
              </a:solidFill>
              <a:latin typeface="Times New Roman"/>
              <a:ea typeface="Times New Roman"/>
              <a:cs typeface="Times New Roman"/>
              <a:sym typeface="Times New Roman"/>
            </a:endParaRPr>
          </a:p>
          <a:p>
            <a:pPr indent="0" lvl="0" marL="16912" marR="0" rtl="0" algn="l">
              <a:spcBef>
                <a:spcPts val="0"/>
              </a:spcBef>
              <a:spcAft>
                <a:spcPts val="0"/>
              </a:spcAft>
              <a:buNone/>
            </a:pPr>
            <a:r>
              <a:rPr b="1" lang="en-US" sz="2000">
                <a:solidFill>
                  <a:schemeClr val="dk1"/>
                </a:solidFill>
                <a:latin typeface="Times New Roman"/>
                <a:ea typeface="Times New Roman"/>
                <a:cs typeface="Times New Roman"/>
                <a:sym typeface="Times New Roman"/>
              </a:rPr>
              <a:t>-----&gt; </a:t>
            </a:r>
            <a:r>
              <a:rPr b="1" lang="en-US" sz="2000">
                <a:solidFill>
                  <a:schemeClr val="dk1"/>
                </a:solidFill>
                <a:latin typeface="Times New Roman"/>
                <a:ea typeface="Times New Roman"/>
                <a:cs typeface="Times New Roman"/>
                <a:sym typeface="Times New Roman"/>
              </a:rPr>
              <a:t>1DS23CD027</a:t>
            </a:r>
            <a:endParaRPr b="1" sz="2000">
              <a:solidFill>
                <a:schemeClr val="dk1"/>
              </a:solidFill>
              <a:latin typeface="Times New Roman"/>
              <a:ea typeface="Times New Roman"/>
              <a:cs typeface="Times New Roman"/>
              <a:sym typeface="Times New Roman"/>
            </a:endParaRPr>
          </a:p>
          <a:p>
            <a:pPr indent="0" lvl="0" marL="16912" marR="0" rtl="0" algn="l">
              <a:spcBef>
                <a:spcPts val="0"/>
              </a:spcBef>
              <a:spcAft>
                <a:spcPts val="0"/>
              </a:spcAft>
              <a:buNone/>
            </a:pPr>
            <a:r>
              <a:rPr b="1" lang="en-US" sz="100">
                <a:solidFill>
                  <a:schemeClr val="dk1"/>
                </a:solidFill>
                <a:latin typeface="Times New Roman"/>
                <a:ea typeface="Times New Roman"/>
                <a:cs typeface="Times New Roman"/>
                <a:sym typeface="Times New Roman"/>
              </a:rPr>
              <a:t> </a:t>
            </a:r>
            <a:endParaRPr b="1" sz="100">
              <a:solidFill>
                <a:schemeClr val="dk1"/>
              </a:solidFill>
              <a:latin typeface="Times New Roman"/>
              <a:ea typeface="Times New Roman"/>
              <a:cs typeface="Times New Roman"/>
              <a:sym typeface="Times New Roman"/>
            </a:endParaRPr>
          </a:p>
          <a:p>
            <a:pPr indent="0" lvl="0" marL="16912" marR="0" rtl="0" algn="l">
              <a:spcBef>
                <a:spcPts val="0"/>
              </a:spcBef>
              <a:spcAft>
                <a:spcPts val="0"/>
              </a:spcAft>
              <a:buNone/>
            </a:pPr>
            <a:r>
              <a:rPr b="1" lang="en-US" sz="2000">
                <a:solidFill>
                  <a:schemeClr val="dk1"/>
                </a:solidFill>
                <a:latin typeface="Times New Roman"/>
                <a:ea typeface="Times New Roman"/>
                <a:cs typeface="Times New Roman"/>
                <a:sym typeface="Times New Roman"/>
              </a:rPr>
              <a:t>-----&gt; </a:t>
            </a:r>
            <a:r>
              <a:rPr b="1" lang="en-US" sz="2000">
                <a:solidFill>
                  <a:schemeClr val="dk1"/>
                </a:solidFill>
                <a:latin typeface="Times New Roman"/>
                <a:ea typeface="Times New Roman"/>
                <a:cs typeface="Times New Roman"/>
                <a:sym typeface="Times New Roman"/>
              </a:rPr>
              <a:t>1DS23CD029</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grpSp>
        <p:nvGrpSpPr>
          <p:cNvPr id="210" name="Google Shape;210;p22"/>
          <p:cNvGrpSpPr/>
          <p:nvPr/>
        </p:nvGrpSpPr>
        <p:grpSpPr>
          <a:xfrm>
            <a:off x="15033" y="223936"/>
            <a:ext cx="12177065" cy="6630411"/>
            <a:chOff x="0" y="118871"/>
            <a:chExt cx="9144000" cy="4978907"/>
          </a:xfrm>
        </p:grpSpPr>
        <p:pic>
          <p:nvPicPr>
            <p:cNvPr id="211" name="Google Shape;211;p22"/>
            <p:cNvPicPr preferRelativeResize="0"/>
            <p:nvPr/>
          </p:nvPicPr>
          <p:blipFill rotWithShape="1">
            <a:blip r:embed="rId3">
              <a:alphaModFix/>
            </a:blip>
            <a:srcRect b="0" l="0" r="0" t="0"/>
            <a:stretch/>
          </p:blipFill>
          <p:spPr>
            <a:xfrm>
              <a:off x="0" y="712660"/>
              <a:ext cx="9144000" cy="97440"/>
            </a:xfrm>
            <a:prstGeom prst="rect">
              <a:avLst/>
            </a:prstGeom>
            <a:noFill/>
            <a:ln>
              <a:noFill/>
            </a:ln>
          </p:spPr>
        </p:pic>
        <p:sp>
          <p:nvSpPr>
            <p:cNvPr id="212" name="Google Shape;212;p22"/>
            <p:cNvSpPr/>
            <p:nvPr/>
          </p:nvSpPr>
          <p:spPr>
            <a:xfrm>
              <a:off x="0" y="741298"/>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pic>
          <p:nvPicPr>
            <p:cNvPr id="213" name="Google Shape;213;p22"/>
            <p:cNvPicPr preferRelativeResize="0"/>
            <p:nvPr/>
          </p:nvPicPr>
          <p:blipFill rotWithShape="1">
            <a:blip r:embed="rId4">
              <a:alphaModFix/>
            </a:blip>
            <a:srcRect b="0" l="0" r="0" t="0"/>
            <a:stretch/>
          </p:blipFill>
          <p:spPr>
            <a:xfrm>
              <a:off x="274320" y="118871"/>
              <a:ext cx="141732" cy="4978907"/>
            </a:xfrm>
            <a:prstGeom prst="rect">
              <a:avLst/>
            </a:prstGeom>
            <a:noFill/>
            <a:ln>
              <a:noFill/>
            </a:ln>
          </p:spPr>
        </p:pic>
        <p:sp>
          <p:nvSpPr>
            <p:cNvPr id="214" name="Google Shape;214;p22"/>
            <p:cNvSpPr/>
            <p:nvPr/>
          </p:nvSpPr>
          <p:spPr>
            <a:xfrm>
              <a:off x="347472"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grpSp>
      <p:pic>
        <p:nvPicPr>
          <p:cNvPr descr="https://lh7-us.googleusercontent.com/7ridFL7yczpWVCpPt4tsvP1mrI2juajd_SUhdJlST8S-oKcdijIgkSnaMC4UjbZ0h2AVaBmX4gX0v7iO6Nn55bkNpv7i2fhIqtqG_0iRA5BPZP9SPx1afMmJsWkxvFSxhhAfeP_no4vgIwNpH2alwQ" id="215" name="Google Shape;215;p22"/>
          <p:cNvPicPr preferRelativeResize="0"/>
          <p:nvPr/>
        </p:nvPicPr>
        <p:blipFill rotWithShape="1">
          <a:blip r:embed="rId5">
            <a:alphaModFix/>
          </a:blip>
          <a:srcRect b="0" l="0" r="0" t="0"/>
          <a:stretch/>
        </p:blipFill>
        <p:spPr>
          <a:xfrm>
            <a:off x="10918866" y="24397"/>
            <a:ext cx="933450" cy="933450"/>
          </a:xfrm>
          <a:prstGeom prst="rect">
            <a:avLst/>
          </a:prstGeom>
          <a:noFill/>
          <a:ln>
            <a:noFill/>
          </a:ln>
        </p:spPr>
      </p:pic>
      <p:sp>
        <p:nvSpPr>
          <p:cNvPr id="216" name="Google Shape;216;p22"/>
          <p:cNvSpPr txBox="1"/>
          <p:nvPr/>
        </p:nvSpPr>
        <p:spPr>
          <a:xfrm>
            <a:off x="4428045" y="6435175"/>
            <a:ext cx="3336000" cy="184800"/>
          </a:xfrm>
          <a:prstGeom prst="rect">
            <a:avLst/>
          </a:prstGeom>
          <a:noFill/>
          <a:ln>
            <a:noFill/>
          </a:ln>
        </p:spPr>
        <p:txBody>
          <a:bodyPr anchorCtr="0" anchor="t" bIns="0" lIns="0" spcFirstLastPara="1" rIns="0" wrap="square" tIns="0">
            <a:spAutoFit/>
          </a:bodyPr>
          <a:lstStyle/>
          <a:p>
            <a:pPr indent="0" lvl="0" marL="186690" marR="0" rtl="0" algn="ctr">
              <a:lnSpc>
                <a:spcPct val="119583"/>
              </a:lnSpc>
              <a:spcBef>
                <a:spcPts val="0"/>
              </a:spcBef>
              <a:spcAft>
                <a:spcPts val="0"/>
              </a:spcAft>
              <a:buClr>
                <a:srgbClr val="878787"/>
              </a:buClr>
              <a:buSzPts val="1200"/>
              <a:buFont typeface="Georgia"/>
              <a:buNone/>
            </a:pPr>
            <a:r>
              <a:rPr b="0" i="0" lang="en-US" sz="1200" u="none" cap="none" strike="noStrike">
                <a:solidFill>
                  <a:srgbClr val="878787"/>
                </a:solidFill>
                <a:latin typeface="Georgia"/>
                <a:ea typeface="Georgia"/>
                <a:cs typeface="Georgia"/>
                <a:sym typeface="Georgia"/>
              </a:rPr>
              <a:t>Department of CSE (Data Science), DSCE</a:t>
            </a:r>
            <a:endParaRPr b="0" i="0" sz="1200" u="none" cap="none" strike="noStrike">
              <a:solidFill>
                <a:srgbClr val="878787"/>
              </a:solidFill>
              <a:latin typeface="Georgia"/>
              <a:ea typeface="Georgia"/>
              <a:cs typeface="Georgia"/>
              <a:sym typeface="Georgia"/>
            </a:endParaRPr>
          </a:p>
        </p:txBody>
      </p:sp>
      <p:sp>
        <p:nvSpPr>
          <p:cNvPr id="217" name="Google Shape;217;p22"/>
          <p:cNvSpPr txBox="1"/>
          <p:nvPr/>
        </p:nvSpPr>
        <p:spPr>
          <a:xfrm>
            <a:off x="4381805" y="223915"/>
            <a:ext cx="3428400" cy="501000"/>
          </a:xfrm>
          <a:prstGeom prst="rect">
            <a:avLst/>
          </a:prstGeom>
          <a:noFill/>
          <a:ln>
            <a:noFill/>
          </a:ln>
        </p:spPr>
        <p:txBody>
          <a:bodyPr anchorCtr="0" anchor="t" bIns="0" lIns="0" spcFirstLastPara="1" rIns="0" wrap="square" tIns="15875">
            <a:spAutoFit/>
          </a:bodyPr>
          <a:lstStyle/>
          <a:p>
            <a:pPr indent="0" lvl="0" marL="12700" marR="0" rtl="0" algn="ctr">
              <a:lnSpc>
                <a:spcPct val="100000"/>
              </a:lnSpc>
              <a:spcBef>
                <a:spcPts val="0"/>
              </a:spcBef>
              <a:spcAft>
                <a:spcPts val="0"/>
              </a:spcAft>
              <a:buClr>
                <a:srgbClr val="365F92"/>
              </a:buClr>
              <a:buSzPts val="3150"/>
              <a:buFont typeface="Cambria"/>
              <a:buNone/>
            </a:pPr>
            <a:r>
              <a:rPr b="1" i="0" lang="en-US" sz="3150" u="none" cap="none" strike="noStrike">
                <a:solidFill>
                  <a:srgbClr val="365F92"/>
                </a:solidFill>
                <a:latin typeface="Cambria"/>
                <a:ea typeface="Cambria"/>
                <a:cs typeface="Cambria"/>
                <a:sym typeface="Cambria"/>
              </a:rPr>
              <a:t>METHODOLOGY</a:t>
            </a:r>
            <a:endParaRPr b="1" i="0" sz="3150" u="none" cap="none" strike="noStrike">
              <a:solidFill>
                <a:srgbClr val="365F92"/>
              </a:solidFill>
              <a:latin typeface="Cambria"/>
              <a:ea typeface="Cambria"/>
              <a:cs typeface="Cambria"/>
              <a:sym typeface="Cambria"/>
            </a:endParaRPr>
          </a:p>
        </p:txBody>
      </p:sp>
      <p:sp>
        <p:nvSpPr>
          <p:cNvPr id="218" name="Google Shape;218;p22"/>
          <p:cNvSpPr txBox="1"/>
          <p:nvPr>
            <p:ph idx="1" type="body"/>
          </p:nvPr>
        </p:nvSpPr>
        <p:spPr>
          <a:xfrm>
            <a:off x="825813" y="1592325"/>
            <a:ext cx="10555500" cy="41622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sz="400">
              <a:latin typeface="Times New Roman"/>
              <a:ea typeface="Times New Roman"/>
              <a:cs typeface="Times New Roman"/>
              <a:sym typeface="Times New Roman"/>
            </a:endParaRPr>
          </a:p>
          <a:p>
            <a:pPr indent="-368300" lvl="0" marL="457200" rtl="0" algn="l">
              <a:lnSpc>
                <a:spcPct val="90000"/>
              </a:lnSpc>
              <a:spcBef>
                <a:spcPts val="1000"/>
              </a:spcBef>
              <a:spcAft>
                <a:spcPts val="0"/>
              </a:spcAft>
              <a:buSzPts val="2200"/>
              <a:buFont typeface="Arial"/>
              <a:buChar char="❖"/>
            </a:pPr>
            <a:r>
              <a:rPr lang="en-US" sz="2200">
                <a:latin typeface="Arial"/>
                <a:ea typeface="Arial"/>
                <a:cs typeface="Arial"/>
                <a:sym typeface="Arial"/>
              </a:rPr>
              <a:t>Proposed System will be achieved by following the underlying methodology:</a:t>
            </a:r>
            <a:endParaRPr sz="2200">
              <a:latin typeface="Arial"/>
              <a:ea typeface="Arial"/>
              <a:cs typeface="Arial"/>
              <a:sym typeface="Arial"/>
            </a:endParaRPr>
          </a:p>
          <a:p>
            <a:pPr indent="0" lvl="0" marL="457200" rtl="0" algn="l">
              <a:lnSpc>
                <a:spcPct val="115000"/>
              </a:lnSpc>
              <a:spcBef>
                <a:spcPts val="1200"/>
              </a:spcBef>
              <a:spcAft>
                <a:spcPts val="0"/>
              </a:spcAft>
              <a:buNone/>
            </a:pPr>
            <a:r>
              <a:t/>
            </a:r>
            <a:endParaRPr b="1" sz="100" u="sng">
              <a:latin typeface="Arial"/>
              <a:ea typeface="Arial"/>
              <a:cs typeface="Arial"/>
              <a:sym typeface="Arial"/>
            </a:endParaRPr>
          </a:p>
          <a:p>
            <a:pPr indent="-323850" lvl="0" marL="914400" rtl="0" algn="l">
              <a:lnSpc>
                <a:spcPct val="115000"/>
              </a:lnSpc>
              <a:spcBef>
                <a:spcPts val="1200"/>
              </a:spcBef>
              <a:spcAft>
                <a:spcPts val="0"/>
              </a:spcAft>
              <a:buSzPts val="1500"/>
              <a:buFont typeface="Arial"/>
              <a:buChar char="➢"/>
            </a:pPr>
            <a:r>
              <a:rPr b="1" lang="en-US" sz="1500" u="sng">
                <a:latin typeface="Arial"/>
                <a:ea typeface="Arial"/>
                <a:cs typeface="Arial"/>
                <a:sym typeface="Arial"/>
              </a:rPr>
              <a:t>Selection of Core Technologies</a:t>
            </a:r>
            <a:endParaRPr sz="1500">
              <a:latin typeface="Arial"/>
              <a:ea typeface="Arial"/>
              <a:cs typeface="Arial"/>
              <a:sym typeface="Arial"/>
            </a:endParaRPr>
          </a:p>
          <a:p>
            <a:pPr indent="-323850" lvl="1" marL="1371600" rtl="0" algn="l">
              <a:lnSpc>
                <a:spcPct val="115000"/>
              </a:lnSpc>
              <a:spcBef>
                <a:spcPts val="0"/>
              </a:spcBef>
              <a:spcAft>
                <a:spcPts val="0"/>
              </a:spcAft>
              <a:buSzPts val="1500"/>
              <a:buChar char="○"/>
            </a:pPr>
            <a:r>
              <a:rPr b="1" lang="en-US" sz="1500">
                <a:latin typeface="Arial"/>
                <a:ea typeface="Arial"/>
                <a:cs typeface="Arial"/>
                <a:sym typeface="Arial"/>
              </a:rPr>
              <a:t>Artificial Neural Networks (ANN)</a:t>
            </a:r>
            <a:r>
              <a:rPr lang="en-US" sz="1500">
                <a:latin typeface="Arial"/>
                <a:ea typeface="Arial"/>
                <a:cs typeface="Arial"/>
                <a:sym typeface="Arial"/>
              </a:rPr>
              <a:t>: Chosen for their capability to recognize patterns and provide predictive insights, essential for analyzing user queries and offering relevant gardening advice.</a:t>
            </a:r>
            <a:endParaRPr sz="1500">
              <a:latin typeface="Arial"/>
              <a:ea typeface="Arial"/>
              <a:cs typeface="Arial"/>
              <a:sym typeface="Arial"/>
            </a:endParaRPr>
          </a:p>
          <a:p>
            <a:pPr indent="-323850" lvl="1" marL="1371600" rtl="0" algn="l">
              <a:lnSpc>
                <a:spcPct val="115000"/>
              </a:lnSpc>
              <a:spcBef>
                <a:spcPts val="0"/>
              </a:spcBef>
              <a:spcAft>
                <a:spcPts val="0"/>
              </a:spcAft>
              <a:buSzPts val="1500"/>
              <a:buChar char="○"/>
            </a:pPr>
            <a:r>
              <a:rPr b="1" lang="en-US" sz="1500">
                <a:latin typeface="Arial"/>
                <a:ea typeface="Arial"/>
                <a:cs typeface="Arial"/>
                <a:sym typeface="Arial"/>
              </a:rPr>
              <a:t>Natural Language Processing (NLP)</a:t>
            </a:r>
            <a:r>
              <a:rPr lang="en-US" sz="1500">
                <a:latin typeface="Arial"/>
                <a:ea typeface="Arial"/>
                <a:cs typeface="Arial"/>
                <a:sym typeface="Arial"/>
              </a:rPr>
              <a:t>: Selected to understand and interpret user inputs in natural language, ensuring effective and meaningful interactions between users and GreenBot.</a:t>
            </a:r>
            <a:endParaRPr sz="1500">
              <a:latin typeface="Arial"/>
              <a:ea typeface="Arial"/>
              <a:cs typeface="Arial"/>
              <a:sym typeface="Arial"/>
            </a:endParaRPr>
          </a:p>
          <a:p>
            <a:pPr indent="0" lvl="0" marL="0" rtl="0" algn="l">
              <a:lnSpc>
                <a:spcPct val="115000"/>
              </a:lnSpc>
              <a:spcBef>
                <a:spcPts val="1200"/>
              </a:spcBef>
              <a:spcAft>
                <a:spcPts val="0"/>
              </a:spcAft>
              <a:buNone/>
            </a:pPr>
            <a:r>
              <a:t/>
            </a:r>
            <a:endParaRPr sz="100">
              <a:latin typeface="Arial"/>
              <a:ea typeface="Arial"/>
              <a:cs typeface="Arial"/>
              <a:sym typeface="Arial"/>
            </a:endParaRPr>
          </a:p>
          <a:p>
            <a:pPr indent="-323850" lvl="0" marL="914400" marR="0" rtl="0" algn="l">
              <a:lnSpc>
                <a:spcPct val="115000"/>
              </a:lnSpc>
              <a:spcBef>
                <a:spcPts val="1200"/>
              </a:spcBef>
              <a:spcAft>
                <a:spcPts val="0"/>
              </a:spcAft>
              <a:buSzPts val="1500"/>
              <a:buChar char="➢"/>
            </a:pPr>
            <a:r>
              <a:rPr b="1" lang="en-US" sz="1500" u="sng">
                <a:latin typeface="Arial"/>
                <a:ea typeface="Arial"/>
                <a:cs typeface="Arial"/>
                <a:sym typeface="Arial"/>
              </a:rPr>
              <a:t>Data Collection:</a:t>
            </a:r>
            <a:endParaRPr sz="1500">
              <a:latin typeface="Arial"/>
              <a:ea typeface="Arial"/>
              <a:cs typeface="Arial"/>
              <a:sym typeface="Arial"/>
            </a:endParaRPr>
          </a:p>
          <a:p>
            <a:pPr indent="-323850" lvl="1" marL="1371600" marR="0" rtl="0" algn="l">
              <a:lnSpc>
                <a:spcPct val="115000"/>
              </a:lnSpc>
              <a:spcBef>
                <a:spcPts val="0"/>
              </a:spcBef>
              <a:spcAft>
                <a:spcPts val="0"/>
              </a:spcAft>
              <a:buSzPts val="1500"/>
              <a:buChar char="○"/>
            </a:pPr>
            <a:r>
              <a:rPr b="1" lang="en-US" sz="1500">
                <a:latin typeface="Arial"/>
                <a:ea typeface="Arial"/>
                <a:cs typeface="Arial"/>
                <a:sym typeface="Arial"/>
              </a:rPr>
              <a:t>Gather extensive datasets from reliable online sources covering relevant gardening topics:</a:t>
            </a:r>
            <a:endParaRPr b="1" sz="1500">
              <a:latin typeface="Arial"/>
              <a:ea typeface="Arial"/>
              <a:cs typeface="Arial"/>
              <a:sym typeface="Arial"/>
            </a:endParaRPr>
          </a:p>
          <a:p>
            <a:pPr indent="-323850" lvl="2" marL="1828800" marR="0" rtl="0" algn="l">
              <a:lnSpc>
                <a:spcPct val="115000"/>
              </a:lnSpc>
              <a:spcBef>
                <a:spcPts val="0"/>
              </a:spcBef>
              <a:spcAft>
                <a:spcPts val="0"/>
              </a:spcAft>
              <a:buSzPts val="1500"/>
              <a:buChar char="■"/>
            </a:pPr>
            <a:r>
              <a:rPr lang="en-US" sz="1500">
                <a:latin typeface="Arial"/>
                <a:ea typeface="Arial"/>
                <a:cs typeface="Arial"/>
                <a:sym typeface="Arial"/>
              </a:rPr>
              <a:t>Gardening websites</a:t>
            </a:r>
            <a:endParaRPr sz="1500">
              <a:latin typeface="Arial"/>
              <a:ea typeface="Arial"/>
              <a:cs typeface="Arial"/>
              <a:sym typeface="Arial"/>
            </a:endParaRPr>
          </a:p>
          <a:p>
            <a:pPr indent="-323850" lvl="2" marL="1828800" marR="0" rtl="0" algn="l">
              <a:lnSpc>
                <a:spcPct val="115000"/>
              </a:lnSpc>
              <a:spcBef>
                <a:spcPts val="0"/>
              </a:spcBef>
              <a:spcAft>
                <a:spcPts val="0"/>
              </a:spcAft>
              <a:buSzPts val="1500"/>
              <a:buChar char="■"/>
            </a:pPr>
            <a:r>
              <a:rPr lang="en-US" sz="1500">
                <a:latin typeface="Arial"/>
                <a:ea typeface="Arial"/>
                <a:cs typeface="Arial"/>
                <a:sym typeface="Arial"/>
              </a:rPr>
              <a:t>Articles</a:t>
            </a:r>
            <a:endParaRPr sz="1500">
              <a:latin typeface="Arial"/>
              <a:ea typeface="Arial"/>
              <a:cs typeface="Arial"/>
              <a:sym typeface="Arial"/>
            </a:endParaRPr>
          </a:p>
          <a:p>
            <a:pPr indent="-323850" lvl="2" marL="1828800" marR="0" rtl="0" algn="l">
              <a:lnSpc>
                <a:spcPct val="115000"/>
              </a:lnSpc>
              <a:spcBef>
                <a:spcPts val="0"/>
              </a:spcBef>
              <a:spcAft>
                <a:spcPts val="0"/>
              </a:spcAft>
              <a:buSzPts val="1500"/>
              <a:buChar char="■"/>
            </a:pPr>
            <a:r>
              <a:rPr lang="en-US" sz="1500">
                <a:latin typeface="Arial"/>
                <a:ea typeface="Arial"/>
                <a:cs typeface="Arial"/>
                <a:sym typeface="Arial"/>
              </a:rPr>
              <a:t>Forums</a:t>
            </a:r>
            <a:endParaRPr sz="1500">
              <a:latin typeface="Arial"/>
              <a:ea typeface="Arial"/>
              <a:cs typeface="Arial"/>
              <a:sym typeface="Arial"/>
            </a:endParaRPr>
          </a:p>
          <a:p>
            <a:pPr indent="-323850" lvl="2" marL="1828800" marR="0" rtl="0" algn="l">
              <a:lnSpc>
                <a:spcPct val="115000"/>
              </a:lnSpc>
              <a:spcBef>
                <a:spcPts val="0"/>
              </a:spcBef>
              <a:spcAft>
                <a:spcPts val="0"/>
              </a:spcAft>
              <a:buSzPts val="1500"/>
              <a:buChar char="■"/>
            </a:pPr>
            <a:r>
              <a:rPr lang="en-US" sz="1500">
                <a:latin typeface="Arial"/>
                <a:ea typeface="Arial"/>
                <a:cs typeface="Arial"/>
                <a:sym typeface="Arial"/>
              </a:rPr>
              <a:t>Focus on plant care, soil management, pest control</a:t>
            </a:r>
            <a:endParaRPr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grpSp>
        <p:nvGrpSpPr>
          <p:cNvPr id="223" name="Google Shape;223;p23"/>
          <p:cNvGrpSpPr/>
          <p:nvPr/>
        </p:nvGrpSpPr>
        <p:grpSpPr>
          <a:xfrm>
            <a:off x="15033" y="223936"/>
            <a:ext cx="12177065" cy="6630411"/>
            <a:chOff x="0" y="118871"/>
            <a:chExt cx="9144000" cy="4978907"/>
          </a:xfrm>
        </p:grpSpPr>
        <p:pic>
          <p:nvPicPr>
            <p:cNvPr id="224" name="Google Shape;224;p23"/>
            <p:cNvPicPr preferRelativeResize="0"/>
            <p:nvPr/>
          </p:nvPicPr>
          <p:blipFill rotWithShape="1">
            <a:blip r:embed="rId3">
              <a:alphaModFix/>
            </a:blip>
            <a:srcRect b="0" l="0" r="0" t="0"/>
            <a:stretch/>
          </p:blipFill>
          <p:spPr>
            <a:xfrm>
              <a:off x="0" y="712660"/>
              <a:ext cx="9144000" cy="97440"/>
            </a:xfrm>
            <a:prstGeom prst="rect">
              <a:avLst/>
            </a:prstGeom>
            <a:noFill/>
            <a:ln>
              <a:noFill/>
            </a:ln>
          </p:spPr>
        </p:pic>
        <p:sp>
          <p:nvSpPr>
            <p:cNvPr id="225" name="Google Shape;225;p23"/>
            <p:cNvSpPr/>
            <p:nvPr/>
          </p:nvSpPr>
          <p:spPr>
            <a:xfrm>
              <a:off x="0" y="741298"/>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pic>
          <p:nvPicPr>
            <p:cNvPr id="226" name="Google Shape;226;p23"/>
            <p:cNvPicPr preferRelativeResize="0"/>
            <p:nvPr/>
          </p:nvPicPr>
          <p:blipFill rotWithShape="1">
            <a:blip r:embed="rId4">
              <a:alphaModFix/>
            </a:blip>
            <a:srcRect b="0" l="0" r="0" t="0"/>
            <a:stretch/>
          </p:blipFill>
          <p:spPr>
            <a:xfrm>
              <a:off x="274320" y="118871"/>
              <a:ext cx="141732" cy="4978907"/>
            </a:xfrm>
            <a:prstGeom prst="rect">
              <a:avLst/>
            </a:prstGeom>
            <a:noFill/>
            <a:ln>
              <a:noFill/>
            </a:ln>
          </p:spPr>
        </p:pic>
        <p:sp>
          <p:nvSpPr>
            <p:cNvPr id="227" name="Google Shape;227;p23"/>
            <p:cNvSpPr/>
            <p:nvPr/>
          </p:nvSpPr>
          <p:spPr>
            <a:xfrm>
              <a:off x="347472"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grpSp>
      <p:pic>
        <p:nvPicPr>
          <p:cNvPr descr="https://lh7-us.googleusercontent.com/7ridFL7yczpWVCpPt4tsvP1mrI2juajd_SUhdJlST8S-oKcdijIgkSnaMC4UjbZ0h2AVaBmX4gX0v7iO6Nn55bkNpv7i2fhIqtqG_0iRA5BPZP9SPx1afMmJsWkxvFSxhhAfeP_no4vgIwNpH2alwQ" id="228" name="Google Shape;228;p23"/>
          <p:cNvPicPr preferRelativeResize="0"/>
          <p:nvPr/>
        </p:nvPicPr>
        <p:blipFill rotWithShape="1">
          <a:blip r:embed="rId5">
            <a:alphaModFix/>
          </a:blip>
          <a:srcRect b="0" l="0" r="0" t="0"/>
          <a:stretch/>
        </p:blipFill>
        <p:spPr>
          <a:xfrm>
            <a:off x="10918866" y="24397"/>
            <a:ext cx="933450" cy="933450"/>
          </a:xfrm>
          <a:prstGeom prst="rect">
            <a:avLst/>
          </a:prstGeom>
          <a:noFill/>
          <a:ln>
            <a:noFill/>
          </a:ln>
        </p:spPr>
      </p:pic>
      <p:sp>
        <p:nvSpPr>
          <p:cNvPr id="229" name="Google Shape;229;p23"/>
          <p:cNvSpPr txBox="1"/>
          <p:nvPr/>
        </p:nvSpPr>
        <p:spPr>
          <a:xfrm>
            <a:off x="4428045" y="6435175"/>
            <a:ext cx="3336000" cy="184800"/>
          </a:xfrm>
          <a:prstGeom prst="rect">
            <a:avLst/>
          </a:prstGeom>
          <a:noFill/>
          <a:ln>
            <a:noFill/>
          </a:ln>
        </p:spPr>
        <p:txBody>
          <a:bodyPr anchorCtr="0" anchor="t" bIns="0" lIns="0" spcFirstLastPara="1" rIns="0" wrap="square" tIns="0">
            <a:spAutoFit/>
          </a:bodyPr>
          <a:lstStyle/>
          <a:p>
            <a:pPr indent="0" lvl="0" marL="186690" marR="0" rtl="0" algn="ctr">
              <a:lnSpc>
                <a:spcPct val="119583"/>
              </a:lnSpc>
              <a:spcBef>
                <a:spcPts val="0"/>
              </a:spcBef>
              <a:spcAft>
                <a:spcPts val="0"/>
              </a:spcAft>
              <a:buClr>
                <a:srgbClr val="878787"/>
              </a:buClr>
              <a:buSzPts val="1200"/>
              <a:buFont typeface="Georgia"/>
              <a:buNone/>
            </a:pPr>
            <a:r>
              <a:rPr b="0" i="0" lang="en-US" sz="1200" u="none" cap="none" strike="noStrike">
                <a:solidFill>
                  <a:srgbClr val="878787"/>
                </a:solidFill>
                <a:latin typeface="Georgia"/>
                <a:ea typeface="Georgia"/>
                <a:cs typeface="Georgia"/>
                <a:sym typeface="Georgia"/>
              </a:rPr>
              <a:t>Department of CSE (Data Science), DSCE</a:t>
            </a:r>
            <a:endParaRPr b="0" i="0" sz="1200" u="none" cap="none" strike="noStrike">
              <a:solidFill>
                <a:srgbClr val="878787"/>
              </a:solidFill>
              <a:latin typeface="Georgia"/>
              <a:ea typeface="Georgia"/>
              <a:cs typeface="Georgia"/>
              <a:sym typeface="Georgia"/>
            </a:endParaRPr>
          </a:p>
        </p:txBody>
      </p:sp>
      <p:sp>
        <p:nvSpPr>
          <p:cNvPr id="230" name="Google Shape;230;p23"/>
          <p:cNvSpPr txBox="1"/>
          <p:nvPr/>
        </p:nvSpPr>
        <p:spPr>
          <a:xfrm>
            <a:off x="4381805" y="223915"/>
            <a:ext cx="3428400" cy="501000"/>
          </a:xfrm>
          <a:prstGeom prst="rect">
            <a:avLst/>
          </a:prstGeom>
          <a:noFill/>
          <a:ln>
            <a:noFill/>
          </a:ln>
        </p:spPr>
        <p:txBody>
          <a:bodyPr anchorCtr="0" anchor="t" bIns="0" lIns="0" spcFirstLastPara="1" rIns="0" wrap="square" tIns="15875">
            <a:spAutoFit/>
          </a:bodyPr>
          <a:lstStyle/>
          <a:p>
            <a:pPr indent="0" lvl="0" marL="12700" marR="0" rtl="0" algn="ctr">
              <a:lnSpc>
                <a:spcPct val="100000"/>
              </a:lnSpc>
              <a:spcBef>
                <a:spcPts val="0"/>
              </a:spcBef>
              <a:spcAft>
                <a:spcPts val="0"/>
              </a:spcAft>
              <a:buClr>
                <a:srgbClr val="365F92"/>
              </a:buClr>
              <a:buSzPts val="3150"/>
              <a:buFont typeface="Cambria"/>
              <a:buNone/>
            </a:pPr>
            <a:r>
              <a:rPr b="1" i="0" lang="en-US" sz="3150" u="none" cap="none" strike="noStrike">
                <a:solidFill>
                  <a:srgbClr val="365F92"/>
                </a:solidFill>
                <a:latin typeface="Cambria"/>
                <a:ea typeface="Cambria"/>
                <a:cs typeface="Cambria"/>
                <a:sym typeface="Cambria"/>
              </a:rPr>
              <a:t>METHODOLOGY</a:t>
            </a:r>
            <a:endParaRPr b="1" i="0" sz="3150" u="none" cap="none" strike="noStrike">
              <a:solidFill>
                <a:srgbClr val="365F92"/>
              </a:solidFill>
              <a:latin typeface="Cambria"/>
              <a:ea typeface="Cambria"/>
              <a:cs typeface="Cambria"/>
              <a:sym typeface="Cambria"/>
            </a:endParaRPr>
          </a:p>
        </p:txBody>
      </p:sp>
      <p:sp>
        <p:nvSpPr>
          <p:cNvPr id="231" name="Google Shape;231;p23"/>
          <p:cNvSpPr txBox="1"/>
          <p:nvPr>
            <p:ph idx="1" type="body"/>
          </p:nvPr>
        </p:nvSpPr>
        <p:spPr>
          <a:xfrm>
            <a:off x="825813" y="1592325"/>
            <a:ext cx="10555500" cy="44970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sz="400">
              <a:latin typeface="Times New Roman"/>
              <a:ea typeface="Times New Roman"/>
              <a:cs typeface="Times New Roman"/>
              <a:sym typeface="Times New Roman"/>
            </a:endParaRPr>
          </a:p>
          <a:p>
            <a:pPr indent="-368300" lvl="0" marL="457200" rtl="0" algn="l">
              <a:lnSpc>
                <a:spcPct val="90000"/>
              </a:lnSpc>
              <a:spcBef>
                <a:spcPts val="1000"/>
              </a:spcBef>
              <a:spcAft>
                <a:spcPts val="0"/>
              </a:spcAft>
              <a:buSzPts val="2200"/>
              <a:buFont typeface="Arial"/>
              <a:buChar char="❖"/>
            </a:pPr>
            <a:r>
              <a:rPr lang="en-US" sz="2200">
                <a:latin typeface="Arial"/>
                <a:ea typeface="Arial"/>
                <a:cs typeface="Arial"/>
                <a:sym typeface="Arial"/>
              </a:rPr>
              <a:t>Proposed System will be achieved by following the underlying methodology:</a:t>
            </a:r>
            <a:endParaRPr sz="2200">
              <a:latin typeface="Arial"/>
              <a:ea typeface="Arial"/>
              <a:cs typeface="Arial"/>
              <a:sym typeface="Arial"/>
            </a:endParaRPr>
          </a:p>
          <a:p>
            <a:pPr indent="0" lvl="0" marL="0" rtl="0" algn="l">
              <a:lnSpc>
                <a:spcPct val="90000"/>
              </a:lnSpc>
              <a:spcBef>
                <a:spcPts val="1000"/>
              </a:spcBef>
              <a:spcAft>
                <a:spcPts val="0"/>
              </a:spcAft>
              <a:buNone/>
            </a:pPr>
            <a:r>
              <a:t/>
            </a:r>
            <a:endParaRPr sz="500">
              <a:latin typeface="Arial"/>
              <a:ea typeface="Arial"/>
              <a:cs typeface="Arial"/>
              <a:sym typeface="Arial"/>
            </a:endParaRPr>
          </a:p>
          <a:p>
            <a:pPr indent="-330200" lvl="0" marL="914400" rtl="0" algn="l">
              <a:lnSpc>
                <a:spcPct val="115000"/>
              </a:lnSpc>
              <a:spcBef>
                <a:spcPts val="1200"/>
              </a:spcBef>
              <a:spcAft>
                <a:spcPts val="0"/>
              </a:spcAft>
              <a:buSzPts val="1600"/>
              <a:buFont typeface="Arial"/>
              <a:buChar char="➢"/>
            </a:pPr>
            <a:r>
              <a:rPr b="1" lang="en-US" sz="1600" u="sng">
                <a:latin typeface="Arial"/>
                <a:ea typeface="Arial"/>
                <a:cs typeface="Arial"/>
                <a:sym typeface="Arial"/>
              </a:rPr>
              <a:t>Data Preprocessing:</a:t>
            </a:r>
            <a:endParaRPr sz="2000">
              <a:latin typeface="Times New Roman"/>
              <a:ea typeface="Times New Roman"/>
              <a:cs typeface="Times New Roman"/>
              <a:sym typeface="Times New Roman"/>
            </a:endParaRPr>
          </a:p>
          <a:p>
            <a:pPr indent="-330200" lvl="1" marL="1371600" rtl="0" algn="l">
              <a:lnSpc>
                <a:spcPct val="115000"/>
              </a:lnSpc>
              <a:spcBef>
                <a:spcPts val="0"/>
              </a:spcBef>
              <a:spcAft>
                <a:spcPts val="0"/>
              </a:spcAft>
              <a:buSzPts val="1600"/>
              <a:buChar char="○"/>
            </a:pPr>
            <a:r>
              <a:rPr b="1" lang="en-US" sz="1600">
                <a:latin typeface="Arial"/>
                <a:ea typeface="Arial"/>
                <a:cs typeface="Arial"/>
                <a:sym typeface="Arial"/>
              </a:rPr>
              <a:t>Clean and preprocess the collected data to ensure high-quality input for the models:</a:t>
            </a:r>
            <a:endParaRPr b="1" sz="1600">
              <a:latin typeface="Arial"/>
              <a:ea typeface="Arial"/>
              <a:cs typeface="Arial"/>
              <a:sym typeface="Arial"/>
            </a:endParaRPr>
          </a:p>
          <a:p>
            <a:pPr indent="-330200" lvl="2" marL="1828800" rtl="0" algn="l">
              <a:lnSpc>
                <a:spcPct val="115000"/>
              </a:lnSpc>
              <a:spcBef>
                <a:spcPts val="0"/>
              </a:spcBef>
              <a:spcAft>
                <a:spcPts val="0"/>
              </a:spcAft>
              <a:buSzPts val="1600"/>
              <a:buFont typeface="Times New Roman"/>
              <a:buChar char="■"/>
            </a:pPr>
            <a:r>
              <a:rPr b="1" lang="en-US" sz="1600">
                <a:latin typeface="Times New Roman"/>
                <a:ea typeface="Times New Roman"/>
                <a:cs typeface="Times New Roman"/>
                <a:sym typeface="Times New Roman"/>
              </a:rPr>
              <a:t>Eliminate inconsistencies (e.g., typos)</a:t>
            </a:r>
            <a:endParaRPr b="1" sz="1600">
              <a:latin typeface="Times New Roman"/>
              <a:ea typeface="Times New Roman"/>
              <a:cs typeface="Times New Roman"/>
              <a:sym typeface="Times New Roman"/>
            </a:endParaRPr>
          </a:p>
          <a:p>
            <a:pPr indent="-330200" lvl="2" marL="1828800" rtl="0" algn="l">
              <a:lnSpc>
                <a:spcPct val="115000"/>
              </a:lnSpc>
              <a:spcBef>
                <a:spcPts val="0"/>
              </a:spcBef>
              <a:spcAft>
                <a:spcPts val="0"/>
              </a:spcAft>
              <a:buSzPts val="1600"/>
              <a:buFont typeface="Times New Roman"/>
              <a:buChar char="■"/>
            </a:pPr>
            <a:r>
              <a:rPr b="1" lang="en-US" sz="1600">
                <a:latin typeface="Times New Roman"/>
                <a:ea typeface="Times New Roman"/>
                <a:cs typeface="Times New Roman"/>
                <a:sym typeface="Times New Roman"/>
              </a:rPr>
              <a:t>Standardize data format</a:t>
            </a:r>
            <a:endParaRPr b="1" sz="1600">
              <a:latin typeface="Times New Roman"/>
              <a:ea typeface="Times New Roman"/>
              <a:cs typeface="Times New Roman"/>
              <a:sym typeface="Times New Roman"/>
            </a:endParaRPr>
          </a:p>
          <a:p>
            <a:pPr indent="-330200" lvl="1" marL="1371600" rtl="0" algn="l">
              <a:lnSpc>
                <a:spcPct val="115000"/>
              </a:lnSpc>
              <a:spcBef>
                <a:spcPts val="0"/>
              </a:spcBef>
              <a:spcAft>
                <a:spcPts val="0"/>
              </a:spcAft>
              <a:buSzPts val="1600"/>
              <a:buChar char="○"/>
            </a:pPr>
            <a:r>
              <a:rPr b="1" lang="en-US" sz="1600">
                <a:latin typeface="Arial"/>
                <a:ea typeface="Arial"/>
                <a:cs typeface="Arial"/>
                <a:sym typeface="Arial"/>
              </a:rPr>
              <a:t>Convert raw text data into a structured format suitable for training ANN and NLP models.</a:t>
            </a:r>
            <a:endParaRPr b="1" sz="1600">
              <a:latin typeface="Arial"/>
              <a:ea typeface="Arial"/>
              <a:cs typeface="Arial"/>
              <a:sym typeface="Arial"/>
            </a:endParaRPr>
          </a:p>
          <a:p>
            <a:pPr indent="0" lvl="0" marL="0" rtl="0" algn="l">
              <a:lnSpc>
                <a:spcPct val="115000"/>
              </a:lnSpc>
              <a:spcBef>
                <a:spcPts val="1200"/>
              </a:spcBef>
              <a:spcAft>
                <a:spcPts val="0"/>
              </a:spcAft>
              <a:buNone/>
            </a:pPr>
            <a:r>
              <a:t/>
            </a:r>
            <a:endParaRPr sz="200">
              <a:latin typeface="Arial"/>
              <a:ea typeface="Arial"/>
              <a:cs typeface="Arial"/>
              <a:sym typeface="Arial"/>
            </a:endParaRPr>
          </a:p>
          <a:p>
            <a:pPr indent="-330200" lvl="0" marL="914400" marR="0" rtl="0" algn="l">
              <a:lnSpc>
                <a:spcPct val="115000"/>
              </a:lnSpc>
              <a:spcBef>
                <a:spcPts val="1200"/>
              </a:spcBef>
              <a:spcAft>
                <a:spcPts val="0"/>
              </a:spcAft>
              <a:buSzPts val="1600"/>
              <a:buChar char="➢"/>
            </a:pPr>
            <a:r>
              <a:rPr b="1" lang="en-US" sz="1600" u="sng">
                <a:latin typeface="Arial"/>
                <a:ea typeface="Arial"/>
                <a:cs typeface="Arial"/>
                <a:sym typeface="Arial"/>
              </a:rPr>
              <a:t>Training of Artificial Neural Networks:</a:t>
            </a:r>
            <a:endParaRPr sz="1600">
              <a:latin typeface="Arial"/>
              <a:ea typeface="Arial"/>
              <a:cs typeface="Arial"/>
              <a:sym typeface="Arial"/>
            </a:endParaRPr>
          </a:p>
          <a:p>
            <a:pPr indent="-330200" lvl="1" marL="1371600" rtl="0" algn="l">
              <a:lnSpc>
                <a:spcPct val="115000"/>
              </a:lnSpc>
              <a:spcBef>
                <a:spcPts val="0"/>
              </a:spcBef>
              <a:spcAft>
                <a:spcPts val="0"/>
              </a:spcAft>
              <a:buSzPts val="1600"/>
              <a:buChar char="○"/>
            </a:pPr>
            <a:r>
              <a:rPr b="1" lang="en-US" sz="1600">
                <a:latin typeface="Arial"/>
                <a:ea typeface="Arial"/>
                <a:cs typeface="Arial"/>
                <a:sym typeface="Arial"/>
              </a:rPr>
              <a:t>Design an ANN architecture comprising interconnected nodes organized into layers.</a:t>
            </a:r>
            <a:endParaRPr b="1" sz="1600">
              <a:latin typeface="Arial"/>
              <a:ea typeface="Arial"/>
              <a:cs typeface="Arial"/>
              <a:sym typeface="Arial"/>
            </a:endParaRPr>
          </a:p>
          <a:p>
            <a:pPr indent="-330200" lvl="1" marL="1371600" rtl="0" algn="l">
              <a:lnSpc>
                <a:spcPct val="115000"/>
              </a:lnSpc>
              <a:spcBef>
                <a:spcPts val="0"/>
              </a:spcBef>
              <a:spcAft>
                <a:spcPts val="0"/>
              </a:spcAft>
              <a:buSzPts val="1600"/>
              <a:buChar char="○"/>
            </a:pPr>
            <a:r>
              <a:rPr b="1" lang="en-US" sz="1600">
                <a:latin typeface="Arial"/>
                <a:ea typeface="Arial"/>
                <a:cs typeface="Arial"/>
                <a:sym typeface="Arial"/>
              </a:rPr>
              <a:t>Train the ANN models using the preprocessed datasets through iterative learning processes.</a:t>
            </a:r>
            <a:endParaRPr b="1" sz="1600">
              <a:latin typeface="Arial"/>
              <a:ea typeface="Arial"/>
              <a:cs typeface="Arial"/>
              <a:sym typeface="Arial"/>
            </a:endParaRPr>
          </a:p>
          <a:p>
            <a:pPr indent="-330200" lvl="1" marL="1371600" rtl="0" algn="l">
              <a:lnSpc>
                <a:spcPct val="115000"/>
              </a:lnSpc>
              <a:spcBef>
                <a:spcPts val="0"/>
              </a:spcBef>
              <a:spcAft>
                <a:spcPts val="0"/>
              </a:spcAft>
              <a:buSzPts val="1600"/>
              <a:buChar char="○"/>
            </a:pPr>
            <a:r>
              <a:rPr b="1" lang="en-US" sz="1600">
                <a:latin typeface="Arial"/>
                <a:ea typeface="Arial"/>
                <a:cs typeface="Arial"/>
                <a:sym typeface="Arial"/>
              </a:rPr>
              <a:t>Optimize the parameters of the ANN models to enhance learning efficiency and prediction accuracy.</a:t>
            </a:r>
            <a:endParaRPr b="1" sz="1600">
              <a:latin typeface="Arial"/>
              <a:ea typeface="Arial"/>
              <a:cs typeface="Arial"/>
              <a:sym typeface="Arial"/>
            </a:endParaRPr>
          </a:p>
          <a:p>
            <a:pPr indent="0" lvl="0" marL="0" rtl="0" algn="l">
              <a:lnSpc>
                <a:spcPct val="115000"/>
              </a:lnSpc>
              <a:spcBef>
                <a:spcPts val="1200"/>
              </a:spcBef>
              <a:spcAft>
                <a:spcPts val="1200"/>
              </a:spcAft>
              <a:buNone/>
            </a:pPr>
            <a:r>
              <a:t/>
            </a:r>
            <a:endParaRPr b="1" sz="15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grpSp>
        <p:nvGrpSpPr>
          <p:cNvPr id="236" name="Google Shape;236;p24"/>
          <p:cNvGrpSpPr/>
          <p:nvPr/>
        </p:nvGrpSpPr>
        <p:grpSpPr>
          <a:xfrm>
            <a:off x="15033" y="223936"/>
            <a:ext cx="12177065" cy="6630411"/>
            <a:chOff x="0" y="118871"/>
            <a:chExt cx="9144000" cy="4978907"/>
          </a:xfrm>
        </p:grpSpPr>
        <p:pic>
          <p:nvPicPr>
            <p:cNvPr id="237" name="Google Shape;237;p24"/>
            <p:cNvPicPr preferRelativeResize="0"/>
            <p:nvPr/>
          </p:nvPicPr>
          <p:blipFill rotWithShape="1">
            <a:blip r:embed="rId3">
              <a:alphaModFix/>
            </a:blip>
            <a:srcRect b="0" l="0" r="0" t="0"/>
            <a:stretch/>
          </p:blipFill>
          <p:spPr>
            <a:xfrm>
              <a:off x="0" y="712660"/>
              <a:ext cx="9144000" cy="97440"/>
            </a:xfrm>
            <a:prstGeom prst="rect">
              <a:avLst/>
            </a:prstGeom>
            <a:noFill/>
            <a:ln>
              <a:noFill/>
            </a:ln>
          </p:spPr>
        </p:pic>
        <p:sp>
          <p:nvSpPr>
            <p:cNvPr id="238" name="Google Shape;238;p24"/>
            <p:cNvSpPr/>
            <p:nvPr/>
          </p:nvSpPr>
          <p:spPr>
            <a:xfrm>
              <a:off x="0" y="741298"/>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pic>
          <p:nvPicPr>
            <p:cNvPr id="239" name="Google Shape;239;p24"/>
            <p:cNvPicPr preferRelativeResize="0"/>
            <p:nvPr/>
          </p:nvPicPr>
          <p:blipFill rotWithShape="1">
            <a:blip r:embed="rId4">
              <a:alphaModFix/>
            </a:blip>
            <a:srcRect b="0" l="0" r="0" t="0"/>
            <a:stretch/>
          </p:blipFill>
          <p:spPr>
            <a:xfrm>
              <a:off x="274320" y="118871"/>
              <a:ext cx="141732" cy="4978907"/>
            </a:xfrm>
            <a:prstGeom prst="rect">
              <a:avLst/>
            </a:prstGeom>
            <a:noFill/>
            <a:ln>
              <a:noFill/>
            </a:ln>
          </p:spPr>
        </p:pic>
        <p:sp>
          <p:nvSpPr>
            <p:cNvPr id="240" name="Google Shape;240;p24"/>
            <p:cNvSpPr/>
            <p:nvPr/>
          </p:nvSpPr>
          <p:spPr>
            <a:xfrm>
              <a:off x="347472"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grpSp>
      <p:pic>
        <p:nvPicPr>
          <p:cNvPr descr="https://lh7-us.googleusercontent.com/7ridFL7yczpWVCpPt4tsvP1mrI2juajd_SUhdJlST8S-oKcdijIgkSnaMC4UjbZ0h2AVaBmX4gX0v7iO6Nn55bkNpv7i2fhIqtqG_0iRA5BPZP9SPx1afMmJsWkxvFSxhhAfeP_no4vgIwNpH2alwQ" id="241" name="Google Shape;241;p24"/>
          <p:cNvPicPr preferRelativeResize="0"/>
          <p:nvPr/>
        </p:nvPicPr>
        <p:blipFill rotWithShape="1">
          <a:blip r:embed="rId5">
            <a:alphaModFix/>
          </a:blip>
          <a:srcRect b="0" l="0" r="0" t="0"/>
          <a:stretch/>
        </p:blipFill>
        <p:spPr>
          <a:xfrm>
            <a:off x="10918866" y="24397"/>
            <a:ext cx="933450" cy="933450"/>
          </a:xfrm>
          <a:prstGeom prst="rect">
            <a:avLst/>
          </a:prstGeom>
          <a:noFill/>
          <a:ln>
            <a:noFill/>
          </a:ln>
        </p:spPr>
      </p:pic>
      <p:sp>
        <p:nvSpPr>
          <p:cNvPr id="242" name="Google Shape;242;p24"/>
          <p:cNvSpPr txBox="1"/>
          <p:nvPr/>
        </p:nvSpPr>
        <p:spPr>
          <a:xfrm>
            <a:off x="4428045" y="6435175"/>
            <a:ext cx="3336000" cy="184800"/>
          </a:xfrm>
          <a:prstGeom prst="rect">
            <a:avLst/>
          </a:prstGeom>
          <a:noFill/>
          <a:ln>
            <a:noFill/>
          </a:ln>
        </p:spPr>
        <p:txBody>
          <a:bodyPr anchorCtr="0" anchor="t" bIns="0" lIns="0" spcFirstLastPara="1" rIns="0" wrap="square" tIns="0">
            <a:spAutoFit/>
          </a:bodyPr>
          <a:lstStyle/>
          <a:p>
            <a:pPr indent="0" lvl="0" marL="186690" marR="0" rtl="0" algn="ctr">
              <a:lnSpc>
                <a:spcPct val="119583"/>
              </a:lnSpc>
              <a:spcBef>
                <a:spcPts val="0"/>
              </a:spcBef>
              <a:spcAft>
                <a:spcPts val="0"/>
              </a:spcAft>
              <a:buClr>
                <a:srgbClr val="878787"/>
              </a:buClr>
              <a:buSzPts val="1200"/>
              <a:buFont typeface="Georgia"/>
              <a:buNone/>
            </a:pPr>
            <a:r>
              <a:rPr b="0" i="0" lang="en-US" sz="1200" u="none" cap="none" strike="noStrike">
                <a:solidFill>
                  <a:srgbClr val="878787"/>
                </a:solidFill>
                <a:latin typeface="Georgia"/>
                <a:ea typeface="Georgia"/>
                <a:cs typeface="Georgia"/>
                <a:sym typeface="Georgia"/>
              </a:rPr>
              <a:t>Department of CSE (Data Science), DSCE</a:t>
            </a:r>
            <a:endParaRPr b="0" i="0" sz="1200" u="none" cap="none" strike="noStrike">
              <a:solidFill>
                <a:srgbClr val="878787"/>
              </a:solidFill>
              <a:latin typeface="Georgia"/>
              <a:ea typeface="Georgia"/>
              <a:cs typeface="Georgia"/>
              <a:sym typeface="Georgia"/>
            </a:endParaRPr>
          </a:p>
        </p:txBody>
      </p:sp>
      <p:sp>
        <p:nvSpPr>
          <p:cNvPr id="243" name="Google Shape;243;p24"/>
          <p:cNvSpPr txBox="1"/>
          <p:nvPr/>
        </p:nvSpPr>
        <p:spPr>
          <a:xfrm>
            <a:off x="4381805" y="223915"/>
            <a:ext cx="3428400" cy="501000"/>
          </a:xfrm>
          <a:prstGeom prst="rect">
            <a:avLst/>
          </a:prstGeom>
          <a:noFill/>
          <a:ln>
            <a:noFill/>
          </a:ln>
        </p:spPr>
        <p:txBody>
          <a:bodyPr anchorCtr="0" anchor="t" bIns="0" lIns="0" spcFirstLastPara="1" rIns="0" wrap="square" tIns="15875">
            <a:spAutoFit/>
          </a:bodyPr>
          <a:lstStyle/>
          <a:p>
            <a:pPr indent="0" lvl="0" marL="12700" marR="0" rtl="0" algn="ctr">
              <a:lnSpc>
                <a:spcPct val="100000"/>
              </a:lnSpc>
              <a:spcBef>
                <a:spcPts val="0"/>
              </a:spcBef>
              <a:spcAft>
                <a:spcPts val="0"/>
              </a:spcAft>
              <a:buClr>
                <a:srgbClr val="365F92"/>
              </a:buClr>
              <a:buSzPts val="3150"/>
              <a:buFont typeface="Cambria"/>
              <a:buNone/>
            </a:pPr>
            <a:r>
              <a:rPr b="1" i="0" lang="en-US" sz="3150" u="none" cap="none" strike="noStrike">
                <a:solidFill>
                  <a:srgbClr val="365F92"/>
                </a:solidFill>
                <a:latin typeface="Cambria"/>
                <a:ea typeface="Cambria"/>
                <a:cs typeface="Cambria"/>
                <a:sym typeface="Cambria"/>
              </a:rPr>
              <a:t>METHODOLOGY</a:t>
            </a:r>
            <a:endParaRPr b="1" i="0" sz="3150" u="none" cap="none" strike="noStrike">
              <a:solidFill>
                <a:srgbClr val="365F92"/>
              </a:solidFill>
              <a:latin typeface="Cambria"/>
              <a:ea typeface="Cambria"/>
              <a:cs typeface="Cambria"/>
              <a:sym typeface="Cambria"/>
            </a:endParaRPr>
          </a:p>
        </p:txBody>
      </p:sp>
      <p:sp>
        <p:nvSpPr>
          <p:cNvPr id="244" name="Google Shape;244;p24"/>
          <p:cNvSpPr txBox="1"/>
          <p:nvPr>
            <p:ph idx="1" type="body"/>
          </p:nvPr>
        </p:nvSpPr>
        <p:spPr>
          <a:xfrm>
            <a:off x="825813" y="1592325"/>
            <a:ext cx="10555500" cy="48237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sz="400">
              <a:latin typeface="Times New Roman"/>
              <a:ea typeface="Times New Roman"/>
              <a:cs typeface="Times New Roman"/>
              <a:sym typeface="Times New Roman"/>
            </a:endParaRPr>
          </a:p>
          <a:p>
            <a:pPr indent="-368300" lvl="0" marL="457200" rtl="0" algn="l">
              <a:lnSpc>
                <a:spcPct val="90000"/>
              </a:lnSpc>
              <a:spcBef>
                <a:spcPts val="1000"/>
              </a:spcBef>
              <a:spcAft>
                <a:spcPts val="0"/>
              </a:spcAft>
              <a:buSzPts val="2200"/>
              <a:buFont typeface="Arial"/>
              <a:buChar char="❖"/>
            </a:pPr>
            <a:r>
              <a:rPr lang="en-US" sz="2200">
                <a:latin typeface="Arial"/>
                <a:ea typeface="Arial"/>
                <a:cs typeface="Arial"/>
                <a:sym typeface="Arial"/>
              </a:rPr>
              <a:t>Proposed System will be achieved by following the underlying methodology:</a:t>
            </a:r>
            <a:endParaRPr sz="2200">
              <a:latin typeface="Arial"/>
              <a:ea typeface="Arial"/>
              <a:cs typeface="Arial"/>
              <a:sym typeface="Arial"/>
            </a:endParaRPr>
          </a:p>
          <a:p>
            <a:pPr indent="0" lvl="0" marL="0" rtl="0" algn="l">
              <a:lnSpc>
                <a:spcPct val="90000"/>
              </a:lnSpc>
              <a:spcBef>
                <a:spcPts val="1000"/>
              </a:spcBef>
              <a:spcAft>
                <a:spcPts val="0"/>
              </a:spcAft>
              <a:buNone/>
            </a:pPr>
            <a:r>
              <a:t/>
            </a:r>
            <a:endParaRPr sz="100">
              <a:latin typeface="Arial"/>
              <a:ea typeface="Arial"/>
              <a:cs typeface="Arial"/>
              <a:sym typeface="Arial"/>
            </a:endParaRPr>
          </a:p>
          <a:p>
            <a:pPr indent="-330200" lvl="0" marL="914400" rtl="0" algn="l">
              <a:lnSpc>
                <a:spcPct val="115000"/>
              </a:lnSpc>
              <a:spcBef>
                <a:spcPts val="1200"/>
              </a:spcBef>
              <a:spcAft>
                <a:spcPts val="0"/>
              </a:spcAft>
              <a:buSzPts val="1600"/>
              <a:buFont typeface="Arial"/>
              <a:buChar char="➢"/>
            </a:pPr>
            <a:r>
              <a:rPr b="1" lang="en-US" sz="1600" u="sng">
                <a:latin typeface="Arial"/>
                <a:ea typeface="Arial"/>
                <a:cs typeface="Arial"/>
                <a:sym typeface="Arial"/>
              </a:rPr>
              <a:t>Integration of Natural Language Processing</a:t>
            </a:r>
            <a:r>
              <a:rPr b="1" lang="en-US" sz="1600" u="sng">
                <a:latin typeface="Arial"/>
                <a:ea typeface="Arial"/>
                <a:cs typeface="Arial"/>
                <a:sym typeface="Arial"/>
              </a:rPr>
              <a:t>:</a:t>
            </a:r>
            <a:endParaRPr sz="2000">
              <a:latin typeface="Times New Roman"/>
              <a:ea typeface="Times New Roman"/>
              <a:cs typeface="Times New Roman"/>
              <a:sym typeface="Times New Roman"/>
            </a:endParaRPr>
          </a:p>
          <a:p>
            <a:pPr indent="-336550" lvl="1" marL="1371600" rtl="0" algn="l">
              <a:lnSpc>
                <a:spcPct val="115000"/>
              </a:lnSpc>
              <a:spcBef>
                <a:spcPts val="0"/>
              </a:spcBef>
              <a:spcAft>
                <a:spcPts val="0"/>
              </a:spcAft>
              <a:buSzPts val="1700"/>
              <a:buFont typeface="Times New Roman"/>
              <a:buChar char="○"/>
            </a:pPr>
            <a:r>
              <a:rPr b="1" lang="en-US" sz="1700">
                <a:latin typeface="Times New Roman"/>
                <a:ea typeface="Times New Roman"/>
                <a:cs typeface="Times New Roman"/>
                <a:sym typeface="Times New Roman"/>
              </a:rPr>
              <a:t>Implement NLP techniques for processing and understanding user queries:</a:t>
            </a:r>
            <a:endParaRPr b="1" sz="1800">
              <a:latin typeface="Times New Roman"/>
              <a:ea typeface="Times New Roman"/>
              <a:cs typeface="Times New Roman"/>
              <a:sym typeface="Times New Roman"/>
            </a:endParaRPr>
          </a:p>
          <a:p>
            <a:pPr indent="-323850" lvl="2" marL="1828800" rtl="0" algn="l">
              <a:lnSpc>
                <a:spcPct val="115000"/>
              </a:lnSpc>
              <a:spcBef>
                <a:spcPts val="0"/>
              </a:spcBef>
              <a:spcAft>
                <a:spcPts val="0"/>
              </a:spcAft>
              <a:buSzPts val="1500"/>
              <a:buChar char="■"/>
            </a:pPr>
            <a:r>
              <a:rPr b="1" lang="en-US" sz="1600">
                <a:latin typeface="Arial"/>
                <a:ea typeface="Arial"/>
                <a:cs typeface="Arial"/>
                <a:sym typeface="Arial"/>
              </a:rPr>
              <a:t>Tokenization: </a:t>
            </a:r>
            <a:r>
              <a:rPr lang="en-US" sz="1700">
                <a:latin typeface="Times New Roman"/>
                <a:ea typeface="Times New Roman"/>
                <a:cs typeface="Times New Roman"/>
                <a:sym typeface="Times New Roman"/>
              </a:rPr>
              <a:t>Break down sentences into words or phrases</a:t>
            </a:r>
            <a:r>
              <a:rPr b="1" lang="en-US" sz="1700">
                <a:latin typeface="Times New Roman"/>
                <a:ea typeface="Times New Roman"/>
                <a:cs typeface="Times New Roman"/>
                <a:sym typeface="Times New Roman"/>
              </a:rPr>
              <a:t>.</a:t>
            </a:r>
            <a:endParaRPr b="1" sz="1700">
              <a:latin typeface="Times New Roman"/>
              <a:ea typeface="Times New Roman"/>
              <a:cs typeface="Times New Roman"/>
              <a:sym typeface="Times New Roman"/>
            </a:endParaRPr>
          </a:p>
          <a:p>
            <a:pPr indent="-323850" lvl="2" marL="1828800" rtl="0" algn="l">
              <a:lnSpc>
                <a:spcPct val="115000"/>
              </a:lnSpc>
              <a:spcBef>
                <a:spcPts val="0"/>
              </a:spcBef>
              <a:spcAft>
                <a:spcPts val="0"/>
              </a:spcAft>
              <a:buSzPts val="1500"/>
              <a:buChar char="■"/>
            </a:pPr>
            <a:r>
              <a:rPr b="1" lang="en-US" sz="1600">
                <a:latin typeface="Arial"/>
                <a:ea typeface="Arial"/>
                <a:cs typeface="Arial"/>
                <a:sym typeface="Arial"/>
              </a:rPr>
              <a:t>Parsing: </a:t>
            </a:r>
            <a:r>
              <a:rPr lang="en-US" sz="1700">
                <a:latin typeface="Times New Roman"/>
                <a:ea typeface="Times New Roman"/>
                <a:cs typeface="Times New Roman"/>
                <a:sym typeface="Times New Roman"/>
              </a:rPr>
              <a:t>Analyze the grammatical structure of the sentence.</a:t>
            </a:r>
            <a:endParaRPr sz="1700">
              <a:latin typeface="Times New Roman"/>
              <a:ea typeface="Times New Roman"/>
              <a:cs typeface="Times New Roman"/>
              <a:sym typeface="Times New Roman"/>
            </a:endParaRPr>
          </a:p>
          <a:p>
            <a:pPr indent="-323850" lvl="2" marL="1828800" rtl="0" algn="l">
              <a:lnSpc>
                <a:spcPct val="115000"/>
              </a:lnSpc>
              <a:spcBef>
                <a:spcPts val="0"/>
              </a:spcBef>
              <a:spcAft>
                <a:spcPts val="0"/>
              </a:spcAft>
              <a:buSzPts val="1500"/>
              <a:buChar char="■"/>
            </a:pPr>
            <a:r>
              <a:rPr b="1" lang="en-US" sz="1600">
                <a:latin typeface="Arial"/>
                <a:ea typeface="Arial"/>
                <a:cs typeface="Arial"/>
                <a:sym typeface="Arial"/>
              </a:rPr>
              <a:t>Semantic analysis: </a:t>
            </a:r>
            <a:r>
              <a:rPr lang="en-US" sz="1700">
                <a:latin typeface="Times New Roman"/>
                <a:ea typeface="Times New Roman"/>
                <a:cs typeface="Times New Roman"/>
                <a:sym typeface="Times New Roman"/>
              </a:rPr>
              <a:t>Extract the meaning and intent behind user queries.</a:t>
            </a:r>
            <a:endParaRPr b="1" sz="1600">
              <a:latin typeface="Arial"/>
              <a:ea typeface="Arial"/>
              <a:cs typeface="Arial"/>
              <a:sym typeface="Arial"/>
            </a:endParaRPr>
          </a:p>
          <a:p>
            <a:pPr indent="-323850" lvl="1" marL="1371600" rtl="0" algn="l">
              <a:lnSpc>
                <a:spcPct val="115000"/>
              </a:lnSpc>
              <a:spcBef>
                <a:spcPts val="0"/>
              </a:spcBef>
              <a:spcAft>
                <a:spcPts val="0"/>
              </a:spcAft>
              <a:buSzPts val="1500"/>
              <a:buChar char="○"/>
            </a:pPr>
            <a:r>
              <a:rPr b="1" lang="en-US" sz="1700">
                <a:latin typeface="Times New Roman"/>
                <a:ea typeface="Times New Roman"/>
                <a:cs typeface="Times New Roman"/>
                <a:sym typeface="Times New Roman"/>
              </a:rPr>
              <a:t>Develop a mapping system to relate processed user inputs to specific intents or actions using NLP methods</a:t>
            </a:r>
            <a:r>
              <a:rPr b="1" lang="en-US" sz="1600">
                <a:latin typeface="Arial"/>
                <a:ea typeface="Arial"/>
                <a:cs typeface="Arial"/>
                <a:sym typeface="Arial"/>
              </a:rPr>
              <a:t> (e.g., identifying plant type, diagnosing pest problem).</a:t>
            </a:r>
            <a:r>
              <a:rPr lang="en-US" sz="200">
                <a:latin typeface="Arial"/>
                <a:ea typeface="Arial"/>
                <a:cs typeface="Arial"/>
                <a:sym typeface="Arial"/>
              </a:rPr>
              <a:t> </a:t>
            </a:r>
            <a:endParaRPr sz="200">
              <a:latin typeface="Arial"/>
              <a:ea typeface="Arial"/>
              <a:cs typeface="Arial"/>
              <a:sym typeface="Arial"/>
            </a:endParaRPr>
          </a:p>
          <a:p>
            <a:pPr indent="-241300" lvl="1" marL="1371600" rtl="0" algn="l">
              <a:lnSpc>
                <a:spcPct val="115000"/>
              </a:lnSpc>
              <a:spcBef>
                <a:spcPts val="0"/>
              </a:spcBef>
              <a:spcAft>
                <a:spcPts val="0"/>
              </a:spcAft>
              <a:buSzPts val="200"/>
              <a:buFont typeface="Arial"/>
              <a:buChar char="○"/>
            </a:pPr>
            <a:r>
              <a:t/>
            </a:r>
            <a:endParaRPr sz="200">
              <a:latin typeface="Arial"/>
              <a:ea typeface="Arial"/>
              <a:cs typeface="Arial"/>
              <a:sym typeface="Arial"/>
            </a:endParaRPr>
          </a:p>
          <a:p>
            <a:pPr indent="-330200" lvl="0" marL="914400" marR="0" rtl="0" algn="l">
              <a:lnSpc>
                <a:spcPct val="115000"/>
              </a:lnSpc>
              <a:spcBef>
                <a:spcPts val="0"/>
              </a:spcBef>
              <a:spcAft>
                <a:spcPts val="0"/>
              </a:spcAft>
              <a:buSzPts val="1600"/>
              <a:buChar char="➢"/>
            </a:pPr>
            <a:r>
              <a:rPr b="1" lang="en-US" sz="1600" u="sng">
                <a:latin typeface="Arial"/>
                <a:ea typeface="Arial"/>
                <a:cs typeface="Arial"/>
                <a:sym typeface="Arial"/>
              </a:rPr>
              <a:t>Development of GreenBot Interface:</a:t>
            </a:r>
            <a:endParaRPr sz="1600">
              <a:latin typeface="Arial"/>
              <a:ea typeface="Arial"/>
              <a:cs typeface="Arial"/>
              <a:sym typeface="Arial"/>
            </a:endParaRPr>
          </a:p>
          <a:p>
            <a:pPr indent="-330200" lvl="1" marL="1371600" rtl="0" algn="l">
              <a:lnSpc>
                <a:spcPct val="115000"/>
              </a:lnSpc>
              <a:spcBef>
                <a:spcPts val="0"/>
              </a:spcBef>
              <a:spcAft>
                <a:spcPts val="0"/>
              </a:spcAft>
              <a:buSzPts val="1600"/>
              <a:buChar char="○"/>
            </a:pPr>
            <a:r>
              <a:rPr b="1" lang="en-US" sz="1600">
                <a:latin typeface="Arial"/>
                <a:ea typeface="Arial"/>
                <a:cs typeface="Arial"/>
                <a:sym typeface="Arial"/>
              </a:rPr>
              <a:t>Create a user-friendly interface for interacting with GreenBot through natural language queries.</a:t>
            </a:r>
            <a:endParaRPr b="1" sz="1600">
              <a:latin typeface="Arial"/>
              <a:ea typeface="Arial"/>
              <a:cs typeface="Arial"/>
              <a:sym typeface="Arial"/>
            </a:endParaRPr>
          </a:p>
          <a:p>
            <a:pPr indent="-330200" lvl="1" marL="1371600" rtl="0" algn="l">
              <a:lnSpc>
                <a:spcPct val="115000"/>
              </a:lnSpc>
              <a:spcBef>
                <a:spcPts val="0"/>
              </a:spcBef>
              <a:spcAft>
                <a:spcPts val="0"/>
              </a:spcAft>
              <a:buSzPts val="1600"/>
              <a:buFont typeface="Arial"/>
              <a:buChar char="○"/>
            </a:pPr>
            <a:r>
              <a:rPr b="1" lang="en-US" sz="1600">
                <a:latin typeface="Arial"/>
                <a:ea typeface="Arial"/>
                <a:cs typeface="Arial"/>
                <a:sym typeface="Arial"/>
              </a:rPr>
              <a:t>Integrate the trained ANN and NLP models into GreenBot's architecture to facilitate seamless communication and response generation.</a:t>
            </a:r>
            <a:endParaRPr b="1" sz="1600">
              <a:latin typeface="Arial"/>
              <a:ea typeface="Arial"/>
              <a:cs typeface="Arial"/>
              <a:sym typeface="Arial"/>
            </a:endParaRPr>
          </a:p>
          <a:p>
            <a:pPr indent="0" lvl="0" marL="0" rtl="0" algn="l">
              <a:lnSpc>
                <a:spcPct val="115000"/>
              </a:lnSpc>
              <a:spcBef>
                <a:spcPts val="1200"/>
              </a:spcBef>
              <a:spcAft>
                <a:spcPts val="1200"/>
              </a:spcAft>
              <a:buNone/>
            </a:pPr>
            <a:r>
              <a:t/>
            </a:r>
            <a:endParaRPr b="1" sz="15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grpSp>
        <p:nvGrpSpPr>
          <p:cNvPr id="249" name="Google Shape;249;p25"/>
          <p:cNvGrpSpPr/>
          <p:nvPr/>
        </p:nvGrpSpPr>
        <p:grpSpPr>
          <a:xfrm>
            <a:off x="15033" y="223936"/>
            <a:ext cx="12177065" cy="6630411"/>
            <a:chOff x="0" y="118871"/>
            <a:chExt cx="9144000" cy="4978907"/>
          </a:xfrm>
        </p:grpSpPr>
        <p:pic>
          <p:nvPicPr>
            <p:cNvPr id="250" name="Google Shape;250;p25"/>
            <p:cNvPicPr preferRelativeResize="0"/>
            <p:nvPr/>
          </p:nvPicPr>
          <p:blipFill rotWithShape="1">
            <a:blip r:embed="rId3">
              <a:alphaModFix/>
            </a:blip>
            <a:srcRect b="0" l="0" r="0" t="0"/>
            <a:stretch/>
          </p:blipFill>
          <p:spPr>
            <a:xfrm>
              <a:off x="0" y="712660"/>
              <a:ext cx="9144000" cy="97440"/>
            </a:xfrm>
            <a:prstGeom prst="rect">
              <a:avLst/>
            </a:prstGeom>
            <a:noFill/>
            <a:ln>
              <a:noFill/>
            </a:ln>
          </p:spPr>
        </p:pic>
        <p:sp>
          <p:nvSpPr>
            <p:cNvPr id="251" name="Google Shape;251;p25"/>
            <p:cNvSpPr/>
            <p:nvPr/>
          </p:nvSpPr>
          <p:spPr>
            <a:xfrm>
              <a:off x="0" y="741298"/>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pic>
          <p:nvPicPr>
            <p:cNvPr id="252" name="Google Shape;252;p25"/>
            <p:cNvPicPr preferRelativeResize="0"/>
            <p:nvPr/>
          </p:nvPicPr>
          <p:blipFill rotWithShape="1">
            <a:blip r:embed="rId4">
              <a:alphaModFix/>
            </a:blip>
            <a:srcRect b="0" l="0" r="0" t="0"/>
            <a:stretch/>
          </p:blipFill>
          <p:spPr>
            <a:xfrm>
              <a:off x="274320" y="118871"/>
              <a:ext cx="141732" cy="4978907"/>
            </a:xfrm>
            <a:prstGeom prst="rect">
              <a:avLst/>
            </a:prstGeom>
            <a:noFill/>
            <a:ln>
              <a:noFill/>
            </a:ln>
          </p:spPr>
        </p:pic>
        <p:sp>
          <p:nvSpPr>
            <p:cNvPr id="253" name="Google Shape;253;p25"/>
            <p:cNvSpPr/>
            <p:nvPr/>
          </p:nvSpPr>
          <p:spPr>
            <a:xfrm>
              <a:off x="347472"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grpSp>
      <p:pic>
        <p:nvPicPr>
          <p:cNvPr descr="https://lh7-us.googleusercontent.com/7ridFL7yczpWVCpPt4tsvP1mrI2juajd_SUhdJlST8S-oKcdijIgkSnaMC4UjbZ0h2AVaBmX4gX0v7iO6Nn55bkNpv7i2fhIqtqG_0iRA5BPZP9SPx1afMmJsWkxvFSxhhAfeP_no4vgIwNpH2alwQ" id="254" name="Google Shape;254;p25"/>
          <p:cNvPicPr preferRelativeResize="0"/>
          <p:nvPr/>
        </p:nvPicPr>
        <p:blipFill rotWithShape="1">
          <a:blip r:embed="rId5">
            <a:alphaModFix/>
          </a:blip>
          <a:srcRect b="0" l="0" r="0" t="0"/>
          <a:stretch/>
        </p:blipFill>
        <p:spPr>
          <a:xfrm>
            <a:off x="10918866" y="24397"/>
            <a:ext cx="933450" cy="933450"/>
          </a:xfrm>
          <a:prstGeom prst="rect">
            <a:avLst/>
          </a:prstGeom>
          <a:noFill/>
          <a:ln>
            <a:noFill/>
          </a:ln>
        </p:spPr>
      </p:pic>
      <p:sp>
        <p:nvSpPr>
          <p:cNvPr id="255" name="Google Shape;255;p25"/>
          <p:cNvSpPr txBox="1"/>
          <p:nvPr/>
        </p:nvSpPr>
        <p:spPr>
          <a:xfrm>
            <a:off x="4428045" y="6435175"/>
            <a:ext cx="3336000" cy="184800"/>
          </a:xfrm>
          <a:prstGeom prst="rect">
            <a:avLst/>
          </a:prstGeom>
          <a:noFill/>
          <a:ln>
            <a:noFill/>
          </a:ln>
        </p:spPr>
        <p:txBody>
          <a:bodyPr anchorCtr="0" anchor="t" bIns="0" lIns="0" spcFirstLastPara="1" rIns="0" wrap="square" tIns="0">
            <a:spAutoFit/>
          </a:bodyPr>
          <a:lstStyle/>
          <a:p>
            <a:pPr indent="0" lvl="0" marL="186690" marR="0" rtl="0" algn="ctr">
              <a:lnSpc>
                <a:spcPct val="119583"/>
              </a:lnSpc>
              <a:spcBef>
                <a:spcPts val="0"/>
              </a:spcBef>
              <a:spcAft>
                <a:spcPts val="0"/>
              </a:spcAft>
              <a:buClr>
                <a:srgbClr val="878787"/>
              </a:buClr>
              <a:buSzPts val="1200"/>
              <a:buFont typeface="Georgia"/>
              <a:buNone/>
            </a:pPr>
            <a:r>
              <a:rPr b="0" i="0" lang="en-US" sz="1200" u="none" cap="none" strike="noStrike">
                <a:solidFill>
                  <a:srgbClr val="878787"/>
                </a:solidFill>
                <a:latin typeface="Georgia"/>
                <a:ea typeface="Georgia"/>
                <a:cs typeface="Georgia"/>
                <a:sym typeface="Georgia"/>
              </a:rPr>
              <a:t>Department of CSE (Data Science), DSCE</a:t>
            </a:r>
            <a:endParaRPr b="0" i="0" sz="1200" u="none" cap="none" strike="noStrike">
              <a:solidFill>
                <a:srgbClr val="878787"/>
              </a:solidFill>
              <a:latin typeface="Georgia"/>
              <a:ea typeface="Georgia"/>
              <a:cs typeface="Georgia"/>
              <a:sym typeface="Georgia"/>
            </a:endParaRPr>
          </a:p>
        </p:txBody>
      </p:sp>
      <p:sp>
        <p:nvSpPr>
          <p:cNvPr id="256" name="Google Shape;256;p25"/>
          <p:cNvSpPr txBox="1"/>
          <p:nvPr/>
        </p:nvSpPr>
        <p:spPr>
          <a:xfrm>
            <a:off x="4381805" y="223915"/>
            <a:ext cx="3428400" cy="501000"/>
          </a:xfrm>
          <a:prstGeom prst="rect">
            <a:avLst/>
          </a:prstGeom>
          <a:noFill/>
          <a:ln>
            <a:noFill/>
          </a:ln>
        </p:spPr>
        <p:txBody>
          <a:bodyPr anchorCtr="0" anchor="t" bIns="0" lIns="0" spcFirstLastPara="1" rIns="0" wrap="square" tIns="15875">
            <a:spAutoFit/>
          </a:bodyPr>
          <a:lstStyle/>
          <a:p>
            <a:pPr indent="0" lvl="0" marL="12700" marR="0" rtl="0" algn="ctr">
              <a:lnSpc>
                <a:spcPct val="100000"/>
              </a:lnSpc>
              <a:spcBef>
                <a:spcPts val="0"/>
              </a:spcBef>
              <a:spcAft>
                <a:spcPts val="0"/>
              </a:spcAft>
              <a:buClr>
                <a:srgbClr val="365F92"/>
              </a:buClr>
              <a:buSzPts val="3150"/>
              <a:buFont typeface="Cambria"/>
              <a:buNone/>
            </a:pPr>
            <a:r>
              <a:rPr b="1" i="0" lang="en-US" sz="3150" u="none" cap="none" strike="noStrike">
                <a:solidFill>
                  <a:srgbClr val="365F92"/>
                </a:solidFill>
                <a:latin typeface="Cambria"/>
                <a:ea typeface="Cambria"/>
                <a:cs typeface="Cambria"/>
                <a:sym typeface="Cambria"/>
              </a:rPr>
              <a:t>METHODOLOGY</a:t>
            </a:r>
            <a:endParaRPr b="1" i="0" sz="3150" u="none" cap="none" strike="noStrike">
              <a:solidFill>
                <a:srgbClr val="365F92"/>
              </a:solidFill>
              <a:latin typeface="Cambria"/>
              <a:ea typeface="Cambria"/>
              <a:cs typeface="Cambria"/>
              <a:sym typeface="Cambria"/>
            </a:endParaRPr>
          </a:p>
        </p:txBody>
      </p:sp>
      <p:sp>
        <p:nvSpPr>
          <p:cNvPr id="257" name="Google Shape;257;p25"/>
          <p:cNvSpPr txBox="1"/>
          <p:nvPr>
            <p:ph idx="1" type="body"/>
          </p:nvPr>
        </p:nvSpPr>
        <p:spPr>
          <a:xfrm>
            <a:off x="825800" y="1628437"/>
            <a:ext cx="10555500" cy="38214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t/>
            </a:r>
            <a:endParaRPr sz="400">
              <a:latin typeface="Times New Roman"/>
              <a:ea typeface="Times New Roman"/>
              <a:cs typeface="Times New Roman"/>
              <a:sym typeface="Times New Roman"/>
            </a:endParaRPr>
          </a:p>
          <a:p>
            <a:pPr indent="-368300" lvl="0" marL="457200" rtl="0" algn="l">
              <a:lnSpc>
                <a:spcPct val="90000"/>
              </a:lnSpc>
              <a:spcBef>
                <a:spcPts val="1000"/>
              </a:spcBef>
              <a:spcAft>
                <a:spcPts val="0"/>
              </a:spcAft>
              <a:buSzPts val="2200"/>
              <a:buFont typeface="Arial"/>
              <a:buChar char="❖"/>
            </a:pPr>
            <a:r>
              <a:rPr lang="en-US" sz="2200">
                <a:latin typeface="Arial"/>
                <a:ea typeface="Arial"/>
                <a:cs typeface="Arial"/>
                <a:sym typeface="Arial"/>
              </a:rPr>
              <a:t>Proposed System will be achieved by following the underlying methodology:</a:t>
            </a:r>
            <a:endParaRPr sz="2200">
              <a:latin typeface="Arial"/>
              <a:ea typeface="Arial"/>
              <a:cs typeface="Arial"/>
              <a:sym typeface="Arial"/>
            </a:endParaRPr>
          </a:p>
          <a:p>
            <a:pPr indent="0" lvl="0" marL="0" rtl="0" algn="l">
              <a:lnSpc>
                <a:spcPct val="115000"/>
              </a:lnSpc>
              <a:spcBef>
                <a:spcPts val="1200"/>
              </a:spcBef>
              <a:spcAft>
                <a:spcPts val="0"/>
              </a:spcAft>
              <a:buNone/>
            </a:pPr>
            <a:r>
              <a:t/>
            </a:r>
            <a:endParaRPr b="1" sz="100" u="sng">
              <a:latin typeface="Arial"/>
              <a:ea typeface="Arial"/>
              <a:cs typeface="Arial"/>
              <a:sym typeface="Arial"/>
            </a:endParaRPr>
          </a:p>
          <a:p>
            <a:pPr indent="-330200" lvl="0" marL="914400" rtl="0" algn="l">
              <a:lnSpc>
                <a:spcPct val="115000"/>
              </a:lnSpc>
              <a:spcBef>
                <a:spcPts val="1200"/>
              </a:spcBef>
              <a:spcAft>
                <a:spcPts val="0"/>
              </a:spcAft>
              <a:buSzPts val="1600"/>
              <a:buChar char="➢"/>
            </a:pPr>
            <a:r>
              <a:rPr b="1" lang="en-US" sz="1600" u="sng">
                <a:latin typeface="Arial"/>
                <a:ea typeface="Arial"/>
                <a:cs typeface="Arial"/>
                <a:sym typeface="Arial"/>
              </a:rPr>
              <a:t>Testing and Deployment:</a:t>
            </a:r>
            <a:endParaRPr sz="2000">
              <a:latin typeface="Times New Roman"/>
              <a:ea typeface="Times New Roman"/>
              <a:cs typeface="Times New Roman"/>
              <a:sym typeface="Times New Roman"/>
            </a:endParaRPr>
          </a:p>
          <a:p>
            <a:pPr indent="-330200" lvl="1" marL="1371600" rtl="0" algn="l">
              <a:lnSpc>
                <a:spcPct val="115000"/>
              </a:lnSpc>
              <a:spcBef>
                <a:spcPts val="0"/>
              </a:spcBef>
              <a:spcAft>
                <a:spcPts val="0"/>
              </a:spcAft>
              <a:buSzPts val="1600"/>
              <a:buChar char="○"/>
            </a:pPr>
            <a:r>
              <a:rPr b="1" lang="en-US" sz="1700">
                <a:latin typeface="Times New Roman"/>
                <a:ea typeface="Times New Roman"/>
                <a:cs typeface="Times New Roman"/>
                <a:sym typeface="Times New Roman"/>
              </a:rPr>
              <a:t>Conduct thorough testing of GreenBot with various user queries to ensure:</a:t>
            </a:r>
            <a:endParaRPr b="1" sz="1700">
              <a:latin typeface="Times New Roman"/>
              <a:ea typeface="Times New Roman"/>
              <a:cs typeface="Times New Roman"/>
              <a:sym typeface="Times New Roman"/>
            </a:endParaRPr>
          </a:p>
          <a:p>
            <a:pPr indent="-330200" lvl="2" marL="1828800" rtl="0" algn="l">
              <a:lnSpc>
                <a:spcPct val="115000"/>
              </a:lnSpc>
              <a:spcBef>
                <a:spcPts val="0"/>
              </a:spcBef>
              <a:spcAft>
                <a:spcPts val="0"/>
              </a:spcAft>
              <a:buSzPts val="1600"/>
              <a:buChar char="■"/>
            </a:pPr>
            <a:r>
              <a:rPr b="1" lang="en-US" sz="1700">
                <a:latin typeface="Times New Roman"/>
                <a:ea typeface="Times New Roman"/>
                <a:cs typeface="Times New Roman"/>
                <a:sym typeface="Times New Roman"/>
              </a:rPr>
              <a:t>Robustness: </a:t>
            </a:r>
            <a:r>
              <a:rPr lang="en-US" sz="1700">
                <a:latin typeface="Times New Roman"/>
                <a:ea typeface="Times New Roman"/>
                <a:cs typeface="Times New Roman"/>
                <a:sym typeface="Times New Roman"/>
              </a:rPr>
              <a:t>Ability to handle diverse user inputs.</a:t>
            </a:r>
            <a:endParaRPr b="1" sz="1700">
              <a:latin typeface="Times New Roman"/>
              <a:ea typeface="Times New Roman"/>
              <a:cs typeface="Times New Roman"/>
              <a:sym typeface="Times New Roman"/>
            </a:endParaRPr>
          </a:p>
          <a:p>
            <a:pPr indent="-330200" lvl="2" marL="1828800" rtl="0" algn="l">
              <a:lnSpc>
                <a:spcPct val="115000"/>
              </a:lnSpc>
              <a:spcBef>
                <a:spcPts val="0"/>
              </a:spcBef>
              <a:spcAft>
                <a:spcPts val="0"/>
              </a:spcAft>
              <a:buSzPts val="1600"/>
              <a:buChar char="■"/>
            </a:pPr>
            <a:r>
              <a:rPr b="1" lang="en-US" sz="1700">
                <a:latin typeface="Times New Roman"/>
                <a:ea typeface="Times New Roman"/>
                <a:cs typeface="Times New Roman"/>
                <a:sym typeface="Times New Roman"/>
              </a:rPr>
              <a:t>Reliability: </a:t>
            </a:r>
            <a:r>
              <a:rPr lang="en-US" sz="1700">
                <a:latin typeface="Times New Roman"/>
                <a:ea typeface="Times New Roman"/>
                <a:cs typeface="Times New Roman"/>
                <a:sym typeface="Times New Roman"/>
              </a:rPr>
              <a:t>Consistent and accurate responses.</a:t>
            </a:r>
            <a:endParaRPr sz="1700">
              <a:latin typeface="Times New Roman"/>
              <a:ea typeface="Times New Roman"/>
              <a:cs typeface="Times New Roman"/>
              <a:sym typeface="Times New Roman"/>
            </a:endParaRPr>
          </a:p>
          <a:p>
            <a:pPr indent="-330200" lvl="2" marL="1828800" rtl="0" algn="l">
              <a:lnSpc>
                <a:spcPct val="115000"/>
              </a:lnSpc>
              <a:spcBef>
                <a:spcPts val="0"/>
              </a:spcBef>
              <a:spcAft>
                <a:spcPts val="0"/>
              </a:spcAft>
              <a:buSzPts val="1600"/>
              <a:buChar char="■"/>
            </a:pPr>
            <a:r>
              <a:rPr b="1" lang="en-US" sz="1700">
                <a:latin typeface="Times New Roman"/>
                <a:ea typeface="Times New Roman"/>
                <a:cs typeface="Times New Roman"/>
                <a:sym typeface="Times New Roman"/>
              </a:rPr>
              <a:t>User satisfaction: </a:t>
            </a:r>
            <a:r>
              <a:rPr lang="en-US" sz="1700">
                <a:latin typeface="Times New Roman"/>
                <a:ea typeface="Times New Roman"/>
                <a:cs typeface="Times New Roman"/>
                <a:sym typeface="Times New Roman"/>
              </a:rPr>
              <a:t>Positive user experience with GreenBot's functionalities.</a:t>
            </a:r>
            <a:endParaRPr b="1" sz="1700">
              <a:latin typeface="Times New Roman"/>
              <a:ea typeface="Times New Roman"/>
              <a:cs typeface="Times New Roman"/>
              <a:sym typeface="Times New Roman"/>
            </a:endParaRPr>
          </a:p>
          <a:p>
            <a:pPr indent="-330200" lvl="1" marL="1371600" rtl="0" algn="l">
              <a:lnSpc>
                <a:spcPct val="115000"/>
              </a:lnSpc>
              <a:spcBef>
                <a:spcPts val="0"/>
              </a:spcBef>
              <a:spcAft>
                <a:spcPts val="0"/>
              </a:spcAft>
              <a:buSzPts val="1600"/>
              <a:buChar char="○"/>
            </a:pPr>
            <a:r>
              <a:rPr b="1" lang="en-US" sz="1700">
                <a:latin typeface="Times New Roman"/>
                <a:ea typeface="Times New Roman"/>
                <a:cs typeface="Times New Roman"/>
                <a:sym typeface="Times New Roman"/>
              </a:rPr>
              <a:t>Deploy GreenBot on accessible platforms (web browsers, mobile applications) for user availability.</a:t>
            </a:r>
            <a:endParaRPr b="1" sz="1700">
              <a:latin typeface="Times New Roman"/>
              <a:ea typeface="Times New Roman"/>
              <a:cs typeface="Times New Roman"/>
              <a:sym typeface="Times New Roman"/>
            </a:endParaRPr>
          </a:p>
          <a:p>
            <a:pPr indent="0" lvl="0" marL="1371600" rtl="0" algn="l">
              <a:lnSpc>
                <a:spcPct val="115000"/>
              </a:lnSpc>
              <a:spcBef>
                <a:spcPts val="1200"/>
              </a:spcBef>
              <a:spcAft>
                <a:spcPts val="0"/>
              </a:spcAft>
              <a:buNone/>
            </a:pPr>
            <a:r>
              <a:t/>
            </a:r>
            <a:endParaRPr b="1" sz="1500">
              <a:latin typeface="Arial"/>
              <a:ea typeface="Arial"/>
              <a:cs typeface="Arial"/>
              <a:sym typeface="Arial"/>
            </a:endParaRPr>
          </a:p>
          <a:p>
            <a:pPr indent="0" lvl="0" marL="0" rtl="0" algn="l">
              <a:lnSpc>
                <a:spcPct val="115000"/>
              </a:lnSpc>
              <a:spcBef>
                <a:spcPts val="1200"/>
              </a:spcBef>
              <a:spcAft>
                <a:spcPts val="1200"/>
              </a:spcAft>
              <a:buNone/>
            </a:pPr>
            <a:r>
              <a:t/>
            </a:r>
            <a:endParaRPr b="1" sz="15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61950" lvl="2" marL="742950" marR="0" rtl="0" algn="l">
              <a:lnSpc>
                <a:spcPct val="90000"/>
              </a:lnSpc>
              <a:spcBef>
                <a:spcPts val="0"/>
              </a:spcBef>
              <a:spcAft>
                <a:spcPts val="0"/>
              </a:spcAft>
              <a:buSzPts val="2100"/>
              <a:buFont typeface="Times New Roman"/>
              <a:buChar char="■"/>
            </a:pPr>
            <a:r>
              <a:rPr b="1" lang="en-US">
                <a:latin typeface="Lora"/>
                <a:ea typeface="Lora"/>
                <a:cs typeface="Lora"/>
                <a:sym typeface="Lora"/>
              </a:rPr>
              <a:t>Software Requirements</a:t>
            </a:r>
            <a:r>
              <a:rPr b="1" lang="en-US">
                <a:latin typeface="Times New Roman"/>
                <a:ea typeface="Times New Roman"/>
                <a:cs typeface="Times New Roman"/>
                <a:sym typeface="Times New Roman"/>
              </a:rPr>
              <a:t>:</a:t>
            </a:r>
            <a:endParaRPr sz="1800"/>
          </a:p>
          <a:p>
            <a:pPr indent="-50800" lvl="0" marL="228600" rtl="0" algn="l">
              <a:spcBef>
                <a:spcPts val="0"/>
              </a:spcBef>
              <a:spcAft>
                <a:spcPts val="0"/>
              </a:spcAft>
              <a:buClr>
                <a:schemeClr val="dk1"/>
              </a:buClr>
              <a:buSzPts val="1100"/>
              <a:buFont typeface="Arial"/>
              <a:buNone/>
            </a:pPr>
            <a:r>
              <a:t/>
            </a:r>
            <a:endParaRPr sz="1000"/>
          </a:p>
          <a:p>
            <a:pPr indent="-82550" lvl="0" marL="914400" rtl="0" algn="l">
              <a:spcBef>
                <a:spcPts val="0"/>
              </a:spcBef>
              <a:spcAft>
                <a:spcPts val="0"/>
              </a:spcAft>
              <a:buSzPts val="2200"/>
              <a:buFont typeface="Times New Roman"/>
              <a:buChar char="•"/>
            </a:pPr>
            <a:r>
              <a:rPr b="1" lang="en-US" sz="2000">
                <a:latin typeface="Times New Roman"/>
                <a:ea typeface="Times New Roman"/>
                <a:cs typeface="Times New Roman"/>
                <a:sym typeface="Times New Roman"/>
              </a:rPr>
              <a:t>Integrated Development Environment</a:t>
            </a:r>
            <a:r>
              <a:rPr lang="en-US" sz="2200">
                <a:latin typeface="Times New Roman"/>
                <a:ea typeface="Times New Roman"/>
                <a:cs typeface="Times New Roman"/>
                <a:sym typeface="Times New Roman"/>
              </a:rPr>
              <a:t> (IDE) (e.g., Visual Studio Code)</a:t>
            </a:r>
            <a:endParaRPr sz="2200">
              <a:latin typeface="Times New Roman"/>
              <a:ea typeface="Times New Roman"/>
              <a:cs typeface="Times New Roman"/>
              <a:sym typeface="Times New Roman"/>
            </a:endParaRPr>
          </a:p>
          <a:p>
            <a:pPr indent="-82550" lvl="0" marL="914400" rtl="0" algn="l">
              <a:spcBef>
                <a:spcPts val="0"/>
              </a:spcBef>
              <a:spcAft>
                <a:spcPts val="0"/>
              </a:spcAft>
              <a:buSzPts val="2200"/>
              <a:buFont typeface="Times New Roman"/>
              <a:buChar char="•"/>
            </a:pPr>
            <a:r>
              <a:rPr b="1" lang="en-US" sz="2000">
                <a:latin typeface="Times New Roman"/>
                <a:ea typeface="Times New Roman"/>
                <a:cs typeface="Times New Roman"/>
                <a:sym typeface="Times New Roman"/>
              </a:rPr>
              <a:t>Python</a:t>
            </a:r>
            <a:r>
              <a:rPr lang="en-US" sz="2200">
                <a:latin typeface="Times New Roman"/>
                <a:ea typeface="Times New Roman"/>
                <a:cs typeface="Times New Roman"/>
                <a:sym typeface="Times New Roman"/>
              </a:rPr>
              <a:t> (Programming Language)</a:t>
            </a:r>
            <a:endParaRPr sz="2200">
              <a:latin typeface="Times New Roman"/>
              <a:ea typeface="Times New Roman"/>
              <a:cs typeface="Times New Roman"/>
              <a:sym typeface="Times New Roman"/>
            </a:endParaRPr>
          </a:p>
          <a:p>
            <a:pPr indent="-82550" lvl="0" marL="914400" rtl="0" algn="l">
              <a:spcBef>
                <a:spcPts val="0"/>
              </a:spcBef>
              <a:spcAft>
                <a:spcPts val="0"/>
              </a:spcAft>
              <a:buSzPts val="2200"/>
              <a:buFont typeface="Times New Roman"/>
              <a:buChar char="•"/>
            </a:pPr>
            <a:r>
              <a:rPr b="1" lang="en-US" sz="2000">
                <a:latin typeface="Times New Roman"/>
                <a:ea typeface="Times New Roman"/>
                <a:cs typeface="Times New Roman"/>
                <a:sym typeface="Times New Roman"/>
              </a:rPr>
              <a:t>Basic Python libraries </a:t>
            </a:r>
            <a:r>
              <a:rPr lang="en-US" sz="2200">
                <a:latin typeface="Times New Roman"/>
                <a:ea typeface="Times New Roman"/>
                <a:cs typeface="Times New Roman"/>
                <a:sym typeface="Times New Roman"/>
              </a:rPr>
              <a:t>(e.g., numpy, pandas, countvectorizer)</a:t>
            </a:r>
            <a:endParaRPr sz="2200">
              <a:latin typeface="Times New Roman"/>
              <a:ea typeface="Times New Roman"/>
              <a:cs typeface="Times New Roman"/>
              <a:sym typeface="Times New Roman"/>
            </a:endParaRPr>
          </a:p>
          <a:p>
            <a:pPr indent="-50800" lvl="0" marL="228600" rtl="0" algn="l">
              <a:spcBef>
                <a:spcPts val="0"/>
              </a:spcBef>
              <a:spcAft>
                <a:spcPts val="0"/>
              </a:spcAft>
              <a:buClr>
                <a:schemeClr val="dk1"/>
              </a:buClr>
              <a:buSzPts val="1100"/>
              <a:buFont typeface="Arial"/>
              <a:buNone/>
            </a:pPr>
            <a:r>
              <a:t/>
            </a:r>
            <a:endParaRPr sz="2400"/>
          </a:p>
          <a:p>
            <a:pPr indent="-374650" lvl="2" marL="742950" marR="0" rtl="0" algn="l">
              <a:lnSpc>
                <a:spcPct val="90000"/>
              </a:lnSpc>
              <a:spcBef>
                <a:spcPts val="0"/>
              </a:spcBef>
              <a:spcAft>
                <a:spcPts val="0"/>
              </a:spcAft>
              <a:buSzPts val="2300"/>
              <a:buFont typeface="Times New Roman"/>
              <a:buChar char="■"/>
            </a:pPr>
            <a:r>
              <a:rPr b="1" lang="en-US">
                <a:latin typeface="Lora"/>
                <a:ea typeface="Lora"/>
                <a:cs typeface="Lora"/>
                <a:sym typeface="Lora"/>
              </a:rPr>
              <a:t>Basic Hardware Requirements:</a:t>
            </a:r>
            <a:endParaRPr b="1" sz="2200">
              <a:latin typeface="Lora"/>
              <a:ea typeface="Lora"/>
              <a:cs typeface="Lora"/>
              <a:sym typeface="Lora"/>
            </a:endParaRPr>
          </a:p>
          <a:p>
            <a:pPr indent="0" lvl="0" marL="0" marR="0" rtl="0" algn="l">
              <a:lnSpc>
                <a:spcPct val="90000"/>
              </a:lnSpc>
              <a:spcBef>
                <a:spcPts val="0"/>
              </a:spcBef>
              <a:spcAft>
                <a:spcPts val="0"/>
              </a:spcAft>
              <a:buNone/>
            </a:pPr>
            <a:r>
              <a:t/>
            </a:r>
            <a:endParaRPr b="1" sz="1000">
              <a:latin typeface="Times New Roman"/>
              <a:ea typeface="Times New Roman"/>
              <a:cs typeface="Times New Roman"/>
              <a:sym typeface="Times New Roman"/>
            </a:endParaRPr>
          </a:p>
          <a:p>
            <a:pPr indent="-82550" lvl="0" marL="914400" marR="0" rtl="0" algn="l">
              <a:lnSpc>
                <a:spcPct val="90000"/>
              </a:lnSpc>
              <a:spcBef>
                <a:spcPts val="0"/>
              </a:spcBef>
              <a:spcAft>
                <a:spcPts val="0"/>
              </a:spcAft>
              <a:buSzPts val="2200"/>
              <a:buFont typeface="Times New Roman"/>
              <a:buChar char="•"/>
            </a:pPr>
            <a:r>
              <a:rPr b="1" lang="en-US" sz="2000">
                <a:latin typeface="Times New Roman"/>
                <a:ea typeface="Times New Roman"/>
                <a:cs typeface="Times New Roman"/>
                <a:sym typeface="Times New Roman"/>
              </a:rPr>
              <a:t>Personal Computer</a:t>
            </a:r>
            <a:r>
              <a:rPr lang="en-US" sz="2200">
                <a:latin typeface="Times New Roman"/>
                <a:ea typeface="Times New Roman"/>
                <a:cs typeface="Times New Roman"/>
                <a:sym typeface="Times New Roman"/>
              </a:rPr>
              <a:t> or </a:t>
            </a:r>
            <a:r>
              <a:rPr b="1" lang="en-US" sz="2000">
                <a:latin typeface="Times New Roman"/>
                <a:ea typeface="Times New Roman"/>
                <a:cs typeface="Times New Roman"/>
                <a:sym typeface="Times New Roman"/>
              </a:rPr>
              <a:t>Laptop</a:t>
            </a:r>
            <a:endParaRPr sz="2200">
              <a:latin typeface="Times New Roman"/>
              <a:ea typeface="Times New Roman"/>
              <a:cs typeface="Times New Roman"/>
              <a:sym typeface="Times New Roman"/>
            </a:endParaRPr>
          </a:p>
          <a:p>
            <a:pPr indent="-82550" lvl="0" marL="914400" marR="0" rtl="0" algn="l">
              <a:lnSpc>
                <a:spcPct val="9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Minimum </a:t>
            </a:r>
            <a:r>
              <a:rPr b="1" lang="en-US" sz="2000">
                <a:latin typeface="Times New Roman"/>
                <a:ea typeface="Times New Roman"/>
                <a:cs typeface="Times New Roman"/>
                <a:sym typeface="Times New Roman"/>
              </a:rPr>
              <a:t>4GB RAM</a:t>
            </a:r>
            <a:endParaRPr sz="2200">
              <a:latin typeface="Times New Roman"/>
              <a:ea typeface="Times New Roman"/>
              <a:cs typeface="Times New Roman"/>
              <a:sym typeface="Times New Roman"/>
            </a:endParaRPr>
          </a:p>
          <a:p>
            <a:pPr indent="-82550" lvl="0" marL="914400" marR="0" rtl="0" algn="l">
              <a:lnSpc>
                <a:spcPct val="9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Processor: Intel </a:t>
            </a:r>
            <a:r>
              <a:rPr b="1" lang="en-US" sz="2000">
                <a:latin typeface="Times New Roman"/>
                <a:ea typeface="Times New Roman"/>
                <a:cs typeface="Times New Roman"/>
                <a:sym typeface="Times New Roman"/>
              </a:rPr>
              <a:t>i3</a:t>
            </a:r>
            <a:r>
              <a:rPr lang="en-US" sz="2200">
                <a:latin typeface="Times New Roman"/>
                <a:ea typeface="Times New Roman"/>
                <a:cs typeface="Times New Roman"/>
                <a:sym typeface="Times New Roman"/>
              </a:rPr>
              <a:t> or equivalent</a:t>
            </a:r>
            <a:endParaRPr sz="2200">
              <a:latin typeface="Times New Roman"/>
              <a:ea typeface="Times New Roman"/>
              <a:cs typeface="Times New Roman"/>
              <a:sym typeface="Times New Roman"/>
            </a:endParaRPr>
          </a:p>
          <a:p>
            <a:pPr indent="-82550" lvl="0" marL="914400" marR="0" rtl="0" algn="l">
              <a:lnSpc>
                <a:spcPct val="9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Sufficient </a:t>
            </a:r>
            <a:r>
              <a:rPr b="1" lang="en-US" sz="2000">
                <a:latin typeface="Times New Roman"/>
                <a:ea typeface="Times New Roman"/>
                <a:cs typeface="Times New Roman"/>
                <a:sym typeface="Times New Roman"/>
              </a:rPr>
              <a:t>Storage</a:t>
            </a:r>
            <a:r>
              <a:rPr lang="en-US" sz="2200">
                <a:latin typeface="Times New Roman"/>
                <a:ea typeface="Times New Roman"/>
                <a:cs typeface="Times New Roman"/>
                <a:sym typeface="Times New Roman"/>
              </a:rPr>
              <a:t> for software and datasets</a:t>
            </a:r>
            <a:endParaRPr/>
          </a:p>
          <a:p>
            <a:pPr indent="-50800" lvl="0" marL="228600" rtl="0" algn="l">
              <a:lnSpc>
                <a:spcPct val="90000"/>
              </a:lnSpc>
              <a:spcBef>
                <a:spcPts val="0"/>
              </a:spcBef>
              <a:spcAft>
                <a:spcPts val="0"/>
              </a:spcAft>
              <a:buClr>
                <a:schemeClr val="dk1"/>
              </a:buClr>
              <a:buSzPts val="2800"/>
              <a:buNone/>
            </a:pPr>
            <a:r>
              <a:t/>
            </a:r>
            <a:endParaRPr/>
          </a:p>
        </p:txBody>
      </p:sp>
      <p:grpSp>
        <p:nvGrpSpPr>
          <p:cNvPr id="263" name="Google Shape;263;p26"/>
          <p:cNvGrpSpPr/>
          <p:nvPr/>
        </p:nvGrpSpPr>
        <p:grpSpPr>
          <a:xfrm>
            <a:off x="15033" y="223935"/>
            <a:ext cx="12176967" cy="6630358"/>
            <a:chOff x="0" y="118871"/>
            <a:chExt cx="9144000" cy="4978908"/>
          </a:xfrm>
        </p:grpSpPr>
        <p:pic>
          <p:nvPicPr>
            <p:cNvPr id="264" name="Google Shape;264;p26"/>
            <p:cNvPicPr preferRelativeResize="0"/>
            <p:nvPr/>
          </p:nvPicPr>
          <p:blipFill rotWithShape="1">
            <a:blip r:embed="rId3">
              <a:alphaModFix/>
            </a:blip>
            <a:srcRect b="0" l="0" r="0" t="0"/>
            <a:stretch/>
          </p:blipFill>
          <p:spPr>
            <a:xfrm>
              <a:off x="0" y="712660"/>
              <a:ext cx="9144000" cy="97440"/>
            </a:xfrm>
            <a:prstGeom prst="rect">
              <a:avLst/>
            </a:prstGeom>
            <a:noFill/>
            <a:ln>
              <a:noFill/>
            </a:ln>
          </p:spPr>
        </p:pic>
        <p:sp>
          <p:nvSpPr>
            <p:cNvPr id="265" name="Google Shape;265;p26"/>
            <p:cNvSpPr/>
            <p:nvPr/>
          </p:nvSpPr>
          <p:spPr>
            <a:xfrm>
              <a:off x="0" y="741298"/>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pic>
          <p:nvPicPr>
            <p:cNvPr id="266" name="Google Shape;266;p26"/>
            <p:cNvPicPr preferRelativeResize="0"/>
            <p:nvPr/>
          </p:nvPicPr>
          <p:blipFill rotWithShape="1">
            <a:blip r:embed="rId4">
              <a:alphaModFix/>
            </a:blip>
            <a:srcRect b="0" l="0" r="0" t="0"/>
            <a:stretch/>
          </p:blipFill>
          <p:spPr>
            <a:xfrm>
              <a:off x="274320" y="118871"/>
              <a:ext cx="141732" cy="4978908"/>
            </a:xfrm>
            <a:prstGeom prst="rect">
              <a:avLst/>
            </a:prstGeom>
            <a:noFill/>
            <a:ln>
              <a:noFill/>
            </a:ln>
          </p:spPr>
        </p:pic>
        <p:sp>
          <p:nvSpPr>
            <p:cNvPr id="267" name="Google Shape;267;p26"/>
            <p:cNvSpPr/>
            <p:nvPr/>
          </p:nvSpPr>
          <p:spPr>
            <a:xfrm>
              <a:off x="347472"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grpSp>
      <p:pic>
        <p:nvPicPr>
          <p:cNvPr descr="https://lh7-us.googleusercontent.com/7ridFL7yczpWVCpPt4tsvP1mrI2juajd_SUhdJlST8S-oKcdijIgkSnaMC4UjbZ0h2AVaBmX4gX0v7iO6Nn55bkNpv7i2fhIqtqG_0iRA5BPZP9SPx1afMmJsWkxvFSxhhAfeP_no4vgIwNpH2alwQ" id="268" name="Google Shape;268;p26"/>
          <p:cNvPicPr preferRelativeResize="0"/>
          <p:nvPr/>
        </p:nvPicPr>
        <p:blipFill rotWithShape="1">
          <a:blip r:embed="rId5">
            <a:alphaModFix/>
          </a:blip>
          <a:srcRect b="0" l="0" r="0" t="0"/>
          <a:stretch/>
        </p:blipFill>
        <p:spPr>
          <a:xfrm>
            <a:off x="10918866" y="24397"/>
            <a:ext cx="933450" cy="933450"/>
          </a:xfrm>
          <a:prstGeom prst="rect">
            <a:avLst/>
          </a:prstGeom>
          <a:noFill/>
          <a:ln>
            <a:noFill/>
          </a:ln>
        </p:spPr>
      </p:pic>
      <p:sp>
        <p:nvSpPr>
          <p:cNvPr id="269" name="Google Shape;269;p26"/>
          <p:cNvSpPr txBox="1"/>
          <p:nvPr/>
        </p:nvSpPr>
        <p:spPr>
          <a:xfrm>
            <a:off x="4428045" y="6435175"/>
            <a:ext cx="3335909" cy="179536"/>
          </a:xfrm>
          <a:prstGeom prst="rect">
            <a:avLst/>
          </a:prstGeom>
          <a:noFill/>
          <a:ln>
            <a:noFill/>
          </a:ln>
        </p:spPr>
        <p:txBody>
          <a:bodyPr anchorCtr="0" anchor="t" bIns="0" lIns="0" spcFirstLastPara="1" rIns="0" wrap="square" tIns="0">
            <a:spAutoFit/>
          </a:bodyPr>
          <a:lstStyle/>
          <a:p>
            <a:pPr indent="0" lvl="0" marL="186690" marR="0" rtl="0" algn="ctr">
              <a:lnSpc>
                <a:spcPct val="119583"/>
              </a:lnSpc>
              <a:spcBef>
                <a:spcPts val="0"/>
              </a:spcBef>
              <a:spcAft>
                <a:spcPts val="0"/>
              </a:spcAft>
              <a:buClr>
                <a:srgbClr val="878787"/>
              </a:buClr>
              <a:buSzPts val="1200"/>
              <a:buFont typeface="Georgia"/>
              <a:buNone/>
            </a:pPr>
            <a:r>
              <a:rPr b="0" i="0" lang="en-US" sz="1200" u="none" cap="none" strike="noStrike">
                <a:solidFill>
                  <a:srgbClr val="878787"/>
                </a:solidFill>
                <a:latin typeface="Georgia"/>
                <a:ea typeface="Georgia"/>
                <a:cs typeface="Georgia"/>
                <a:sym typeface="Georgia"/>
              </a:rPr>
              <a:t>Department of CSE (Data Science), DSCE</a:t>
            </a:r>
            <a:endParaRPr b="0" i="0" sz="1200" u="none" cap="none" strike="noStrike">
              <a:solidFill>
                <a:srgbClr val="878787"/>
              </a:solidFill>
              <a:latin typeface="Georgia"/>
              <a:ea typeface="Georgia"/>
              <a:cs typeface="Georgia"/>
              <a:sym typeface="Georgia"/>
            </a:endParaRPr>
          </a:p>
        </p:txBody>
      </p:sp>
      <p:sp>
        <p:nvSpPr>
          <p:cNvPr id="270" name="Google Shape;270;p26"/>
          <p:cNvSpPr txBox="1"/>
          <p:nvPr/>
        </p:nvSpPr>
        <p:spPr>
          <a:xfrm>
            <a:off x="2971264" y="190150"/>
            <a:ext cx="6264600" cy="767700"/>
          </a:xfrm>
          <a:prstGeom prst="rect">
            <a:avLst/>
          </a:prstGeom>
          <a:noFill/>
          <a:ln>
            <a:noFill/>
          </a:ln>
        </p:spPr>
        <p:txBody>
          <a:bodyPr anchorCtr="0" anchor="t" bIns="0" lIns="0" spcFirstLastPara="1" rIns="0" wrap="square" tIns="124450">
            <a:spAutoFit/>
          </a:bodyPr>
          <a:lstStyle/>
          <a:p>
            <a:pPr indent="0" lvl="0" marL="232409" marR="0" rtl="0" algn="ctr">
              <a:lnSpc>
                <a:spcPct val="100000"/>
              </a:lnSpc>
              <a:spcBef>
                <a:spcPts val="0"/>
              </a:spcBef>
              <a:spcAft>
                <a:spcPts val="0"/>
              </a:spcAft>
              <a:buClr>
                <a:srgbClr val="366092"/>
              </a:buClr>
              <a:buSzPts val="2400"/>
              <a:buFont typeface="Calibri"/>
              <a:buNone/>
            </a:pPr>
            <a:r>
              <a:rPr b="1" i="0" lang="en-US" sz="2400" u="none" cap="none" strike="noStrike">
                <a:solidFill>
                  <a:srgbClr val="366092"/>
                </a:solidFill>
                <a:latin typeface="Calibri"/>
                <a:ea typeface="Calibri"/>
                <a:cs typeface="Calibri"/>
                <a:sym typeface="Calibri"/>
              </a:rPr>
              <a:t>HARDWARE &amp; SOFTWARE REQUIREMENT</a:t>
            </a:r>
            <a:endParaRPr/>
          </a:p>
          <a:p>
            <a:pPr indent="0" lvl="0" marL="12700" marR="0" rtl="0" algn="ctr">
              <a:lnSpc>
                <a:spcPct val="100000"/>
              </a:lnSpc>
              <a:spcBef>
                <a:spcPts val="445"/>
              </a:spcBef>
              <a:spcAft>
                <a:spcPts val="0"/>
              </a:spcAft>
              <a:buClr>
                <a:schemeClr val="dk1"/>
              </a:buClr>
              <a:buSzPts val="1400"/>
              <a:buFont typeface="Calibri"/>
              <a:buNone/>
            </a:pPr>
            <a:r>
              <a:t/>
            </a:r>
            <a:endParaRPr b="0" i="0" sz="14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pSp>
        <p:nvGrpSpPr>
          <p:cNvPr id="275" name="Google Shape;275;p27"/>
          <p:cNvGrpSpPr/>
          <p:nvPr/>
        </p:nvGrpSpPr>
        <p:grpSpPr>
          <a:xfrm>
            <a:off x="15033" y="223935"/>
            <a:ext cx="12176967" cy="6630358"/>
            <a:chOff x="0" y="118871"/>
            <a:chExt cx="9144000" cy="4978908"/>
          </a:xfrm>
        </p:grpSpPr>
        <p:pic>
          <p:nvPicPr>
            <p:cNvPr id="276" name="Google Shape;276;p27"/>
            <p:cNvPicPr preferRelativeResize="0"/>
            <p:nvPr/>
          </p:nvPicPr>
          <p:blipFill rotWithShape="1">
            <a:blip r:embed="rId3">
              <a:alphaModFix/>
            </a:blip>
            <a:srcRect b="0" l="0" r="0" t="0"/>
            <a:stretch/>
          </p:blipFill>
          <p:spPr>
            <a:xfrm>
              <a:off x="0" y="712660"/>
              <a:ext cx="9144000" cy="97440"/>
            </a:xfrm>
            <a:prstGeom prst="rect">
              <a:avLst/>
            </a:prstGeom>
            <a:noFill/>
            <a:ln>
              <a:noFill/>
            </a:ln>
          </p:spPr>
        </p:pic>
        <p:sp>
          <p:nvSpPr>
            <p:cNvPr id="277" name="Google Shape;277;p27"/>
            <p:cNvSpPr/>
            <p:nvPr/>
          </p:nvSpPr>
          <p:spPr>
            <a:xfrm>
              <a:off x="0" y="741298"/>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pic>
          <p:nvPicPr>
            <p:cNvPr id="278" name="Google Shape;278;p27"/>
            <p:cNvPicPr preferRelativeResize="0"/>
            <p:nvPr/>
          </p:nvPicPr>
          <p:blipFill rotWithShape="1">
            <a:blip r:embed="rId4">
              <a:alphaModFix/>
            </a:blip>
            <a:srcRect b="0" l="0" r="0" t="0"/>
            <a:stretch/>
          </p:blipFill>
          <p:spPr>
            <a:xfrm>
              <a:off x="274320" y="118871"/>
              <a:ext cx="141732" cy="4978908"/>
            </a:xfrm>
            <a:prstGeom prst="rect">
              <a:avLst/>
            </a:prstGeom>
            <a:noFill/>
            <a:ln>
              <a:noFill/>
            </a:ln>
          </p:spPr>
        </p:pic>
        <p:sp>
          <p:nvSpPr>
            <p:cNvPr id="279" name="Google Shape;279;p27"/>
            <p:cNvSpPr/>
            <p:nvPr/>
          </p:nvSpPr>
          <p:spPr>
            <a:xfrm>
              <a:off x="347472"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grpSp>
      <p:pic>
        <p:nvPicPr>
          <p:cNvPr descr="https://lh7-us.googleusercontent.com/7ridFL7yczpWVCpPt4tsvP1mrI2juajd_SUhdJlST8S-oKcdijIgkSnaMC4UjbZ0h2AVaBmX4gX0v7iO6Nn55bkNpv7i2fhIqtqG_0iRA5BPZP9SPx1afMmJsWkxvFSxhhAfeP_no4vgIwNpH2alwQ" id="280" name="Google Shape;280;p27"/>
          <p:cNvPicPr preferRelativeResize="0"/>
          <p:nvPr/>
        </p:nvPicPr>
        <p:blipFill rotWithShape="1">
          <a:blip r:embed="rId5">
            <a:alphaModFix/>
          </a:blip>
          <a:srcRect b="0" l="0" r="0" t="0"/>
          <a:stretch/>
        </p:blipFill>
        <p:spPr>
          <a:xfrm>
            <a:off x="10918866" y="24397"/>
            <a:ext cx="933450" cy="933450"/>
          </a:xfrm>
          <a:prstGeom prst="rect">
            <a:avLst/>
          </a:prstGeom>
          <a:noFill/>
          <a:ln>
            <a:noFill/>
          </a:ln>
        </p:spPr>
      </p:pic>
      <p:sp>
        <p:nvSpPr>
          <p:cNvPr id="281" name="Google Shape;281;p27"/>
          <p:cNvSpPr txBox="1"/>
          <p:nvPr/>
        </p:nvSpPr>
        <p:spPr>
          <a:xfrm>
            <a:off x="4428045" y="6435175"/>
            <a:ext cx="3335909" cy="179536"/>
          </a:xfrm>
          <a:prstGeom prst="rect">
            <a:avLst/>
          </a:prstGeom>
          <a:noFill/>
          <a:ln>
            <a:noFill/>
          </a:ln>
        </p:spPr>
        <p:txBody>
          <a:bodyPr anchorCtr="0" anchor="t" bIns="0" lIns="0" spcFirstLastPara="1" rIns="0" wrap="square" tIns="0">
            <a:spAutoFit/>
          </a:bodyPr>
          <a:lstStyle/>
          <a:p>
            <a:pPr indent="0" lvl="0" marL="186690" marR="0" rtl="0" algn="ctr">
              <a:lnSpc>
                <a:spcPct val="119583"/>
              </a:lnSpc>
              <a:spcBef>
                <a:spcPts val="0"/>
              </a:spcBef>
              <a:spcAft>
                <a:spcPts val="0"/>
              </a:spcAft>
              <a:buClr>
                <a:srgbClr val="878787"/>
              </a:buClr>
              <a:buSzPts val="1200"/>
              <a:buFont typeface="Georgia"/>
              <a:buNone/>
            </a:pPr>
            <a:r>
              <a:rPr b="0" i="0" lang="en-US" sz="1200" u="none" cap="none" strike="noStrike">
                <a:solidFill>
                  <a:srgbClr val="878787"/>
                </a:solidFill>
                <a:latin typeface="Georgia"/>
                <a:ea typeface="Georgia"/>
                <a:cs typeface="Georgia"/>
                <a:sym typeface="Georgia"/>
              </a:rPr>
              <a:t>Department of CSE (Data Science), DSCE</a:t>
            </a:r>
            <a:endParaRPr b="0" i="0" sz="1200" u="none" cap="none" strike="noStrike">
              <a:solidFill>
                <a:srgbClr val="878787"/>
              </a:solidFill>
              <a:latin typeface="Georgia"/>
              <a:ea typeface="Georgia"/>
              <a:cs typeface="Georgia"/>
              <a:sym typeface="Georgia"/>
            </a:endParaRPr>
          </a:p>
        </p:txBody>
      </p:sp>
      <p:sp>
        <p:nvSpPr>
          <p:cNvPr id="282" name="Google Shape;282;p27"/>
          <p:cNvSpPr txBox="1"/>
          <p:nvPr/>
        </p:nvSpPr>
        <p:spPr>
          <a:xfrm>
            <a:off x="4411755" y="300115"/>
            <a:ext cx="3428400" cy="501000"/>
          </a:xfrm>
          <a:prstGeom prst="rect">
            <a:avLst/>
          </a:prstGeom>
          <a:noFill/>
          <a:ln>
            <a:noFill/>
          </a:ln>
        </p:spPr>
        <p:txBody>
          <a:bodyPr anchorCtr="0" anchor="t" bIns="0" lIns="0" spcFirstLastPara="1" rIns="0" wrap="square" tIns="15875">
            <a:spAutoFit/>
          </a:bodyPr>
          <a:lstStyle/>
          <a:p>
            <a:pPr indent="0" lvl="0" marL="12700" marR="0" rtl="0" algn="ctr">
              <a:lnSpc>
                <a:spcPct val="100000"/>
              </a:lnSpc>
              <a:spcBef>
                <a:spcPts val="0"/>
              </a:spcBef>
              <a:spcAft>
                <a:spcPts val="0"/>
              </a:spcAft>
              <a:buClr>
                <a:srgbClr val="365F92"/>
              </a:buClr>
              <a:buSzPts val="3150"/>
              <a:buFont typeface="Cambria"/>
              <a:buNone/>
            </a:pPr>
            <a:r>
              <a:rPr b="1" lang="en-US" sz="3150">
                <a:solidFill>
                  <a:srgbClr val="365F92"/>
                </a:solidFill>
                <a:latin typeface="Cambria"/>
                <a:ea typeface="Cambria"/>
                <a:cs typeface="Cambria"/>
                <a:sym typeface="Cambria"/>
              </a:rPr>
              <a:t>REFERENCES</a:t>
            </a:r>
            <a:endParaRPr b="1" i="0" sz="3150" u="none" cap="none" strike="noStrike">
              <a:solidFill>
                <a:srgbClr val="365F92"/>
              </a:solidFill>
              <a:latin typeface="Cambria"/>
              <a:ea typeface="Cambria"/>
              <a:cs typeface="Cambria"/>
              <a:sym typeface="Cambria"/>
            </a:endParaRPr>
          </a:p>
        </p:txBody>
      </p:sp>
      <p:graphicFrame>
        <p:nvGraphicFramePr>
          <p:cNvPr id="283" name="Google Shape;283;p27"/>
          <p:cNvGraphicFramePr/>
          <p:nvPr/>
        </p:nvGraphicFramePr>
        <p:xfrm>
          <a:off x="952500" y="1752600"/>
          <a:ext cx="3000000" cy="3000000"/>
        </p:xfrm>
        <a:graphic>
          <a:graphicData uri="http://schemas.openxmlformats.org/drawingml/2006/table">
            <a:tbl>
              <a:tblPr>
                <a:noFill/>
                <a:tableStyleId>{8CBC8795-627F-4D90-A0E4-D5F2305E4150}</a:tableStyleId>
              </a:tblPr>
              <a:tblGrid>
                <a:gridCol w="5143500"/>
                <a:gridCol w="5143500"/>
              </a:tblGrid>
              <a:tr h="381000">
                <a:tc>
                  <a:txBody>
                    <a:bodyPr/>
                    <a:lstStyle/>
                    <a:p>
                      <a:pPr indent="0" lvl="0" marL="0" rtl="0" algn="l">
                        <a:spcBef>
                          <a:spcPts val="0"/>
                        </a:spcBef>
                        <a:spcAft>
                          <a:spcPts val="0"/>
                        </a:spcAft>
                        <a:buNone/>
                      </a:pPr>
                      <a:r>
                        <a:rPr b="1" lang="en-US" sz="1700">
                          <a:latin typeface="Georgia"/>
                          <a:ea typeface="Georgia"/>
                          <a:cs typeface="Georgia"/>
                          <a:sym typeface="Georgia"/>
                        </a:rPr>
                        <a:t>PAPERS:</a:t>
                      </a:r>
                      <a:endParaRPr b="1" sz="1700">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None/>
                      </a:pPr>
                      <a:r>
                        <a:rPr b="1" lang="en-US" sz="1700">
                          <a:latin typeface="Georgia"/>
                          <a:ea typeface="Georgia"/>
                          <a:cs typeface="Georgia"/>
                          <a:sym typeface="Georgia"/>
                        </a:rPr>
                        <a:t>INSIGHT:</a:t>
                      </a:r>
                      <a:endParaRPr b="1" sz="1700">
                        <a:latin typeface="Georgia"/>
                        <a:ea typeface="Georgia"/>
                        <a:cs typeface="Georgia"/>
                        <a:sym typeface="Georgia"/>
                      </a:endParaRPr>
                    </a:p>
                  </a:txBody>
                  <a:tcPr marT="91425" marB="91425" marR="91425" marL="91425"/>
                </a:tc>
              </a:tr>
              <a:tr h="381000">
                <a:tc>
                  <a:txBody>
                    <a:bodyPr/>
                    <a:lstStyle/>
                    <a:p>
                      <a:pPr indent="0" lvl="0" marL="0" rtl="0" algn="l">
                        <a:lnSpc>
                          <a:spcPct val="115000"/>
                        </a:lnSpc>
                        <a:spcBef>
                          <a:spcPts val="0"/>
                        </a:spcBef>
                        <a:spcAft>
                          <a:spcPts val="900"/>
                        </a:spcAft>
                        <a:buNone/>
                      </a:pPr>
                      <a:r>
                        <a:rPr lang="en-US" sz="1550">
                          <a:solidFill>
                            <a:schemeClr val="dk1"/>
                          </a:solidFill>
                          <a:latin typeface="Times New Roman"/>
                          <a:ea typeface="Times New Roman"/>
                          <a:cs typeface="Times New Roman"/>
                          <a:sym typeface="Times New Roman"/>
                        </a:rPr>
                        <a:t>Eleni Adamopoulou, &amp; Lefteris Moussiades (2020). </a:t>
                      </a:r>
                      <a:r>
                        <a:rPr b="1" i="1" lang="en-US" sz="1550">
                          <a:solidFill>
                            <a:schemeClr val="dk1"/>
                          </a:solidFill>
                          <a:latin typeface="Times New Roman"/>
                          <a:ea typeface="Times New Roman"/>
                          <a:cs typeface="Times New Roman"/>
                          <a:sym typeface="Times New Roman"/>
                        </a:rPr>
                        <a:t>An Overview of Chatbot Technology </a:t>
                      </a:r>
                      <a:r>
                        <a:rPr lang="en-US" sz="1550">
                          <a:solidFill>
                            <a:schemeClr val="dk1"/>
                          </a:solidFill>
                          <a:latin typeface="Times New Roman"/>
                          <a:ea typeface="Times New Roman"/>
                          <a:cs typeface="Times New Roman"/>
                          <a:sym typeface="Times New Roman"/>
                        </a:rPr>
                        <a:t>(pp. 373-383). Springer, Cham.</a:t>
                      </a:r>
                      <a:r>
                        <a:rPr lang="en-US" sz="155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 </a:t>
                      </a:r>
                      <a:r>
                        <a:rPr lang="en-US" sz="1550" u="sng">
                          <a:solidFill>
                            <a:srgbClr val="0000FF"/>
                          </a:solidFill>
                          <a:latin typeface="Times New Roman"/>
                          <a:ea typeface="Times New Roman"/>
                          <a:cs typeface="Times New Roman"/>
                          <a:sym typeface="Times New Roman"/>
                          <a:hlinkClick r:id="rId7">
                            <a:extLst>
                              <a:ext uri="{A12FA001-AC4F-418D-AE19-62706E023703}">
                                <ahyp:hlinkClr val="tx"/>
                              </a:ext>
                            </a:extLst>
                          </a:hlinkClick>
                        </a:rPr>
                        <a:t>https://link.springer.com/chapter/10.1007/978-3-030-49186-4_31</a:t>
                      </a:r>
                      <a:endParaRPr sz="2100">
                        <a:latin typeface="Times New Roman"/>
                        <a:ea typeface="Times New Roman"/>
                        <a:cs typeface="Times New Roman"/>
                        <a:sym typeface="Times New Roman"/>
                      </a:endParaRPr>
                    </a:p>
                  </a:txBody>
                  <a:tcPr marT="91425" marB="91425" marR="91425" marL="91425"/>
                </a:tc>
                <a:tc>
                  <a:txBody>
                    <a:bodyPr/>
                    <a:lstStyle/>
                    <a:p>
                      <a:pPr indent="-323850" lvl="0" marL="457200" marR="0" rtl="0" algn="l">
                        <a:lnSpc>
                          <a:spcPct val="115000"/>
                        </a:lnSpc>
                        <a:spcBef>
                          <a:spcPts val="1200"/>
                        </a:spcBef>
                        <a:spcAft>
                          <a:spcPts val="0"/>
                        </a:spcAft>
                        <a:buClr>
                          <a:schemeClr val="dk1"/>
                        </a:buClr>
                        <a:buSzPts val="1500"/>
                        <a:buChar char="❏"/>
                      </a:pPr>
                      <a:r>
                        <a:rPr b="1" lang="en-US" sz="1600">
                          <a:solidFill>
                            <a:schemeClr val="dk1"/>
                          </a:solidFill>
                          <a:latin typeface="Times New Roman"/>
                          <a:ea typeface="Times New Roman"/>
                          <a:cs typeface="Times New Roman"/>
                          <a:sym typeface="Times New Roman"/>
                        </a:rPr>
                        <a:t>Chatbots: </a:t>
                      </a:r>
                      <a:r>
                        <a:rPr lang="en-US" sz="1600">
                          <a:solidFill>
                            <a:schemeClr val="dk1"/>
                          </a:solidFill>
                          <a:latin typeface="Times New Roman"/>
                          <a:ea typeface="Times New Roman"/>
                          <a:cs typeface="Times New Roman"/>
                          <a:sym typeface="Times New Roman"/>
                        </a:rPr>
                        <a:t>The paper highlights that chatbots have evolved from simple rule-based systems to sophisticated AI-driven applications, using machine learning and deep learning for context-aware, human-like responses across sectors like customer service, healthcare, e-commerce, and education.</a:t>
                      </a:r>
                      <a:endParaRPr sz="1600">
                        <a:solidFill>
                          <a:schemeClr val="dk1"/>
                        </a:solidFill>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chemeClr val="dk1"/>
                        </a:buClr>
                        <a:buSzPts val="1500"/>
                        <a:buChar char="❏"/>
                      </a:pPr>
                      <a:r>
                        <a:rPr b="1" lang="en-US" sz="1600">
                          <a:solidFill>
                            <a:schemeClr val="dk1"/>
                          </a:solidFill>
                          <a:latin typeface="Times New Roman"/>
                          <a:ea typeface="Times New Roman"/>
                          <a:cs typeface="Times New Roman"/>
                          <a:sym typeface="Times New Roman"/>
                        </a:rPr>
                        <a:t>Natural Language Processing (NLP): </a:t>
                      </a:r>
                      <a:r>
                        <a:rPr lang="en-US" sz="1600">
                          <a:solidFill>
                            <a:schemeClr val="dk1"/>
                          </a:solidFill>
                          <a:latin typeface="Times New Roman"/>
                          <a:ea typeface="Times New Roman"/>
                          <a:cs typeface="Times New Roman"/>
                          <a:sym typeface="Times New Roman"/>
                        </a:rPr>
                        <a:t>NLP is crucial for chatbots, enabling them to understand and generate human language through advanced syntax, semantics, and contextual analysis.</a:t>
                      </a:r>
                      <a:endParaRPr sz="1600">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grpSp>
        <p:nvGrpSpPr>
          <p:cNvPr id="288" name="Google Shape;288;p28"/>
          <p:cNvGrpSpPr/>
          <p:nvPr/>
        </p:nvGrpSpPr>
        <p:grpSpPr>
          <a:xfrm>
            <a:off x="15033" y="223936"/>
            <a:ext cx="12177065" cy="6630411"/>
            <a:chOff x="0" y="118871"/>
            <a:chExt cx="9144000" cy="4978907"/>
          </a:xfrm>
        </p:grpSpPr>
        <p:pic>
          <p:nvPicPr>
            <p:cNvPr id="289" name="Google Shape;289;p28"/>
            <p:cNvPicPr preferRelativeResize="0"/>
            <p:nvPr/>
          </p:nvPicPr>
          <p:blipFill rotWithShape="1">
            <a:blip r:embed="rId3">
              <a:alphaModFix/>
            </a:blip>
            <a:srcRect b="0" l="0" r="0" t="0"/>
            <a:stretch/>
          </p:blipFill>
          <p:spPr>
            <a:xfrm>
              <a:off x="0" y="712660"/>
              <a:ext cx="9144000" cy="97440"/>
            </a:xfrm>
            <a:prstGeom prst="rect">
              <a:avLst/>
            </a:prstGeom>
            <a:noFill/>
            <a:ln>
              <a:noFill/>
            </a:ln>
          </p:spPr>
        </p:pic>
        <p:sp>
          <p:nvSpPr>
            <p:cNvPr id="290" name="Google Shape;290;p28"/>
            <p:cNvSpPr/>
            <p:nvPr/>
          </p:nvSpPr>
          <p:spPr>
            <a:xfrm>
              <a:off x="0" y="741298"/>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pic>
          <p:nvPicPr>
            <p:cNvPr id="291" name="Google Shape;291;p28"/>
            <p:cNvPicPr preferRelativeResize="0"/>
            <p:nvPr/>
          </p:nvPicPr>
          <p:blipFill rotWithShape="1">
            <a:blip r:embed="rId4">
              <a:alphaModFix/>
            </a:blip>
            <a:srcRect b="0" l="0" r="0" t="0"/>
            <a:stretch/>
          </p:blipFill>
          <p:spPr>
            <a:xfrm>
              <a:off x="274320" y="118871"/>
              <a:ext cx="141732" cy="4978907"/>
            </a:xfrm>
            <a:prstGeom prst="rect">
              <a:avLst/>
            </a:prstGeom>
            <a:noFill/>
            <a:ln>
              <a:noFill/>
            </a:ln>
          </p:spPr>
        </p:pic>
        <p:sp>
          <p:nvSpPr>
            <p:cNvPr id="292" name="Google Shape;292;p28"/>
            <p:cNvSpPr/>
            <p:nvPr/>
          </p:nvSpPr>
          <p:spPr>
            <a:xfrm>
              <a:off x="347472"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grpSp>
      <p:pic>
        <p:nvPicPr>
          <p:cNvPr descr="https://lh7-us.googleusercontent.com/7ridFL7yczpWVCpPt4tsvP1mrI2juajd_SUhdJlST8S-oKcdijIgkSnaMC4UjbZ0h2AVaBmX4gX0v7iO6Nn55bkNpv7i2fhIqtqG_0iRA5BPZP9SPx1afMmJsWkxvFSxhhAfeP_no4vgIwNpH2alwQ" id="293" name="Google Shape;293;p28"/>
          <p:cNvPicPr preferRelativeResize="0"/>
          <p:nvPr/>
        </p:nvPicPr>
        <p:blipFill rotWithShape="1">
          <a:blip r:embed="rId5">
            <a:alphaModFix/>
          </a:blip>
          <a:srcRect b="0" l="0" r="0" t="0"/>
          <a:stretch/>
        </p:blipFill>
        <p:spPr>
          <a:xfrm>
            <a:off x="10918866" y="24397"/>
            <a:ext cx="933450" cy="933450"/>
          </a:xfrm>
          <a:prstGeom prst="rect">
            <a:avLst/>
          </a:prstGeom>
          <a:noFill/>
          <a:ln>
            <a:noFill/>
          </a:ln>
        </p:spPr>
      </p:pic>
      <p:sp>
        <p:nvSpPr>
          <p:cNvPr id="294" name="Google Shape;294;p28"/>
          <p:cNvSpPr txBox="1"/>
          <p:nvPr/>
        </p:nvSpPr>
        <p:spPr>
          <a:xfrm>
            <a:off x="4428045" y="6435175"/>
            <a:ext cx="3336000" cy="184800"/>
          </a:xfrm>
          <a:prstGeom prst="rect">
            <a:avLst/>
          </a:prstGeom>
          <a:noFill/>
          <a:ln>
            <a:noFill/>
          </a:ln>
        </p:spPr>
        <p:txBody>
          <a:bodyPr anchorCtr="0" anchor="t" bIns="0" lIns="0" spcFirstLastPara="1" rIns="0" wrap="square" tIns="0">
            <a:spAutoFit/>
          </a:bodyPr>
          <a:lstStyle/>
          <a:p>
            <a:pPr indent="0" lvl="0" marL="186690" marR="0" rtl="0" algn="ctr">
              <a:lnSpc>
                <a:spcPct val="119583"/>
              </a:lnSpc>
              <a:spcBef>
                <a:spcPts val="0"/>
              </a:spcBef>
              <a:spcAft>
                <a:spcPts val="0"/>
              </a:spcAft>
              <a:buClr>
                <a:srgbClr val="878787"/>
              </a:buClr>
              <a:buSzPts val="1200"/>
              <a:buFont typeface="Georgia"/>
              <a:buNone/>
            </a:pPr>
            <a:r>
              <a:rPr b="0" i="0" lang="en-US" sz="1200" u="none" cap="none" strike="noStrike">
                <a:solidFill>
                  <a:srgbClr val="878787"/>
                </a:solidFill>
                <a:latin typeface="Georgia"/>
                <a:ea typeface="Georgia"/>
                <a:cs typeface="Georgia"/>
                <a:sym typeface="Georgia"/>
              </a:rPr>
              <a:t>Department of CSE (Data Science), DSCE</a:t>
            </a:r>
            <a:endParaRPr b="0" i="0" sz="1200" u="none" cap="none" strike="noStrike">
              <a:solidFill>
                <a:srgbClr val="878787"/>
              </a:solidFill>
              <a:latin typeface="Georgia"/>
              <a:ea typeface="Georgia"/>
              <a:cs typeface="Georgia"/>
              <a:sym typeface="Georgia"/>
            </a:endParaRPr>
          </a:p>
        </p:txBody>
      </p:sp>
      <p:graphicFrame>
        <p:nvGraphicFramePr>
          <p:cNvPr id="295" name="Google Shape;295;p28"/>
          <p:cNvGraphicFramePr/>
          <p:nvPr/>
        </p:nvGraphicFramePr>
        <p:xfrm>
          <a:off x="952500" y="1439950"/>
          <a:ext cx="3000000" cy="3000000"/>
        </p:xfrm>
        <a:graphic>
          <a:graphicData uri="http://schemas.openxmlformats.org/drawingml/2006/table">
            <a:tbl>
              <a:tblPr>
                <a:noFill/>
                <a:tableStyleId>{8CBC8795-627F-4D90-A0E4-D5F2305E4150}</a:tableStyleId>
              </a:tblPr>
              <a:tblGrid>
                <a:gridCol w="5143500"/>
                <a:gridCol w="5143500"/>
              </a:tblGrid>
              <a:tr h="529125">
                <a:tc>
                  <a:txBody>
                    <a:bodyPr/>
                    <a:lstStyle/>
                    <a:p>
                      <a:pPr indent="0" lvl="0" marL="0" rtl="0" algn="l">
                        <a:spcBef>
                          <a:spcPts val="0"/>
                        </a:spcBef>
                        <a:spcAft>
                          <a:spcPts val="0"/>
                        </a:spcAft>
                        <a:buNone/>
                      </a:pPr>
                      <a:r>
                        <a:rPr b="1" lang="en-US" sz="1700">
                          <a:latin typeface="Georgia"/>
                          <a:ea typeface="Georgia"/>
                          <a:cs typeface="Georgia"/>
                          <a:sym typeface="Georgia"/>
                        </a:rPr>
                        <a:t>PAPERS:</a:t>
                      </a:r>
                      <a:endParaRPr b="1" sz="1700">
                        <a:latin typeface="Georgia"/>
                        <a:ea typeface="Georgia"/>
                        <a:cs typeface="Georgia"/>
                        <a:sym typeface="Georgia"/>
                      </a:endParaRPr>
                    </a:p>
                  </a:txBody>
                  <a:tcPr marT="91425" marB="91425" marR="91425" marL="91425"/>
                </a:tc>
                <a:tc>
                  <a:txBody>
                    <a:bodyPr/>
                    <a:lstStyle/>
                    <a:p>
                      <a:pPr indent="0" lvl="0" marL="0" marR="0" rtl="0" algn="l">
                        <a:lnSpc>
                          <a:spcPct val="100000"/>
                        </a:lnSpc>
                        <a:spcBef>
                          <a:spcPts val="0"/>
                        </a:spcBef>
                        <a:spcAft>
                          <a:spcPts val="0"/>
                        </a:spcAft>
                        <a:buNone/>
                      </a:pPr>
                      <a:r>
                        <a:rPr b="1" lang="en-US" sz="1700">
                          <a:latin typeface="Georgia"/>
                          <a:ea typeface="Georgia"/>
                          <a:cs typeface="Georgia"/>
                          <a:sym typeface="Georgia"/>
                        </a:rPr>
                        <a:t>INSIGHT:</a:t>
                      </a:r>
                      <a:endParaRPr b="1" sz="1700">
                        <a:latin typeface="Georgia"/>
                        <a:ea typeface="Georgia"/>
                        <a:cs typeface="Georgia"/>
                        <a:sym typeface="Georgia"/>
                      </a:endParaRPr>
                    </a:p>
                  </a:txBody>
                  <a:tcPr marT="91425" marB="91425" marR="91425" marL="91425"/>
                </a:tc>
              </a:tr>
              <a:tr h="2189600">
                <a:tc>
                  <a:txBody>
                    <a:bodyPr/>
                    <a:lstStyle/>
                    <a:p>
                      <a:pPr indent="0" lvl="0" marL="0" rtl="0" algn="l">
                        <a:lnSpc>
                          <a:spcPct val="115000"/>
                        </a:lnSpc>
                        <a:spcBef>
                          <a:spcPts val="0"/>
                        </a:spcBef>
                        <a:spcAft>
                          <a:spcPts val="900"/>
                        </a:spcAft>
                        <a:buNone/>
                      </a:pPr>
                      <a:r>
                        <a:rPr lang="en-US" sz="1350">
                          <a:solidFill>
                            <a:schemeClr val="dk1"/>
                          </a:solidFill>
                        </a:rPr>
                        <a:t>Farm Sector Policy Department (2018),</a:t>
                      </a:r>
                      <a:r>
                        <a:rPr b="1" lang="en-US" sz="1350">
                          <a:solidFill>
                            <a:schemeClr val="dk1"/>
                          </a:solidFill>
                        </a:rPr>
                        <a:t> </a:t>
                      </a:r>
                      <a:r>
                        <a:rPr b="1" i="1" lang="en-US" sz="1350">
                          <a:solidFill>
                            <a:schemeClr val="dk1"/>
                          </a:solidFill>
                        </a:rPr>
                        <a:t>Sectoral Paper on Plantation and Horticulture.</a:t>
                      </a:r>
                      <a:r>
                        <a:rPr b="1" i="1" lang="en-US" sz="1350">
                          <a:solidFill>
                            <a:schemeClr val="dk1"/>
                          </a:solidFill>
                          <a:uFill>
                            <a:noFill/>
                          </a:uFill>
                          <a:hlinkClick r:id="rId6">
                            <a:extLst>
                              <a:ext uri="{A12FA001-AC4F-418D-AE19-62706E023703}">
                                <ahyp:hlinkClr val="tx"/>
                              </a:ext>
                            </a:extLst>
                          </a:hlinkClick>
                        </a:rPr>
                        <a:t> </a:t>
                      </a:r>
                      <a:r>
                        <a:rPr lang="en-US" sz="1350" u="sng">
                          <a:solidFill>
                            <a:srgbClr val="0000FF"/>
                          </a:solidFill>
                          <a:hlinkClick r:id="rId7">
                            <a:extLst>
                              <a:ext uri="{A12FA001-AC4F-418D-AE19-62706E023703}">
                                <ahyp:hlinkClr val="tx"/>
                              </a:ext>
                            </a:extLst>
                          </a:hlinkClick>
                        </a:rPr>
                        <a:t>https://nabfoundation.in/pdf/Plantation-and-Horticulture.pdf</a:t>
                      </a:r>
                      <a:endParaRPr sz="2050">
                        <a:solidFill>
                          <a:schemeClr val="dk1"/>
                        </a:solidFill>
                        <a:latin typeface="Times New Roman"/>
                        <a:ea typeface="Times New Roman"/>
                        <a:cs typeface="Times New Roman"/>
                        <a:sym typeface="Times New Roman"/>
                      </a:endParaRPr>
                    </a:p>
                  </a:txBody>
                  <a:tcPr marT="91425" marB="91425" marR="91425" marL="91425"/>
                </a:tc>
                <a:tc>
                  <a:txBody>
                    <a:bodyPr/>
                    <a:lstStyle/>
                    <a:p>
                      <a:pPr indent="-323850" lvl="0" marL="457200" marR="0" rtl="0" algn="l">
                        <a:lnSpc>
                          <a:spcPct val="115000"/>
                        </a:lnSpc>
                        <a:spcBef>
                          <a:spcPts val="1200"/>
                        </a:spcBef>
                        <a:spcAft>
                          <a:spcPts val="0"/>
                        </a:spcAft>
                        <a:buClr>
                          <a:schemeClr val="dk1"/>
                        </a:buClr>
                        <a:buSzPts val="1500"/>
                        <a:buChar char="❏"/>
                      </a:pPr>
                      <a:r>
                        <a:rPr b="1" lang="en-US" sz="1600">
                          <a:solidFill>
                            <a:schemeClr val="dk1"/>
                          </a:solidFill>
                          <a:latin typeface="Times New Roman"/>
                          <a:ea typeface="Times New Roman"/>
                          <a:cs typeface="Times New Roman"/>
                          <a:sym typeface="Times New Roman"/>
                        </a:rPr>
                        <a:t>Data to Train our GreenBot</a:t>
                      </a:r>
                      <a:r>
                        <a:rPr lang="en-US" sz="1600">
                          <a:solidFill>
                            <a:schemeClr val="dk1"/>
                          </a:solidFill>
                          <a:latin typeface="Times New Roman"/>
                          <a:ea typeface="Times New Roman"/>
                          <a:cs typeface="Times New Roman"/>
                          <a:sym typeface="Times New Roman"/>
                        </a:rPr>
                        <a:t>: Provides comprehensive data and insights into various aspects of horticulture, including best practices, common issues, and innovative techniques. </a:t>
                      </a:r>
                      <a:r>
                        <a:rPr lang="en-US" sz="1600">
                          <a:solidFill>
                            <a:schemeClr val="dk1"/>
                          </a:solidFill>
                          <a:latin typeface="Times New Roman"/>
                          <a:ea typeface="Times New Roman"/>
                          <a:cs typeface="Times New Roman"/>
                          <a:sym typeface="Times New Roman"/>
                        </a:rPr>
                        <a:t>By leveraging this data, we can create detailed datasets. which</a:t>
                      </a:r>
                      <a:r>
                        <a:rPr lang="en-US" sz="1600">
                          <a:solidFill>
                            <a:schemeClr val="dk1"/>
                          </a:solidFill>
                          <a:latin typeface="Times New Roman"/>
                          <a:ea typeface="Times New Roman"/>
                          <a:cs typeface="Times New Roman"/>
                          <a:sym typeface="Times New Roman"/>
                        </a:rPr>
                        <a:t> will be used for developing GreenBot.</a:t>
                      </a:r>
                      <a:endParaRPr sz="1600">
                        <a:solidFill>
                          <a:schemeClr val="dk1"/>
                        </a:solidFill>
                        <a:latin typeface="Times New Roman"/>
                        <a:ea typeface="Times New Roman"/>
                        <a:cs typeface="Times New Roman"/>
                        <a:sym typeface="Times New Roman"/>
                      </a:endParaRPr>
                    </a:p>
                  </a:txBody>
                  <a:tcPr marT="91425" marB="91425" marR="91425" marL="91425"/>
                </a:tc>
              </a:tr>
              <a:tr h="565600">
                <a:tc>
                  <a:txBody>
                    <a:bodyPr/>
                    <a:lstStyle/>
                    <a:p>
                      <a:pPr indent="0" lvl="0" marL="0" rtl="0" algn="l">
                        <a:lnSpc>
                          <a:spcPct val="115000"/>
                        </a:lnSpc>
                        <a:spcBef>
                          <a:spcPts val="0"/>
                        </a:spcBef>
                        <a:spcAft>
                          <a:spcPts val="0"/>
                        </a:spcAft>
                        <a:buClr>
                          <a:schemeClr val="dk1"/>
                        </a:buClr>
                        <a:buSzPts val="1100"/>
                        <a:buFont typeface="Arial"/>
                        <a:buNone/>
                      </a:pPr>
                      <a:r>
                        <a:rPr lang="en-US" sz="1350">
                          <a:solidFill>
                            <a:schemeClr val="dk1"/>
                          </a:solidFill>
                        </a:rPr>
                        <a:t>Carlos Gershenson (2003), </a:t>
                      </a:r>
                      <a:r>
                        <a:rPr b="1" i="1" lang="en-US" sz="1350">
                          <a:solidFill>
                            <a:schemeClr val="dk1"/>
                          </a:solidFill>
                        </a:rPr>
                        <a:t>Artificial Neural Networks for Beginners. </a:t>
                      </a:r>
                      <a:r>
                        <a:rPr lang="en-US" sz="1350" u="sng">
                          <a:solidFill>
                            <a:srgbClr val="0000FF"/>
                          </a:solidFill>
                          <a:hlinkClick r:id="rId8">
                            <a:extLst>
                              <a:ext uri="{A12FA001-AC4F-418D-AE19-62706E023703}">
                                <ahyp:hlinkClr val="tx"/>
                              </a:ext>
                            </a:extLst>
                          </a:hlinkClick>
                        </a:rPr>
                        <a:t>https://www.researchgate.net/publication/1956697_Artificial_Neural_Networks_for_Beginners</a:t>
                      </a:r>
                      <a:r>
                        <a:rPr lang="en-US" sz="1350">
                          <a:solidFill>
                            <a:srgbClr val="0000FF"/>
                          </a:solidFill>
                        </a:rPr>
                        <a:t> </a:t>
                      </a:r>
                      <a:endParaRPr sz="1350">
                        <a:solidFill>
                          <a:srgbClr val="0000FF"/>
                        </a:solidFill>
                      </a:endParaRPr>
                    </a:p>
                    <a:p>
                      <a:pPr indent="0" lvl="0" marL="0" rtl="0" algn="l">
                        <a:lnSpc>
                          <a:spcPct val="115000"/>
                        </a:lnSpc>
                        <a:spcBef>
                          <a:spcPts val="900"/>
                        </a:spcBef>
                        <a:spcAft>
                          <a:spcPts val="900"/>
                        </a:spcAft>
                        <a:buNone/>
                      </a:pPr>
                      <a:r>
                        <a:t/>
                      </a:r>
                      <a:endParaRPr sz="1900">
                        <a:latin typeface="Times New Roman"/>
                        <a:ea typeface="Times New Roman"/>
                        <a:cs typeface="Times New Roman"/>
                        <a:sym typeface="Times New Roman"/>
                      </a:endParaRPr>
                    </a:p>
                  </a:txBody>
                  <a:tcPr marT="91425" marB="91425" marR="91425" marL="91425"/>
                </a:tc>
                <a:tc>
                  <a:txBody>
                    <a:bodyPr/>
                    <a:lstStyle/>
                    <a:p>
                      <a:pPr indent="-323850" lvl="0" marL="457200" marR="0" rtl="0" algn="l">
                        <a:lnSpc>
                          <a:spcPct val="115000"/>
                        </a:lnSpc>
                        <a:spcBef>
                          <a:spcPts val="1200"/>
                        </a:spcBef>
                        <a:spcAft>
                          <a:spcPts val="0"/>
                        </a:spcAft>
                        <a:buClr>
                          <a:schemeClr val="dk1"/>
                        </a:buClr>
                        <a:buSzPts val="1500"/>
                        <a:buChar char="❏"/>
                      </a:pPr>
                      <a:r>
                        <a:rPr b="1" lang="en-US" sz="1600">
                          <a:solidFill>
                            <a:schemeClr val="dk1"/>
                          </a:solidFill>
                          <a:latin typeface="Times New Roman"/>
                          <a:ea typeface="Times New Roman"/>
                          <a:cs typeface="Times New Roman"/>
                          <a:sym typeface="Times New Roman"/>
                        </a:rPr>
                        <a:t>ANN Basics: </a:t>
                      </a:r>
                      <a:r>
                        <a:rPr lang="en-US" sz="1600">
                          <a:solidFill>
                            <a:schemeClr val="dk1"/>
                          </a:solidFill>
                          <a:latin typeface="Times New Roman"/>
                          <a:ea typeface="Times New Roman"/>
                          <a:cs typeface="Times New Roman"/>
                          <a:sym typeface="Times New Roman"/>
                        </a:rPr>
                        <a:t>The paper elucidates the basic concepts and principles of ANNs. By utilizing it, we can develop the neural network architecture necessary for processing user inputs, generating responses, and improving GreenBot's performance through machine learning algorithms</a:t>
                      </a:r>
                      <a:endParaRPr sz="1600">
                        <a:solidFill>
                          <a:schemeClr val="dk1"/>
                        </a:solidFill>
                        <a:latin typeface="Times New Roman"/>
                        <a:ea typeface="Times New Roman"/>
                        <a:cs typeface="Times New Roman"/>
                        <a:sym typeface="Times New Roman"/>
                      </a:endParaRPr>
                    </a:p>
                  </a:txBody>
                  <a:tcPr marT="91425" marB="91425" marR="91425" marL="91425"/>
                </a:tc>
              </a:tr>
            </a:tbl>
          </a:graphicData>
        </a:graphic>
      </p:graphicFrame>
      <p:sp>
        <p:nvSpPr>
          <p:cNvPr id="296" name="Google Shape;296;p28"/>
          <p:cNvSpPr txBox="1"/>
          <p:nvPr/>
        </p:nvSpPr>
        <p:spPr>
          <a:xfrm>
            <a:off x="4411755" y="300115"/>
            <a:ext cx="3428400" cy="501000"/>
          </a:xfrm>
          <a:prstGeom prst="rect">
            <a:avLst/>
          </a:prstGeom>
          <a:noFill/>
          <a:ln>
            <a:noFill/>
          </a:ln>
        </p:spPr>
        <p:txBody>
          <a:bodyPr anchorCtr="0" anchor="t" bIns="0" lIns="0" spcFirstLastPara="1" rIns="0" wrap="square" tIns="15875">
            <a:spAutoFit/>
          </a:bodyPr>
          <a:lstStyle/>
          <a:p>
            <a:pPr indent="0" lvl="0" marL="12700" marR="0" rtl="0" algn="ctr">
              <a:lnSpc>
                <a:spcPct val="100000"/>
              </a:lnSpc>
              <a:spcBef>
                <a:spcPts val="0"/>
              </a:spcBef>
              <a:spcAft>
                <a:spcPts val="0"/>
              </a:spcAft>
              <a:buClr>
                <a:srgbClr val="365F92"/>
              </a:buClr>
              <a:buSzPts val="3150"/>
              <a:buFont typeface="Cambria"/>
              <a:buNone/>
            </a:pPr>
            <a:r>
              <a:rPr b="1" lang="en-US" sz="3150">
                <a:solidFill>
                  <a:srgbClr val="365F92"/>
                </a:solidFill>
                <a:latin typeface="Cambria"/>
                <a:ea typeface="Cambria"/>
                <a:cs typeface="Cambria"/>
                <a:sym typeface="Cambria"/>
              </a:rPr>
              <a:t>REFERENCES</a:t>
            </a:r>
            <a:endParaRPr b="1" i="0" sz="3150" u="none" cap="none" strike="noStrike">
              <a:solidFill>
                <a:srgbClr val="365F92"/>
              </a:solidFill>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grpSp>
        <p:nvGrpSpPr>
          <p:cNvPr id="301" name="Google Shape;301;p29"/>
          <p:cNvGrpSpPr/>
          <p:nvPr/>
        </p:nvGrpSpPr>
        <p:grpSpPr>
          <a:xfrm>
            <a:off x="15033" y="223935"/>
            <a:ext cx="12176967" cy="6630358"/>
            <a:chOff x="0" y="118871"/>
            <a:chExt cx="9144000" cy="4978908"/>
          </a:xfrm>
        </p:grpSpPr>
        <p:pic>
          <p:nvPicPr>
            <p:cNvPr id="302" name="Google Shape;302;p29"/>
            <p:cNvPicPr preferRelativeResize="0"/>
            <p:nvPr/>
          </p:nvPicPr>
          <p:blipFill rotWithShape="1">
            <a:blip r:embed="rId3">
              <a:alphaModFix/>
            </a:blip>
            <a:srcRect b="0" l="0" r="0" t="0"/>
            <a:stretch/>
          </p:blipFill>
          <p:spPr>
            <a:xfrm>
              <a:off x="0" y="712660"/>
              <a:ext cx="9144000" cy="97440"/>
            </a:xfrm>
            <a:prstGeom prst="rect">
              <a:avLst/>
            </a:prstGeom>
            <a:noFill/>
            <a:ln>
              <a:noFill/>
            </a:ln>
          </p:spPr>
        </p:pic>
        <p:sp>
          <p:nvSpPr>
            <p:cNvPr id="303" name="Google Shape;303;p29"/>
            <p:cNvSpPr/>
            <p:nvPr/>
          </p:nvSpPr>
          <p:spPr>
            <a:xfrm>
              <a:off x="0" y="741298"/>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pic>
          <p:nvPicPr>
            <p:cNvPr id="304" name="Google Shape;304;p29"/>
            <p:cNvPicPr preferRelativeResize="0"/>
            <p:nvPr/>
          </p:nvPicPr>
          <p:blipFill rotWithShape="1">
            <a:blip r:embed="rId4">
              <a:alphaModFix/>
            </a:blip>
            <a:srcRect b="0" l="0" r="0" t="0"/>
            <a:stretch/>
          </p:blipFill>
          <p:spPr>
            <a:xfrm>
              <a:off x="274320" y="118871"/>
              <a:ext cx="141732" cy="4978908"/>
            </a:xfrm>
            <a:prstGeom prst="rect">
              <a:avLst/>
            </a:prstGeom>
            <a:noFill/>
            <a:ln>
              <a:noFill/>
            </a:ln>
          </p:spPr>
        </p:pic>
        <p:sp>
          <p:nvSpPr>
            <p:cNvPr id="305" name="Google Shape;305;p29"/>
            <p:cNvSpPr/>
            <p:nvPr/>
          </p:nvSpPr>
          <p:spPr>
            <a:xfrm>
              <a:off x="347472"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grpSp>
      <p:pic>
        <p:nvPicPr>
          <p:cNvPr descr="https://lh7-us.googleusercontent.com/7ridFL7yczpWVCpPt4tsvP1mrI2juajd_SUhdJlST8S-oKcdijIgkSnaMC4UjbZ0h2AVaBmX4gX0v7iO6Nn55bkNpv7i2fhIqtqG_0iRA5BPZP9SPx1afMmJsWkxvFSxhhAfeP_no4vgIwNpH2alwQ" id="306" name="Google Shape;306;p29"/>
          <p:cNvPicPr preferRelativeResize="0"/>
          <p:nvPr/>
        </p:nvPicPr>
        <p:blipFill rotWithShape="1">
          <a:blip r:embed="rId5">
            <a:alphaModFix/>
          </a:blip>
          <a:srcRect b="0" l="0" r="0" t="0"/>
          <a:stretch/>
        </p:blipFill>
        <p:spPr>
          <a:xfrm>
            <a:off x="10918866" y="24397"/>
            <a:ext cx="933450" cy="933450"/>
          </a:xfrm>
          <a:prstGeom prst="rect">
            <a:avLst/>
          </a:prstGeom>
          <a:noFill/>
          <a:ln>
            <a:noFill/>
          </a:ln>
        </p:spPr>
      </p:pic>
      <p:sp>
        <p:nvSpPr>
          <p:cNvPr id="307" name="Google Shape;307;p29"/>
          <p:cNvSpPr txBox="1"/>
          <p:nvPr/>
        </p:nvSpPr>
        <p:spPr>
          <a:xfrm>
            <a:off x="4428045" y="6435175"/>
            <a:ext cx="3335909" cy="179536"/>
          </a:xfrm>
          <a:prstGeom prst="rect">
            <a:avLst/>
          </a:prstGeom>
          <a:noFill/>
          <a:ln>
            <a:noFill/>
          </a:ln>
        </p:spPr>
        <p:txBody>
          <a:bodyPr anchorCtr="0" anchor="t" bIns="0" lIns="0" spcFirstLastPara="1" rIns="0" wrap="square" tIns="0">
            <a:spAutoFit/>
          </a:bodyPr>
          <a:lstStyle/>
          <a:p>
            <a:pPr indent="0" lvl="0" marL="186690" marR="0" rtl="0" algn="ctr">
              <a:lnSpc>
                <a:spcPct val="119583"/>
              </a:lnSpc>
              <a:spcBef>
                <a:spcPts val="0"/>
              </a:spcBef>
              <a:spcAft>
                <a:spcPts val="0"/>
              </a:spcAft>
              <a:buClr>
                <a:srgbClr val="878787"/>
              </a:buClr>
              <a:buSzPts val="1200"/>
              <a:buFont typeface="Georgia"/>
              <a:buNone/>
            </a:pPr>
            <a:r>
              <a:rPr b="0" i="0" lang="en-US" sz="1200" u="none" cap="none" strike="noStrike">
                <a:solidFill>
                  <a:srgbClr val="878787"/>
                </a:solidFill>
                <a:latin typeface="Georgia"/>
                <a:ea typeface="Georgia"/>
                <a:cs typeface="Georgia"/>
                <a:sym typeface="Georgia"/>
              </a:rPr>
              <a:t>Department of CSE (Data Science), DSCE</a:t>
            </a:r>
            <a:endParaRPr b="0" i="0" sz="1200" u="none" cap="none" strike="noStrike">
              <a:solidFill>
                <a:srgbClr val="878787"/>
              </a:solidFill>
              <a:latin typeface="Georgia"/>
              <a:ea typeface="Georgia"/>
              <a:cs typeface="Georgia"/>
              <a:sym typeface="Georgia"/>
            </a:endParaRPr>
          </a:p>
        </p:txBody>
      </p:sp>
      <p:sp>
        <p:nvSpPr>
          <p:cNvPr id="308" name="Google Shape;308;p29"/>
          <p:cNvSpPr txBox="1"/>
          <p:nvPr/>
        </p:nvSpPr>
        <p:spPr>
          <a:xfrm>
            <a:off x="3386025" y="2475425"/>
            <a:ext cx="5766300" cy="2232000"/>
          </a:xfrm>
          <a:prstGeom prst="rect">
            <a:avLst/>
          </a:prstGeom>
          <a:noFill/>
          <a:ln cap="flat" cmpd="sng" w="38100">
            <a:solidFill>
              <a:schemeClr val="dk1"/>
            </a:solidFill>
            <a:prstDash val="solid"/>
            <a:round/>
            <a:headEnd len="sm" w="sm" type="none"/>
            <a:tailEnd len="sm" w="sm" type="none"/>
          </a:ln>
          <a:effectLst>
            <a:outerShdw blurRad="50800" rotWithShape="0" algn="t" dir="5400000" dist="38100">
              <a:srgbClr val="000000">
                <a:alpha val="40000"/>
              </a:srgbClr>
            </a:outerShdw>
          </a:effectLst>
        </p:spPr>
        <p:txBody>
          <a:bodyPr anchorCtr="0" anchor="t" bIns="0" lIns="0" spcFirstLastPara="1" rIns="0" wrap="square" tIns="3175">
            <a:spAutoFit/>
          </a:bodyPr>
          <a:lstStyle/>
          <a:p>
            <a:pPr indent="-704850" lvl="0" marL="1993900" marR="1284605" rtl="0" algn="l">
              <a:lnSpc>
                <a:spcPct val="101099"/>
              </a:lnSpc>
              <a:spcBef>
                <a:spcPts val="0"/>
              </a:spcBef>
              <a:spcAft>
                <a:spcPts val="0"/>
              </a:spcAft>
              <a:buNone/>
            </a:pPr>
            <a:r>
              <a:rPr b="1" lang="en-US" sz="7200">
                <a:solidFill>
                  <a:srgbClr val="4F6028"/>
                </a:solidFill>
                <a:latin typeface="Cambria"/>
                <a:ea typeface="Cambria"/>
                <a:cs typeface="Cambria"/>
                <a:sym typeface="Cambria"/>
              </a:rPr>
              <a:t>THANK YOU</a:t>
            </a:r>
            <a:endParaRPr sz="7200">
              <a:solidFill>
                <a:srgbClr val="000000"/>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idx="1" type="body"/>
          </p:nvPr>
        </p:nvSpPr>
        <p:spPr>
          <a:xfrm>
            <a:off x="744681" y="1423058"/>
            <a:ext cx="10515600" cy="4351338"/>
          </a:xfrm>
          <a:prstGeom prst="rect">
            <a:avLst/>
          </a:prstGeom>
          <a:noFill/>
          <a:ln>
            <a:noFill/>
          </a:ln>
        </p:spPr>
        <p:txBody>
          <a:bodyPr anchorCtr="0" anchor="t" bIns="45700" lIns="91425" spcFirstLastPara="1" rIns="91425" wrap="square" tIns="45700">
            <a:normAutofit/>
          </a:bodyPr>
          <a:lstStyle/>
          <a:p>
            <a:pPr indent="-256540" lvl="0" marL="268605" rtl="0" algn="l">
              <a:lnSpc>
                <a:spcPct val="100000"/>
              </a:lnSpc>
              <a:spcBef>
                <a:spcPts val="0"/>
              </a:spcBef>
              <a:spcAft>
                <a:spcPts val="0"/>
              </a:spcAft>
              <a:buClr>
                <a:srgbClr val="0000FF"/>
              </a:buClr>
              <a:buSzPts val="1800"/>
              <a:buFont typeface="Times New Roman"/>
              <a:buChar char="•"/>
            </a:pPr>
            <a:r>
              <a:rPr i="0" lang="en-US" sz="1800" u="sng" cap="none" strike="noStrike">
                <a:solidFill>
                  <a:schemeClr val="hlink"/>
                </a:solidFill>
                <a:latin typeface="Times New Roman"/>
                <a:ea typeface="Times New Roman"/>
                <a:cs typeface="Times New Roman"/>
                <a:sym typeface="Times New Roman"/>
                <a:hlinkClick action="ppaction://hlinksldjump" r:id="rId3"/>
              </a:rPr>
              <a:t>Introduction</a:t>
            </a:r>
            <a:endParaRPr i="0" sz="1800" u="sng" cap="none" strike="noStrike">
              <a:solidFill>
                <a:srgbClr val="0000FF"/>
              </a:solidFill>
              <a:latin typeface="Times New Roman"/>
              <a:ea typeface="Times New Roman"/>
              <a:cs typeface="Times New Roman"/>
              <a:sym typeface="Times New Roman"/>
            </a:endParaRPr>
          </a:p>
          <a:p>
            <a:pPr indent="-256540" lvl="0" marL="268605" rtl="0" algn="l">
              <a:lnSpc>
                <a:spcPct val="100000"/>
              </a:lnSpc>
              <a:spcBef>
                <a:spcPts val="940"/>
              </a:spcBef>
              <a:spcAft>
                <a:spcPts val="0"/>
              </a:spcAft>
              <a:buClr>
                <a:srgbClr val="0000FF"/>
              </a:buClr>
              <a:buSzPts val="1800"/>
              <a:buFont typeface="Times New Roman"/>
              <a:buChar char="•"/>
            </a:pPr>
            <a:r>
              <a:rPr i="0" lang="en-US" sz="1800" u="sng" cap="none" strike="noStrike">
                <a:solidFill>
                  <a:schemeClr val="hlink"/>
                </a:solidFill>
                <a:latin typeface="Times New Roman"/>
                <a:ea typeface="Times New Roman"/>
                <a:cs typeface="Times New Roman"/>
                <a:sym typeface="Times New Roman"/>
                <a:hlinkClick action="ppaction://hlinksldjump" r:id="rId4"/>
              </a:rPr>
              <a:t>Problem Statement</a:t>
            </a:r>
            <a:endParaRPr sz="1800" u="sng">
              <a:solidFill>
                <a:srgbClr val="0000FF"/>
              </a:solidFill>
              <a:latin typeface="Times New Roman"/>
              <a:ea typeface="Times New Roman"/>
              <a:cs typeface="Times New Roman"/>
              <a:sym typeface="Times New Roman"/>
            </a:endParaRPr>
          </a:p>
          <a:p>
            <a:pPr indent="-256540" lvl="0" marL="268605" rtl="0" algn="l">
              <a:lnSpc>
                <a:spcPct val="100000"/>
              </a:lnSpc>
              <a:spcBef>
                <a:spcPts val="940"/>
              </a:spcBef>
              <a:spcAft>
                <a:spcPts val="0"/>
              </a:spcAft>
              <a:buClr>
                <a:srgbClr val="0000FF"/>
              </a:buClr>
              <a:buSzPts val="1800"/>
              <a:buFont typeface="Times New Roman"/>
              <a:buChar char="•"/>
            </a:pPr>
            <a:r>
              <a:rPr lang="en-US" sz="1800" u="sng">
                <a:solidFill>
                  <a:schemeClr val="hlink"/>
                </a:solidFill>
                <a:latin typeface="Times New Roman"/>
                <a:ea typeface="Times New Roman"/>
                <a:cs typeface="Times New Roman"/>
                <a:sym typeface="Times New Roman"/>
                <a:hlinkClick action="ppaction://hlinksldjump" r:id="rId5"/>
              </a:rPr>
              <a:t>Objective</a:t>
            </a:r>
            <a:endParaRPr sz="1800" u="sng">
              <a:solidFill>
                <a:srgbClr val="0000FF"/>
              </a:solidFill>
              <a:latin typeface="Times New Roman"/>
              <a:ea typeface="Times New Roman"/>
              <a:cs typeface="Times New Roman"/>
              <a:sym typeface="Times New Roman"/>
            </a:endParaRPr>
          </a:p>
          <a:p>
            <a:pPr indent="-256540" lvl="0" marL="268605" rtl="0" algn="l">
              <a:lnSpc>
                <a:spcPct val="100000"/>
              </a:lnSpc>
              <a:spcBef>
                <a:spcPts val="940"/>
              </a:spcBef>
              <a:spcAft>
                <a:spcPts val="0"/>
              </a:spcAft>
              <a:buClr>
                <a:srgbClr val="0000FF"/>
              </a:buClr>
              <a:buSzPts val="1800"/>
              <a:buFont typeface="Times New Roman"/>
              <a:buChar char="•"/>
            </a:pPr>
            <a:r>
              <a:rPr lang="en-US" sz="1800" u="sng">
                <a:solidFill>
                  <a:schemeClr val="hlink"/>
                </a:solidFill>
                <a:latin typeface="Times New Roman"/>
                <a:ea typeface="Times New Roman"/>
                <a:cs typeface="Times New Roman"/>
                <a:sym typeface="Times New Roman"/>
                <a:hlinkClick action="ppaction://hlinksldjump" r:id="rId6"/>
              </a:rPr>
              <a:t>Scope</a:t>
            </a:r>
            <a:endParaRPr sz="1800" u="sng">
              <a:solidFill>
                <a:srgbClr val="0000FF"/>
              </a:solidFill>
              <a:latin typeface="Times New Roman"/>
              <a:ea typeface="Times New Roman"/>
              <a:cs typeface="Times New Roman"/>
              <a:sym typeface="Times New Roman"/>
            </a:endParaRPr>
          </a:p>
          <a:p>
            <a:pPr indent="-256540" lvl="0" marL="268605" rtl="0" algn="l">
              <a:lnSpc>
                <a:spcPct val="100000"/>
              </a:lnSpc>
              <a:spcBef>
                <a:spcPts val="940"/>
              </a:spcBef>
              <a:spcAft>
                <a:spcPts val="0"/>
              </a:spcAft>
              <a:buClr>
                <a:srgbClr val="0000FF"/>
              </a:buClr>
              <a:buSzPts val="1800"/>
              <a:buFont typeface="Times New Roman"/>
              <a:buChar char="•"/>
            </a:pPr>
            <a:r>
              <a:rPr i="0" lang="en-US" sz="1800" u="sng" cap="none" strike="noStrike">
                <a:solidFill>
                  <a:schemeClr val="hlink"/>
                </a:solidFill>
                <a:latin typeface="Times New Roman"/>
                <a:ea typeface="Times New Roman"/>
                <a:cs typeface="Times New Roman"/>
                <a:sym typeface="Times New Roman"/>
                <a:hlinkClick action="ppaction://hlinksldjump" r:id="rId7"/>
              </a:rPr>
              <a:t>Motivation</a:t>
            </a:r>
            <a:endParaRPr i="0" sz="1800" u="sng" cap="none" strike="noStrike">
              <a:solidFill>
                <a:srgbClr val="0000FF"/>
              </a:solidFill>
              <a:latin typeface="Times New Roman"/>
              <a:ea typeface="Times New Roman"/>
              <a:cs typeface="Times New Roman"/>
              <a:sym typeface="Times New Roman"/>
            </a:endParaRPr>
          </a:p>
          <a:p>
            <a:pPr indent="-256540" lvl="0" marL="268605" rtl="0" algn="l">
              <a:lnSpc>
                <a:spcPct val="100000"/>
              </a:lnSpc>
              <a:spcBef>
                <a:spcPts val="944"/>
              </a:spcBef>
              <a:spcAft>
                <a:spcPts val="0"/>
              </a:spcAft>
              <a:buClr>
                <a:srgbClr val="0000FF"/>
              </a:buClr>
              <a:buSzPts val="1800"/>
              <a:buFont typeface="Times New Roman"/>
              <a:buChar char="•"/>
            </a:pPr>
            <a:r>
              <a:rPr i="0" lang="en-US" sz="1800" u="sng" cap="none" strike="noStrike">
                <a:solidFill>
                  <a:schemeClr val="hlink"/>
                </a:solidFill>
                <a:latin typeface="Times New Roman"/>
                <a:ea typeface="Times New Roman"/>
                <a:cs typeface="Times New Roman"/>
                <a:sym typeface="Times New Roman"/>
                <a:hlinkClick action="ppaction://hlinksldjump" r:id="rId8"/>
              </a:rPr>
              <a:t>Methodology</a:t>
            </a:r>
            <a:endParaRPr>
              <a:latin typeface="Times New Roman"/>
              <a:ea typeface="Times New Roman"/>
              <a:cs typeface="Times New Roman"/>
              <a:sym typeface="Times New Roman"/>
            </a:endParaRPr>
          </a:p>
          <a:p>
            <a:pPr indent="-256540" lvl="0" marL="268605" rtl="0" algn="l">
              <a:lnSpc>
                <a:spcPct val="100000"/>
              </a:lnSpc>
              <a:spcBef>
                <a:spcPts val="869"/>
              </a:spcBef>
              <a:spcAft>
                <a:spcPts val="0"/>
              </a:spcAft>
              <a:buClr>
                <a:srgbClr val="0000FF"/>
              </a:buClr>
              <a:buSzPts val="1800"/>
              <a:buFont typeface="Times New Roman"/>
              <a:buChar char="•"/>
            </a:pPr>
            <a:r>
              <a:rPr i="0" lang="en-US" sz="1800" u="sng" cap="none" strike="noStrike">
                <a:solidFill>
                  <a:schemeClr val="hlink"/>
                </a:solidFill>
                <a:latin typeface="Times New Roman"/>
                <a:ea typeface="Times New Roman"/>
                <a:cs typeface="Times New Roman"/>
                <a:sym typeface="Times New Roman"/>
                <a:hlinkClick action="ppaction://hlinksldjump" r:id="rId9"/>
              </a:rPr>
              <a:t>Software  &amp; Hardware Requirements</a:t>
            </a:r>
            <a:endParaRPr>
              <a:latin typeface="Times New Roman"/>
              <a:ea typeface="Times New Roman"/>
              <a:cs typeface="Times New Roman"/>
              <a:sym typeface="Times New Roman"/>
            </a:endParaRPr>
          </a:p>
          <a:p>
            <a:pPr indent="-256540" lvl="0" marL="268605" rtl="0" algn="l">
              <a:lnSpc>
                <a:spcPct val="100000"/>
              </a:lnSpc>
              <a:spcBef>
                <a:spcPts val="869"/>
              </a:spcBef>
              <a:spcAft>
                <a:spcPts val="0"/>
              </a:spcAft>
              <a:buClr>
                <a:srgbClr val="0000FF"/>
              </a:buClr>
              <a:buSzPts val="1800"/>
              <a:buFont typeface="Times New Roman"/>
              <a:buChar char="•"/>
            </a:pPr>
            <a:r>
              <a:rPr i="0" lang="en-US" sz="1800" u="sng" cap="none" strike="noStrike">
                <a:solidFill>
                  <a:schemeClr val="hlink"/>
                </a:solidFill>
                <a:latin typeface="Times New Roman"/>
                <a:ea typeface="Times New Roman"/>
                <a:cs typeface="Times New Roman"/>
                <a:sym typeface="Times New Roman"/>
                <a:hlinkClick action="ppaction://hlinksldjump" r:id="rId10"/>
              </a:rPr>
              <a:t>References</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grpSp>
        <p:nvGrpSpPr>
          <p:cNvPr id="105" name="Google Shape;105;p14"/>
          <p:cNvGrpSpPr/>
          <p:nvPr/>
        </p:nvGrpSpPr>
        <p:grpSpPr>
          <a:xfrm>
            <a:off x="15033" y="223936"/>
            <a:ext cx="12177065" cy="6630411"/>
            <a:chOff x="0" y="118871"/>
            <a:chExt cx="9144000" cy="4978907"/>
          </a:xfrm>
        </p:grpSpPr>
        <p:pic>
          <p:nvPicPr>
            <p:cNvPr id="106" name="Google Shape;106;p14"/>
            <p:cNvPicPr preferRelativeResize="0"/>
            <p:nvPr/>
          </p:nvPicPr>
          <p:blipFill rotWithShape="1">
            <a:blip r:embed="rId11">
              <a:alphaModFix/>
            </a:blip>
            <a:srcRect b="0" l="0" r="0" t="0"/>
            <a:stretch/>
          </p:blipFill>
          <p:spPr>
            <a:xfrm>
              <a:off x="0" y="712660"/>
              <a:ext cx="9144000" cy="97440"/>
            </a:xfrm>
            <a:prstGeom prst="rect">
              <a:avLst/>
            </a:prstGeom>
            <a:noFill/>
            <a:ln>
              <a:noFill/>
            </a:ln>
          </p:spPr>
        </p:pic>
        <p:sp>
          <p:nvSpPr>
            <p:cNvPr id="107" name="Google Shape;107;p14"/>
            <p:cNvSpPr/>
            <p:nvPr/>
          </p:nvSpPr>
          <p:spPr>
            <a:xfrm>
              <a:off x="0" y="741298"/>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pic>
          <p:nvPicPr>
            <p:cNvPr id="108" name="Google Shape;108;p14"/>
            <p:cNvPicPr preferRelativeResize="0"/>
            <p:nvPr/>
          </p:nvPicPr>
          <p:blipFill rotWithShape="1">
            <a:blip r:embed="rId12">
              <a:alphaModFix/>
            </a:blip>
            <a:srcRect b="0" l="0" r="0" t="0"/>
            <a:stretch/>
          </p:blipFill>
          <p:spPr>
            <a:xfrm>
              <a:off x="274320" y="118871"/>
              <a:ext cx="141732" cy="4978907"/>
            </a:xfrm>
            <a:prstGeom prst="rect">
              <a:avLst/>
            </a:prstGeom>
            <a:noFill/>
            <a:ln>
              <a:noFill/>
            </a:ln>
          </p:spPr>
        </p:pic>
        <p:sp>
          <p:nvSpPr>
            <p:cNvPr id="109" name="Google Shape;109;p14"/>
            <p:cNvSpPr/>
            <p:nvPr/>
          </p:nvSpPr>
          <p:spPr>
            <a:xfrm>
              <a:off x="347472"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grpSp>
      <p:pic>
        <p:nvPicPr>
          <p:cNvPr descr="https://lh7-us.googleusercontent.com/7ridFL7yczpWVCpPt4tsvP1mrI2juajd_SUhdJlST8S-oKcdijIgkSnaMC4UjbZ0h2AVaBmX4gX0v7iO6Nn55bkNpv7i2fhIqtqG_0iRA5BPZP9SPx1afMmJsWkxvFSxhhAfeP_no4vgIwNpH2alwQ" id="110" name="Google Shape;110;p14"/>
          <p:cNvPicPr preferRelativeResize="0"/>
          <p:nvPr/>
        </p:nvPicPr>
        <p:blipFill rotWithShape="1">
          <a:blip r:embed="rId13">
            <a:alphaModFix/>
          </a:blip>
          <a:srcRect b="0" l="0" r="0" t="0"/>
          <a:stretch/>
        </p:blipFill>
        <p:spPr>
          <a:xfrm>
            <a:off x="10918866" y="24397"/>
            <a:ext cx="933450" cy="933450"/>
          </a:xfrm>
          <a:prstGeom prst="rect">
            <a:avLst/>
          </a:prstGeom>
          <a:noFill/>
          <a:ln>
            <a:noFill/>
          </a:ln>
        </p:spPr>
      </p:pic>
      <p:sp>
        <p:nvSpPr>
          <p:cNvPr id="111" name="Google Shape;111;p14"/>
          <p:cNvSpPr txBox="1"/>
          <p:nvPr/>
        </p:nvSpPr>
        <p:spPr>
          <a:xfrm>
            <a:off x="4814325" y="240636"/>
            <a:ext cx="2376300" cy="501000"/>
          </a:xfrm>
          <a:prstGeom prst="rect">
            <a:avLst/>
          </a:prstGeom>
          <a:noFill/>
          <a:ln>
            <a:noFill/>
          </a:ln>
        </p:spPr>
        <p:txBody>
          <a:bodyPr anchorCtr="0" anchor="t" bIns="0" lIns="0" spcFirstLastPara="1" rIns="0" wrap="square" tIns="15875">
            <a:spAutoFit/>
          </a:bodyPr>
          <a:lstStyle/>
          <a:p>
            <a:pPr indent="0" lvl="0" marL="12700" marR="0" rtl="0" algn="ctr">
              <a:spcBef>
                <a:spcPts val="0"/>
              </a:spcBef>
              <a:spcAft>
                <a:spcPts val="0"/>
              </a:spcAft>
              <a:buNone/>
            </a:pPr>
            <a:r>
              <a:rPr b="1" i="0" lang="en-US" sz="3150">
                <a:solidFill>
                  <a:srgbClr val="365F92"/>
                </a:solidFill>
                <a:latin typeface="Cambria"/>
                <a:ea typeface="Cambria"/>
                <a:cs typeface="Cambria"/>
                <a:sym typeface="Cambria"/>
              </a:rPr>
              <a:t>CONTENTS</a:t>
            </a:r>
            <a:endParaRPr b="1" i="0" sz="3150">
              <a:solidFill>
                <a:srgbClr val="365F92"/>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ph idx="1" type="body"/>
          </p:nvPr>
        </p:nvSpPr>
        <p:spPr>
          <a:xfrm>
            <a:off x="990600" y="2100000"/>
            <a:ext cx="10515600" cy="4351200"/>
          </a:xfrm>
          <a:prstGeom prst="rect">
            <a:avLst/>
          </a:prstGeom>
          <a:noFill/>
          <a:ln>
            <a:noFill/>
          </a:ln>
        </p:spPr>
        <p:txBody>
          <a:bodyPr anchorCtr="0" anchor="t" bIns="45700" lIns="91425" spcFirstLastPara="1" rIns="91425" wrap="square" tIns="45700">
            <a:normAutofit/>
          </a:bodyPr>
          <a:lstStyle/>
          <a:p>
            <a:pPr indent="-375523" lvl="0" marL="457200" marR="0" rtl="0" algn="l">
              <a:lnSpc>
                <a:spcPct val="80000"/>
              </a:lnSpc>
              <a:spcBef>
                <a:spcPts val="0"/>
              </a:spcBef>
              <a:spcAft>
                <a:spcPts val="0"/>
              </a:spcAft>
              <a:buSzPts val="2314"/>
              <a:buFont typeface="Times New Roman"/>
              <a:buChar char="•"/>
            </a:pPr>
            <a:r>
              <a:rPr lang="en-US" sz="2313">
                <a:latin typeface="Times New Roman"/>
                <a:ea typeface="Times New Roman"/>
                <a:cs typeface="Times New Roman"/>
                <a:sym typeface="Times New Roman"/>
              </a:rPr>
              <a:t>A ChatBot for Horticulture Enthusiasts and Home Gardeners. In today's digital age, accessing reliable gardening advice tailored to individual needs can be challenging. Traditional resources often lack coherence, leaving enthusiasts and home gardeners without efficient solutions to address their specific needs.</a:t>
            </a:r>
            <a:endParaRPr sz="2313">
              <a:latin typeface="Times New Roman"/>
              <a:ea typeface="Times New Roman"/>
              <a:cs typeface="Times New Roman"/>
              <a:sym typeface="Times New Roman"/>
            </a:endParaRPr>
          </a:p>
          <a:p>
            <a:pPr indent="0" lvl="0" marL="0" marR="0" rtl="0" algn="l">
              <a:lnSpc>
                <a:spcPct val="80000"/>
              </a:lnSpc>
              <a:spcBef>
                <a:spcPts val="0"/>
              </a:spcBef>
              <a:spcAft>
                <a:spcPts val="0"/>
              </a:spcAft>
              <a:buNone/>
            </a:pPr>
            <a:r>
              <a:t/>
            </a:r>
            <a:endParaRPr sz="2313">
              <a:latin typeface="Times New Roman"/>
              <a:ea typeface="Times New Roman"/>
              <a:cs typeface="Times New Roman"/>
              <a:sym typeface="Times New Roman"/>
            </a:endParaRPr>
          </a:p>
          <a:p>
            <a:pPr indent="-375523" lvl="0" marL="457200" marR="0" rtl="0" algn="l">
              <a:lnSpc>
                <a:spcPct val="80000"/>
              </a:lnSpc>
              <a:spcBef>
                <a:spcPts val="0"/>
              </a:spcBef>
              <a:spcAft>
                <a:spcPts val="0"/>
              </a:spcAft>
              <a:buSzPts val="2314"/>
              <a:buFont typeface="Times New Roman"/>
              <a:buChar char="•"/>
            </a:pPr>
            <a:r>
              <a:rPr lang="en-US" sz="2313">
                <a:latin typeface="Times New Roman"/>
                <a:ea typeface="Times New Roman"/>
                <a:cs typeface="Times New Roman"/>
                <a:sym typeface="Times New Roman"/>
              </a:rPr>
              <a:t>GreenBot aims to revolutionize the way home gardening enthusiasts engage with horticulture knowledge and support. By leveraging cutting-edge technologies such as Artificial Neural Networks (ANNs) and Natural Language Processing (NLP), GreenBot provides personalized assistance, expert advice, and interactive communication channels.</a:t>
            </a:r>
            <a:endParaRPr sz="2313">
              <a:latin typeface="Times New Roman"/>
              <a:ea typeface="Times New Roman"/>
              <a:cs typeface="Times New Roman"/>
              <a:sym typeface="Times New Roman"/>
            </a:endParaRPr>
          </a:p>
          <a:p>
            <a:pPr indent="0" lvl="0" marL="0" marR="0" rtl="0" algn="l">
              <a:lnSpc>
                <a:spcPct val="80000"/>
              </a:lnSpc>
              <a:spcBef>
                <a:spcPts val="0"/>
              </a:spcBef>
              <a:spcAft>
                <a:spcPts val="0"/>
              </a:spcAft>
              <a:buNone/>
            </a:pPr>
            <a:r>
              <a:t/>
            </a:r>
            <a:endParaRPr sz="2313">
              <a:latin typeface="Times New Roman"/>
              <a:ea typeface="Times New Roman"/>
              <a:cs typeface="Times New Roman"/>
              <a:sym typeface="Times New Roman"/>
            </a:endParaRPr>
          </a:p>
          <a:p>
            <a:pPr indent="-375523" lvl="0" marL="457200" marR="0" rtl="0" algn="l">
              <a:lnSpc>
                <a:spcPct val="80000"/>
              </a:lnSpc>
              <a:spcBef>
                <a:spcPts val="0"/>
              </a:spcBef>
              <a:spcAft>
                <a:spcPts val="0"/>
              </a:spcAft>
              <a:buSzPts val="2314"/>
              <a:buFont typeface="Times New Roman"/>
              <a:buChar char="•"/>
            </a:pPr>
            <a:r>
              <a:rPr lang="en-US" sz="2313">
                <a:latin typeface="Times New Roman"/>
                <a:ea typeface="Times New Roman"/>
                <a:cs typeface="Times New Roman"/>
                <a:sym typeface="Times New Roman"/>
              </a:rPr>
              <a:t>Join us as we delve into the motivation, objectives, methodology, and scope of our project, aiming to enhance the accessibility and effectiveness of gardening knowledge for enthusiasts and home gardeners alike.</a:t>
            </a:r>
            <a:endParaRPr sz="2313">
              <a:latin typeface="Times New Roman"/>
              <a:ea typeface="Times New Roman"/>
              <a:cs typeface="Times New Roman"/>
              <a:sym typeface="Times New Roman"/>
            </a:endParaRPr>
          </a:p>
          <a:p>
            <a:pPr indent="0" lvl="0" marL="0" marR="0" rtl="0" algn="l">
              <a:lnSpc>
                <a:spcPct val="80000"/>
              </a:lnSpc>
              <a:spcBef>
                <a:spcPts val="0"/>
              </a:spcBef>
              <a:spcAft>
                <a:spcPts val="0"/>
              </a:spcAft>
              <a:buNone/>
            </a:pPr>
            <a:r>
              <a:t/>
            </a:r>
            <a:endParaRPr sz="2313">
              <a:latin typeface="Times New Roman"/>
              <a:ea typeface="Times New Roman"/>
              <a:cs typeface="Times New Roman"/>
              <a:sym typeface="Times New Roman"/>
            </a:endParaRPr>
          </a:p>
        </p:txBody>
      </p:sp>
      <p:grpSp>
        <p:nvGrpSpPr>
          <p:cNvPr id="117" name="Google Shape;117;p15"/>
          <p:cNvGrpSpPr/>
          <p:nvPr/>
        </p:nvGrpSpPr>
        <p:grpSpPr>
          <a:xfrm>
            <a:off x="15033" y="223935"/>
            <a:ext cx="12176967" cy="6630358"/>
            <a:chOff x="0" y="118871"/>
            <a:chExt cx="9144000" cy="4978908"/>
          </a:xfrm>
        </p:grpSpPr>
        <p:pic>
          <p:nvPicPr>
            <p:cNvPr id="118" name="Google Shape;118;p15"/>
            <p:cNvPicPr preferRelativeResize="0"/>
            <p:nvPr/>
          </p:nvPicPr>
          <p:blipFill rotWithShape="1">
            <a:blip r:embed="rId3">
              <a:alphaModFix/>
            </a:blip>
            <a:srcRect b="0" l="0" r="0" t="0"/>
            <a:stretch/>
          </p:blipFill>
          <p:spPr>
            <a:xfrm>
              <a:off x="0" y="712660"/>
              <a:ext cx="9144000" cy="97440"/>
            </a:xfrm>
            <a:prstGeom prst="rect">
              <a:avLst/>
            </a:prstGeom>
            <a:noFill/>
            <a:ln>
              <a:noFill/>
            </a:ln>
          </p:spPr>
        </p:pic>
        <p:sp>
          <p:nvSpPr>
            <p:cNvPr id="119" name="Google Shape;119;p15"/>
            <p:cNvSpPr/>
            <p:nvPr/>
          </p:nvSpPr>
          <p:spPr>
            <a:xfrm>
              <a:off x="0" y="741298"/>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pic>
          <p:nvPicPr>
            <p:cNvPr id="120" name="Google Shape;120;p15"/>
            <p:cNvPicPr preferRelativeResize="0"/>
            <p:nvPr/>
          </p:nvPicPr>
          <p:blipFill rotWithShape="1">
            <a:blip r:embed="rId4">
              <a:alphaModFix/>
            </a:blip>
            <a:srcRect b="0" l="0" r="0" t="0"/>
            <a:stretch/>
          </p:blipFill>
          <p:spPr>
            <a:xfrm>
              <a:off x="274320" y="118871"/>
              <a:ext cx="141732" cy="4978908"/>
            </a:xfrm>
            <a:prstGeom prst="rect">
              <a:avLst/>
            </a:prstGeom>
            <a:noFill/>
            <a:ln>
              <a:noFill/>
            </a:ln>
          </p:spPr>
        </p:pic>
        <p:sp>
          <p:nvSpPr>
            <p:cNvPr id="121" name="Google Shape;121;p15"/>
            <p:cNvSpPr/>
            <p:nvPr/>
          </p:nvSpPr>
          <p:spPr>
            <a:xfrm>
              <a:off x="347472"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grpSp>
      <p:pic>
        <p:nvPicPr>
          <p:cNvPr descr="https://lh7-us.googleusercontent.com/7ridFL7yczpWVCpPt4tsvP1mrI2juajd_SUhdJlST8S-oKcdijIgkSnaMC4UjbZ0h2AVaBmX4gX0v7iO6Nn55bkNpv7i2fhIqtqG_0iRA5BPZP9SPx1afMmJsWkxvFSxhhAfeP_no4vgIwNpH2alwQ" id="122" name="Google Shape;122;p15"/>
          <p:cNvPicPr preferRelativeResize="0"/>
          <p:nvPr/>
        </p:nvPicPr>
        <p:blipFill rotWithShape="1">
          <a:blip r:embed="rId5">
            <a:alphaModFix/>
          </a:blip>
          <a:srcRect b="0" l="0" r="0" t="0"/>
          <a:stretch/>
        </p:blipFill>
        <p:spPr>
          <a:xfrm>
            <a:off x="10918866" y="24397"/>
            <a:ext cx="933450" cy="933450"/>
          </a:xfrm>
          <a:prstGeom prst="rect">
            <a:avLst/>
          </a:prstGeom>
          <a:noFill/>
          <a:ln>
            <a:noFill/>
          </a:ln>
        </p:spPr>
      </p:pic>
      <p:sp>
        <p:nvSpPr>
          <p:cNvPr id="123" name="Google Shape;123;p15"/>
          <p:cNvSpPr txBox="1"/>
          <p:nvPr/>
        </p:nvSpPr>
        <p:spPr>
          <a:xfrm>
            <a:off x="4428045" y="6435175"/>
            <a:ext cx="3335909" cy="179536"/>
          </a:xfrm>
          <a:prstGeom prst="rect">
            <a:avLst/>
          </a:prstGeom>
          <a:noFill/>
          <a:ln>
            <a:noFill/>
          </a:ln>
        </p:spPr>
        <p:txBody>
          <a:bodyPr anchorCtr="0" anchor="t" bIns="0" lIns="0" spcFirstLastPara="1" rIns="0" wrap="square" tIns="0">
            <a:spAutoFit/>
          </a:bodyPr>
          <a:lstStyle/>
          <a:p>
            <a:pPr indent="0" lvl="0" marL="186690" marR="0" rtl="0" algn="ctr">
              <a:lnSpc>
                <a:spcPct val="119583"/>
              </a:lnSpc>
              <a:spcBef>
                <a:spcPts val="0"/>
              </a:spcBef>
              <a:spcAft>
                <a:spcPts val="0"/>
              </a:spcAft>
              <a:buClr>
                <a:srgbClr val="878787"/>
              </a:buClr>
              <a:buSzPts val="1200"/>
              <a:buFont typeface="Georgia"/>
              <a:buNone/>
            </a:pPr>
            <a:r>
              <a:rPr b="0" i="0" lang="en-US" sz="1200" u="none" cap="none" strike="noStrike">
                <a:solidFill>
                  <a:srgbClr val="878787"/>
                </a:solidFill>
                <a:latin typeface="Georgia"/>
                <a:ea typeface="Georgia"/>
                <a:cs typeface="Georgia"/>
                <a:sym typeface="Georgia"/>
              </a:rPr>
              <a:t>Department of CSE (Data Science), DSCE</a:t>
            </a:r>
            <a:endParaRPr b="0" i="0" sz="1200" u="none" cap="none" strike="noStrike">
              <a:solidFill>
                <a:srgbClr val="878787"/>
              </a:solidFill>
              <a:latin typeface="Georgia"/>
              <a:ea typeface="Georgia"/>
              <a:cs typeface="Georgia"/>
              <a:sym typeface="Georgia"/>
            </a:endParaRPr>
          </a:p>
        </p:txBody>
      </p:sp>
      <p:sp>
        <p:nvSpPr>
          <p:cNvPr id="124" name="Google Shape;124;p15"/>
          <p:cNvSpPr txBox="1"/>
          <p:nvPr/>
        </p:nvSpPr>
        <p:spPr>
          <a:xfrm>
            <a:off x="4402505" y="240613"/>
            <a:ext cx="3387000" cy="501000"/>
          </a:xfrm>
          <a:prstGeom prst="rect">
            <a:avLst/>
          </a:prstGeom>
          <a:noFill/>
          <a:ln>
            <a:noFill/>
          </a:ln>
        </p:spPr>
        <p:txBody>
          <a:bodyPr anchorCtr="0" anchor="t" bIns="0" lIns="0" spcFirstLastPara="1" rIns="0" wrap="square" tIns="15875">
            <a:spAutoFit/>
          </a:bodyPr>
          <a:lstStyle/>
          <a:p>
            <a:pPr indent="0" lvl="0" marL="12700" marR="0" rtl="0" algn="ctr">
              <a:lnSpc>
                <a:spcPct val="100000"/>
              </a:lnSpc>
              <a:spcBef>
                <a:spcPts val="0"/>
              </a:spcBef>
              <a:spcAft>
                <a:spcPts val="0"/>
              </a:spcAft>
              <a:buClr>
                <a:srgbClr val="365F92"/>
              </a:buClr>
              <a:buSzPts val="3150"/>
              <a:buFont typeface="Cambria"/>
              <a:buNone/>
            </a:pPr>
            <a:r>
              <a:rPr b="1" i="0" lang="en-US" sz="3150" u="none" cap="none" strike="noStrike">
                <a:solidFill>
                  <a:srgbClr val="365F92"/>
                </a:solidFill>
                <a:latin typeface="Cambria"/>
                <a:ea typeface="Cambria"/>
                <a:cs typeface="Cambria"/>
                <a:sym typeface="Cambria"/>
              </a:rPr>
              <a:t>INTRODUCTION</a:t>
            </a:r>
            <a:endParaRPr b="1" i="0" sz="3150" u="none" cap="none" strike="noStrike">
              <a:solidFill>
                <a:srgbClr val="365F92"/>
              </a:solidFill>
              <a:latin typeface="Cambria"/>
              <a:ea typeface="Cambria"/>
              <a:cs typeface="Cambria"/>
              <a:sym typeface="Cambria"/>
            </a:endParaRPr>
          </a:p>
        </p:txBody>
      </p:sp>
      <p:sp>
        <p:nvSpPr>
          <p:cNvPr id="125" name="Google Shape;125;p15"/>
          <p:cNvSpPr txBox="1"/>
          <p:nvPr/>
        </p:nvSpPr>
        <p:spPr>
          <a:xfrm>
            <a:off x="1028700" y="1197475"/>
            <a:ext cx="10444200" cy="1282500"/>
          </a:xfrm>
          <a:prstGeom prst="rect">
            <a:avLst/>
          </a:prstGeom>
          <a:noFill/>
          <a:ln>
            <a:noFill/>
          </a:ln>
        </p:spPr>
        <p:txBody>
          <a:bodyPr anchorCtr="0" anchor="t" bIns="0" lIns="0" spcFirstLastPara="1" rIns="0" wrap="square" tIns="21975">
            <a:spAutoFit/>
          </a:bodyPr>
          <a:lstStyle/>
          <a:p>
            <a:pPr indent="0" lvl="0" marL="16912" rtl="0" algn="ctr">
              <a:spcBef>
                <a:spcPts val="0"/>
              </a:spcBef>
              <a:spcAft>
                <a:spcPts val="0"/>
              </a:spcAft>
              <a:buSzPts val="1100"/>
              <a:buNone/>
            </a:pPr>
            <a:r>
              <a:rPr b="1" lang="en-US" sz="2729">
                <a:solidFill>
                  <a:schemeClr val="dk1"/>
                </a:solidFill>
                <a:latin typeface="Georgia"/>
                <a:ea typeface="Georgia"/>
                <a:cs typeface="Georgia"/>
                <a:sym typeface="Georgia"/>
              </a:rPr>
              <a:t>GreenBot : A ChatBot for Horticulture Enthusiasts and </a:t>
            </a:r>
            <a:endParaRPr b="1" sz="2729">
              <a:solidFill>
                <a:schemeClr val="dk1"/>
              </a:solidFill>
              <a:latin typeface="Georgia"/>
              <a:ea typeface="Georgia"/>
              <a:cs typeface="Georgia"/>
              <a:sym typeface="Georgia"/>
            </a:endParaRPr>
          </a:p>
          <a:p>
            <a:pPr indent="0" lvl="0" marL="16912" rtl="0" algn="ctr">
              <a:spcBef>
                <a:spcPts val="0"/>
              </a:spcBef>
              <a:spcAft>
                <a:spcPts val="0"/>
              </a:spcAft>
              <a:buClr>
                <a:schemeClr val="dk1"/>
              </a:buClr>
              <a:buSzPts val="1100"/>
              <a:buFont typeface="Arial"/>
              <a:buNone/>
            </a:pPr>
            <a:r>
              <a:rPr b="1" lang="en-US" sz="2729">
                <a:solidFill>
                  <a:schemeClr val="dk1"/>
                </a:solidFill>
                <a:latin typeface="Georgia"/>
                <a:ea typeface="Georgia"/>
                <a:cs typeface="Georgia"/>
                <a:sym typeface="Georgia"/>
              </a:rPr>
              <a:t>Home Gardeners</a:t>
            </a:r>
            <a:endParaRPr b="1" sz="2729">
              <a:solidFill>
                <a:schemeClr val="dk1"/>
              </a:solidFill>
              <a:latin typeface="Georgia"/>
              <a:ea typeface="Georgia"/>
              <a:cs typeface="Georgia"/>
              <a:sym typeface="Georgia"/>
            </a:endParaRPr>
          </a:p>
          <a:p>
            <a:pPr indent="0" lvl="0" marL="16912" marR="0" rtl="0" algn="l">
              <a:spcBef>
                <a:spcPts val="0"/>
              </a:spcBef>
              <a:spcAft>
                <a:spcPts val="0"/>
              </a:spcAft>
              <a:buNone/>
            </a:pPr>
            <a:r>
              <a:t/>
            </a:r>
            <a:endParaRPr b="1" sz="2729">
              <a:solidFill>
                <a:schemeClr val="dk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idx="1" type="body"/>
          </p:nvPr>
        </p:nvSpPr>
        <p:spPr>
          <a:xfrm>
            <a:off x="838200" y="2054225"/>
            <a:ext cx="10515600" cy="4351200"/>
          </a:xfrm>
          <a:prstGeom prst="rect">
            <a:avLst/>
          </a:prstGeom>
          <a:noFill/>
          <a:ln>
            <a:noFill/>
          </a:ln>
        </p:spPr>
        <p:txBody>
          <a:bodyPr anchorCtr="0" anchor="t" bIns="45700" lIns="91425" spcFirstLastPara="1" rIns="91425" wrap="square" tIns="45700">
            <a:normAutofit/>
          </a:bodyPr>
          <a:lstStyle/>
          <a:p>
            <a:pPr indent="-369173" lvl="0" marL="457200" marR="0" rtl="0" algn="l">
              <a:lnSpc>
                <a:spcPct val="80000"/>
              </a:lnSpc>
              <a:spcBef>
                <a:spcPts val="0"/>
              </a:spcBef>
              <a:spcAft>
                <a:spcPts val="0"/>
              </a:spcAft>
              <a:buSzPts val="2214"/>
              <a:buFont typeface="Times New Roman"/>
              <a:buChar char="•"/>
            </a:pPr>
            <a:r>
              <a:rPr b="1" lang="en-US" sz="2013" u="sng">
                <a:latin typeface="Times New Roman"/>
                <a:ea typeface="Times New Roman"/>
                <a:cs typeface="Times New Roman"/>
                <a:sym typeface="Times New Roman"/>
              </a:rPr>
              <a:t>Information Overloading</a:t>
            </a:r>
            <a:r>
              <a:rPr b="1" lang="en-US" sz="2113">
                <a:latin typeface="Times New Roman"/>
                <a:ea typeface="Times New Roman"/>
                <a:cs typeface="Times New Roman"/>
                <a:sym typeface="Times New Roman"/>
              </a:rPr>
              <a:t>: </a:t>
            </a:r>
            <a:r>
              <a:rPr lang="en-US" sz="2113">
                <a:latin typeface="Times New Roman"/>
                <a:ea typeface="Times New Roman"/>
                <a:cs typeface="Times New Roman"/>
                <a:sym typeface="Times New Roman"/>
              </a:rPr>
              <a:t>Home gardening enthusiasts and beginners often </a:t>
            </a:r>
            <a:r>
              <a:rPr b="1" lang="en-US" sz="2013">
                <a:latin typeface="Times New Roman"/>
                <a:ea typeface="Times New Roman"/>
                <a:cs typeface="Times New Roman"/>
                <a:sym typeface="Times New Roman"/>
              </a:rPr>
              <a:t>struggle</a:t>
            </a:r>
            <a:r>
              <a:rPr lang="en-US" sz="2113">
                <a:latin typeface="Times New Roman"/>
                <a:ea typeface="Times New Roman"/>
                <a:cs typeface="Times New Roman"/>
                <a:sym typeface="Times New Roman"/>
              </a:rPr>
              <a:t> to </a:t>
            </a:r>
            <a:r>
              <a:rPr b="1" lang="en-US" sz="2013">
                <a:latin typeface="Times New Roman"/>
                <a:ea typeface="Times New Roman"/>
                <a:cs typeface="Times New Roman"/>
                <a:sym typeface="Times New Roman"/>
              </a:rPr>
              <a:t>find reliable</a:t>
            </a:r>
            <a:r>
              <a:rPr lang="en-US" sz="2013">
                <a:latin typeface="Times New Roman"/>
                <a:ea typeface="Times New Roman"/>
                <a:cs typeface="Times New Roman"/>
                <a:sym typeface="Times New Roman"/>
              </a:rPr>
              <a:t> </a:t>
            </a:r>
            <a:r>
              <a:rPr lang="en-US" sz="2113">
                <a:latin typeface="Times New Roman"/>
                <a:ea typeface="Times New Roman"/>
                <a:cs typeface="Times New Roman"/>
                <a:sym typeface="Times New Roman"/>
              </a:rPr>
              <a:t>and </a:t>
            </a:r>
            <a:r>
              <a:rPr b="1" lang="en-US" sz="2013">
                <a:latin typeface="Times New Roman"/>
                <a:ea typeface="Times New Roman"/>
                <a:cs typeface="Times New Roman"/>
                <a:sym typeface="Times New Roman"/>
              </a:rPr>
              <a:t>specific information</a:t>
            </a:r>
            <a:r>
              <a:rPr lang="en-US" sz="2013">
                <a:latin typeface="Times New Roman"/>
                <a:ea typeface="Times New Roman"/>
                <a:cs typeface="Times New Roman"/>
                <a:sym typeface="Times New Roman"/>
              </a:rPr>
              <a:t> </a:t>
            </a:r>
            <a:r>
              <a:rPr lang="en-US" sz="2113">
                <a:latin typeface="Times New Roman"/>
                <a:ea typeface="Times New Roman"/>
                <a:cs typeface="Times New Roman"/>
                <a:sym typeface="Times New Roman"/>
              </a:rPr>
              <a:t>to address their unique gardening needs.</a:t>
            </a:r>
            <a:endParaRPr sz="2113">
              <a:latin typeface="Times New Roman"/>
              <a:ea typeface="Times New Roman"/>
              <a:cs typeface="Times New Roman"/>
              <a:sym typeface="Times New Roman"/>
            </a:endParaRPr>
          </a:p>
          <a:p>
            <a:pPr indent="0" lvl="0" marL="0" marR="0" rtl="0" algn="l">
              <a:lnSpc>
                <a:spcPct val="80000"/>
              </a:lnSpc>
              <a:spcBef>
                <a:spcPts val="0"/>
              </a:spcBef>
              <a:spcAft>
                <a:spcPts val="0"/>
              </a:spcAft>
              <a:buNone/>
            </a:pPr>
            <a:r>
              <a:t/>
            </a:r>
            <a:endParaRPr sz="1413">
              <a:latin typeface="Times New Roman"/>
              <a:ea typeface="Times New Roman"/>
              <a:cs typeface="Times New Roman"/>
              <a:sym typeface="Times New Roman"/>
            </a:endParaRPr>
          </a:p>
          <a:p>
            <a:pPr indent="-369173" lvl="0" marL="457200" rtl="0" algn="l">
              <a:lnSpc>
                <a:spcPct val="80000"/>
              </a:lnSpc>
              <a:spcBef>
                <a:spcPts val="0"/>
              </a:spcBef>
              <a:spcAft>
                <a:spcPts val="0"/>
              </a:spcAft>
              <a:buSzPts val="2214"/>
              <a:buFont typeface="Times New Roman"/>
              <a:buChar char="•"/>
            </a:pPr>
            <a:r>
              <a:rPr b="1" lang="en-US" sz="2013" u="sng">
                <a:latin typeface="Times New Roman"/>
                <a:ea typeface="Times New Roman"/>
                <a:cs typeface="Times New Roman"/>
                <a:sym typeface="Times New Roman"/>
              </a:rPr>
              <a:t>Generic Resource</a:t>
            </a:r>
            <a:r>
              <a:rPr b="1" lang="en-US" sz="2113">
                <a:latin typeface="Times New Roman"/>
                <a:ea typeface="Times New Roman"/>
                <a:cs typeface="Times New Roman"/>
                <a:sym typeface="Times New Roman"/>
              </a:rPr>
              <a:t>:</a:t>
            </a:r>
            <a:r>
              <a:rPr b="1" lang="en-US" sz="2013">
                <a:latin typeface="Times New Roman"/>
                <a:ea typeface="Times New Roman"/>
                <a:cs typeface="Times New Roman"/>
                <a:sym typeface="Times New Roman"/>
              </a:rPr>
              <a:t> Existing resources </a:t>
            </a:r>
            <a:r>
              <a:rPr lang="en-US" sz="2113">
                <a:latin typeface="Times New Roman"/>
                <a:ea typeface="Times New Roman"/>
                <a:cs typeface="Times New Roman"/>
                <a:sym typeface="Times New Roman"/>
              </a:rPr>
              <a:t>like websites and books may offer </a:t>
            </a:r>
            <a:r>
              <a:rPr b="1" lang="en-US" sz="2013">
                <a:latin typeface="Times New Roman"/>
                <a:ea typeface="Times New Roman"/>
                <a:cs typeface="Times New Roman"/>
                <a:sym typeface="Times New Roman"/>
              </a:rPr>
              <a:t>generic advice</a:t>
            </a:r>
            <a:r>
              <a:rPr lang="en-US" sz="2113">
                <a:latin typeface="Times New Roman"/>
                <a:ea typeface="Times New Roman"/>
                <a:cs typeface="Times New Roman"/>
                <a:sym typeface="Times New Roman"/>
              </a:rPr>
              <a:t>, which might not be suitable for everyone's specific plant varieties, local climate, or gardening goals.</a:t>
            </a:r>
            <a:endParaRPr sz="2113">
              <a:latin typeface="Times New Roman"/>
              <a:ea typeface="Times New Roman"/>
              <a:cs typeface="Times New Roman"/>
              <a:sym typeface="Times New Roman"/>
            </a:endParaRPr>
          </a:p>
          <a:p>
            <a:pPr indent="0" lvl="0" marL="0" marR="0" rtl="0" algn="l">
              <a:lnSpc>
                <a:spcPct val="80000"/>
              </a:lnSpc>
              <a:spcBef>
                <a:spcPts val="0"/>
              </a:spcBef>
              <a:spcAft>
                <a:spcPts val="0"/>
              </a:spcAft>
              <a:buNone/>
            </a:pPr>
            <a:r>
              <a:t/>
            </a:r>
            <a:endParaRPr sz="1313">
              <a:latin typeface="Times New Roman"/>
              <a:ea typeface="Times New Roman"/>
              <a:cs typeface="Times New Roman"/>
              <a:sym typeface="Times New Roman"/>
            </a:endParaRPr>
          </a:p>
          <a:p>
            <a:pPr indent="-369173" lvl="0" marL="457200" rtl="0" algn="l">
              <a:lnSpc>
                <a:spcPct val="80000"/>
              </a:lnSpc>
              <a:spcBef>
                <a:spcPts val="0"/>
              </a:spcBef>
              <a:spcAft>
                <a:spcPts val="0"/>
              </a:spcAft>
              <a:buSzPts val="2214"/>
              <a:buFont typeface="Times New Roman"/>
              <a:buChar char="•"/>
            </a:pPr>
            <a:r>
              <a:rPr b="1" lang="en-US" sz="2013" u="sng">
                <a:latin typeface="Times New Roman"/>
                <a:ea typeface="Times New Roman"/>
                <a:cs typeface="Times New Roman"/>
                <a:sym typeface="Times New Roman"/>
              </a:rPr>
              <a:t>Misinformation</a:t>
            </a:r>
            <a:r>
              <a:rPr b="1" lang="en-US" sz="2013">
                <a:latin typeface="Times New Roman"/>
                <a:ea typeface="Times New Roman"/>
                <a:cs typeface="Times New Roman"/>
                <a:sym typeface="Times New Roman"/>
              </a:rPr>
              <a:t>:</a:t>
            </a:r>
            <a:r>
              <a:rPr b="1" lang="en-US" sz="1913">
                <a:latin typeface="Times New Roman"/>
                <a:ea typeface="Times New Roman"/>
                <a:cs typeface="Times New Roman"/>
                <a:sym typeface="Times New Roman"/>
              </a:rPr>
              <a:t> Difficulty</a:t>
            </a:r>
            <a:r>
              <a:rPr lang="en-US" sz="2113">
                <a:latin typeface="Times New Roman"/>
                <a:ea typeface="Times New Roman"/>
                <a:cs typeface="Times New Roman"/>
                <a:sym typeface="Times New Roman"/>
              </a:rPr>
              <a:t> in </a:t>
            </a:r>
            <a:r>
              <a:rPr b="1" lang="en-US" sz="1913">
                <a:latin typeface="Times New Roman"/>
                <a:ea typeface="Times New Roman"/>
                <a:cs typeface="Times New Roman"/>
                <a:sym typeface="Times New Roman"/>
              </a:rPr>
              <a:t>navigating</a:t>
            </a:r>
            <a:r>
              <a:rPr lang="en-US" sz="2113">
                <a:latin typeface="Times New Roman"/>
                <a:ea typeface="Times New Roman"/>
                <a:cs typeface="Times New Roman"/>
                <a:sym typeface="Times New Roman"/>
              </a:rPr>
              <a:t> through </a:t>
            </a:r>
            <a:r>
              <a:rPr b="1" lang="en-US" sz="1913">
                <a:latin typeface="Times New Roman"/>
                <a:ea typeface="Times New Roman"/>
                <a:cs typeface="Times New Roman"/>
                <a:sym typeface="Times New Roman"/>
              </a:rPr>
              <a:t>vast amounts</a:t>
            </a:r>
            <a:r>
              <a:rPr lang="en-US" sz="2113">
                <a:latin typeface="Times New Roman"/>
                <a:ea typeface="Times New Roman"/>
                <a:cs typeface="Times New Roman"/>
                <a:sym typeface="Times New Roman"/>
              </a:rPr>
              <a:t> of gardening </a:t>
            </a:r>
            <a:r>
              <a:rPr b="1" lang="en-US" sz="1913">
                <a:latin typeface="Times New Roman"/>
                <a:ea typeface="Times New Roman"/>
                <a:cs typeface="Times New Roman"/>
                <a:sym typeface="Times New Roman"/>
              </a:rPr>
              <a:t>information</a:t>
            </a:r>
            <a:r>
              <a:rPr lang="en-US" sz="2113">
                <a:latin typeface="Times New Roman"/>
                <a:ea typeface="Times New Roman"/>
                <a:cs typeface="Times New Roman"/>
                <a:sym typeface="Times New Roman"/>
              </a:rPr>
              <a:t> available online, leading to </a:t>
            </a:r>
            <a:r>
              <a:rPr b="1" lang="en-US" sz="1913">
                <a:latin typeface="Times New Roman"/>
                <a:ea typeface="Times New Roman"/>
                <a:cs typeface="Times New Roman"/>
                <a:sym typeface="Times New Roman"/>
              </a:rPr>
              <a:t>confusion</a:t>
            </a:r>
            <a:r>
              <a:rPr lang="en-US" sz="2113">
                <a:latin typeface="Times New Roman"/>
                <a:ea typeface="Times New Roman"/>
                <a:cs typeface="Times New Roman"/>
                <a:sym typeface="Times New Roman"/>
              </a:rPr>
              <a:t> and </a:t>
            </a:r>
            <a:r>
              <a:rPr b="1" lang="en-US" sz="1913">
                <a:latin typeface="Times New Roman"/>
                <a:ea typeface="Times New Roman"/>
                <a:cs typeface="Times New Roman"/>
                <a:sym typeface="Times New Roman"/>
              </a:rPr>
              <a:t>misinformation</a:t>
            </a:r>
            <a:r>
              <a:rPr lang="en-US" sz="2113">
                <a:latin typeface="Times New Roman"/>
                <a:ea typeface="Times New Roman"/>
                <a:cs typeface="Times New Roman"/>
                <a:sym typeface="Times New Roman"/>
              </a:rPr>
              <a:t>.</a:t>
            </a:r>
            <a:endParaRPr sz="2113">
              <a:latin typeface="Times New Roman"/>
              <a:ea typeface="Times New Roman"/>
              <a:cs typeface="Times New Roman"/>
              <a:sym typeface="Times New Roman"/>
            </a:endParaRPr>
          </a:p>
          <a:p>
            <a:pPr indent="0" lvl="0" marL="0" marR="0" rtl="0" algn="l">
              <a:lnSpc>
                <a:spcPct val="80000"/>
              </a:lnSpc>
              <a:spcBef>
                <a:spcPts val="0"/>
              </a:spcBef>
              <a:spcAft>
                <a:spcPts val="0"/>
              </a:spcAft>
              <a:buNone/>
            </a:pPr>
            <a:r>
              <a:t/>
            </a:r>
            <a:endParaRPr sz="1413">
              <a:latin typeface="Times New Roman"/>
              <a:ea typeface="Times New Roman"/>
              <a:cs typeface="Times New Roman"/>
              <a:sym typeface="Times New Roman"/>
            </a:endParaRPr>
          </a:p>
          <a:p>
            <a:pPr indent="-362823" lvl="0" marL="457200" rtl="0" algn="l">
              <a:lnSpc>
                <a:spcPct val="80000"/>
              </a:lnSpc>
              <a:spcBef>
                <a:spcPts val="0"/>
              </a:spcBef>
              <a:spcAft>
                <a:spcPts val="0"/>
              </a:spcAft>
              <a:buSzPts val="2114"/>
              <a:buFont typeface="Times New Roman"/>
              <a:buChar char="•"/>
            </a:pPr>
            <a:r>
              <a:rPr b="1" lang="en-US" sz="2013" u="sng">
                <a:latin typeface="Times New Roman"/>
                <a:ea typeface="Times New Roman"/>
                <a:cs typeface="Times New Roman"/>
                <a:sym typeface="Times New Roman"/>
              </a:rPr>
              <a:t>Inconsistencies:</a:t>
            </a:r>
            <a:r>
              <a:rPr lang="en-US" sz="2113">
                <a:latin typeface="Times New Roman"/>
                <a:ea typeface="Times New Roman"/>
                <a:cs typeface="Times New Roman"/>
                <a:sym typeface="Times New Roman"/>
              </a:rPr>
              <a:t> </a:t>
            </a:r>
            <a:r>
              <a:rPr lang="en-US" sz="2113">
                <a:latin typeface="Times New Roman"/>
                <a:ea typeface="Times New Roman"/>
                <a:cs typeface="Times New Roman"/>
                <a:sym typeface="Times New Roman"/>
              </a:rPr>
              <a:t>Inconsistencies in gardening advice across different sources, causing frustration and uncertainty among home gardeners.</a:t>
            </a:r>
            <a:endParaRPr sz="2113">
              <a:latin typeface="Times New Roman"/>
              <a:ea typeface="Times New Roman"/>
              <a:cs typeface="Times New Roman"/>
              <a:sym typeface="Times New Roman"/>
            </a:endParaRPr>
          </a:p>
          <a:p>
            <a:pPr indent="0" lvl="0" marL="0" marR="0" rtl="0" algn="l">
              <a:lnSpc>
                <a:spcPct val="80000"/>
              </a:lnSpc>
              <a:spcBef>
                <a:spcPts val="0"/>
              </a:spcBef>
              <a:spcAft>
                <a:spcPts val="0"/>
              </a:spcAft>
              <a:buNone/>
            </a:pPr>
            <a:r>
              <a:t/>
            </a:r>
            <a:endParaRPr sz="1413">
              <a:latin typeface="Times New Roman"/>
              <a:ea typeface="Times New Roman"/>
              <a:cs typeface="Times New Roman"/>
              <a:sym typeface="Times New Roman"/>
            </a:endParaRPr>
          </a:p>
          <a:p>
            <a:pPr indent="-369173" lvl="0" marL="457200" rtl="0" algn="l">
              <a:lnSpc>
                <a:spcPct val="80000"/>
              </a:lnSpc>
              <a:spcBef>
                <a:spcPts val="0"/>
              </a:spcBef>
              <a:spcAft>
                <a:spcPts val="0"/>
              </a:spcAft>
              <a:buSzPts val="2214"/>
              <a:buFont typeface="Times New Roman"/>
              <a:buChar char="•"/>
            </a:pPr>
            <a:r>
              <a:rPr b="1" lang="en-US" sz="2013" u="sng">
                <a:latin typeface="Times New Roman"/>
                <a:ea typeface="Times New Roman"/>
                <a:cs typeface="Times New Roman"/>
                <a:sym typeface="Times New Roman"/>
              </a:rPr>
              <a:t>Lack of Interactivity</a:t>
            </a:r>
            <a:r>
              <a:rPr lang="en-US" sz="2113">
                <a:latin typeface="Times New Roman"/>
                <a:ea typeface="Times New Roman"/>
                <a:cs typeface="Times New Roman"/>
                <a:sym typeface="Times New Roman"/>
              </a:rPr>
              <a:t>: </a:t>
            </a:r>
            <a:r>
              <a:rPr lang="en-US" sz="2113">
                <a:latin typeface="Times New Roman"/>
                <a:ea typeface="Times New Roman"/>
                <a:cs typeface="Times New Roman"/>
                <a:sym typeface="Times New Roman"/>
              </a:rPr>
              <a:t>Traditional resources often lack interactivity, making it difficult for users to get real-time answers to their specific questions</a:t>
            </a:r>
            <a:r>
              <a:rPr lang="en-US" sz="2213">
                <a:latin typeface="Times New Roman"/>
                <a:ea typeface="Times New Roman"/>
                <a:cs typeface="Times New Roman"/>
                <a:sym typeface="Times New Roman"/>
              </a:rPr>
              <a:t>.</a:t>
            </a:r>
            <a:endParaRPr sz="2213">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t/>
            </a:r>
            <a:endParaRPr sz="2213">
              <a:latin typeface="Times New Roman"/>
              <a:ea typeface="Times New Roman"/>
              <a:cs typeface="Times New Roman"/>
              <a:sym typeface="Times New Roman"/>
            </a:endParaRPr>
          </a:p>
          <a:p>
            <a:pPr indent="0" lvl="0" marL="457200" marR="0" rtl="0" algn="l">
              <a:lnSpc>
                <a:spcPct val="80000"/>
              </a:lnSpc>
              <a:spcBef>
                <a:spcPts val="0"/>
              </a:spcBef>
              <a:spcAft>
                <a:spcPts val="0"/>
              </a:spcAft>
              <a:buNone/>
            </a:pPr>
            <a:r>
              <a:t/>
            </a:r>
            <a:endParaRPr sz="2213">
              <a:latin typeface="Times New Roman"/>
              <a:ea typeface="Times New Roman"/>
              <a:cs typeface="Times New Roman"/>
              <a:sym typeface="Times New Roman"/>
            </a:endParaRPr>
          </a:p>
        </p:txBody>
      </p:sp>
      <p:grpSp>
        <p:nvGrpSpPr>
          <p:cNvPr id="131" name="Google Shape;131;p16"/>
          <p:cNvGrpSpPr/>
          <p:nvPr/>
        </p:nvGrpSpPr>
        <p:grpSpPr>
          <a:xfrm>
            <a:off x="15033" y="223935"/>
            <a:ext cx="12176967" cy="6630358"/>
            <a:chOff x="0" y="118871"/>
            <a:chExt cx="9144000" cy="4978908"/>
          </a:xfrm>
        </p:grpSpPr>
        <p:pic>
          <p:nvPicPr>
            <p:cNvPr id="132" name="Google Shape;132;p16"/>
            <p:cNvPicPr preferRelativeResize="0"/>
            <p:nvPr/>
          </p:nvPicPr>
          <p:blipFill rotWithShape="1">
            <a:blip r:embed="rId3">
              <a:alphaModFix/>
            </a:blip>
            <a:srcRect b="0" l="0" r="0" t="0"/>
            <a:stretch/>
          </p:blipFill>
          <p:spPr>
            <a:xfrm>
              <a:off x="0" y="712660"/>
              <a:ext cx="9144000" cy="97440"/>
            </a:xfrm>
            <a:prstGeom prst="rect">
              <a:avLst/>
            </a:prstGeom>
            <a:noFill/>
            <a:ln>
              <a:noFill/>
            </a:ln>
          </p:spPr>
        </p:pic>
        <p:sp>
          <p:nvSpPr>
            <p:cNvPr id="133" name="Google Shape;133;p16"/>
            <p:cNvSpPr/>
            <p:nvPr/>
          </p:nvSpPr>
          <p:spPr>
            <a:xfrm>
              <a:off x="0" y="741298"/>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pic>
          <p:nvPicPr>
            <p:cNvPr id="134" name="Google Shape;134;p16"/>
            <p:cNvPicPr preferRelativeResize="0"/>
            <p:nvPr/>
          </p:nvPicPr>
          <p:blipFill rotWithShape="1">
            <a:blip r:embed="rId4">
              <a:alphaModFix/>
            </a:blip>
            <a:srcRect b="0" l="0" r="0" t="0"/>
            <a:stretch/>
          </p:blipFill>
          <p:spPr>
            <a:xfrm>
              <a:off x="274320" y="118871"/>
              <a:ext cx="141732" cy="4978908"/>
            </a:xfrm>
            <a:prstGeom prst="rect">
              <a:avLst/>
            </a:prstGeom>
            <a:noFill/>
            <a:ln>
              <a:noFill/>
            </a:ln>
          </p:spPr>
        </p:pic>
        <p:sp>
          <p:nvSpPr>
            <p:cNvPr id="135" name="Google Shape;135;p16"/>
            <p:cNvSpPr/>
            <p:nvPr/>
          </p:nvSpPr>
          <p:spPr>
            <a:xfrm>
              <a:off x="347472"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grpSp>
      <p:pic>
        <p:nvPicPr>
          <p:cNvPr descr="https://lh7-us.googleusercontent.com/7ridFL7yczpWVCpPt4tsvP1mrI2juajd_SUhdJlST8S-oKcdijIgkSnaMC4UjbZ0h2AVaBmX4gX0v7iO6Nn55bkNpv7i2fhIqtqG_0iRA5BPZP9SPx1afMmJsWkxvFSxhhAfeP_no4vgIwNpH2alwQ" id="136" name="Google Shape;136;p16"/>
          <p:cNvPicPr preferRelativeResize="0"/>
          <p:nvPr/>
        </p:nvPicPr>
        <p:blipFill rotWithShape="1">
          <a:blip r:embed="rId5">
            <a:alphaModFix/>
          </a:blip>
          <a:srcRect b="0" l="0" r="0" t="0"/>
          <a:stretch/>
        </p:blipFill>
        <p:spPr>
          <a:xfrm>
            <a:off x="10918866" y="24397"/>
            <a:ext cx="933450" cy="933450"/>
          </a:xfrm>
          <a:prstGeom prst="rect">
            <a:avLst/>
          </a:prstGeom>
          <a:noFill/>
          <a:ln>
            <a:noFill/>
          </a:ln>
        </p:spPr>
      </p:pic>
      <p:sp>
        <p:nvSpPr>
          <p:cNvPr id="137" name="Google Shape;137;p16"/>
          <p:cNvSpPr txBox="1"/>
          <p:nvPr/>
        </p:nvSpPr>
        <p:spPr>
          <a:xfrm>
            <a:off x="4428045" y="6435175"/>
            <a:ext cx="3335909" cy="179536"/>
          </a:xfrm>
          <a:prstGeom prst="rect">
            <a:avLst/>
          </a:prstGeom>
          <a:noFill/>
          <a:ln>
            <a:noFill/>
          </a:ln>
        </p:spPr>
        <p:txBody>
          <a:bodyPr anchorCtr="0" anchor="t" bIns="0" lIns="0" spcFirstLastPara="1" rIns="0" wrap="square" tIns="0">
            <a:spAutoFit/>
          </a:bodyPr>
          <a:lstStyle/>
          <a:p>
            <a:pPr indent="0" lvl="0" marL="186690" marR="0" rtl="0" algn="ctr">
              <a:lnSpc>
                <a:spcPct val="119583"/>
              </a:lnSpc>
              <a:spcBef>
                <a:spcPts val="0"/>
              </a:spcBef>
              <a:spcAft>
                <a:spcPts val="0"/>
              </a:spcAft>
              <a:buClr>
                <a:srgbClr val="878787"/>
              </a:buClr>
              <a:buSzPts val="1200"/>
              <a:buFont typeface="Georgia"/>
              <a:buNone/>
            </a:pPr>
            <a:r>
              <a:rPr b="0" i="0" lang="en-US" sz="1200" u="none" cap="none" strike="noStrike">
                <a:solidFill>
                  <a:srgbClr val="878787"/>
                </a:solidFill>
                <a:latin typeface="Georgia"/>
                <a:ea typeface="Georgia"/>
                <a:cs typeface="Georgia"/>
                <a:sym typeface="Georgia"/>
              </a:rPr>
              <a:t>Department of CSE (Data Science), DSCE</a:t>
            </a:r>
            <a:endParaRPr b="0" i="0" sz="1200" u="none" cap="none" strike="noStrike">
              <a:solidFill>
                <a:srgbClr val="878787"/>
              </a:solidFill>
              <a:latin typeface="Georgia"/>
              <a:ea typeface="Georgia"/>
              <a:cs typeface="Georgia"/>
              <a:sym typeface="Georgia"/>
            </a:endParaRPr>
          </a:p>
        </p:txBody>
      </p:sp>
      <p:sp>
        <p:nvSpPr>
          <p:cNvPr id="138" name="Google Shape;138;p16"/>
          <p:cNvSpPr txBox="1"/>
          <p:nvPr/>
        </p:nvSpPr>
        <p:spPr>
          <a:xfrm>
            <a:off x="3581600" y="240625"/>
            <a:ext cx="5043900" cy="501000"/>
          </a:xfrm>
          <a:prstGeom prst="rect">
            <a:avLst/>
          </a:prstGeom>
          <a:noFill/>
          <a:ln>
            <a:noFill/>
          </a:ln>
        </p:spPr>
        <p:txBody>
          <a:bodyPr anchorCtr="0" anchor="t" bIns="0" lIns="0" spcFirstLastPara="1" rIns="0" wrap="square" tIns="15875">
            <a:spAutoFit/>
          </a:bodyPr>
          <a:lstStyle/>
          <a:p>
            <a:pPr indent="0" lvl="0" marL="12700" marR="0" rtl="0" algn="ctr">
              <a:lnSpc>
                <a:spcPct val="100000"/>
              </a:lnSpc>
              <a:spcBef>
                <a:spcPts val="0"/>
              </a:spcBef>
              <a:spcAft>
                <a:spcPts val="0"/>
              </a:spcAft>
              <a:buClr>
                <a:srgbClr val="365F92"/>
              </a:buClr>
              <a:buSzPts val="3150"/>
              <a:buFont typeface="Cambria"/>
              <a:buNone/>
            </a:pPr>
            <a:r>
              <a:rPr b="1" i="0" lang="en-US" sz="3150" u="none" cap="none" strike="noStrike">
                <a:solidFill>
                  <a:srgbClr val="365F92"/>
                </a:solidFill>
                <a:latin typeface="Cambria"/>
                <a:ea typeface="Cambria"/>
                <a:cs typeface="Cambria"/>
                <a:sym typeface="Cambria"/>
              </a:rPr>
              <a:t>PROBLEM</a:t>
            </a:r>
            <a:r>
              <a:rPr b="1" lang="en-US" sz="3150">
                <a:solidFill>
                  <a:srgbClr val="365F92"/>
                </a:solidFill>
                <a:latin typeface="Cambria"/>
                <a:ea typeface="Cambria"/>
                <a:cs typeface="Cambria"/>
                <a:sym typeface="Cambria"/>
              </a:rPr>
              <a:t> </a:t>
            </a:r>
            <a:r>
              <a:rPr b="1" i="0" lang="en-US" sz="3150" u="none" cap="none" strike="noStrike">
                <a:solidFill>
                  <a:srgbClr val="365F92"/>
                </a:solidFill>
                <a:latin typeface="Cambria"/>
                <a:ea typeface="Cambria"/>
                <a:cs typeface="Cambria"/>
                <a:sym typeface="Cambria"/>
              </a:rPr>
              <a:t>STATEMENT</a:t>
            </a:r>
            <a:endParaRPr b="1" i="0" sz="3150" u="none" cap="none" strike="noStrike">
              <a:solidFill>
                <a:srgbClr val="365F92"/>
              </a:solidFill>
              <a:latin typeface="Cambria"/>
              <a:ea typeface="Cambria"/>
              <a:cs typeface="Cambria"/>
              <a:sym typeface="Cambria"/>
            </a:endParaRPr>
          </a:p>
        </p:txBody>
      </p:sp>
      <p:sp>
        <p:nvSpPr>
          <p:cNvPr id="139" name="Google Shape;139;p16"/>
          <p:cNvSpPr txBox="1"/>
          <p:nvPr/>
        </p:nvSpPr>
        <p:spPr>
          <a:xfrm>
            <a:off x="787300" y="1420800"/>
            <a:ext cx="3000000" cy="489300"/>
          </a:xfrm>
          <a:prstGeom prst="rect">
            <a:avLst/>
          </a:prstGeom>
          <a:noFill/>
          <a:ln>
            <a:noFill/>
          </a:ln>
        </p:spPr>
        <p:txBody>
          <a:bodyPr anchorCtr="0" anchor="t" bIns="91425" lIns="91425" spcFirstLastPara="1" rIns="91425" wrap="square" tIns="91425">
            <a:spAutoFit/>
          </a:bodyPr>
          <a:lstStyle/>
          <a:p>
            <a:pPr indent="-368300" lvl="0" marL="457200" rtl="0" algn="l">
              <a:lnSpc>
                <a:spcPct val="90000"/>
              </a:lnSpc>
              <a:spcBef>
                <a:spcPts val="0"/>
              </a:spcBef>
              <a:spcAft>
                <a:spcPts val="0"/>
              </a:spcAft>
              <a:buClr>
                <a:schemeClr val="dk1"/>
              </a:buClr>
              <a:buSzPts val="2200"/>
              <a:buChar char="❖"/>
            </a:pPr>
            <a:r>
              <a:rPr lang="en-US" sz="2200">
                <a:solidFill>
                  <a:schemeClr val="dk1"/>
                </a:solidFill>
                <a:latin typeface="Vidaloka"/>
                <a:ea typeface="Vidaloka"/>
                <a:cs typeface="Vidaloka"/>
                <a:sym typeface="Vidaloka"/>
              </a:rPr>
              <a:t>Problems: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txBox="1"/>
          <p:nvPr>
            <p:ph idx="1" type="body"/>
          </p:nvPr>
        </p:nvSpPr>
        <p:spPr>
          <a:xfrm>
            <a:off x="769563" y="3094200"/>
            <a:ext cx="10515600" cy="1431600"/>
          </a:xfrm>
          <a:prstGeom prst="rect">
            <a:avLst/>
          </a:prstGeom>
          <a:noFill/>
          <a:ln>
            <a:noFill/>
          </a:ln>
        </p:spPr>
        <p:txBody>
          <a:bodyPr anchorCtr="0" anchor="t" bIns="45700" lIns="91425" spcFirstLastPara="1" rIns="91425" wrap="square" tIns="45700">
            <a:normAutofit/>
          </a:bodyPr>
          <a:lstStyle/>
          <a:p>
            <a:pPr indent="0" lvl="0" marL="457200" marR="0" rtl="0" algn="ctr">
              <a:lnSpc>
                <a:spcPct val="80000"/>
              </a:lnSpc>
              <a:spcBef>
                <a:spcPts val="0"/>
              </a:spcBef>
              <a:spcAft>
                <a:spcPts val="0"/>
              </a:spcAft>
              <a:buNone/>
            </a:pPr>
            <a:r>
              <a:rPr lang="en-US" sz="2713">
                <a:latin typeface="Times New Roman"/>
                <a:ea typeface="Times New Roman"/>
                <a:cs typeface="Times New Roman"/>
                <a:sym typeface="Times New Roman"/>
              </a:rPr>
              <a:t>"</a:t>
            </a:r>
            <a:r>
              <a:rPr lang="en-US" sz="2200">
                <a:latin typeface="Berkshire Swash"/>
                <a:ea typeface="Berkshire Swash"/>
                <a:cs typeface="Berkshire Swash"/>
                <a:sym typeface="Berkshire Swash"/>
              </a:rPr>
              <a:t>Addressing Confusion </a:t>
            </a:r>
            <a:r>
              <a:rPr lang="en-US" sz="2100">
                <a:latin typeface="Berkshire Swash"/>
                <a:ea typeface="Berkshire Swash"/>
                <a:cs typeface="Berkshire Swash"/>
                <a:sym typeface="Berkshire Swash"/>
              </a:rPr>
              <a:t>and</a:t>
            </a:r>
            <a:r>
              <a:rPr lang="en-US" sz="2200">
                <a:latin typeface="Berkshire Swash"/>
                <a:ea typeface="Berkshire Swash"/>
                <a:cs typeface="Berkshire Swash"/>
                <a:sym typeface="Berkshire Swash"/>
              </a:rPr>
              <a:t> hindrance </a:t>
            </a:r>
            <a:r>
              <a:rPr lang="en-US" sz="2100">
                <a:latin typeface="Berkshire Swash"/>
                <a:ea typeface="Berkshire Swash"/>
                <a:cs typeface="Berkshire Swash"/>
                <a:sym typeface="Berkshire Swash"/>
              </a:rPr>
              <a:t>in</a:t>
            </a:r>
            <a:r>
              <a:rPr lang="en-US" sz="2200">
                <a:latin typeface="Berkshire Swash"/>
                <a:ea typeface="Berkshire Swash"/>
                <a:cs typeface="Berkshire Swash"/>
                <a:sym typeface="Berkshire Swash"/>
              </a:rPr>
              <a:t> horticulture &amp; </a:t>
            </a:r>
            <a:r>
              <a:rPr lang="en-US" sz="2200">
                <a:latin typeface="Berkshire Swash"/>
                <a:ea typeface="Berkshire Swash"/>
                <a:cs typeface="Berkshire Swash"/>
                <a:sym typeface="Berkshire Swash"/>
              </a:rPr>
              <a:t> home gardening</a:t>
            </a:r>
            <a:r>
              <a:rPr lang="en-US" sz="2200">
                <a:latin typeface="Berkshire Swash"/>
                <a:ea typeface="Berkshire Swash"/>
                <a:cs typeface="Berkshire Swash"/>
                <a:sym typeface="Berkshire Swash"/>
              </a:rPr>
              <a:t> practices,</a:t>
            </a:r>
            <a:endParaRPr sz="2200">
              <a:latin typeface="Berkshire Swash"/>
              <a:ea typeface="Berkshire Swash"/>
              <a:cs typeface="Berkshire Swash"/>
              <a:sym typeface="Berkshire Swash"/>
            </a:endParaRPr>
          </a:p>
          <a:p>
            <a:pPr indent="0" lvl="0" marL="457200" marR="0" rtl="0" algn="ctr">
              <a:lnSpc>
                <a:spcPct val="80000"/>
              </a:lnSpc>
              <a:spcBef>
                <a:spcPts val="0"/>
              </a:spcBef>
              <a:spcAft>
                <a:spcPts val="0"/>
              </a:spcAft>
              <a:buNone/>
            </a:pPr>
            <a:r>
              <a:rPr lang="en-US" sz="2200">
                <a:latin typeface="Berkshire Swash"/>
                <a:ea typeface="Berkshire Swash"/>
                <a:cs typeface="Berkshire Swash"/>
                <a:sym typeface="Berkshire Swash"/>
              </a:rPr>
              <a:t>stemming</a:t>
            </a:r>
            <a:r>
              <a:rPr lang="en-US" sz="2200">
                <a:latin typeface="Berkshire Swash"/>
                <a:ea typeface="Berkshire Swash"/>
                <a:cs typeface="Berkshire Swash"/>
                <a:sym typeface="Berkshire Swash"/>
              </a:rPr>
              <a:t> from the absence of a readily available resource</a:t>
            </a:r>
            <a:r>
              <a:rPr lang="en-US" sz="2713">
                <a:latin typeface="Times New Roman"/>
                <a:ea typeface="Times New Roman"/>
                <a:cs typeface="Times New Roman"/>
                <a:sym typeface="Times New Roman"/>
              </a:rPr>
              <a:t>"</a:t>
            </a:r>
            <a:endParaRPr sz="2713">
              <a:latin typeface="Times New Roman"/>
              <a:ea typeface="Times New Roman"/>
              <a:cs typeface="Times New Roman"/>
              <a:sym typeface="Times New Roman"/>
            </a:endParaRPr>
          </a:p>
        </p:txBody>
      </p:sp>
      <p:grpSp>
        <p:nvGrpSpPr>
          <p:cNvPr id="145" name="Google Shape;145;p17"/>
          <p:cNvGrpSpPr/>
          <p:nvPr/>
        </p:nvGrpSpPr>
        <p:grpSpPr>
          <a:xfrm>
            <a:off x="15033" y="223936"/>
            <a:ext cx="12177065" cy="6630411"/>
            <a:chOff x="0" y="118871"/>
            <a:chExt cx="9144000" cy="4978907"/>
          </a:xfrm>
        </p:grpSpPr>
        <p:pic>
          <p:nvPicPr>
            <p:cNvPr id="146" name="Google Shape;146;p17"/>
            <p:cNvPicPr preferRelativeResize="0"/>
            <p:nvPr/>
          </p:nvPicPr>
          <p:blipFill rotWithShape="1">
            <a:blip r:embed="rId3">
              <a:alphaModFix/>
            </a:blip>
            <a:srcRect b="0" l="0" r="0" t="0"/>
            <a:stretch/>
          </p:blipFill>
          <p:spPr>
            <a:xfrm>
              <a:off x="0" y="712660"/>
              <a:ext cx="9144000" cy="97440"/>
            </a:xfrm>
            <a:prstGeom prst="rect">
              <a:avLst/>
            </a:prstGeom>
            <a:noFill/>
            <a:ln>
              <a:noFill/>
            </a:ln>
          </p:spPr>
        </p:pic>
        <p:sp>
          <p:nvSpPr>
            <p:cNvPr id="147" name="Google Shape;147;p17"/>
            <p:cNvSpPr/>
            <p:nvPr/>
          </p:nvSpPr>
          <p:spPr>
            <a:xfrm>
              <a:off x="0" y="741298"/>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pic>
          <p:nvPicPr>
            <p:cNvPr id="148" name="Google Shape;148;p17"/>
            <p:cNvPicPr preferRelativeResize="0"/>
            <p:nvPr/>
          </p:nvPicPr>
          <p:blipFill rotWithShape="1">
            <a:blip r:embed="rId4">
              <a:alphaModFix/>
            </a:blip>
            <a:srcRect b="0" l="0" r="0" t="0"/>
            <a:stretch/>
          </p:blipFill>
          <p:spPr>
            <a:xfrm>
              <a:off x="274320" y="118871"/>
              <a:ext cx="141732" cy="4978907"/>
            </a:xfrm>
            <a:prstGeom prst="rect">
              <a:avLst/>
            </a:prstGeom>
            <a:noFill/>
            <a:ln>
              <a:noFill/>
            </a:ln>
          </p:spPr>
        </p:pic>
        <p:sp>
          <p:nvSpPr>
            <p:cNvPr id="149" name="Google Shape;149;p17"/>
            <p:cNvSpPr/>
            <p:nvPr/>
          </p:nvSpPr>
          <p:spPr>
            <a:xfrm>
              <a:off x="347472"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grpSp>
      <p:pic>
        <p:nvPicPr>
          <p:cNvPr descr="https://lh7-us.googleusercontent.com/7ridFL7yczpWVCpPt4tsvP1mrI2juajd_SUhdJlST8S-oKcdijIgkSnaMC4UjbZ0h2AVaBmX4gX0v7iO6Nn55bkNpv7i2fhIqtqG_0iRA5BPZP9SPx1afMmJsWkxvFSxhhAfeP_no4vgIwNpH2alwQ" id="150" name="Google Shape;150;p17"/>
          <p:cNvPicPr preferRelativeResize="0"/>
          <p:nvPr/>
        </p:nvPicPr>
        <p:blipFill rotWithShape="1">
          <a:blip r:embed="rId5">
            <a:alphaModFix/>
          </a:blip>
          <a:srcRect b="0" l="0" r="0" t="0"/>
          <a:stretch/>
        </p:blipFill>
        <p:spPr>
          <a:xfrm>
            <a:off x="10918866" y="24397"/>
            <a:ext cx="933450" cy="933450"/>
          </a:xfrm>
          <a:prstGeom prst="rect">
            <a:avLst/>
          </a:prstGeom>
          <a:noFill/>
          <a:ln>
            <a:noFill/>
          </a:ln>
        </p:spPr>
      </p:pic>
      <p:sp>
        <p:nvSpPr>
          <p:cNvPr id="151" name="Google Shape;151;p17"/>
          <p:cNvSpPr txBox="1"/>
          <p:nvPr/>
        </p:nvSpPr>
        <p:spPr>
          <a:xfrm>
            <a:off x="4428045" y="6435175"/>
            <a:ext cx="3336000" cy="184800"/>
          </a:xfrm>
          <a:prstGeom prst="rect">
            <a:avLst/>
          </a:prstGeom>
          <a:noFill/>
          <a:ln>
            <a:noFill/>
          </a:ln>
        </p:spPr>
        <p:txBody>
          <a:bodyPr anchorCtr="0" anchor="t" bIns="0" lIns="0" spcFirstLastPara="1" rIns="0" wrap="square" tIns="0">
            <a:spAutoFit/>
          </a:bodyPr>
          <a:lstStyle/>
          <a:p>
            <a:pPr indent="0" lvl="0" marL="186690" marR="0" rtl="0" algn="ctr">
              <a:lnSpc>
                <a:spcPct val="119583"/>
              </a:lnSpc>
              <a:spcBef>
                <a:spcPts val="0"/>
              </a:spcBef>
              <a:spcAft>
                <a:spcPts val="0"/>
              </a:spcAft>
              <a:buClr>
                <a:srgbClr val="878787"/>
              </a:buClr>
              <a:buSzPts val="1200"/>
              <a:buFont typeface="Georgia"/>
              <a:buNone/>
            </a:pPr>
            <a:r>
              <a:rPr b="0" i="0" lang="en-US" sz="1200" u="none" cap="none" strike="noStrike">
                <a:solidFill>
                  <a:srgbClr val="878787"/>
                </a:solidFill>
                <a:latin typeface="Georgia"/>
                <a:ea typeface="Georgia"/>
                <a:cs typeface="Georgia"/>
                <a:sym typeface="Georgia"/>
              </a:rPr>
              <a:t>Department of CSE (Data Science), DSCE</a:t>
            </a:r>
            <a:endParaRPr b="0" i="0" sz="1200" u="none" cap="none" strike="noStrike">
              <a:solidFill>
                <a:srgbClr val="878787"/>
              </a:solidFill>
              <a:latin typeface="Georgia"/>
              <a:ea typeface="Georgia"/>
              <a:cs typeface="Georgia"/>
              <a:sym typeface="Georgia"/>
            </a:endParaRPr>
          </a:p>
        </p:txBody>
      </p:sp>
      <p:sp>
        <p:nvSpPr>
          <p:cNvPr id="152" name="Google Shape;152;p17"/>
          <p:cNvSpPr txBox="1"/>
          <p:nvPr/>
        </p:nvSpPr>
        <p:spPr>
          <a:xfrm>
            <a:off x="3704288" y="240625"/>
            <a:ext cx="5043900" cy="501000"/>
          </a:xfrm>
          <a:prstGeom prst="rect">
            <a:avLst/>
          </a:prstGeom>
          <a:noFill/>
          <a:ln>
            <a:noFill/>
          </a:ln>
        </p:spPr>
        <p:txBody>
          <a:bodyPr anchorCtr="0" anchor="t" bIns="0" lIns="0" spcFirstLastPara="1" rIns="0" wrap="square" tIns="15875">
            <a:spAutoFit/>
          </a:bodyPr>
          <a:lstStyle/>
          <a:p>
            <a:pPr indent="0" lvl="0" marL="12700" marR="0" rtl="0" algn="ctr">
              <a:lnSpc>
                <a:spcPct val="100000"/>
              </a:lnSpc>
              <a:spcBef>
                <a:spcPts val="0"/>
              </a:spcBef>
              <a:spcAft>
                <a:spcPts val="0"/>
              </a:spcAft>
              <a:buClr>
                <a:srgbClr val="365F92"/>
              </a:buClr>
              <a:buSzPts val="3150"/>
              <a:buFont typeface="Cambria"/>
              <a:buNone/>
            </a:pPr>
            <a:r>
              <a:rPr b="1" i="0" lang="en-US" sz="3150" u="none" cap="none" strike="noStrike">
                <a:solidFill>
                  <a:srgbClr val="365F92"/>
                </a:solidFill>
                <a:latin typeface="Cambria"/>
                <a:ea typeface="Cambria"/>
                <a:cs typeface="Cambria"/>
                <a:sym typeface="Cambria"/>
              </a:rPr>
              <a:t>PROBLEM</a:t>
            </a:r>
            <a:r>
              <a:rPr b="1" lang="en-US" sz="3150">
                <a:solidFill>
                  <a:srgbClr val="365F92"/>
                </a:solidFill>
                <a:latin typeface="Cambria"/>
                <a:ea typeface="Cambria"/>
                <a:cs typeface="Cambria"/>
                <a:sym typeface="Cambria"/>
              </a:rPr>
              <a:t> STATEMENT</a:t>
            </a:r>
            <a:endParaRPr b="1" i="0" sz="3150" u="none" cap="none" strike="noStrike">
              <a:solidFill>
                <a:srgbClr val="365F92"/>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idx="1" type="body"/>
          </p:nvPr>
        </p:nvSpPr>
        <p:spPr>
          <a:xfrm>
            <a:off x="1056900" y="1549750"/>
            <a:ext cx="9910500" cy="1146900"/>
          </a:xfrm>
          <a:prstGeom prst="rect">
            <a:avLst/>
          </a:prstGeom>
          <a:noFill/>
          <a:ln>
            <a:noFill/>
          </a:ln>
        </p:spPr>
        <p:txBody>
          <a:bodyPr anchorCtr="0" anchor="t" bIns="45700" lIns="91425" spcFirstLastPara="1" rIns="91425" wrap="square" tIns="45700">
            <a:normAutofit/>
          </a:bodyPr>
          <a:lstStyle/>
          <a:p>
            <a:pPr indent="0" lvl="0" marL="457200" marR="0" rtl="0" algn="ctr">
              <a:lnSpc>
                <a:spcPct val="80000"/>
              </a:lnSpc>
              <a:spcBef>
                <a:spcPts val="0"/>
              </a:spcBef>
              <a:spcAft>
                <a:spcPts val="0"/>
              </a:spcAft>
              <a:buNone/>
            </a:pPr>
            <a:r>
              <a:rPr lang="en-US" sz="2813">
                <a:latin typeface="Times New Roman"/>
                <a:ea typeface="Times New Roman"/>
                <a:cs typeface="Times New Roman"/>
                <a:sym typeface="Times New Roman"/>
              </a:rPr>
              <a:t>“</a:t>
            </a:r>
            <a:r>
              <a:rPr b="1" lang="en-US" sz="2813">
                <a:latin typeface="Times New Roman"/>
                <a:ea typeface="Times New Roman"/>
                <a:cs typeface="Times New Roman"/>
                <a:sym typeface="Times New Roman"/>
              </a:rPr>
              <a:t> </a:t>
            </a:r>
            <a:r>
              <a:rPr b="1" lang="en-US" sz="2200">
                <a:latin typeface="Lora"/>
                <a:ea typeface="Lora"/>
                <a:cs typeface="Lora"/>
                <a:sym typeface="Lora"/>
              </a:rPr>
              <a:t>Develop GreenBot, </a:t>
            </a:r>
            <a:r>
              <a:rPr b="1" lang="en-US" sz="2200">
                <a:latin typeface="Lora"/>
                <a:ea typeface="Lora"/>
                <a:cs typeface="Lora"/>
                <a:sym typeface="Lora"/>
              </a:rPr>
              <a:t>a user-friendly chatbot,</a:t>
            </a:r>
            <a:r>
              <a:rPr b="1" lang="en-US" sz="2200">
                <a:latin typeface="Lora"/>
                <a:ea typeface="Lora"/>
                <a:cs typeface="Lora"/>
                <a:sym typeface="Lora"/>
              </a:rPr>
              <a:t> to provide personalized gardening assistance to Horticulture Enthusiasts and Home Gardeners </a:t>
            </a:r>
            <a:r>
              <a:rPr lang="en-US" sz="2813">
                <a:latin typeface="Times New Roman"/>
                <a:ea typeface="Times New Roman"/>
                <a:cs typeface="Times New Roman"/>
                <a:sym typeface="Times New Roman"/>
              </a:rPr>
              <a:t>”</a:t>
            </a:r>
            <a:endParaRPr b="1" sz="2813">
              <a:latin typeface="Times New Roman"/>
              <a:ea typeface="Times New Roman"/>
              <a:cs typeface="Times New Roman"/>
              <a:sym typeface="Times New Roman"/>
            </a:endParaRPr>
          </a:p>
        </p:txBody>
      </p:sp>
      <p:grpSp>
        <p:nvGrpSpPr>
          <p:cNvPr id="158" name="Google Shape;158;p18"/>
          <p:cNvGrpSpPr/>
          <p:nvPr/>
        </p:nvGrpSpPr>
        <p:grpSpPr>
          <a:xfrm>
            <a:off x="15033" y="223935"/>
            <a:ext cx="12176967" cy="6630358"/>
            <a:chOff x="0" y="118871"/>
            <a:chExt cx="9144000" cy="4978908"/>
          </a:xfrm>
        </p:grpSpPr>
        <p:pic>
          <p:nvPicPr>
            <p:cNvPr id="159" name="Google Shape;159;p18"/>
            <p:cNvPicPr preferRelativeResize="0"/>
            <p:nvPr/>
          </p:nvPicPr>
          <p:blipFill rotWithShape="1">
            <a:blip r:embed="rId3">
              <a:alphaModFix/>
            </a:blip>
            <a:srcRect b="0" l="0" r="0" t="0"/>
            <a:stretch/>
          </p:blipFill>
          <p:spPr>
            <a:xfrm>
              <a:off x="0" y="712660"/>
              <a:ext cx="9144000" cy="97440"/>
            </a:xfrm>
            <a:prstGeom prst="rect">
              <a:avLst/>
            </a:prstGeom>
            <a:noFill/>
            <a:ln>
              <a:noFill/>
            </a:ln>
          </p:spPr>
        </p:pic>
        <p:sp>
          <p:nvSpPr>
            <p:cNvPr id="160" name="Google Shape;160;p18"/>
            <p:cNvSpPr/>
            <p:nvPr/>
          </p:nvSpPr>
          <p:spPr>
            <a:xfrm>
              <a:off x="0" y="741298"/>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pic>
          <p:nvPicPr>
            <p:cNvPr id="161" name="Google Shape;161;p18"/>
            <p:cNvPicPr preferRelativeResize="0"/>
            <p:nvPr/>
          </p:nvPicPr>
          <p:blipFill rotWithShape="1">
            <a:blip r:embed="rId4">
              <a:alphaModFix/>
            </a:blip>
            <a:srcRect b="0" l="0" r="0" t="0"/>
            <a:stretch/>
          </p:blipFill>
          <p:spPr>
            <a:xfrm>
              <a:off x="274320" y="118871"/>
              <a:ext cx="141732" cy="4978908"/>
            </a:xfrm>
            <a:prstGeom prst="rect">
              <a:avLst/>
            </a:prstGeom>
            <a:noFill/>
            <a:ln>
              <a:noFill/>
            </a:ln>
          </p:spPr>
        </p:pic>
        <p:sp>
          <p:nvSpPr>
            <p:cNvPr id="162" name="Google Shape;162;p18"/>
            <p:cNvSpPr/>
            <p:nvPr/>
          </p:nvSpPr>
          <p:spPr>
            <a:xfrm>
              <a:off x="347472"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grpSp>
      <p:pic>
        <p:nvPicPr>
          <p:cNvPr descr="https://lh7-us.googleusercontent.com/7ridFL7yczpWVCpPt4tsvP1mrI2juajd_SUhdJlST8S-oKcdijIgkSnaMC4UjbZ0h2AVaBmX4gX0v7iO6Nn55bkNpv7i2fhIqtqG_0iRA5BPZP9SPx1afMmJsWkxvFSxhhAfeP_no4vgIwNpH2alwQ" id="163" name="Google Shape;163;p18"/>
          <p:cNvPicPr preferRelativeResize="0"/>
          <p:nvPr/>
        </p:nvPicPr>
        <p:blipFill rotWithShape="1">
          <a:blip r:embed="rId5">
            <a:alphaModFix/>
          </a:blip>
          <a:srcRect b="0" l="0" r="0" t="0"/>
          <a:stretch/>
        </p:blipFill>
        <p:spPr>
          <a:xfrm>
            <a:off x="10918866" y="24397"/>
            <a:ext cx="933450" cy="933450"/>
          </a:xfrm>
          <a:prstGeom prst="rect">
            <a:avLst/>
          </a:prstGeom>
          <a:noFill/>
          <a:ln>
            <a:noFill/>
          </a:ln>
        </p:spPr>
      </p:pic>
      <p:sp>
        <p:nvSpPr>
          <p:cNvPr id="164" name="Google Shape;164;p18"/>
          <p:cNvSpPr txBox="1"/>
          <p:nvPr/>
        </p:nvSpPr>
        <p:spPr>
          <a:xfrm>
            <a:off x="4428045" y="6435175"/>
            <a:ext cx="3335909" cy="179536"/>
          </a:xfrm>
          <a:prstGeom prst="rect">
            <a:avLst/>
          </a:prstGeom>
          <a:noFill/>
          <a:ln>
            <a:noFill/>
          </a:ln>
        </p:spPr>
        <p:txBody>
          <a:bodyPr anchorCtr="0" anchor="t" bIns="0" lIns="0" spcFirstLastPara="1" rIns="0" wrap="square" tIns="0">
            <a:spAutoFit/>
          </a:bodyPr>
          <a:lstStyle/>
          <a:p>
            <a:pPr indent="0" lvl="0" marL="186690" marR="0" rtl="0" algn="ctr">
              <a:lnSpc>
                <a:spcPct val="119583"/>
              </a:lnSpc>
              <a:spcBef>
                <a:spcPts val="0"/>
              </a:spcBef>
              <a:spcAft>
                <a:spcPts val="0"/>
              </a:spcAft>
              <a:buClr>
                <a:srgbClr val="878787"/>
              </a:buClr>
              <a:buSzPts val="1200"/>
              <a:buFont typeface="Georgia"/>
              <a:buNone/>
            </a:pPr>
            <a:r>
              <a:rPr b="0" i="0" lang="en-US" sz="1200" u="none" cap="none" strike="noStrike">
                <a:solidFill>
                  <a:srgbClr val="878787"/>
                </a:solidFill>
                <a:latin typeface="Georgia"/>
                <a:ea typeface="Georgia"/>
                <a:cs typeface="Georgia"/>
                <a:sym typeface="Georgia"/>
              </a:rPr>
              <a:t>Department of CSE (Data Science), DSCE</a:t>
            </a:r>
            <a:endParaRPr b="0" i="0" sz="1200" u="none" cap="none" strike="noStrike">
              <a:solidFill>
                <a:srgbClr val="878787"/>
              </a:solidFill>
              <a:latin typeface="Georgia"/>
              <a:ea typeface="Georgia"/>
              <a:cs typeface="Georgia"/>
              <a:sym typeface="Georgia"/>
            </a:endParaRPr>
          </a:p>
        </p:txBody>
      </p:sp>
      <p:sp>
        <p:nvSpPr>
          <p:cNvPr id="165" name="Google Shape;165;p18"/>
          <p:cNvSpPr txBox="1"/>
          <p:nvPr/>
        </p:nvSpPr>
        <p:spPr>
          <a:xfrm>
            <a:off x="2754450" y="267025"/>
            <a:ext cx="6683100" cy="448200"/>
          </a:xfrm>
          <a:prstGeom prst="rect">
            <a:avLst/>
          </a:prstGeom>
          <a:noFill/>
          <a:ln>
            <a:noFill/>
          </a:ln>
        </p:spPr>
        <p:txBody>
          <a:bodyPr anchorCtr="0" anchor="t" bIns="0" lIns="0" spcFirstLastPara="1" rIns="0" wrap="square" tIns="17125">
            <a:spAutoFit/>
          </a:bodyPr>
          <a:lstStyle/>
          <a:p>
            <a:pPr indent="0" lvl="0" marL="12700" marR="0" rtl="0" algn="ctr">
              <a:lnSpc>
                <a:spcPct val="100000"/>
              </a:lnSpc>
              <a:spcBef>
                <a:spcPts val="0"/>
              </a:spcBef>
              <a:spcAft>
                <a:spcPts val="0"/>
              </a:spcAft>
              <a:buClr>
                <a:srgbClr val="365F92"/>
              </a:buClr>
              <a:buSzPts val="2800"/>
              <a:buFont typeface="Cambria"/>
              <a:buNone/>
            </a:pPr>
            <a:r>
              <a:rPr b="1" i="0" lang="en-US" sz="2800" u="none" cap="none" strike="noStrike">
                <a:solidFill>
                  <a:srgbClr val="365F92"/>
                </a:solidFill>
                <a:latin typeface="Cambria"/>
                <a:ea typeface="Cambria"/>
                <a:cs typeface="Cambria"/>
                <a:sym typeface="Cambria"/>
              </a:rPr>
              <a:t>OBJECTIVE</a:t>
            </a:r>
            <a:endParaRPr b="1" i="0" sz="2800" u="none" cap="none" strike="noStrike">
              <a:solidFill>
                <a:srgbClr val="365F92"/>
              </a:solidFill>
              <a:latin typeface="Cambria"/>
              <a:ea typeface="Cambria"/>
              <a:cs typeface="Cambria"/>
              <a:sym typeface="Cambria"/>
            </a:endParaRPr>
          </a:p>
        </p:txBody>
      </p:sp>
      <p:sp>
        <p:nvSpPr>
          <p:cNvPr id="166" name="Google Shape;166;p18"/>
          <p:cNvSpPr txBox="1"/>
          <p:nvPr/>
        </p:nvSpPr>
        <p:spPr>
          <a:xfrm>
            <a:off x="1169975" y="2985125"/>
            <a:ext cx="10486200" cy="2242200"/>
          </a:xfrm>
          <a:prstGeom prst="rect">
            <a:avLst/>
          </a:prstGeom>
          <a:noFill/>
          <a:ln>
            <a:noFill/>
          </a:ln>
        </p:spPr>
        <p:txBody>
          <a:bodyPr anchorCtr="0" anchor="t" bIns="91425" lIns="91425" spcFirstLastPara="1" rIns="91425" wrap="square" tIns="91425">
            <a:spAutoFit/>
          </a:bodyPr>
          <a:lstStyle/>
          <a:p>
            <a:pPr indent="-375523" lvl="0" marL="457200" marR="0" rtl="0" algn="l">
              <a:lnSpc>
                <a:spcPct val="80000"/>
              </a:lnSpc>
              <a:spcBef>
                <a:spcPts val="0"/>
              </a:spcBef>
              <a:spcAft>
                <a:spcPts val="0"/>
              </a:spcAft>
              <a:buClr>
                <a:schemeClr val="dk1"/>
              </a:buClr>
              <a:buSzPts val="2314"/>
              <a:buFont typeface="Times New Roman"/>
              <a:buChar char="•"/>
            </a:pPr>
            <a:r>
              <a:rPr lang="en-US" sz="2313">
                <a:solidFill>
                  <a:schemeClr val="dk1"/>
                </a:solidFill>
                <a:latin typeface="Times New Roman"/>
                <a:ea typeface="Times New Roman"/>
                <a:cs typeface="Times New Roman"/>
                <a:sym typeface="Times New Roman"/>
              </a:rPr>
              <a:t>Develop GreenBot, a chatbot tailored for horticulture enthusiasts and home gardeners.</a:t>
            </a:r>
            <a:endParaRPr sz="2313">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None/>
            </a:pPr>
            <a:r>
              <a:t/>
            </a:r>
            <a:endParaRPr sz="1413">
              <a:solidFill>
                <a:schemeClr val="dk1"/>
              </a:solidFill>
              <a:latin typeface="Times New Roman"/>
              <a:ea typeface="Times New Roman"/>
              <a:cs typeface="Times New Roman"/>
              <a:sym typeface="Times New Roman"/>
            </a:endParaRPr>
          </a:p>
          <a:p>
            <a:pPr indent="-369173" lvl="0" marL="457200" marR="0" rtl="0" algn="l">
              <a:lnSpc>
                <a:spcPct val="80000"/>
              </a:lnSpc>
              <a:spcBef>
                <a:spcPts val="0"/>
              </a:spcBef>
              <a:spcAft>
                <a:spcPts val="0"/>
              </a:spcAft>
              <a:buClr>
                <a:schemeClr val="dk1"/>
              </a:buClr>
              <a:buSzPts val="2214"/>
              <a:buFont typeface="Times New Roman"/>
              <a:buChar char="•"/>
            </a:pPr>
            <a:r>
              <a:rPr lang="en-US" sz="2313">
                <a:solidFill>
                  <a:schemeClr val="dk1"/>
                </a:solidFill>
                <a:latin typeface="Times New Roman"/>
                <a:ea typeface="Times New Roman"/>
                <a:cs typeface="Times New Roman"/>
                <a:sym typeface="Times New Roman"/>
              </a:rPr>
              <a:t>Provide personalized assistance and expert advice on various aspects of gardening, including plant care, soil management, and pest control.</a:t>
            </a:r>
            <a:endParaRPr sz="2313">
              <a:solidFill>
                <a:schemeClr val="dk1"/>
              </a:solidFill>
              <a:latin typeface="Times New Roman"/>
              <a:ea typeface="Times New Roman"/>
              <a:cs typeface="Times New Roman"/>
              <a:sym typeface="Times New Roman"/>
            </a:endParaRPr>
          </a:p>
          <a:p>
            <a:pPr indent="0" lvl="0" marL="0" marR="0" rtl="0" algn="l">
              <a:lnSpc>
                <a:spcPct val="80000"/>
              </a:lnSpc>
              <a:spcBef>
                <a:spcPts val="0"/>
              </a:spcBef>
              <a:spcAft>
                <a:spcPts val="0"/>
              </a:spcAft>
              <a:buNone/>
            </a:pPr>
            <a:r>
              <a:t/>
            </a:r>
            <a:endParaRPr sz="1413">
              <a:solidFill>
                <a:schemeClr val="dk1"/>
              </a:solidFill>
              <a:latin typeface="Times New Roman"/>
              <a:ea typeface="Times New Roman"/>
              <a:cs typeface="Times New Roman"/>
              <a:sym typeface="Times New Roman"/>
            </a:endParaRPr>
          </a:p>
          <a:p>
            <a:pPr indent="-369173" lvl="0" marL="457200" marR="0" rtl="0" algn="l">
              <a:lnSpc>
                <a:spcPct val="80000"/>
              </a:lnSpc>
              <a:spcBef>
                <a:spcPts val="0"/>
              </a:spcBef>
              <a:spcAft>
                <a:spcPts val="0"/>
              </a:spcAft>
              <a:buClr>
                <a:schemeClr val="dk1"/>
              </a:buClr>
              <a:buSzPts val="2214"/>
              <a:buFont typeface="Times New Roman"/>
              <a:buChar char="•"/>
            </a:pPr>
            <a:r>
              <a:rPr lang="en-US" sz="2313">
                <a:solidFill>
                  <a:schemeClr val="dk1"/>
                </a:solidFill>
                <a:latin typeface="Times New Roman"/>
                <a:ea typeface="Times New Roman"/>
                <a:cs typeface="Times New Roman"/>
                <a:sym typeface="Times New Roman"/>
              </a:rPr>
              <a:t>Enhance accessibility to reliable gardening information through an intuitive and interactive platform.</a:t>
            </a:r>
            <a:endParaRPr sz="2313">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85000"/>
          </a:bodyPr>
          <a:lstStyle/>
          <a:p>
            <a:pPr indent="-325755" lvl="0" marL="457200" rtl="0" algn="l">
              <a:lnSpc>
                <a:spcPct val="115000"/>
              </a:lnSpc>
              <a:spcBef>
                <a:spcPts val="0"/>
              </a:spcBef>
              <a:spcAft>
                <a:spcPts val="0"/>
              </a:spcAft>
              <a:buSzPct val="64285"/>
              <a:buChar char="•"/>
            </a:pPr>
            <a:r>
              <a:rPr b="1" lang="en-US"/>
              <a:t>Project Goals</a:t>
            </a:r>
            <a:r>
              <a:rPr lang="en-US"/>
              <a:t>: </a:t>
            </a:r>
            <a:r>
              <a:rPr lang="en-US"/>
              <a:t>Develop a user friendly web application that assists gardening-related queries and provides accurate and </a:t>
            </a:r>
            <a:r>
              <a:rPr lang="en-US"/>
              <a:t>personalized</a:t>
            </a:r>
            <a:r>
              <a:rPr lang="en-US"/>
              <a:t> responses</a:t>
            </a:r>
            <a:endParaRPr/>
          </a:p>
          <a:p>
            <a:pPr indent="-325755" lvl="0" marL="457200" rtl="0" algn="l">
              <a:lnSpc>
                <a:spcPct val="115000"/>
              </a:lnSpc>
              <a:spcBef>
                <a:spcPts val="0"/>
              </a:spcBef>
              <a:spcAft>
                <a:spcPts val="0"/>
              </a:spcAft>
              <a:buSzPct val="64285"/>
              <a:buChar char="•"/>
            </a:pPr>
            <a:r>
              <a:rPr b="1" lang="en-US"/>
              <a:t>Project Deliverables</a:t>
            </a:r>
            <a:r>
              <a:rPr lang="en-US"/>
              <a:t>: Fully functional web application accessible via web browsers. User interface, NLP module and ANN model. Gardening knowledge base containing relevant information on various gardening topics.</a:t>
            </a:r>
            <a:endParaRPr/>
          </a:p>
          <a:p>
            <a:pPr indent="-325755" lvl="0" marL="457200" rtl="0" algn="l">
              <a:lnSpc>
                <a:spcPct val="115000"/>
              </a:lnSpc>
              <a:spcBef>
                <a:spcPts val="0"/>
              </a:spcBef>
              <a:spcAft>
                <a:spcPts val="0"/>
              </a:spcAft>
              <a:buSzPct val="64285"/>
              <a:buChar char="•"/>
            </a:pPr>
            <a:r>
              <a:rPr b="1" lang="en-US"/>
              <a:t>Project Scope Boundaries</a:t>
            </a:r>
            <a:r>
              <a:rPr lang="en-US"/>
              <a:t>: GreenBot will focus solely on providing assistance for gardening-related queries and will not delve into unrelated topics. The application will not offer real-time communication channels such as chat support but will provide responses based on pre-existing data.</a:t>
            </a:r>
            <a:endParaRPr/>
          </a:p>
        </p:txBody>
      </p:sp>
      <p:grpSp>
        <p:nvGrpSpPr>
          <p:cNvPr id="172" name="Google Shape;172;p19"/>
          <p:cNvGrpSpPr/>
          <p:nvPr/>
        </p:nvGrpSpPr>
        <p:grpSpPr>
          <a:xfrm>
            <a:off x="15033" y="223936"/>
            <a:ext cx="12177065" cy="6630411"/>
            <a:chOff x="0" y="118871"/>
            <a:chExt cx="9144000" cy="4978907"/>
          </a:xfrm>
        </p:grpSpPr>
        <p:pic>
          <p:nvPicPr>
            <p:cNvPr id="173" name="Google Shape;173;p19"/>
            <p:cNvPicPr preferRelativeResize="0"/>
            <p:nvPr/>
          </p:nvPicPr>
          <p:blipFill rotWithShape="1">
            <a:blip r:embed="rId3">
              <a:alphaModFix/>
            </a:blip>
            <a:srcRect b="0" l="0" r="0" t="0"/>
            <a:stretch/>
          </p:blipFill>
          <p:spPr>
            <a:xfrm>
              <a:off x="0" y="712660"/>
              <a:ext cx="9144000" cy="97440"/>
            </a:xfrm>
            <a:prstGeom prst="rect">
              <a:avLst/>
            </a:prstGeom>
            <a:noFill/>
            <a:ln>
              <a:noFill/>
            </a:ln>
          </p:spPr>
        </p:pic>
        <p:sp>
          <p:nvSpPr>
            <p:cNvPr id="174" name="Google Shape;174;p19"/>
            <p:cNvSpPr/>
            <p:nvPr/>
          </p:nvSpPr>
          <p:spPr>
            <a:xfrm>
              <a:off x="0" y="741298"/>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pic>
          <p:nvPicPr>
            <p:cNvPr id="175" name="Google Shape;175;p19"/>
            <p:cNvPicPr preferRelativeResize="0"/>
            <p:nvPr/>
          </p:nvPicPr>
          <p:blipFill rotWithShape="1">
            <a:blip r:embed="rId4">
              <a:alphaModFix/>
            </a:blip>
            <a:srcRect b="0" l="0" r="0" t="0"/>
            <a:stretch/>
          </p:blipFill>
          <p:spPr>
            <a:xfrm>
              <a:off x="274320" y="118871"/>
              <a:ext cx="141732" cy="4978907"/>
            </a:xfrm>
            <a:prstGeom prst="rect">
              <a:avLst/>
            </a:prstGeom>
            <a:noFill/>
            <a:ln>
              <a:noFill/>
            </a:ln>
          </p:spPr>
        </p:pic>
        <p:sp>
          <p:nvSpPr>
            <p:cNvPr id="176" name="Google Shape;176;p19"/>
            <p:cNvSpPr/>
            <p:nvPr/>
          </p:nvSpPr>
          <p:spPr>
            <a:xfrm>
              <a:off x="347472"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grpSp>
      <p:pic>
        <p:nvPicPr>
          <p:cNvPr descr="https://lh7-us.googleusercontent.com/7ridFL7yczpWVCpPt4tsvP1mrI2juajd_SUhdJlST8S-oKcdijIgkSnaMC4UjbZ0h2AVaBmX4gX0v7iO6Nn55bkNpv7i2fhIqtqG_0iRA5BPZP9SPx1afMmJsWkxvFSxhhAfeP_no4vgIwNpH2alwQ" id="177" name="Google Shape;177;p19"/>
          <p:cNvPicPr preferRelativeResize="0"/>
          <p:nvPr/>
        </p:nvPicPr>
        <p:blipFill rotWithShape="1">
          <a:blip r:embed="rId5">
            <a:alphaModFix/>
          </a:blip>
          <a:srcRect b="0" l="0" r="0" t="0"/>
          <a:stretch/>
        </p:blipFill>
        <p:spPr>
          <a:xfrm>
            <a:off x="10918866" y="24397"/>
            <a:ext cx="933450" cy="933450"/>
          </a:xfrm>
          <a:prstGeom prst="rect">
            <a:avLst/>
          </a:prstGeom>
          <a:noFill/>
          <a:ln>
            <a:noFill/>
          </a:ln>
        </p:spPr>
      </p:pic>
      <p:sp>
        <p:nvSpPr>
          <p:cNvPr id="178" name="Google Shape;178;p19"/>
          <p:cNvSpPr txBox="1"/>
          <p:nvPr/>
        </p:nvSpPr>
        <p:spPr>
          <a:xfrm>
            <a:off x="4428045" y="6435175"/>
            <a:ext cx="3336000" cy="184800"/>
          </a:xfrm>
          <a:prstGeom prst="rect">
            <a:avLst/>
          </a:prstGeom>
          <a:noFill/>
          <a:ln>
            <a:noFill/>
          </a:ln>
        </p:spPr>
        <p:txBody>
          <a:bodyPr anchorCtr="0" anchor="t" bIns="0" lIns="0" spcFirstLastPara="1" rIns="0" wrap="square" tIns="0">
            <a:spAutoFit/>
          </a:bodyPr>
          <a:lstStyle/>
          <a:p>
            <a:pPr indent="0" lvl="0" marL="186690" marR="0" rtl="0" algn="ctr">
              <a:lnSpc>
                <a:spcPct val="119583"/>
              </a:lnSpc>
              <a:spcBef>
                <a:spcPts val="0"/>
              </a:spcBef>
              <a:spcAft>
                <a:spcPts val="0"/>
              </a:spcAft>
              <a:buClr>
                <a:srgbClr val="878787"/>
              </a:buClr>
              <a:buSzPts val="1200"/>
              <a:buFont typeface="Georgia"/>
              <a:buNone/>
            </a:pPr>
            <a:r>
              <a:rPr b="0" i="0" lang="en-US" sz="1200" u="none" cap="none" strike="noStrike">
                <a:solidFill>
                  <a:srgbClr val="878787"/>
                </a:solidFill>
                <a:latin typeface="Georgia"/>
                <a:ea typeface="Georgia"/>
                <a:cs typeface="Georgia"/>
                <a:sym typeface="Georgia"/>
              </a:rPr>
              <a:t>Department of CSE (Data Science), DSCE</a:t>
            </a:r>
            <a:endParaRPr b="0" i="0" sz="1200" u="none" cap="none" strike="noStrike">
              <a:solidFill>
                <a:srgbClr val="878787"/>
              </a:solidFill>
              <a:latin typeface="Georgia"/>
              <a:ea typeface="Georgia"/>
              <a:cs typeface="Georgia"/>
              <a:sym typeface="Georgia"/>
            </a:endParaRPr>
          </a:p>
        </p:txBody>
      </p:sp>
      <p:sp>
        <p:nvSpPr>
          <p:cNvPr id="179" name="Google Shape;179;p19"/>
          <p:cNvSpPr txBox="1"/>
          <p:nvPr/>
        </p:nvSpPr>
        <p:spPr>
          <a:xfrm>
            <a:off x="2754450" y="267025"/>
            <a:ext cx="6683100" cy="448200"/>
          </a:xfrm>
          <a:prstGeom prst="rect">
            <a:avLst/>
          </a:prstGeom>
          <a:noFill/>
          <a:ln>
            <a:noFill/>
          </a:ln>
        </p:spPr>
        <p:txBody>
          <a:bodyPr anchorCtr="0" anchor="t" bIns="0" lIns="0" spcFirstLastPara="1" rIns="0" wrap="square" tIns="17125">
            <a:spAutoFit/>
          </a:bodyPr>
          <a:lstStyle/>
          <a:p>
            <a:pPr indent="0" lvl="0" marL="12700" marR="0" rtl="0" algn="ctr">
              <a:lnSpc>
                <a:spcPct val="100000"/>
              </a:lnSpc>
              <a:spcBef>
                <a:spcPts val="0"/>
              </a:spcBef>
              <a:spcAft>
                <a:spcPts val="0"/>
              </a:spcAft>
              <a:buClr>
                <a:srgbClr val="365F92"/>
              </a:buClr>
              <a:buSzPts val="2800"/>
              <a:buFont typeface="Cambria"/>
              <a:buNone/>
            </a:pPr>
            <a:r>
              <a:rPr b="1" i="0" lang="en-US" sz="2800" u="none" cap="none" strike="noStrike">
                <a:solidFill>
                  <a:srgbClr val="365F92"/>
                </a:solidFill>
                <a:latin typeface="Cambria"/>
                <a:ea typeface="Cambria"/>
                <a:cs typeface="Cambria"/>
                <a:sym typeface="Cambria"/>
              </a:rPr>
              <a:t>SCOPE OF THE PROJECT</a:t>
            </a:r>
            <a:endParaRPr b="1" i="0" sz="2800" u="none" cap="none" strike="noStrike">
              <a:solidFill>
                <a:srgbClr val="365F92"/>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idx="1" type="body"/>
          </p:nvPr>
        </p:nvSpPr>
        <p:spPr>
          <a:xfrm>
            <a:off x="838200" y="1421050"/>
            <a:ext cx="10515600" cy="4351200"/>
          </a:xfrm>
          <a:prstGeom prst="rect">
            <a:avLst/>
          </a:prstGeom>
          <a:noFill/>
          <a:ln>
            <a:noFill/>
          </a:ln>
        </p:spPr>
        <p:txBody>
          <a:bodyPr anchorCtr="0" anchor="t" bIns="45700" lIns="91425" spcFirstLastPara="1" rIns="91425" wrap="square" tIns="45700">
            <a:normAutofit lnSpcReduction="10000"/>
          </a:bodyPr>
          <a:lstStyle/>
          <a:p>
            <a:pPr indent="-50800" lvl="0" marL="228600" rtl="0" algn="l">
              <a:lnSpc>
                <a:spcPct val="90000"/>
              </a:lnSpc>
              <a:spcBef>
                <a:spcPts val="0"/>
              </a:spcBef>
              <a:spcAft>
                <a:spcPts val="0"/>
              </a:spcAft>
              <a:buClr>
                <a:schemeClr val="dk1"/>
              </a:buClr>
              <a:buSzPts val="2800"/>
              <a:buNone/>
            </a:pPr>
            <a:r>
              <a:rPr lang="en-US" sz="2500">
                <a:latin typeface="Times New Roman"/>
                <a:ea typeface="Times New Roman"/>
                <a:cs typeface="Times New Roman"/>
                <a:sym typeface="Times New Roman"/>
              </a:rPr>
              <a:t>Interest in gardening at home but:</a:t>
            </a:r>
            <a:endParaRPr sz="2500">
              <a:latin typeface="Times New Roman"/>
              <a:ea typeface="Times New Roman"/>
              <a:cs typeface="Times New Roman"/>
              <a:sym typeface="Times New Roman"/>
            </a:endParaRPr>
          </a:p>
          <a:p>
            <a:pPr indent="-50800" lvl="0" marL="228600" rtl="0" algn="l">
              <a:lnSpc>
                <a:spcPct val="90000"/>
              </a:lnSpc>
              <a:spcBef>
                <a:spcPts val="0"/>
              </a:spcBef>
              <a:spcAft>
                <a:spcPts val="0"/>
              </a:spcAft>
              <a:buClr>
                <a:schemeClr val="dk1"/>
              </a:buClr>
              <a:buSzPts val="2800"/>
              <a:buNone/>
            </a:pPr>
            <a:r>
              <a:t/>
            </a:r>
            <a:endParaRPr sz="14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US" sz="2500">
                <a:latin typeface="Times New Roman"/>
                <a:ea typeface="Times New Roman"/>
                <a:cs typeface="Times New Roman"/>
                <a:sym typeface="Times New Roman"/>
              </a:rPr>
              <a:t>Millions are discovering the joys of home gardening, but lack organised resources to thrive.</a:t>
            </a:r>
            <a:endParaRPr sz="2500">
              <a:latin typeface="Times New Roman"/>
              <a:ea typeface="Times New Roman"/>
              <a:cs typeface="Times New Roman"/>
              <a:sym typeface="Times New Roman"/>
            </a:endParaRPr>
          </a:p>
          <a:p>
            <a:pPr indent="-323850" lvl="0" marL="457200" rtl="0" algn="l">
              <a:lnSpc>
                <a:spcPct val="90000"/>
              </a:lnSpc>
              <a:spcBef>
                <a:spcPts val="0"/>
              </a:spcBef>
              <a:spcAft>
                <a:spcPts val="0"/>
              </a:spcAft>
              <a:buSzPts val="1500"/>
              <a:buFont typeface="Times New Roman"/>
              <a:buChar char="•"/>
            </a:pPr>
            <a:r>
              <a:rPr lang="en-US" sz="2500">
                <a:latin typeface="Times New Roman"/>
                <a:ea typeface="Times New Roman"/>
                <a:cs typeface="Times New Roman"/>
                <a:sym typeface="Times New Roman"/>
              </a:rPr>
              <a:t>Always </a:t>
            </a:r>
            <a:r>
              <a:rPr lang="en-US" sz="2500">
                <a:latin typeface="Times New Roman"/>
                <a:ea typeface="Times New Roman"/>
                <a:cs typeface="Times New Roman"/>
                <a:sym typeface="Times New Roman"/>
              </a:rPr>
              <a:t>overwhelmed by conflicting gardening advice, </a:t>
            </a:r>
            <a:r>
              <a:rPr b="1" lang="en-US" sz="2500">
                <a:latin typeface="Times New Roman"/>
                <a:ea typeface="Times New Roman"/>
                <a:cs typeface="Times New Roman"/>
                <a:sym typeface="Times New Roman"/>
              </a:rPr>
              <a:t>unsure</a:t>
            </a:r>
            <a:r>
              <a:rPr lang="en-US" sz="2500">
                <a:latin typeface="Times New Roman"/>
                <a:ea typeface="Times New Roman"/>
                <a:cs typeface="Times New Roman"/>
                <a:sym typeface="Times New Roman"/>
              </a:rPr>
              <a:t> of what to trust for our plant</a:t>
            </a:r>
            <a:endParaRPr sz="2500">
              <a:latin typeface="Times New Roman"/>
              <a:ea typeface="Times New Roman"/>
              <a:cs typeface="Times New Roman"/>
              <a:sym typeface="Times New Roman"/>
            </a:endParaRPr>
          </a:p>
          <a:p>
            <a:pPr indent="-323850" lvl="0" marL="457200" rtl="0" algn="l">
              <a:lnSpc>
                <a:spcPct val="90000"/>
              </a:lnSpc>
              <a:spcBef>
                <a:spcPts val="0"/>
              </a:spcBef>
              <a:spcAft>
                <a:spcPts val="0"/>
              </a:spcAft>
              <a:buSzPts val="1500"/>
              <a:buFont typeface="Times New Roman"/>
              <a:buChar char="•"/>
            </a:pPr>
            <a:r>
              <a:rPr lang="en-US" sz="2500">
                <a:latin typeface="Times New Roman"/>
                <a:ea typeface="Times New Roman"/>
                <a:cs typeface="Times New Roman"/>
                <a:sym typeface="Times New Roman"/>
              </a:rPr>
              <a:t>Struggling to find </a:t>
            </a:r>
            <a:r>
              <a:rPr b="1" lang="en-US" sz="2500">
                <a:latin typeface="Times New Roman"/>
                <a:ea typeface="Times New Roman"/>
                <a:cs typeface="Times New Roman"/>
                <a:sym typeface="Times New Roman"/>
              </a:rPr>
              <a:t>reliable information</a:t>
            </a:r>
            <a:r>
              <a:rPr lang="en-US" sz="2500">
                <a:latin typeface="Times New Roman"/>
                <a:ea typeface="Times New Roman"/>
                <a:cs typeface="Times New Roman"/>
                <a:sym typeface="Times New Roman"/>
              </a:rPr>
              <a:t> specific to your local climate and plant varieties</a:t>
            </a:r>
            <a:endParaRPr sz="2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US" sz="2500">
                <a:latin typeface="Times New Roman"/>
                <a:ea typeface="Times New Roman"/>
                <a:cs typeface="Times New Roman"/>
                <a:sym typeface="Times New Roman"/>
              </a:rPr>
              <a:t>Feeling discouraged by setbacks and unsure how to </a:t>
            </a:r>
            <a:r>
              <a:rPr b="1" lang="en-US" sz="2500">
                <a:latin typeface="Times New Roman"/>
                <a:ea typeface="Times New Roman"/>
                <a:cs typeface="Times New Roman"/>
                <a:sym typeface="Times New Roman"/>
              </a:rPr>
              <a:t>troubleshoot common gardening problems</a:t>
            </a:r>
            <a:endParaRPr b="1" sz="2500">
              <a:latin typeface="Times New Roman"/>
              <a:ea typeface="Times New Roman"/>
              <a:cs typeface="Times New Roman"/>
              <a:sym typeface="Times New Roman"/>
            </a:endParaRPr>
          </a:p>
          <a:p>
            <a:pPr indent="0" lvl="0" marL="457200" rtl="0" algn="ctr">
              <a:lnSpc>
                <a:spcPct val="90000"/>
              </a:lnSpc>
              <a:spcBef>
                <a:spcPts val="0"/>
              </a:spcBef>
              <a:spcAft>
                <a:spcPts val="0"/>
              </a:spcAft>
              <a:buNone/>
            </a:pPr>
            <a:r>
              <a:t/>
            </a:r>
            <a:endParaRPr sz="2813">
              <a:latin typeface="Times New Roman"/>
              <a:ea typeface="Times New Roman"/>
              <a:cs typeface="Times New Roman"/>
              <a:sym typeface="Times New Roman"/>
            </a:endParaRPr>
          </a:p>
          <a:p>
            <a:pPr indent="-50800" lvl="0" marL="228600" rtl="0" algn="ctr">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There is a need of a compiled and organized database for the people to </a:t>
            </a:r>
            <a:r>
              <a:rPr lang="en-US">
                <a:latin typeface="Times New Roman"/>
                <a:ea typeface="Times New Roman"/>
                <a:cs typeface="Times New Roman"/>
                <a:sym typeface="Times New Roman"/>
              </a:rPr>
              <a:t>which they can refer and solve all their gardening queries.</a:t>
            </a:r>
            <a:endParaRPr>
              <a:latin typeface="Times New Roman"/>
              <a:ea typeface="Times New Roman"/>
              <a:cs typeface="Times New Roman"/>
              <a:sym typeface="Times New Roman"/>
            </a:endParaRPr>
          </a:p>
        </p:txBody>
      </p:sp>
      <p:grpSp>
        <p:nvGrpSpPr>
          <p:cNvPr id="185" name="Google Shape;185;p20"/>
          <p:cNvGrpSpPr/>
          <p:nvPr/>
        </p:nvGrpSpPr>
        <p:grpSpPr>
          <a:xfrm>
            <a:off x="15033" y="223935"/>
            <a:ext cx="12176967" cy="6630358"/>
            <a:chOff x="0" y="118871"/>
            <a:chExt cx="9144000" cy="4978908"/>
          </a:xfrm>
        </p:grpSpPr>
        <p:pic>
          <p:nvPicPr>
            <p:cNvPr id="186" name="Google Shape;186;p20"/>
            <p:cNvPicPr preferRelativeResize="0"/>
            <p:nvPr/>
          </p:nvPicPr>
          <p:blipFill rotWithShape="1">
            <a:blip r:embed="rId3">
              <a:alphaModFix/>
            </a:blip>
            <a:srcRect b="0" l="0" r="0" t="0"/>
            <a:stretch/>
          </p:blipFill>
          <p:spPr>
            <a:xfrm>
              <a:off x="0" y="712660"/>
              <a:ext cx="9144000" cy="97440"/>
            </a:xfrm>
            <a:prstGeom prst="rect">
              <a:avLst/>
            </a:prstGeom>
            <a:noFill/>
            <a:ln>
              <a:noFill/>
            </a:ln>
          </p:spPr>
        </p:pic>
        <p:sp>
          <p:nvSpPr>
            <p:cNvPr id="187" name="Google Shape;187;p20"/>
            <p:cNvSpPr/>
            <p:nvPr/>
          </p:nvSpPr>
          <p:spPr>
            <a:xfrm>
              <a:off x="0" y="741298"/>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pic>
          <p:nvPicPr>
            <p:cNvPr id="188" name="Google Shape;188;p20"/>
            <p:cNvPicPr preferRelativeResize="0"/>
            <p:nvPr/>
          </p:nvPicPr>
          <p:blipFill rotWithShape="1">
            <a:blip r:embed="rId4">
              <a:alphaModFix/>
            </a:blip>
            <a:srcRect b="0" l="0" r="0" t="0"/>
            <a:stretch/>
          </p:blipFill>
          <p:spPr>
            <a:xfrm>
              <a:off x="274320" y="118871"/>
              <a:ext cx="141732" cy="4978908"/>
            </a:xfrm>
            <a:prstGeom prst="rect">
              <a:avLst/>
            </a:prstGeom>
            <a:noFill/>
            <a:ln>
              <a:noFill/>
            </a:ln>
          </p:spPr>
        </p:pic>
        <p:sp>
          <p:nvSpPr>
            <p:cNvPr id="189" name="Google Shape;189;p20"/>
            <p:cNvSpPr/>
            <p:nvPr/>
          </p:nvSpPr>
          <p:spPr>
            <a:xfrm>
              <a:off x="347472"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grpSp>
      <p:pic>
        <p:nvPicPr>
          <p:cNvPr descr="https://lh7-us.googleusercontent.com/7ridFL7yczpWVCpPt4tsvP1mrI2juajd_SUhdJlST8S-oKcdijIgkSnaMC4UjbZ0h2AVaBmX4gX0v7iO6Nn55bkNpv7i2fhIqtqG_0iRA5BPZP9SPx1afMmJsWkxvFSxhhAfeP_no4vgIwNpH2alwQ" id="190" name="Google Shape;190;p20"/>
          <p:cNvPicPr preferRelativeResize="0"/>
          <p:nvPr/>
        </p:nvPicPr>
        <p:blipFill rotWithShape="1">
          <a:blip r:embed="rId5">
            <a:alphaModFix/>
          </a:blip>
          <a:srcRect b="0" l="0" r="0" t="0"/>
          <a:stretch/>
        </p:blipFill>
        <p:spPr>
          <a:xfrm>
            <a:off x="10918866" y="24397"/>
            <a:ext cx="933450" cy="933450"/>
          </a:xfrm>
          <a:prstGeom prst="rect">
            <a:avLst/>
          </a:prstGeom>
          <a:noFill/>
          <a:ln>
            <a:noFill/>
          </a:ln>
        </p:spPr>
      </p:pic>
      <p:sp>
        <p:nvSpPr>
          <p:cNvPr id="191" name="Google Shape;191;p20"/>
          <p:cNvSpPr txBox="1"/>
          <p:nvPr/>
        </p:nvSpPr>
        <p:spPr>
          <a:xfrm>
            <a:off x="4428045" y="6435175"/>
            <a:ext cx="3335909" cy="179536"/>
          </a:xfrm>
          <a:prstGeom prst="rect">
            <a:avLst/>
          </a:prstGeom>
          <a:noFill/>
          <a:ln>
            <a:noFill/>
          </a:ln>
        </p:spPr>
        <p:txBody>
          <a:bodyPr anchorCtr="0" anchor="t" bIns="0" lIns="0" spcFirstLastPara="1" rIns="0" wrap="square" tIns="0">
            <a:spAutoFit/>
          </a:bodyPr>
          <a:lstStyle/>
          <a:p>
            <a:pPr indent="0" lvl="0" marL="186690" marR="0" rtl="0" algn="ctr">
              <a:lnSpc>
                <a:spcPct val="119583"/>
              </a:lnSpc>
              <a:spcBef>
                <a:spcPts val="0"/>
              </a:spcBef>
              <a:spcAft>
                <a:spcPts val="0"/>
              </a:spcAft>
              <a:buClr>
                <a:srgbClr val="878787"/>
              </a:buClr>
              <a:buSzPts val="1200"/>
              <a:buFont typeface="Georgia"/>
              <a:buNone/>
            </a:pPr>
            <a:r>
              <a:rPr b="0" i="0" lang="en-US" sz="1200" u="none" cap="none" strike="noStrike">
                <a:solidFill>
                  <a:srgbClr val="878787"/>
                </a:solidFill>
                <a:latin typeface="Georgia"/>
                <a:ea typeface="Georgia"/>
                <a:cs typeface="Georgia"/>
                <a:sym typeface="Georgia"/>
              </a:rPr>
              <a:t>Department of CSE (Data Science), DSCE</a:t>
            </a:r>
            <a:endParaRPr b="0" i="0" sz="1200" u="none" cap="none" strike="noStrike">
              <a:solidFill>
                <a:srgbClr val="878787"/>
              </a:solidFill>
              <a:latin typeface="Georgia"/>
              <a:ea typeface="Georgia"/>
              <a:cs typeface="Georgia"/>
              <a:sym typeface="Georgia"/>
            </a:endParaRPr>
          </a:p>
        </p:txBody>
      </p:sp>
      <p:sp>
        <p:nvSpPr>
          <p:cNvPr id="192" name="Google Shape;192;p20"/>
          <p:cNvSpPr txBox="1"/>
          <p:nvPr/>
        </p:nvSpPr>
        <p:spPr>
          <a:xfrm>
            <a:off x="2706667" y="311128"/>
            <a:ext cx="6793800" cy="447000"/>
          </a:xfrm>
          <a:prstGeom prst="rect">
            <a:avLst/>
          </a:prstGeom>
          <a:noFill/>
          <a:ln>
            <a:noFill/>
          </a:ln>
        </p:spPr>
        <p:txBody>
          <a:bodyPr anchorCtr="0" anchor="t" bIns="0" lIns="0" spcFirstLastPara="1" rIns="0" wrap="square" tIns="15875">
            <a:spAutoFit/>
          </a:bodyPr>
          <a:lstStyle/>
          <a:p>
            <a:pPr indent="0" lvl="0" marL="12700" marR="0" rtl="0" algn="ctr">
              <a:lnSpc>
                <a:spcPct val="100000"/>
              </a:lnSpc>
              <a:spcBef>
                <a:spcPts val="0"/>
              </a:spcBef>
              <a:spcAft>
                <a:spcPts val="0"/>
              </a:spcAft>
              <a:buClr>
                <a:srgbClr val="365F92"/>
              </a:buClr>
              <a:buSzPts val="2800"/>
              <a:buFont typeface="Cambria"/>
              <a:buNone/>
            </a:pPr>
            <a:r>
              <a:rPr b="1" i="0" lang="en-US" sz="2800" u="none" cap="none" strike="noStrike">
                <a:solidFill>
                  <a:srgbClr val="365F92"/>
                </a:solidFill>
                <a:latin typeface="Cambria"/>
                <a:ea typeface="Cambria"/>
                <a:cs typeface="Cambria"/>
                <a:sym typeface="Cambria"/>
              </a:rPr>
              <a:t>MOTIVATION OF THE</a:t>
            </a:r>
            <a:r>
              <a:rPr b="1" i="0" lang="en-US" sz="2800">
                <a:solidFill>
                  <a:srgbClr val="365F92"/>
                </a:solidFill>
                <a:latin typeface="Cambria"/>
                <a:ea typeface="Cambria"/>
                <a:cs typeface="Cambria"/>
                <a:sym typeface="Cambria"/>
              </a:rPr>
              <a:t> </a:t>
            </a:r>
            <a:r>
              <a:rPr b="1" i="0" lang="en-US" sz="2800" u="none" cap="none" strike="noStrike">
                <a:solidFill>
                  <a:srgbClr val="365F92"/>
                </a:solidFill>
                <a:latin typeface="Cambria"/>
                <a:ea typeface="Cambria"/>
                <a:cs typeface="Cambria"/>
                <a:sym typeface="Cambria"/>
              </a:rPr>
              <a:t>PROJECT</a:t>
            </a:r>
            <a:endParaRPr b="1" i="0" sz="2800" u="none" cap="none" strike="noStrike">
              <a:solidFill>
                <a:srgbClr val="365F92"/>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pSp>
        <p:nvGrpSpPr>
          <p:cNvPr id="197" name="Google Shape;197;p21"/>
          <p:cNvGrpSpPr/>
          <p:nvPr/>
        </p:nvGrpSpPr>
        <p:grpSpPr>
          <a:xfrm>
            <a:off x="15033" y="223935"/>
            <a:ext cx="12176967" cy="6630358"/>
            <a:chOff x="0" y="118871"/>
            <a:chExt cx="9144000" cy="4978908"/>
          </a:xfrm>
        </p:grpSpPr>
        <p:pic>
          <p:nvPicPr>
            <p:cNvPr id="198" name="Google Shape;198;p21"/>
            <p:cNvPicPr preferRelativeResize="0"/>
            <p:nvPr/>
          </p:nvPicPr>
          <p:blipFill rotWithShape="1">
            <a:blip r:embed="rId3">
              <a:alphaModFix/>
            </a:blip>
            <a:srcRect b="0" l="0" r="0" t="0"/>
            <a:stretch/>
          </p:blipFill>
          <p:spPr>
            <a:xfrm>
              <a:off x="0" y="712660"/>
              <a:ext cx="9144000" cy="97440"/>
            </a:xfrm>
            <a:prstGeom prst="rect">
              <a:avLst/>
            </a:prstGeom>
            <a:noFill/>
            <a:ln>
              <a:noFill/>
            </a:ln>
          </p:spPr>
        </p:pic>
        <p:sp>
          <p:nvSpPr>
            <p:cNvPr id="199" name="Google Shape;199;p21"/>
            <p:cNvSpPr/>
            <p:nvPr/>
          </p:nvSpPr>
          <p:spPr>
            <a:xfrm>
              <a:off x="0" y="741298"/>
              <a:ext cx="9144000" cy="0"/>
            </a:xfrm>
            <a:custGeom>
              <a:rect b="b" l="l" r="r" t="t"/>
              <a:pathLst>
                <a:path extrusionOk="0" h="120000" w="9144000">
                  <a:moveTo>
                    <a:pt x="0" y="0"/>
                  </a:moveTo>
                  <a:lnTo>
                    <a:pt x="9144000" y="0"/>
                  </a:lnTo>
                </a:path>
              </a:pathLst>
            </a:custGeom>
            <a:noFill/>
            <a:ln cap="flat" cmpd="sng" w="38125">
              <a:solidFill>
                <a:srgbClr val="4F81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pic>
          <p:nvPicPr>
            <p:cNvPr id="200" name="Google Shape;200;p21"/>
            <p:cNvPicPr preferRelativeResize="0"/>
            <p:nvPr/>
          </p:nvPicPr>
          <p:blipFill rotWithShape="1">
            <a:blip r:embed="rId4">
              <a:alphaModFix/>
            </a:blip>
            <a:srcRect b="0" l="0" r="0" t="0"/>
            <a:stretch/>
          </p:blipFill>
          <p:spPr>
            <a:xfrm>
              <a:off x="274320" y="118871"/>
              <a:ext cx="141732" cy="4978908"/>
            </a:xfrm>
            <a:prstGeom prst="rect">
              <a:avLst/>
            </a:prstGeom>
            <a:noFill/>
            <a:ln>
              <a:noFill/>
            </a:ln>
          </p:spPr>
        </p:pic>
        <p:sp>
          <p:nvSpPr>
            <p:cNvPr id="201" name="Google Shape;201;p21"/>
            <p:cNvSpPr/>
            <p:nvPr/>
          </p:nvSpPr>
          <p:spPr>
            <a:xfrm>
              <a:off x="347472" y="146430"/>
              <a:ext cx="0" cy="4862195"/>
            </a:xfrm>
            <a:custGeom>
              <a:rect b="b" l="l" r="r" t="t"/>
              <a:pathLst>
                <a:path extrusionOk="0" h="4862195" w="120000">
                  <a:moveTo>
                    <a:pt x="0" y="0"/>
                  </a:moveTo>
                  <a:lnTo>
                    <a:pt x="0" y="4862068"/>
                  </a:lnTo>
                </a:path>
              </a:pathLst>
            </a:custGeom>
            <a:noFill/>
            <a:ln cap="flat" cmpd="sng" w="38125">
              <a:solidFill>
                <a:srgbClr val="C0504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2397">
                <a:solidFill>
                  <a:schemeClr val="dk1"/>
                </a:solidFill>
                <a:latin typeface="Calibri"/>
                <a:ea typeface="Calibri"/>
                <a:cs typeface="Calibri"/>
                <a:sym typeface="Calibri"/>
              </a:endParaRPr>
            </a:p>
          </p:txBody>
        </p:sp>
      </p:grpSp>
      <p:pic>
        <p:nvPicPr>
          <p:cNvPr descr="https://lh7-us.googleusercontent.com/7ridFL7yczpWVCpPt4tsvP1mrI2juajd_SUhdJlST8S-oKcdijIgkSnaMC4UjbZ0h2AVaBmX4gX0v7iO6Nn55bkNpv7i2fhIqtqG_0iRA5BPZP9SPx1afMmJsWkxvFSxhhAfeP_no4vgIwNpH2alwQ" id="202" name="Google Shape;202;p21"/>
          <p:cNvPicPr preferRelativeResize="0"/>
          <p:nvPr/>
        </p:nvPicPr>
        <p:blipFill rotWithShape="1">
          <a:blip r:embed="rId5">
            <a:alphaModFix/>
          </a:blip>
          <a:srcRect b="0" l="0" r="0" t="0"/>
          <a:stretch/>
        </p:blipFill>
        <p:spPr>
          <a:xfrm>
            <a:off x="10918866" y="24397"/>
            <a:ext cx="933450" cy="933450"/>
          </a:xfrm>
          <a:prstGeom prst="rect">
            <a:avLst/>
          </a:prstGeom>
          <a:noFill/>
          <a:ln>
            <a:noFill/>
          </a:ln>
        </p:spPr>
      </p:pic>
      <p:sp>
        <p:nvSpPr>
          <p:cNvPr id="203" name="Google Shape;203;p21"/>
          <p:cNvSpPr txBox="1"/>
          <p:nvPr/>
        </p:nvSpPr>
        <p:spPr>
          <a:xfrm>
            <a:off x="4428045" y="6435175"/>
            <a:ext cx="3335909" cy="179536"/>
          </a:xfrm>
          <a:prstGeom prst="rect">
            <a:avLst/>
          </a:prstGeom>
          <a:noFill/>
          <a:ln>
            <a:noFill/>
          </a:ln>
        </p:spPr>
        <p:txBody>
          <a:bodyPr anchorCtr="0" anchor="t" bIns="0" lIns="0" spcFirstLastPara="1" rIns="0" wrap="square" tIns="0">
            <a:spAutoFit/>
          </a:bodyPr>
          <a:lstStyle/>
          <a:p>
            <a:pPr indent="0" lvl="0" marL="186690" marR="0" rtl="0" algn="ctr">
              <a:lnSpc>
                <a:spcPct val="119583"/>
              </a:lnSpc>
              <a:spcBef>
                <a:spcPts val="0"/>
              </a:spcBef>
              <a:spcAft>
                <a:spcPts val="0"/>
              </a:spcAft>
              <a:buClr>
                <a:srgbClr val="878787"/>
              </a:buClr>
              <a:buSzPts val="1200"/>
              <a:buFont typeface="Georgia"/>
              <a:buNone/>
            </a:pPr>
            <a:r>
              <a:rPr b="0" i="0" lang="en-US" sz="1200" u="none" cap="none" strike="noStrike">
                <a:solidFill>
                  <a:srgbClr val="878787"/>
                </a:solidFill>
                <a:latin typeface="Georgia"/>
                <a:ea typeface="Georgia"/>
                <a:cs typeface="Georgia"/>
                <a:sym typeface="Georgia"/>
              </a:rPr>
              <a:t>Department of CSE (Data Science), DSCE</a:t>
            </a:r>
            <a:endParaRPr b="0" i="0" sz="1200" u="none" cap="none" strike="noStrike">
              <a:solidFill>
                <a:srgbClr val="878787"/>
              </a:solidFill>
              <a:latin typeface="Georgia"/>
              <a:ea typeface="Georgia"/>
              <a:cs typeface="Georgia"/>
              <a:sym typeface="Georgia"/>
            </a:endParaRPr>
          </a:p>
        </p:txBody>
      </p:sp>
      <p:sp>
        <p:nvSpPr>
          <p:cNvPr id="204" name="Google Shape;204;p21"/>
          <p:cNvSpPr txBox="1"/>
          <p:nvPr/>
        </p:nvSpPr>
        <p:spPr>
          <a:xfrm>
            <a:off x="4381805" y="223915"/>
            <a:ext cx="3428400" cy="501000"/>
          </a:xfrm>
          <a:prstGeom prst="rect">
            <a:avLst/>
          </a:prstGeom>
          <a:noFill/>
          <a:ln>
            <a:noFill/>
          </a:ln>
        </p:spPr>
        <p:txBody>
          <a:bodyPr anchorCtr="0" anchor="t" bIns="0" lIns="0" spcFirstLastPara="1" rIns="0" wrap="square" tIns="15875">
            <a:spAutoFit/>
          </a:bodyPr>
          <a:lstStyle/>
          <a:p>
            <a:pPr indent="0" lvl="0" marL="12700" marR="0" rtl="0" algn="ctr">
              <a:lnSpc>
                <a:spcPct val="100000"/>
              </a:lnSpc>
              <a:spcBef>
                <a:spcPts val="0"/>
              </a:spcBef>
              <a:spcAft>
                <a:spcPts val="0"/>
              </a:spcAft>
              <a:buClr>
                <a:srgbClr val="365F92"/>
              </a:buClr>
              <a:buSzPts val="3150"/>
              <a:buFont typeface="Cambria"/>
              <a:buNone/>
            </a:pPr>
            <a:r>
              <a:rPr b="1" i="0" lang="en-US" sz="3150" u="none" cap="none" strike="noStrike">
                <a:solidFill>
                  <a:srgbClr val="365F92"/>
                </a:solidFill>
                <a:latin typeface="Cambria"/>
                <a:ea typeface="Cambria"/>
                <a:cs typeface="Cambria"/>
                <a:sym typeface="Cambria"/>
              </a:rPr>
              <a:t>METHODOLOGY</a:t>
            </a:r>
            <a:endParaRPr b="1" i="0" sz="3150" u="none" cap="none" strike="noStrike">
              <a:solidFill>
                <a:srgbClr val="365F92"/>
              </a:solidFill>
              <a:latin typeface="Cambria"/>
              <a:ea typeface="Cambria"/>
              <a:cs typeface="Cambria"/>
              <a:sym typeface="Cambria"/>
            </a:endParaRPr>
          </a:p>
        </p:txBody>
      </p:sp>
      <p:sp>
        <p:nvSpPr>
          <p:cNvPr id="205" name="Google Shape;205;p21"/>
          <p:cNvSpPr txBox="1"/>
          <p:nvPr>
            <p:ph idx="1" type="body"/>
          </p:nvPr>
        </p:nvSpPr>
        <p:spPr>
          <a:xfrm>
            <a:off x="838200" y="1811350"/>
            <a:ext cx="10555500" cy="5415900"/>
          </a:xfrm>
          <a:prstGeom prst="rect">
            <a:avLst/>
          </a:prstGeom>
          <a:noFill/>
          <a:ln>
            <a:noFill/>
          </a:ln>
        </p:spPr>
        <p:txBody>
          <a:bodyPr anchorCtr="0" anchor="t" bIns="45700" lIns="91425" spcFirstLastPara="1" rIns="91425" wrap="square" tIns="45700">
            <a:spAutoFit/>
          </a:bodyPr>
          <a:lstStyle/>
          <a:p>
            <a:pPr indent="-368300" lvl="0" marL="457200" marR="0" rtl="0" algn="l">
              <a:lnSpc>
                <a:spcPct val="90000"/>
              </a:lnSpc>
              <a:spcBef>
                <a:spcPts val="0"/>
              </a:spcBef>
              <a:spcAft>
                <a:spcPts val="0"/>
              </a:spcAft>
              <a:buSzPts val="2200"/>
              <a:buFont typeface="Arial"/>
              <a:buChar char="❖"/>
            </a:pPr>
            <a:r>
              <a:rPr lang="en-US" sz="2200">
                <a:latin typeface="Vidaloka"/>
                <a:ea typeface="Vidaloka"/>
                <a:cs typeface="Vidaloka"/>
                <a:sym typeface="Vidaloka"/>
              </a:rPr>
              <a:t>Existing System:</a:t>
            </a:r>
            <a:r>
              <a:rPr lang="en-US" sz="2200">
                <a:latin typeface="Arial"/>
                <a:ea typeface="Arial"/>
                <a:cs typeface="Arial"/>
                <a:sym typeface="Arial"/>
              </a:rPr>
              <a:t> </a:t>
            </a:r>
            <a:endParaRPr sz="2200">
              <a:latin typeface="Arial"/>
              <a:ea typeface="Arial"/>
              <a:cs typeface="Arial"/>
              <a:sym typeface="Arial"/>
            </a:endParaRPr>
          </a:p>
          <a:p>
            <a:pPr indent="0" lvl="0" marL="0" marR="0" rtl="0" algn="l">
              <a:lnSpc>
                <a:spcPct val="90000"/>
              </a:lnSpc>
              <a:spcBef>
                <a:spcPts val="0"/>
              </a:spcBef>
              <a:spcAft>
                <a:spcPts val="0"/>
              </a:spcAft>
              <a:buNone/>
            </a:pPr>
            <a:r>
              <a:t/>
            </a:r>
            <a:endParaRPr sz="1100">
              <a:latin typeface="Arial"/>
              <a:ea typeface="Arial"/>
              <a:cs typeface="Arial"/>
              <a:sym typeface="Arial"/>
            </a:endParaRPr>
          </a:p>
          <a:p>
            <a:pPr indent="-50800" lvl="0" marL="228600" marR="0" rtl="0" algn="l">
              <a:lnSpc>
                <a:spcPct val="90000"/>
              </a:lnSpc>
              <a:spcBef>
                <a:spcPts val="0"/>
              </a:spcBef>
              <a:spcAft>
                <a:spcPts val="0"/>
              </a:spcAft>
              <a:buClr>
                <a:schemeClr val="dk1"/>
              </a:buClr>
              <a:buSzPts val="2800"/>
              <a:buFont typeface="Arial"/>
              <a:buNone/>
            </a:pPr>
            <a:r>
              <a:t/>
            </a:r>
            <a:endParaRPr sz="500">
              <a:latin typeface="Arial"/>
              <a:ea typeface="Arial"/>
              <a:cs typeface="Arial"/>
              <a:sym typeface="Arial"/>
            </a:endParaRPr>
          </a:p>
          <a:p>
            <a:pPr indent="25400" lvl="0" marL="514350" marR="0" rtl="0" algn="l">
              <a:lnSpc>
                <a:spcPct val="90000"/>
              </a:lnSpc>
              <a:spcBef>
                <a:spcPts val="0"/>
              </a:spcBef>
              <a:spcAft>
                <a:spcPts val="0"/>
              </a:spcAft>
              <a:buSzPts val="2300"/>
              <a:buFont typeface="Times New Roman"/>
              <a:buChar char="➢"/>
            </a:pPr>
            <a:r>
              <a:rPr b="1" lang="en-US" sz="2200">
                <a:latin typeface="Times New Roman"/>
                <a:ea typeface="Times New Roman"/>
                <a:cs typeface="Times New Roman"/>
                <a:sym typeface="Times New Roman"/>
              </a:rPr>
              <a:t>Traditional resources like books and websites</a:t>
            </a:r>
            <a:r>
              <a:rPr lang="en-US"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285750" lvl="0" marL="1200150" marR="0" rtl="0" algn="l">
              <a:lnSpc>
                <a:spcPct val="90000"/>
              </a:lnSpc>
              <a:spcBef>
                <a:spcPts val="0"/>
              </a:spcBef>
              <a:spcAft>
                <a:spcPts val="0"/>
              </a:spcAft>
              <a:buSzPts val="900"/>
              <a:buFont typeface="Times New Roman"/>
              <a:buChar char="❏"/>
            </a:pPr>
            <a:r>
              <a:rPr lang="en-US" sz="1900">
                <a:latin typeface="Times New Roman"/>
                <a:ea typeface="Times New Roman"/>
                <a:cs typeface="Times New Roman"/>
                <a:sym typeface="Times New Roman"/>
              </a:rPr>
              <a:t>Offer generic advice that may not be suitable for specific needs.</a:t>
            </a:r>
            <a:endParaRPr sz="1900">
              <a:latin typeface="Times New Roman"/>
              <a:ea typeface="Times New Roman"/>
              <a:cs typeface="Times New Roman"/>
              <a:sym typeface="Times New Roman"/>
            </a:endParaRPr>
          </a:p>
          <a:p>
            <a:pPr indent="-285750" lvl="0" marL="1200150" marR="0" rtl="0" algn="l">
              <a:lnSpc>
                <a:spcPct val="90000"/>
              </a:lnSpc>
              <a:spcBef>
                <a:spcPts val="0"/>
              </a:spcBef>
              <a:spcAft>
                <a:spcPts val="0"/>
              </a:spcAft>
              <a:buSzPts val="900"/>
              <a:buFont typeface="Times New Roman"/>
              <a:buChar char="❏"/>
            </a:pPr>
            <a:r>
              <a:rPr lang="en-US" sz="1900">
                <a:latin typeface="Times New Roman"/>
                <a:ea typeface="Times New Roman"/>
                <a:cs typeface="Times New Roman"/>
                <a:sym typeface="Times New Roman"/>
              </a:rPr>
              <a:t>Can be overwhelming to navigate through vast amounts of information.</a:t>
            </a:r>
            <a:endParaRPr sz="1900">
              <a:latin typeface="Times New Roman"/>
              <a:ea typeface="Times New Roman"/>
              <a:cs typeface="Times New Roman"/>
              <a:sym typeface="Times New Roman"/>
            </a:endParaRPr>
          </a:p>
          <a:p>
            <a:pPr indent="-285750" lvl="0" marL="1200150" marR="0" rtl="0" algn="l">
              <a:lnSpc>
                <a:spcPct val="90000"/>
              </a:lnSpc>
              <a:spcBef>
                <a:spcPts val="0"/>
              </a:spcBef>
              <a:spcAft>
                <a:spcPts val="0"/>
              </a:spcAft>
              <a:buSzPts val="900"/>
              <a:buFont typeface="Times New Roman"/>
              <a:buChar char="❏"/>
            </a:pPr>
            <a:r>
              <a:rPr lang="en-US" sz="1900">
                <a:latin typeface="Times New Roman"/>
                <a:ea typeface="Times New Roman"/>
                <a:cs typeface="Times New Roman"/>
                <a:sym typeface="Times New Roman"/>
              </a:rPr>
              <a:t>Lack interactivity, making it difficult to get real-time answers.</a:t>
            </a:r>
            <a:endParaRPr sz="1900">
              <a:latin typeface="Times New Roman"/>
              <a:ea typeface="Times New Roman"/>
              <a:cs typeface="Times New Roman"/>
              <a:sym typeface="Times New Roman"/>
            </a:endParaRPr>
          </a:p>
          <a:p>
            <a:pPr indent="628650" lvl="0" marL="0" marR="0" rtl="0" algn="l">
              <a:lnSpc>
                <a:spcPct val="90000"/>
              </a:lnSpc>
              <a:spcBef>
                <a:spcPts val="0"/>
              </a:spcBef>
              <a:spcAft>
                <a:spcPts val="0"/>
              </a:spcAft>
              <a:buNone/>
            </a:pPr>
            <a:r>
              <a:t/>
            </a:r>
            <a:endParaRPr sz="1200">
              <a:latin typeface="Times New Roman"/>
              <a:ea typeface="Times New Roman"/>
              <a:cs typeface="Times New Roman"/>
              <a:sym typeface="Times New Roman"/>
            </a:endParaRPr>
          </a:p>
          <a:p>
            <a:pPr indent="25400" lvl="0" marL="514350" marR="0" rtl="0" algn="l">
              <a:lnSpc>
                <a:spcPct val="90000"/>
              </a:lnSpc>
              <a:spcBef>
                <a:spcPts val="0"/>
              </a:spcBef>
              <a:spcAft>
                <a:spcPts val="0"/>
              </a:spcAft>
              <a:buSzPts val="2300"/>
              <a:buFont typeface="Times New Roman"/>
              <a:buChar char="➢"/>
            </a:pPr>
            <a:r>
              <a:rPr b="1" lang="en-US" sz="2200">
                <a:latin typeface="Times New Roman"/>
                <a:ea typeface="Times New Roman"/>
                <a:cs typeface="Times New Roman"/>
                <a:sym typeface="Times New Roman"/>
              </a:rPr>
              <a:t>Online forums and gardening communities</a:t>
            </a:r>
            <a:r>
              <a:rPr lang="en-US"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285750" lvl="0" marL="1200150" marR="0" rtl="0" algn="l">
              <a:lnSpc>
                <a:spcPct val="90000"/>
              </a:lnSpc>
              <a:spcBef>
                <a:spcPts val="0"/>
              </a:spcBef>
              <a:spcAft>
                <a:spcPts val="0"/>
              </a:spcAft>
              <a:buSzPts val="900"/>
              <a:buFont typeface="Times New Roman"/>
              <a:buChar char="❏"/>
            </a:pPr>
            <a:r>
              <a:rPr lang="en-US" sz="1900">
                <a:latin typeface="Times New Roman"/>
                <a:ea typeface="Times New Roman"/>
                <a:cs typeface="Times New Roman"/>
                <a:sym typeface="Times New Roman"/>
              </a:rPr>
              <a:t>While offering some user experience and diverse perspectives, information accuracy can vary.</a:t>
            </a:r>
            <a:endParaRPr sz="1900">
              <a:latin typeface="Times New Roman"/>
              <a:ea typeface="Times New Roman"/>
              <a:cs typeface="Times New Roman"/>
              <a:sym typeface="Times New Roman"/>
            </a:endParaRPr>
          </a:p>
          <a:p>
            <a:pPr indent="-285750" lvl="0" marL="1200150" marR="0" rtl="0" algn="l">
              <a:lnSpc>
                <a:spcPct val="90000"/>
              </a:lnSpc>
              <a:spcBef>
                <a:spcPts val="0"/>
              </a:spcBef>
              <a:spcAft>
                <a:spcPts val="0"/>
              </a:spcAft>
              <a:buSzPts val="900"/>
              <a:buFont typeface="Times New Roman"/>
              <a:buChar char="❏"/>
            </a:pPr>
            <a:r>
              <a:rPr lang="en-US" sz="1900">
                <a:latin typeface="Times New Roman"/>
                <a:ea typeface="Times New Roman"/>
                <a:cs typeface="Times New Roman"/>
                <a:sym typeface="Times New Roman"/>
              </a:rPr>
              <a:t>May require significant effort to find relevant and reliable solutions.</a:t>
            </a:r>
            <a:endParaRPr sz="1900">
              <a:latin typeface="Times New Roman"/>
              <a:ea typeface="Times New Roman"/>
              <a:cs typeface="Times New Roman"/>
              <a:sym typeface="Times New Roman"/>
            </a:endParaRPr>
          </a:p>
          <a:p>
            <a:pPr indent="-285750" lvl="0" marL="1200150" marR="0" rtl="0" algn="l">
              <a:lnSpc>
                <a:spcPct val="90000"/>
              </a:lnSpc>
              <a:spcBef>
                <a:spcPts val="0"/>
              </a:spcBef>
              <a:spcAft>
                <a:spcPts val="0"/>
              </a:spcAft>
              <a:buSzPts val="900"/>
              <a:buFont typeface="Times New Roman"/>
              <a:buChar char="❏"/>
            </a:pPr>
            <a:r>
              <a:rPr lang="en-US" sz="1900">
                <a:latin typeface="Times New Roman"/>
                <a:ea typeface="Times New Roman"/>
                <a:cs typeface="Times New Roman"/>
                <a:sym typeface="Times New Roman"/>
              </a:rPr>
              <a:t>Limited ability to provide personalized recommendations.</a:t>
            </a:r>
            <a:endParaRPr sz="1900">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sz="400">
              <a:latin typeface="Times New Roman"/>
              <a:ea typeface="Times New Roman"/>
              <a:cs typeface="Times New Roman"/>
              <a:sym typeface="Times New Roman"/>
            </a:endParaRPr>
          </a:p>
          <a:p>
            <a:pPr indent="-368300" lvl="0" marL="457200" rtl="0" algn="l">
              <a:lnSpc>
                <a:spcPct val="90000"/>
              </a:lnSpc>
              <a:spcBef>
                <a:spcPts val="1000"/>
              </a:spcBef>
              <a:spcAft>
                <a:spcPts val="0"/>
              </a:spcAft>
              <a:buSzPts val="2200"/>
              <a:buFont typeface="Vidaloka"/>
              <a:buChar char="❖"/>
            </a:pPr>
            <a:r>
              <a:rPr lang="en-US" sz="2200">
                <a:latin typeface="Vidaloka"/>
                <a:ea typeface="Vidaloka"/>
                <a:cs typeface="Vidaloka"/>
                <a:sym typeface="Vidaloka"/>
              </a:rPr>
              <a:t>Proposed System:</a:t>
            </a:r>
            <a:endParaRPr sz="1600">
              <a:latin typeface="Vidaloka"/>
              <a:ea typeface="Vidaloka"/>
              <a:cs typeface="Vidaloka"/>
              <a:sym typeface="Vidaloka"/>
            </a:endParaRPr>
          </a:p>
          <a:p>
            <a:pPr indent="-285750" lvl="0" marL="1200150" marR="0" rtl="0" algn="l">
              <a:lnSpc>
                <a:spcPct val="90000"/>
              </a:lnSpc>
              <a:spcBef>
                <a:spcPts val="0"/>
              </a:spcBef>
              <a:spcAft>
                <a:spcPts val="0"/>
              </a:spcAft>
              <a:buSzPts val="900"/>
              <a:buFont typeface="Times New Roman"/>
              <a:buChar char="❏"/>
            </a:pPr>
            <a:r>
              <a:rPr lang="en-US" sz="1900">
                <a:latin typeface="Times New Roman"/>
                <a:ea typeface="Times New Roman"/>
                <a:cs typeface="Times New Roman"/>
                <a:sym typeface="Times New Roman"/>
              </a:rPr>
              <a:t>Personalized recommendations based on user-specific information.</a:t>
            </a:r>
            <a:endParaRPr sz="1900">
              <a:latin typeface="Times New Roman"/>
              <a:ea typeface="Times New Roman"/>
              <a:cs typeface="Times New Roman"/>
              <a:sym typeface="Times New Roman"/>
            </a:endParaRPr>
          </a:p>
          <a:p>
            <a:pPr indent="-285750" lvl="0" marL="1200150" marR="0" rtl="0" algn="l">
              <a:lnSpc>
                <a:spcPct val="90000"/>
              </a:lnSpc>
              <a:spcBef>
                <a:spcPts val="0"/>
              </a:spcBef>
              <a:spcAft>
                <a:spcPts val="0"/>
              </a:spcAft>
              <a:buSzPts val="900"/>
              <a:buFont typeface="Times New Roman"/>
              <a:buChar char="❏"/>
            </a:pPr>
            <a:r>
              <a:rPr lang="en-US" sz="1900">
                <a:latin typeface="Times New Roman"/>
                <a:ea typeface="Times New Roman"/>
                <a:cs typeface="Times New Roman"/>
                <a:sym typeface="Times New Roman"/>
              </a:rPr>
              <a:t>Access to a curated knowledge base for reliable information.</a:t>
            </a:r>
            <a:endParaRPr sz="19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sz="1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sz="1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sz="1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