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9850" cx="9144000"/>
  <p:notesSz cx="9144000" cy="5149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380E1-BEA7-45F1-A034-2426DE7F3005}">
  <a:tblStyle styleId="{5C0380E1-BEA7-45F1-A034-2426DE7F30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940f7f5fa_0_27: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e940f7f5fa_0_27: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99de4a3fa_0_4: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e99de4a3fa_0_4: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99de4a3fa_0_13: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e99de4a3fa_0_13: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99de4a3fa_0_46: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e99de4a3fa_0_46: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99de4a3fa_0_3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e99de4a3fa_0_3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99de4a3fa_0_58: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e99de4a3fa_0_58: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94f71a767_0_2: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e94f71a767_0_2: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9d6b1a0d9_0_3: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e9d6b1a0d9_0_3: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93c925130_0_6: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e93c925130_0_6: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940f7f5fa_0_46: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e940f7f5fa_0_46: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983056" y="1094688"/>
            <a:ext cx="7783195" cy="509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150">
                <a:solidFill>
                  <a:srgbClr val="365F92"/>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737108" y="1676082"/>
            <a:ext cx="7291705" cy="17291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350" u="sng">
                <a:solidFill>
                  <a:schemeClr val="hlink"/>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a:off x="401764" y="137143"/>
            <a:ext cx="106298" cy="4924094"/>
          </a:xfrm>
          <a:prstGeom prst="rect">
            <a:avLst/>
          </a:prstGeom>
          <a:noFill/>
          <a:ln>
            <a:noFill/>
          </a:ln>
        </p:spPr>
      </p:pic>
      <p:sp>
        <p:nvSpPr>
          <p:cNvPr id="24" name="Google Shape;24;p3"/>
          <p:cNvSpPr/>
          <p:nvPr/>
        </p:nvSpPr>
        <p:spPr>
          <a:xfrm>
            <a:off x="457200" y="146430"/>
            <a:ext cx="0" cy="4862195"/>
          </a:xfrm>
          <a:custGeom>
            <a:rect b="b" l="l" r="r" t="t"/>
            <a:pathLst>
              <a:path extrusionOk="0" h="4862195" w="120000">
                <a:moveTo>
                  <a:pt x="0" y="0"/>
                </a:moveTo>
                <a:lnTo>
                  <a:pt x="0" y="4861915"/>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 name="Google Shape;25;p3"/>
          <p:cNvPicPr preferRelativeResize="0"/>
          <p:nvPr/>
        </p:nvPicPr>
        <p:blipFill rotWithShape="1">
          <a:blip r:embed="rId3">
            <a:alphaModFix/>
          </a:blip>
          <a:srcRect b="0" l="0" r="0" t="0"/>
          <a:stretch/>
        </p:blipFill>
        <p:spPr>
          <a:xfrm>
            <a:off x="0" y="758951"/>
            <a:ext cx="9144000" cy="141732"/>
          </a:xfrm>
          <a:prstGeom prst="rect">
            <a:avLst/>
          </a:prstGeom>
          <a:noFill/>
          <a:ln>
            <a:noFill/>
          </a:ln>
        </p:spPr>
      </p:pic>
      <p:sp>
        <p:nvSpPr>
          <p:cNvPr id="26" name="Google Shape;26;p3"/>
          <p:cNvSpPr/>
          <p:nvPr/>
        </p:nvSpPr>
        <p:spPr>
          <a:xfrm>
            <a:off x="0" y="805433"/>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 name="Google Shape;27;p3"/>
          <p:cNvPicPr preferRelativeResize="0"/>
          <p:nvPr/>
        </p:nvPicPr>
        <p:blipFill rotWithShape="1">
          <a:blip r:embed="rId4">
            <a:alphaModFix/>
          </a:blip>
          <a:srcRect b="0" l="0" r="0" t="0"/>
          <a:stretch/>
        </p:blipFill>
        <p:spPr>
          <a:xfrm>
            <a:off x="7845552" y="91566"/>
            <a:ext cx="1143000" cy="594360"/>
          </a:xfrm>
          <a:prstGeom prst="rect">
            <a:avLst/>
          </a:prstGeom>
          <a:noFill/>
          <a:ln>
            <a:noFill/>
          </a:ln>
        </p:spPr>
      </p:pic>
      <p:sp>
        <p:nvSpPr>
          <p:cNvPr id="28" name="Google Shape;28;p3"/>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4"/>
          <p:cNvSpPr txBox="1"/>
          <p:nvPr>
            <p:ph type="ctrTitle"/>
          </p:nvPr>
        </p:nvSpPr>
        <p:spPr>
          <a:xfrm>
            <a:off x="685800" y="1596453"/>
            <a:ext cx="7772400" cy="10814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150">
                <a:solidFill>
                  <a:srgbClr val="365F92"/>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350" u="sng">
                <a:solidFill>
                  <a:schemeClr val="hlink"/>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5"/>
          <p:cNvSpPr txBox="1"/>
          <p:nvPr>
            <p:ph type="title"/>
          </p:nvPr>
        </p:nvSpPr>
        <p:spPr>
          <a:xfrm>
            <a:off x="983056" y="1094688"/>
            <a:ext cx="7783195" cy="509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150">
                <a:solidFill>
                  <a:srgbClr val="365F92"/>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6"/>
          <p:cNvSpPr txBox="1"/>
          <p:nvPr>
            <p:ph type="title"/>
          </p:nvPr>
        </p:nvSpPr>
        <p:spPr>
          <a:xfrm>
            <a:off x="983056" y="1094688"/>
            <a:ext cx="7783195" cy="509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150">
                <a:solidFill>
                  <a:srgbClr val="365F92"/>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8.jpg"/><Relationship Id="rId4" Type="http://schemas.openxmlformats.org/officeDocument/2006/relationships/slideLayout" Target="../slideLayouts/slideLayout1.xml"/><Relationship Id="rId9"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401764" y="137143"/>
            <a:ext cx="106298" cy="4924094"/>
          </a:xfrm>
          <a:prstGeom prst="rect">
            <a:avLst/>
          </a:prstGeom>
          <a:noFill/>
          <a:ln>
            <a:noFill/>
          </a:ln>
        </p:spPr>
      </p:pic>
      <p:sp>
        <p:nvSpPr>
          <p:cNvPr id="7" name="Google Shape;7;p1"/>
          <p:cNvSpPr/>
          <p:nvPr/>
        </p:nvSpPr>
        <p:spPr>
          <a:xfrm>
            <a:off x="457200"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 name="Google Shape;8;p1"/>
          <p:cNvPicPr preferRelativeResize="0"/>
          <p:nvPr/>
        </p:nvPicPr>
        <p:blipFill rotWithShape="1">
          <a:blip r:embed="rId2">
            <a:alphaModFix/>
          </a:blip>
          <a:srcRect b="0" l="0" r="0" t="0"/>
          <a:stretch/>
        </p:blipFill>
        <p:spPr>
          <a:xfrm>
            <a:off x="0" y="758951"/>
            <a:ext cx="9144000" cy="141732"/>
          </a:xfrm>
          <a:prstGeom prst="rect">
            <a:avLst/>
          </a:prstGeom>
          <a:noFill/>
          <a:ln>
            <a:noFill/>
          </a:ln>
        </p:spPr>
      </p:pic>
      <p:sp>
        <p:nvSpPr>
          <p:cNvPr id="9" name="Google Shape;9;p1"/>
          <p:cNvSpPr/>
          <p:nvPr/>
        </p:nvSpPr>
        <p:spPr>
          <a:xfrm>
            <a:off x="0" y="805433"/>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 name="Google Shape;10;p1"/>
          <p:cNvPicPr preferRelativeResize="0"/>
          <p:nvPr/>
        </p:nvPicPr>
        <p:blipFill rotWithShape="1">
          <a:blip r:embed="rId3">
            <a:alphaModFix/>
          </a:blip>
          <a:srcRect b="0" l="0" r="0" t="0"/>
          <a:stretch/>
        </p:blipFill>
        <p:spPr>
          <a:xfrm>
            <a:off x="7845552" y="91566"/>
            <a:ext cx="1143000" cy="594360"/>
          </a:xfrm>
          <a:prstGeom prst="rect">
            <a:avLst/>
          </a:prstGeom>
          <a:noFill/>
          <a:ln>
            <a:noFill/>
          </a:ln>
        </p:spPr>
      </p:pic>
      <p:sp>
        <p:nvSpPr>
          <p:cNvPr id="11" name="Google Shape;11;p1"/>
          <p:cNvSpPr txBox="1"/>
          <p:nvPr>
            <p:ph type="title"/>
          </p:nvPr>
        </p:nvSpPr>
        <p:spPr>
          <a:xfrm>
            <a:off x="983056" y="1094688"/>
            <a:ext cx="7783195" cy="5099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150" u="none" cap="none" strike="noStrike">
                <a:solidFill>
                  <a:srgbClr val="365F9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737108" y="1676082"/>
            <a:ext cx="7291705" cy="17291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350" u="sng" cap="none" strike="noStrike">
                <a:solidFill>
                  <a:schemeClr val="hlink"/>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78787"/>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lvl1pPr indent="0" lvl="0" marL="120650">
              <a:lnSpc>
                <a:spcPct val="104999"/>
              </a:lnSpc>
              <a:spcBef>
                <a:spcPts val="0"/>
              </a:spcBef>
              <a:buNone/>
              <a:defRPr b="0" i="0" sz="1200">
                <a:solidFill>
                  <a:srgbClr val="878787"/>
                </a:solidFill>
                <a:latin typeface="Calibri"/>
                <a:ea typeface="Calibri"/>
                <a:cs typeface="Calibri"/>
                <a:sym typeface="Calibri"/>
              </a:defRPr>
            </a:lvl1pPr>
            <a:lvl2pPr indent="0" lvl="1" marL="120650">
              <a:lnSpc>
                <a:spcPct val="104999"/>
              </a:lnSpc>
              <a:spcBef>
                <a:spcPts val="0"/>
              </a:spcBef>
              <a:buNone/>
              <a:defRPr b="0" i="0" sz="1200">
                <a:solidFill>
                  <a:srgbClr val="878787"/>
                </a:solidFill>
                <a:latin typeface="Calibri"/>
                <a:ea typeface="Calibri"/>
                <a:cs typeface="Calibri"/>
                <a:sym typeface="Calibri"/>
              </a:defRPr>
            </a:lvl2pPr>
            <a:lvl3pPr indent="0" lvl="2" marL="120650">
              <a:lnSpc>
                <a:spcPct val="104999"/>
              </a:lnSpc>
              <a:spcBef>
                <a:spcPts val="0"/>
              </a:spcBef>
              <a:buNone/>
              <a:defRPr b="0" i="0" sz="1200">
                <a:solidFill>
                  <a:srgbClr val="878787"/>
                </a:solidFill>
                <a:latin typeface="Calibri"/>
                <a:ea typeface="Calibri"/>
                <a:cs typeface="Calibri"/>
                <a:sym typeface="Calibri"/>
              </a:defRPr>
            </a:lvl3pPr>
            <a:lvl4pPr indent="0" lvl="3" marL="120650">
              <a:lnSpc>
                <a:spcPct val="104999"/>
              </a:lnSpc>
              <a:spcBef>
                <a:spcPts val="0"/>
              </a:spcBef>
              <a:buNone/>
              <a:defRPr b="0" i="0" sz="1200">
                <a:solidFill>
                  <a:srgbClr val="878787"/>
                </a:solidFill>
                <a:latin typeface="Calibri"/>
                <a:ea typeface="Calibri"/>
                <a:cs typeface="Calibri"/>
                <a:sym typeface="Calibri"/>
              </a:defRPr>
            </a:lvl4pPr>
            <a:lvl5pPr indent="0" lvl="4" marL="120650">
              <a:lnSpc>
                <a:spcPct val="104999"/>
              </a:lnSpc>
              <a:spcBef>
                <a:spcPts val="0"/>
              </a:spcBef>
              <a:buNone/>
              <a:defRPr b="0" i="0" sz="1200">
                <a:solidFill>
                  <a:srgbClr val="878787"/>
                </a:solidFill>
                <a:latin typeface="Calibri"/>
                <a:ea typeface="Calibri"/>
                <a:cs typeface="Calibri"/>
                <a:sym typeface="Calibri"/>
              </a:defRPr>
            </a:lvl5pPr>
            <a:lvl6pPr indent="0" lvl="5" marL="120650">
              <a:lnSpc>
                <a:spcPct val="104999"/>
              </a:lnSpc>
              <a:spcBef>
                <a:spcPts val="0"/>
              </a:spcBef>
              <a:buNone/>
              <a:defRPr b="0" i="0" sz="1200">
                <a:solidFill>
                  <a:srgbClr val="878787"/>
                </a:solidFill>
                <a:latin typeface="Calibri"/>
                <a:ea typeface="Calibri"/>
                <a:cs typeface="Calibri"/>
                <a:sym typeface="Calibri"/>
              </a:defRPr>
            </a:lvl6pPr>
            <a:lvl7pPr indent="0" lvl="6" marL="120650">
              <a:lnSpc>
                <a:spcPct val="104999"/>
              </a:lnSpc>
              <a:spcBef>
                <a:spcPts val="0"/>
              </a:spcBef>
              <a:buNone/>
              <a:defRPr b="0" i="0" sz="1200">
                <a:solidFill>
                  <a:srgbClr val="878787"/>
                </a:solidFill>
                <a:latin typeface="Calibri"/>
                <a:ea typeface="Calibri"/>
                <a:cs typeface="Calibri"/>
                <a:sym typeface="Calibri"/>
              </a:defRPr>
            </a:lvl7pPr>
            <a:lvl8pPr indent="0" lvl="7" marL="120650">
              <a:lnSpc>
                <a:spcPct val="104999"/>
              </a:lnSpc>
              <a:spcBef>
                <a:spcPts val="0"/>
              </a:spcBef>
              <a:buNone/>
              <a:defRPr b="0" i="0" sz="1200">
                <a:solidFill>
                  <a:srgbClr val="878787"/>
                </a:solidFill>
                <a:latin typeface="Calibri"/>
                <a:ea typeface="Calibri"/>
                <a:cs typeface="Calibri"/>
                <a:sym typeface="Calibri"/>
              </a:defRPr>
            </a:lvl8pPr>
            <a:lvl9pPr indent="0" lvl="8" marL="120650">
              <a:lnSpc>
                <a:spcPct val="104999"/>
              </a:lnSpc>
              <a:spcBef>
                <a:spcPts val="0"/>
              </a:spcBef>
              <a:buNone/>
              <a:defRPr b="0" i="0" sz="1200">
                <a:solidFill>
                  <a:srgbClr val="878787"/>
                </a:solidFill>
                <a:latin typeface="Calibri"/>
                <a:ea typeface="Calibri"/>
                <a:cs typeface="Calibri"/>
                <a:sym typeface="Calibri"/>
              </a:defRPr>
            </a:lvl9pPr>
          </a:lstStyle>
          <a:p>
            <a:pPr indent="0" lvl="0" marL="12065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ieeexplore.ieee.org/document/907539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nabfoundation.in/pdf/Plantation-and-Horticulture.pdf" TargetMode="External"/><Relationship Id="rId4" Type="http://schemas.openxmlformats.org/officeDocument/2006/relationships/hyperlink" Target="https://nabfoundation.in/pdf/Plantation-and-Horticulture.pdf" TargetMode="External"/><Relationship Id="rId5" Type="http://schemas.openxmlformats.org/officeDocument/2006/relationships/hyperlink" Target="https://www.researchgate.net/publication/1956697_Artificial_Neural_Networks_for_Beginne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deeplearning.ai/resources/natural-language-processing/" TargetMode="External"/><Relationship Id="rId4" Type="http://schemas.openxmlformats.org/officeDocument/2006/relationships/hyperlink" Target="https://doi.org/10.31979/etd.9hrt-u93z"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8.jp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txBox="1"/>
          <p:nvPr/>
        </p:nvSpPr>
        <p:spPr>
          <a:xfrm>
            <a:off x="330750" y="1451475"/>
            <a:ext cx="8787300" cy="378300"/>
          </a:xfrm>
          <a:prstGeom prst="rect">
            <a:avLst/>
          </a:prstGeom>
          <a:noFill/>
          <a:ln>
            <a:noFill/>
          </a:ln>
        </p:spPr>
        <p:txBody>
          <a:bodyPr anchorCtr="0" anchor="ctr" bIns="0" lIns="0" spcFirstLastPara="1" rIns="0" wrap="square" tIns="16500">
            <a:noAutofit/>
          </a:bodyPr>
          <a:lstStyle/>
          <a:p>
            <a:pPr indent="0" lvl="0" marL="12700" rtl="0" algn="ctr">
              <a:lnSpc>
                <a:spcPct val="100000"/>
              </a:lnSpc>
              <a:spcBef>
                <a:spcPts val="0"/>
              </a:spcBef>
              <a:spcAft>
                <a:spcPts val="0"/>
              </a:spcAft>
              <a:buNone/>
            </a:pPr>
            <a:r>
              <a:rPr lang="en-US" sz="2350">
                <a:latin typeface="Georgia"/>
                <a:ea typeface="Georgia"/>
                <a:cs typeface="Georgia"/>
                <a:sym typeface="Georgia"/>
              </a:rPr>
              <a:t>GreenBot: A ChatBot for Home Gardeners</a:t>
            </a:r>
            <a:endParaRPr sz="2350">
              <a:latin typeface="Georgia"/>
              <a:ea typeface="Georgia"/>
              <a:cs typeface="Georgia"/>
              <a:sym typeface="Georgia"/>
            </a:endParaRPr>
          </a:p>
        </p:txBody>
      </p:sp>
      <p:sp>
        <p:nvSpPr>
          <p:cNvPr id="54" name="Google Shape;54;p7"/>
          <p:cNvSpPr txBox="1"/>
          <p:nvPr/>
        </p:nvSpPr>
        <p:spPr>
          <a:xfrm>
            <a:off x="427469" y="2623565"/>
            <a:ext cx="1849800" cy="333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2000">
                <a:solidFill>
                  <a:srgbClr val="4F6028"/>
                </a:solidFill>
                <a:latin typeface="Cambria"/>
                <a:ea typeface="Cambria"/>
                <a:cs typeface="Cambria"/>
                <a:sym typeface="Cambria"/>
              </a:rPr>
              <a:t>Presented</a:t>
            </a:r>
            <a:r>
              <a:rPr b="1" lang="en-US" sz="2000">
                <a:solidFill>
                  <a:srgbClr val="4F6028"/>
                </a:solidFill>
                <a:latin typeface="Cambria"/>
                <a:ea typeface="Cambria"/>
                <a:cs typeface="Cambria"/>
                <a:sym typeface="Cambria"/>
              </a:rPr>
              <a:t> By:</a:t>
            </a:r>
            <a:endParaRPr sz="2000">
              <a:latin typeface="Cambria"/>
              <a:ea typeface="Cambria"/>
              <a:cs typeface="Cambria"/>
              <a:sym typeface="Cambria"/>
            </a:endParaRPr>
          </a:p>
        </p:txBody>
      </p:sp>
      <p:sp>
        <p:nvSpPr>
          <p:cNvPr id="55" name="Google Shape;55;p7"/>
          <p:cNvSpPr txBox="1"/>
          <p:nvPr/>
        </p:nvSpPr>
        <p:spPr>
          <a:xfrm>
            <a:off x="427469" y="3052640"/>
            <a:ext cx="2129700" cy="1364400"/>
          </a:xfrm>
          <a:prstGeom prst="rect">
            <a:avLst/>
          </a:prstGeom>
          <a:noFill/>
          <a:ln>
            <a:noFill/>
          </a:ln>
        </p:spPr>
        <p:txBody>
          <a:bodyPr anchorCtr="0" anchor="t" bIns="0" lIns="0" spcFirstLastPara="1" rIns="0" wrap="square" tIns="3800">
            <a:spAutoFit/>
          </a:bodyPr>
          <a:lstStyle/>
          <a:p>
            <a:pPr indent="0" lvl="0" marL="12700" marR="5080" rtl="0" algn="l">
              <a:lnSpc>
                <a:spcPct val="105000"/>
              </a:lnSpc>
              <a:spcBef>
                <a:spcPts val="0"/>
              </a:spcBef>
              <a:spcAft>
                <a:spcPts val="0"/>
              </a:spcAft>
              <a:buNone/>
            </a:pPr>
            <a:r>
              <a:rPr b="1" lang="en-US" sz="1700">
                <a:solidFill>
                  <a:srgbClr val="234060"/>
                </a:solidFill>
                <a:latin typeface="Cambria"/>
                <a:ea typeface="Cambria"/>
                <a:cs typeface="Cambria"/>
                <a:sym typeface="Cambria"/>
              </a:rPr>
              <a:t>Name</a:t>
            </a:r>
            <a:endParaRPr b="1" sz="1700">
              <a:solidFill>
                <a:srgbClr val="234060"/>
              </a:solidFill>
              <a:latin typeface="Cambria"/>
              <a:ea typeface="Cambria"/>
              <a:cs typeface="Cambria"/>
              <a:sym typeface="Cambria"/>
            </a:endParaRPr>
          </a:p>
          <a:p>
            <a:pPr indent="0" lvl="0" marL="12700" marR="5080" rtl="0" algn="l">
              <a:lnSpc>
                <a:spcPct val="105000"/>
              </a:lnSpc>
              <a:spcBef>
                <a:spcPts val="0"/>
              </a:spcBef>
              <a:spcAft>
                <a:spcPts val="0"/>
              </a:spcAft>
              <a:buNone/>
            </a:pPr>
            <a:r>
              <a:rPr b="1" lang="en-US" sz="1700">
                <a:solidFill>
                  <a:srgbClr val="234060"/>
                </a:solidFill>
                <a:latin typeface="Cambria"/>
                <a:ea typeface="Cambria"/>
                <a:cs typeface="Cambria"/>
                <a:sym typeface="Cambria"/>
              </a:rPr>
              <a:t>Aiden Tomas George</a:t>
            </a:r>
            <a:endParaRPr b="1" sz="1700">
              <a:solidFill>
                <a:srgbClr val="234060"/>
              </a:solidFill>
              <a:latin typeface="Cambria"/>
              <a:ea typeface="Cambria"/>
              <a:cs typeface="Cambria"/>
              <a:sym typeface="Cambria"/>
            </a:endParaRPr>
          </a:p>
          <a:p>
            <a:pPr indent="0" lvl="0" marL="12700" marR="5080" rtl="0" algn="l">
              <a:lnSpc>
                <a:spcPct val="105000"/>
              </a:lnSpc>
              <a:spcBef>
                <a:spcPts val="0"/>
              </a:spcBef>
              <a:spcAft>
                <a:spcPts val="0"/>
              </a:spcAft>
              <a:buNone/>
            </a:pPr>
            <a:r>
              <a:rPr b="1" lang="en-US" sz="1700">
                <a:solidFill>
                  <a:srgbClr val="234060"/>
                </a:solidFill>
                <a:latin typeface="Cambria"/>
                <a:ea typeface="Cambria"/>
                <a:cs typeface="Cambria"/>
                <a:sym typeface="Cambria"/>
              </a:rPr>
              <a:t>Ashlesh</a:t>
            </a:r>
            <a:endParaRPr b="1" sz="1700">
              <a:solidFill>
                <a:srgbClr val="234060"/>
              </a:solidFill>
              <a:latin typeface="Cambria"/>
              <a:ea typeface="Cambria"/>
              <a:cs typeface="Cambria"/>
              <a:sym typeface="Cambria"/>
            </a:endParaRPr>
          </a:p>
          <a:p>
            <a:pPr indent="0" lvl="0" marL="12700" marR="5080" rtl="0" algn="l">
              <a:lnSpc>
                <a:spcPct val="105000"/>
              </a:lnSpc>
              <a:spcBef>
                <a:spcPts val="0"/>
              </a:spcBef>
              <a:spcAft>
                <a:spcPts val="0"/>
              </a:spcAft>
              <a:buNone/>
            </a:pPr>
            <a:r>
              <a:rPr b="1" lang="en-US" sz="1700">
                <a:solidFill>
                  <a:srgbClr val="234060"/>
                </a:solidFill>
                <a:latin typeface="Cambria"/>
                <a:ea typeface="Cambria"/>
                <a:cs typeface="Cambria"/>
                <a:sym typeface="Cambria"/>
              </a:rPr>
              <a:t>Kushagra Shukla</a:t>
            </a:r>
            <a:endParaRPr b="1" sz="1700">
              <a:solidFill>
                <a:srgbClr val="234060"/>
              </a:solidFill>
              <a:latin typeface="Cambria"/>
              <a:ea typeface="Cambria"/>
              <a:cs typeface="Cambria"/>
              <a:sym typeface="Cambria"/>
            </a:endParaRPr>
          </a:p>
          <a:p>
            <a:pPr indent="0" lvl="0" marL="12700" marR="5080" rtl="0" algn="l">
              <a:lnSpc>
                <a:spcPct val="105000"/>
              </a:lnSpc>
              <a:spcBef>
                <a:spcPts val="0"/>
              </a:spcBef>
              <a:spcAft>
                <a:spcPts val="0"/>
              </a:spcAft>
              <a:buNone/>
            </a:pPr>
            <a:r>
              <a:rPr b="1" lang="en-US" sz="1700">
                <a:solidFill>
                  <a:srgbClr val="234060"/>
                </a:solidFill>
                <a:latin typeface="Cambria"/>
                <a:ea typeface="Cambria"/>
                <a:cs typeface="Cambria"/>
                <a:sym typeface="Cambria"/>
              </a:rPr>
              <a:t>Madhuri VS</a:t>
            </a:r>
            <a:endParaRPr b="1" sz="1700">
              <a:solidFill>
                <a:srgbClr val="234060"/>
              </a:solidFill>
              <a:latin typeface="Cambria"/>
              <a:ea typeface="Cambria"/>
              <a:cs typeface="Cambria"/>
              <a:sym typeface="Cambria"/>
            </a:endParaRPr>
          </a:p>
        </p:txBody>
      </p:sp>
      <p:sp>
        <p:nvSpPr>
          <p:cNvPr id="56" name="Google Shape;56;p7"/>
          <p:cNvSpPr txBox="1"/>
          <p:nvPr/>
        </p:nvSpPr>
        <p:spPr>
          <a:xfrm>
            <a:off x="3777303" y="3053178"/>
            <a:ext cx="15894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1700">
                <a:solidFill>
                  <a:srgbClr val="234060"/>
                </a:solidFill>
                <a:latin typeface="Cambria"/>
                <a:ea typeface="Cambria"/>
                <a:cs typeface="Cambria"/>
                <a:sym typeface="Cambria"/>
              </a:rPr>
              <a:t>USN</a:t>
            </a:r>
            <a:endParaRPr b="1" sz="1700">
              <a:solidFill>
                <a:srgbClr val="234060"/>
              </a:solidFill>
              <a:latin typeface="Cambria"/>
              <a:ea typeface="Cambria"/>
              <a:cs typeface="Cambria"/>
              <a:sym typeface="Cambria"/>
            </a:endParaRPr>
          </a:p>
          <a:p>
            <a:pPr indent="0" lvl="0" marL="12700" rtl="0" algn="l">
              <a:spcBef>
                <a:spcPts val="0"/>
              </a:spcBef>
              <a:spcAft>
                <a:spcPts val="0"/>
              </a:spcAft>
              <a:buClr>
                <a:schemeClr val="dk1"/>
              </a:buClr>
              <a:buSzPts val="1100"/>
              <a:buFont typeface="Arial"/>
              <a:buNone/>
            </a:pPr>
            <a:r>
              <a:rPr b="1" lang="en-US" sz="1700">
                <a:solidFill>
                  <a:srgbClr val="234060"/>
                </a:solidFill>
                <a:latin typeface="Cambria"/>
                <a:ea typeface="Cambria"/>
                <a:cs typeface="Cambria"/>
                <a:sym typeface="Cambria"/>
              </a:rPr>
              <a:t>1DS23CD004</a:t>
            </a:r>
            <a:endParaRPr b="1" sz="1700">
              <a:solidFill>
                <a:srgbClr val="234060"/>
              </a:solidFill>
              <a:latin typeface="Cambria"/>
              <a:ea typeface="Cambria"/>
              <a:cs typeface="Cambria"/>
              <a:sym typeface="Cambria"/>
            </a:endParaRPr>
          </a:p>
          <a:p>
            <a:pPr indent="0" lvl="0" marL="12700" rtl="0" algn="l">
              <a:spcBef>
                <a:spcPts val="0"/>
              </a:spcBef>
              <a:spcAft>
                <a:spcPts val="0"/>
              </a:spcAft>
              <a:buClr>
                <a:schemeClr val="dk1"/>
              </a:buClr>
              <a:buSzPts val="1100"/>
              <a:buFont typeface="Arial"/>
              <a:buNone/>
            </a:pPr>
            <a:r>
              <a:rPr b="1" lang="en-US" sz="1700">
                <a:solidFill>
                  <a:srgbClr val="234060"/>
                </a:solidFill>
                <a:latin typeface="Cambria"/>
                <a:ea typeface="Cambria"/>
                <a:cs typeface="Cambria"/>
                <a:sym typeface="Cambria"/>
              </a:rPr>
              <a:t>1DS23CD012</a:t>
            </a:r>
            <a:endParaRPr b="1" sz="1700">
              <a:solidFill>
                <a:srgbClr val="234060"/>
              </a:solidFill>
              <a:latin typeface="Cambria"/>
              <a:ea typeface="Cambria"/>
              <a:cs typeface="Cambria"/>
              <a:sym typeface="Cambria"/>
            </a:endParaRPr>
          </a:p>
          <a:p>
            <a:pPr indent="0" lvl="0" marL="12700" rtl="0" algn="l">
              <a:spcBef>
                <a:spcPts val="0"/>
              </a:spcBef>
              <a:spcAft>
                <a:spcPts val="0"/>
              </a:spcAft>
              <a:buClr>
                <a:schemeClr val="dk1"/>
              </a:buClr>
              <a:buSzPts val="1100"/>
              <a:buFont typeface="Arial"/>
              <a:buNone/>
            </a:pPr>
            <a:r>
              <a:rPr b="1" lang="en-US" sz="1700">
                <a:solidFill>
                  <a:srgbClr val="234060"/>
                </a:solidFill>
                <a:latin typeface="Cambria"/>
                <a:ea typeface="Cambria"/>
                <a:cs typeface="Cambria"/>
                <a:sym typeface="Cambria"/>
              </a:rPr>
              <a:t>1DS23CD027</a:t>
            </a:r>
            <a:endParaRPr b="1" sz="1700">
              <a:solidFill>
                <a:srgbClr val="234060"/>
              </a:solidFill>
              <a:latin typeface="Cambria"/>
              <a:ea typeface="Cambria"/>
              <a:cs typeface="Cambria"/>
              <a:sym typeface="Cambria"/>
            </a:endParaRPr>
          </a:p>
          <a:p>
            <a:pPr indent="0" lvl="0" marL="12700" rtl="0" algn="l">
              <a:spcBef>
                <a:spcPts val="0"/>
              </a:spcBef>
              <a:spcAft>
                <a:spcPts val="0"/>
              </a:spcAft>
              <a:buSzPts val="1100"/>
              <a:buNone/>
            </a:pPr>
            <a:r>
              <a:rPr b="1" lang="en-US" sz="1700">
                <a:solidFill>
                  <a:srgbClr val="234060"/>
                </a:solidFill>
                <a:latin typeface="Cambria"/>
                <a:ea typeface="Cambria"/>
                <a:cs typeface="Cambria"/>
                <a:sym typeface="Cambria"/>
              </a:rPr>
              <a:t>1DS23CD029</a:t>
            </a:r>
            <a:endParaRPr b="1" sz="1700">
              <a:solidFill>
                <a:srgbClr val="234060"/>
              </a:solidFill>
              <a:latin typeface="Cambria"/>
              <a:ea typeface="Cambria"/>
              <a:cs typeface="Cambria"/>
              <a:sym typeface="Cambria"/>
            </a:endParaRPr>
          </a:p>
        </p:txBody>
      </p:sp>
      <p:sp>
        <p:nvSpPr>
          <p:cNvPr id="57" name="Google Shape;57;p7"/>
          <p:cNvSpPr txBox="1"/>
          <p:nvPr/>
        </p:nvSpPr>
        <p:spPr>
          <a:xfrm>
            <a:off x="3096260" y="4554880"/>
            <a:ext cx="3147060" cy="21272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200">
                <a:latin typeface="Georgia"/>
                <a:ea typeface="Georgia"/>
                <a:cs typeface="Georgia"/>
                <a:sym typeface="Georgia"/>
              </a:rPr>
              <a:t>Department of CSE (Data Science), DSCE</a:t>
            </a:r>
            <a:endParaRPr sz="1200">
              <a:latin typeface="Georgia"/>
              <a:ea typeface="Georgia"/>
              <a:cs typeface="Georgia"/>
              <a:sym typeface="Georgia"/>
            </a:endParaRPr>
          </a:p>
        </p:txBody>
      </p:sp>
      <p:sp>
        <p:nvSpPr>
          <p:cNvPr id="58" name="Google Shape;58;p7"/>
          <p:cNvSpPr txBox="1"/>
          <p:nvPr/>
        </p:nvSpPr>
        <p:spPr>
          <a:xfrm>
            <a:off x="5638800" y="2498725"/>
            <a:ext cx="3310200" cy="13872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0625">
            <a:spAutoFit/>
          </a:bodyPr>
          <a:lstStyle/>
          <a:p>
            <a:pPr indent="0" lvl="0" marL="6985" rtl="0" algn="ctr">
              <a:lnSpc>
                <a:spcPct val="100000"/>
              </a:lnSpc>
              <a:spcBef>
                <a:spcPts val="0"/>
              </a:spcBef>
              <a:spcAft>
                <a:spcPts val="0"/>
              </a:spcAft>
              <a:buNone/>
            </a:pPr>
            <a:r>
              <a:rPr b="1" lang="en-US" sz="1800">
                <a:solidFill>
                  <a:srgbClr val="484429"/>
                </a:solidFill>
                <a:latin typeface="Cambria"/>
                <a:ea typeface="Cambria"/>
                <a:cs typeface="Cambria"/>
                <a:sym typeface="Cambria"/>
              </a:rPr>
              <a:t>Under The Guidance Of</a:t>
            </a:r>
            <a:endParaRPr sz="1800">
              <a:latin typeface="Cambria"/>
              <a:ea typeface="Cambria"/>
              <a:cs typeface="Cambria"/>
              <a:sym typeface="Cambria"/>
            </a:endParaRPr>
          </a:p>
          <a:p>
            <a:pPr indent="0" lvl="0" marL="0" rtl="0" algn="l">
              <a:lnSpc>
                <a:spcPct val="100000"/>
              </a:lnSpc>
              <a:spcBef>
                <a:spcPts val="0"/>
              </a:spcBef>
              <a:spcAft>
                <a:spcPts val="0"/>
              </a:spcAft>
              <a:buNone/>
            </a:pPr>
            <a:r>
              <a:t/>
            </a:r>
            <a:endParaRPr sz="2400">
              <a:latin typeface="Cambria"/>
              <a:ea typeface="Cambria"/>
              <a:cs typeface="Cambria"/>
              <a:sym typeface="Cambria"/>
            </a:endParaRPr>
          </a:p>
          <a:p>
            <a:pPr indent="0" lvl="0" marL="6985" rtl="0" algn="ctr">
              <a:lnSpc>
                <a:spcPct val="100000"/>
              </a:lnSpc>
              <a:spcBef>
                <a:spcPts val="0"/>
              </a:spcBef>
              <a:spcAft>
                <a:spcPts val="0"/>
              </a:spcAft>
              <a:buNone/>
            </a:pPr>
            <a:r>
              <a:rPr b="1" lang="en-US" sz="1300">
                <a:solidFill>
                  <a:srgbClr val="17365D"/>
                </a:solidFill>
                <a:latin typeface="Cambria"/>
                <a:ea typeface="Cambria"/>
                <a:cs typeface="Cambria"/>
                <a:sym typeface="Cambria"/>
              </a:rPr>
              <a:t>Dr. Rashmi</a:t>
            </a:r>
            <a:endParaRPr/>
          </a:p>
          <a:p>
            <a:pPr indent="0" lvl="0" marL="6985" rtl="0" algn="ctr">
              <a:lnSpc>
                <a:spcPct val="100000"/>
              </a:lnSpc>
              <a:spcBef>
                <a:spcPts val="0"/>
              </a:spcBef>
              <a:spcAft>
                <a:spcPts val="0"/>
              </a:spcAft>
              <a:buNone/>
            </a:pPr>
            <a:r>
              <a:rPr lang="en-US" sz="1050">
                <a:latin typeface="Georgia"/>
                <a:ea typeface="Georgia"/>
                <a:cs typeface="Georgia"/>
                <a:sym typeface="Georgia"/>
              </a:rPr>
              <a:t>HOD</a:t>
            </a:r>
            <a:endParaRPr/>
          </a:p>
          <a:p>
            <a:pPr indent="0" lvl="0" marL="1270" rtl="0" algn="ctr">
              <a:lnSpc>
                <a:spcPct val="100000"/>
              </a:lnSpc>
              <a:spcBef>
                <a:spcPts val="5"/>
              </a:spcBef>
              <a:spcAft>
                <a:spcPts val="0"/>
              </a:spcAft>
              <a:buNone/>
            </a:pPr>
            <a:r>
              <a:rPr lang="en-US" sz="1050">
                <a:latin typeface="Georgia"/>
                <a:ea typeface="Georgia"/>
                <a:cs typeface="Georgia"/>
                <a:sym typeface="Georgia"/>
              </a:rPr>
              <a:t>Dept. of CSE(Data Science)</a:t>
            </a:r>
            <a:endParaRPr sz="1050">
              <a:latin typeface="Georgia"/>
              <a:ea typeface="Georgia"/>
              <a:cs typeface="Georgia"/>
              <a:sym typeface="Georgia"/>
            </a:endParaRPr>
          </a:p>
          <a:p>
            <a:pPr indent="0" lvl="0" marL="0" marR="6985" rtl="0" algn="ctr">
              <a:lnSpc>
                <a:spcPct val="100000"/>
              </a:lnSpc>
              <a:spcBef>
                <a:spcPts val="110"/>
              </a:spcBef>
              <a:spcAft>
                <a:spcPts val="0"/>
              </a:spcAft>
              <a:buNone/>
            </a:pPr>
            <a:r>
              <a:rPr lang="en-US" sz="1050">
                <a:latin typeface="Georgia"/>
                <a:ea typeface="Georgia"/>
                <a:cs typeface="Georgia"/>
                <a:sym typeface="Georgia"/>
              </a:rPr>
              <a:t>DSCE, Bangalore</a:t>
            </a:r>
            <a:endParaRPr sz="1050">
              <a:latin typeface="Georgia"/>
              <a:ea typeface="Georgia"/>
              <a:cs typeface="Georgia"/>
              <a:sym typeface="Georgia"/>
            </a:endParaRPr>
          </a:p>
        </p:txBody>
      </p:sp>
      <p:sp>
        <p:nvSpPr>
          <p:cNvPr id="59" name="Google Shape;59;p7"/>
          <p:cNvSpPr txBox="1"/>
          <p:nvPr/>
        </p:nvSpPr>
        <p:spPr>
          <a:xfrm>
            <a:off x="8552433" y="4711280"/>
            <a:ext cx="114300" cy="23495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1350">
                <a:latin typeface="Calibri"/>
                <a:ea typeface="Calibri"/>
                <a:cs typeface="Calibri"/>
                <a:sym typeface="Calibri"/>
              </a:rPr>
              <a:t>1</a:t>
            </a:r>
            <a:endParaRPr sz="1350">
              <a:latin typeface="Calibri"/>
              <a:ea typeface="Calibri"/>
              <a:cs typeface="Calibri"/>
              <a:sym typeface="Calibri"/>
            </a:endParaRPr>
          </a:p>
        </p:txBody>
      </p:sp>
      <p:grpSp>
        <p:nvGrpSpPr>
          <p:cNvPr id="60" name="Google Shape;60;p7"/>
          <p:cNvGrpSpPr/>
          <p:nvPr/>
        </p:nvGrpSpPr>
        <p:grpSpPr>
          <a:xfrm>
            <a:off x="0" y="45796"/>
            <a:ext cx="9144000" cy="5051983"/>
            <a:chOff x="0" y="45796"/>
            <a:chExt cx="9144000" cy="5051983"/>
          </a:xfrm>
        </p:grpSpPr>
        <p:pic>
          <p:nvPicPr>
            <p:cNvPr id="61" name="Google Shape;61;p7"/>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62" name="Google Shape;62;p7"/>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3" name="Google Shape;63;p7"/>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64" name="Google Shape;64;p7"/>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5" name="Google Shape;65;p7"/>
            <p:cNvPicPr preferRelativeResize="0"/>
            <p:nvPr/>
          </p:nvPicPr>
          <p:blipFill rotWithShape="1">
            <a:blip r:embed="rId5">
              <a:alphaModFix/>
            </a:blip>
            <a:srcRect b="0" l="0" r="0" t="0"/>
            <a:stretch/>
          </p:blipFill>
          <p:spPr>
            <a:xfrm>
              <a:off x="987552" y="45796"/>
              <a:ext cx="6949440" cy="630859"/>
            </a:xfrm>
            <a:prstGeom prst="rect">
              <a:avLst/>
            </a:prstGeom>
            <a:noFill/>
            <a:ln>
              <a:noFill/>
            </a:ln>
          </p:spPr>
        </p:pic>
      </p:grpSp>
      <p:sp>
        <p:nvSpPr>
          <p:cNvPr id="66" name="Google Shape;66;p7"/>
          <p:cNvSpPr txBox="1"/>
          <p:nvPr>
            <p:ph type="title"/>
          </p:nvPr>
        </p:nvSpPr>
        <p:spPr>
          <a:xfrm>
            <a:off x="356700" y="932625"/>
            <a:ext cx="8787300" cy="445800"/>
          </a:xfrm>
          <a:prstGeom prst="rect">
            <a:avLst/>
          </a:prstGeom>
          <a:noFill/>
          <a:ln>
            <a:noFill/>
          </a:ln>
        </p:spPr>
        <p:txBody>
          <a:bodyPr anchorCtr="0" anchor="t" bIns="0" lIns="0" spcFirstLastPara="1" rIns="0" wrap="square" tIns="14600">
            <a:spAutoFit/>
          </a:bodyPr>
          <a:lstStyle/>
          <a:p>
            <a:pPr indent="0" lvl="0" marL="12700" rtl="0" algn="ctr">
              <a:lnSpc>
                <a:spcPct val="100000"/>
              </a:lnSpc>
              <a:spcBef>
                <a:spcPts val="0"/>
              </a:spcBef>
              <a:spcAft>
                <a:spcPts val="0"/>
              </a:spcAft>
              <a:buNone/>
            </a:pPr>
            <a:r>
              <a:rPr lang="en-US" sz="2800">
                <a:solidFill>
                  <a:srgbClr val="000000"/>
                </a:solidFill>
              </a:rPr>
              <a:t>MINI-PROJECT PRESENTATION</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6"/>
          <p:cNvSpPr txBox="1"/>
          <p:nvPr/>
        </p:nvSpPr>
        <p:spPr>
          <a:xfrm>
            <a:off x="628650" y="1095325"/>
            <a:ext cx="7886700" cy="3847800"/>
          </a:xfrm>
          <a:prstGeom prst="rect">
            <a:avLst/>
          </a:prstGeom>
          <a:noFill/>
          <a:ln>
            <a:noFill/>
          </a:ln>
        </p:spPr>
        <p:txBody>
          <a:bodyPr anchorCtr="0" anchor="t" bIns="34300" lIns="68600" spcFirstLastPara="1" rIns="68600" wrap="square" tIns="34300">
            <a:normAutofit/>
          </a:bodyPr>
          <a:lstStyle/>
          <a:p>
            <a:pPr indent="-336550" lvl="0" marL="457200" rtl="0" algn="ctr">
              <a:lnSpc>
                <a:spcPct val="100000"/>
              </a:lnSpc>
              <a:spcBef>
                <a:spcPts val="0"/>
              </a:spcBef>
              <a:spcAft>
                <a:spcPts val="0"/>
              </a:spcAft>
              <a:buSzPts val="1700"/>
              <a:buFont typeface="Times New Roman"/>
              <a:buChar char="❖"/>
            </a:pPr>
            <a:r>
              <a:rPr b="1" lang="en-US" sz="1700" u="sng">
                <a:latin typeface="Times New Roman"/>
                <a:ea typeface="Times New Roman"/>
                <a:cs typeface="Times New Roman"/>
                <a:sym typeface="Times New Roman"/>
              </a:rPr>
              <a:t>Objective:</a:t>
            </a:r>
            <a:endParaRPr b="1" sz="1700" u="sng">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b="1" sz="1700" u="sng">
              <a:latin typeface="Times New Roman"/>
              <a:ea typeface="Times New Roman"/>
              <a:cs typeface="Times New Roman"/>
              <a:sym typeface="Times New Roman"/>
            </a:endParaRPr>
          </a:p>
          <a:p>
            <a:pPr indent="-311150" lvl="0" marL="914400" marR="0" rtl="0" algn="l">
              <a:lnSpc>
                <a:spcPct val="115000"/>
              </a:lnSpc>
              <a:spcBef>
                <a:spcPts val="0"/>
              </a:spcBef>
              <a:spcAft>
                <a:spcPts val="0"/>
              </a:spcAft>
              <a:buClr>
                <a:schemeClr val="dk1"/>
              </a:buClr>
              <a:buSzPts val="1300"/>
              <a:buFont typeface="Times New Roman"/>
              <a:buAutoNum type="arabicPeriod"/>
            </a:pPr>
            <a:r>
              <a:rPr b="1" lang="en-US" sz="1300">
                <a:solidFill>
                  <a:schemeClr val="dk1"/>
                </a:solidFill>
                <a:highlight>
                  <a:srgbClr val="FFFFFF"/>
                </a:highlight>
                <a:latin typeface="Times New Roman"/>
                <a:ea typeface="Times New Roman"/>
                <a:cs typeface="Times New Roman"/>
                <a:sym typeface="Times New Roman"/>
              </a:rPr>
              <a:t>Provide Personalized Plant Care Guidance:</a:t>
            </a:r>
            <a:r>
              <a:rPr lang="en-US" sz="1300">
                <a:solidFill>
                  <a:schemeClr val="dk1"/>
                </a:solidFill>
                <a:highlight>
                  <a:srgbClr val="FFFFFF"/>
                </a:highlight>
                <a:latin typeface="Times New Roman"/>
                <a:ea typeface="Times New Roman"/>
                <a:cs typeface="Times New Roman"/>
                <a:sym typeface="Times New Roman"/>
              </a:rPr>
              <a:t> To offer users accurate and reliable gardening advice tailored to specific plant needs, including sowing instructions, spacing requirements, harvest times, and other relevant information based on user queries. </a:t>
            </a:r>
            <a:endParaRPr sz="1300">
              <a:solidFill>
                <a:schemeClr val="dk1"/>
              </a:solidFill>
              <a:highlight>
                <a:srgbClr val="FFFFFF"/>
              </a:highlight>
              <a:latin typeface="Times New Roman"/>
              <a:ea typeface="Times New Roman"/>
              <a:cs typeface="Times New Roman"/>
              <a:sym typeface="Times New Roman"/>
            </a:endParaRPr>
          </a:p>
          <a:p>
            <a:pPr indent="-311150" lvl="0" marL="914400" marR="0" rtl="0" algn="l">
              <a:lnSpc>
                <a:spcPct val="115000"/>
              </a:lnSpc>
              <a:spcBef>
                <a:spcPts val="0"/>
              </a:spcBef>
              <a:spcAft>
                <a:spcPts val="0"/>
              </a:spcAft>
              <a:buClr>
                <a:schemeClr val="dk1"/>
              </a:buClr>
              <a:buSzPts val="1300"/>
              <a:buFont typeface="Times New Roman"/>
              <a:buAutoNum type="arabicPeriod"/>
            </a:pPr>
            <a:r>
              <a:rPr b="1" lang="en-US" sz="1300">
                <a:solidFill>
                  <a:schemeClr val="dk1"/>
                </a:solidFill>
                <a:highlight>
                  <a:srgbClr val="FFFFFF"/>
                </a:highlight>
              </a:rPr>
              <a:t>Interactive System:</a:t>
            </a:r>
            <a:r>
              <a:rPr lang="en-US" sz="1300">
                <a:solidFill>
                  <a:schemeClr val="dk1"/>
                </a:solidFill>
                <a:highlight>
                  <a:srgbClr val="FFFFFF"/>
                </a:highlight>
                <a:latin typeface="Times New Roman"/>
                <a:ea typeface="Times New Roman"/>
                <a:cs typeface="Times New Roman"/>
                <a:sym typeface="Times New Roman"/>
              </a:rPr>
              <a:t> Enable interactive communication with real-time responses to user queries, enhancing user engagement and satisfaction. </a:t>
            </a:r>
            <a:endParaRPr sz="1300">
              <a:solidFill>
                <a:schemeClr val="dk1"/>
              </a:solidFill>
              <a:highlight>
                <a:srgbClr val="FFFFFF"/>
              </a:highlight>
              <a:latin typeface="Times New Roman"/>
              <a:ea typeface="Times New Roman"/>
              <a:cs typeface="Times New Roman"/>
              <a:sym typeface="Times New Roman"/>
            </a:endParaRPr>
          </a:p>
          <a:p>
            <a:pPr indent="-311150" lvl="0" marL="914400" marR="0" rtl="0" algn="l">
              <a:lnSpc>
                <a:spcPct val="115000"/>
              </a:lnSpc>
              <a:spcBef>
                <a:spcPts val="0"/>
              </a:spcBef>
              <a:spcAft>
                <a:spcPts val="0"/>
              </a:spcAft>
              <a:buClr>
                <a:schemeClr val="dk1"/>
              </a:buClr>
              <a:buSzPts val="1300"/>
              <a:buFont typeface="Times New Roman"/>
              <a:buAutoNum type="arabicPeriod"/>
            </a:pPr>
            <a:r>
              <a:rPr b="1" lang="en-US" sz="1300">
                <a:solidFill>
                  <a:schemeClr val="dk1"/>
                </a:solidFill>
                <a:highlight>
                  <a:srgbClr val="FFFFFF"/>
                </a:highlight>
              </a:rPr>
              <a:t>Scalable Architecture:</a:t>
            </a:r>
            <a:r>
              <a:rPr lang="en-US" sz="1300">
                <a:solidFill>
                  <a:schemeClr val="dk1"/>
                </a:solidFill>
                <a:highlight>
                  <a:srgbClr val="FFFFFF"/>
                </a:highlight>
                <a:latin typeface="Times New Roman"/>
                <a:ea typeface="Times New Roman"/>
                <a:cs typeface="Times New Roman"/>
                <a:sym typeface="Times New Roman"/>
              </a:rPr>
              <a:t> Design the system architecture to be scalable and robust, capable of handling many user interactions without performance degradation. </a:t>
            </a:r>
            <a:endParaRPr sz="1300">
              <a:solidFill>
                <a:schemeClr val="dk1"/>
              </a:solidFill>
              <a:highlight>
                <a:srgbClr val="FFFFFF"/>
              </a:highlight>
              <a:latin typeface="Times New Roman"/>
              <a:ea typeface="Times New Roman"/>
              <a:cs typeface="Times New Roman"/>
              <a:sym typeface="Times New Roman"/>
            </a:endParaRPr>
          </a:p>
          <a:p>
            <a:pPr indent="-311150" lvl="0" marL="914400" marR="0" rtl="0" algn="l">
              <a:lnSpc>
                <a:spcPct val="115000"/>
              </a:lnSpc>
              <a:spcBef>
                <a:spcPts val="0"/>
              </a:spcBef>
              <a:spcAft>
                <a:spcPts val="0"/>
              </a:spcAft>
              <a:buClr>
                <a:schemeClr val="dk1"/>
              </a:buClr>
              <a:buSzPts val="1300"/>
              <a:buFont typeface="Times New Roman"/>
              <a:buAutoNum type="arabicPeriod"/>
            </a:pPr>
            <a:r>
              <a:rPr b="1" lang="en-US" sz="1300">
                <a:solidFill>
                  <a:schemeClr val="dk1"/>
                </a:solidFill>
                <a:highlight>
                  <a:srgbClr val="FFFFFF"/>
                </a:highlight>
              </a:rPr>
              <a:t>Future Expansion:</a:t>
            </a:r>
            <a:r>
              <a:rPr lang="en-US" sz="1300">
                <a:solidFill>
                  <a:schemeClr val="dk1"/>
                </a:solidFill>
                <a:highlight>
                  <a:srgbClr val="FFFFFF"/>
                </a:highlight>
                <a:latin typeface="Times New Roman"/>
                <a:ea typeface="Times New Roman"/>
                <a:cs typeface="Times New Roman"/>
                <a:sym typeface="Times New Roman"/>
              </a:rPr>
              <a:t> Plan for the addition of more data to further enhance the gardening assistance provided. </a:t>
            </a:r>
            <a:endParaRPr sz="1300">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p:txBody>
      </p:sp>
      <p:sp>
        <p:nvSpPr>
          <p:cNvPr id="137" name="Google Shape;137;p16"/>
          <p:cNvSpPr txBox="1"/>
          <p:nvPr/>
        </p:nvSpPr>
        <p:spPr>
          <a:xfrm>
            <a:off x="8506066" y="4808075"/>
            <a:ext cx="334800" cy="200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200">
                <a:solidFill>
                  <a:srgbClr val="878787"/>
                </a:solidFill>
                <a:latin typeface="Calibri"/>
                <a:ea typeface="Calibri"/>
                <a:cs typeface="Calibri"/>
                <a:sym typeface="Calibri"/>
              </a:rPr>
              <a:t>10</a:t>
            </a:r>
            <a:endParaRPr sz="1200">
              <a:latin typeface="Calibri"/>
              <a:ea typeface="Calibri"/>
              <a:cs typeface="Calibri"/>
              <a:sym typeface="Calibri"/>
            </a:endParaRPr>
          </a:p>
        </p:txBody>
      </p:sp>
      <p:grpSp>
        <p:nvGrpSpPr>
          <p:cNvPr id="138" name="Google Shape;138;p16"/>
          <p:cNvGrpSpPr/>
          <p:nvPr/>
        </p:nvGrpSpPr>
        <p:grpSpPr>
          <a:xfrm>
            <a:off x="0" y="91566"/>
            <a:ext cx="9144000" cy="4969671"/>
            <a:chOff x="0" y="91566"/>
            <a:chExt cx="9144000" cy="4969671"/>
          </a:xfrm>
        </p:grpSpPr>
        <p:pic>
          <p:nvPicPr>
            <p:cNvPr id="139" name="Google Shape;139;p16"/>
            <p:cNvPicPr preferRelativeResize="0"/>
            <p:nvPr/>
          </p:nvPicPr>
          <p:blipFill rotWithShape="1">
            <a:blip r:embed="rId3">
              <a:alphaModFix/>
            </a:blip>
            <a:srcRect b="0" l="0" r="0" t="0"/>
            <a:stretch/>
          </p:blipFill>
          <p:spPr>
            <a:xfrm>
              <a:off x="401764" y="137143"/>
              <a:ext cx="106298" cy="4924094"/>
            </a:xfrm>
            <a:prstGeom prst="rect">
              <a:avLst/>
            </a:prstGeom>
            <a:noFill/>
            <a:ln>
              <a:noFill/>
            </a:ln>
          </p:spPr>
        </p:pic>
        <p:sp>
          <p:nvSpPr>
            <p:cNvPr id="140" name="Google Shape;140;p16"/>
            <p:cNvSpPr/>
            <p:nvPr/>
          </p:nvSpPr>
          <p:spPr>
            <a:xfrm>
              <a:off x="457200" y="146430"/>
              <a:ext cx="0" cy="4862195"/>
            </a:xfrm>
            <a:custGeom>
              <a:rect b="b" l="l" r="r" t="t"/>
              <a:pathLst>
                <a:path extrusionOk="0" h="4862195" w="120000">
                  <a:moveTo>
                    <a:pt x="0" y="0"/>
                  </a:moveTo>
                  <a:lnTo>
                    <a:pt x="0" y="4861915"/>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1" name="Google Shape;141;p16"/>
            <p:cNvPicPr preferRelativeResize="0"/>
            <p:nvPr/>
          </p:nvPicPr>
          <p:blipFill rotWithShape="1">
            <a:blip r:embed="rId4">
              <a:alphaModFix/>
            </a:blip>
            <a:srcRect b="0" l="0" r="0" t="0"/>
            <a:stretch/>
          </p:blipFill>
          <p:spPr>
            <a:xfrm>
              <a:off x="0" y="758951"/>
              <a:ext cx="9144000" cy="141732"/>
            </a:xfrm>
            <a:prstGeom prst="rect">
              <a:avLst/>
            </a:prstGeom>
            <a:noFill/>
            <a:ln>
              <a:noFill/>
            </a:ln>
          </p:spPr>
        </p:pic>
        <p:sp>
          <p:nvSpPr>
            <p:cNvPr id="142" name="Google Shape;142;p16"/>
            <p:cNvSpPr/>
            <p:nvPr/>
          </p:nvSpPr>
          <p:spPr>
            <a:xfrm>
              <a:off x="0" y="805433"/>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3" name="Google Shape;143;p16"/>
            <p:cNvPicPr preferRelativeResize="0"/>
            <p:nvPr/>
          </p:nvPicPr>
          <p:blipFill rotWithShape="1">
            <a:blip r:embed="rId5">
              <a:alphaModFix/>
            </a:blip>
            <a:srcRect b="0" l="0" r="0" t="0"/>
            <a:stretch/>
          </p:blipFill>
          <p:spPr>
            <a:xfrm>
              <a:off x="7845552" y="91566"/>
              <a:ext cx="1143000" cy="594360"/>
            </a:xfrm>
            <a:prstGeom prst="rect">
              <a:avLst/>
            </a:prstGeom>
            <a:noFill/>
            <a:ln>
              <a:noFill/>
            </a:ln>
          </p:spPr>
        </p:pic>
      </p:grpSp>
      <p:sp>
        <p:nvSpPr>
          <p:cNvPr id="144" name="Google Shape;144;p16"/>
          <p:cNvSpPr txBox="1"/>
          <p:nvPr>
            <p:ph type="title"/>
          </p:nvPr>
        </p:nvSpPr>
        <p:spPr>
          <a:xfrm>
            <a:off x="457200" y="212725"/>
            <a:ext cx="7746900" cy="4791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None/>
            </a:pPr>
            <a:r>
              <a:rPr lang="en-US" sz="3000"/>
              <a:t>OBJECTIVE &amp; SCOPE OF THE PROJECT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7"/>
          <p:cNvSpPr txBox="1"/>
          <p:nvPr/>
        </p:nvSpPr>
        <p:spPr>
          <a:xfrm>
            <a:off x="8506069" y="4808075"/>
            <a:ext cx="252900" cy="200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200">
                <a:solidFill>
                  <a:srgbClr val="878787"/>
                </a:solidFill>
                <a:latin typeface="Calibri"/>
                <a:ea typeface="Calibri"/>
                <a:cs typeface="Calibri"/>
                <a:sym typeface="Calibri"/>
              </a:rPr>
              <a:t>11</a:t>
            </a:r>
            <a:endParaRPr sz="1200">
              <a:latin typeface="Calibri"/>
              <a:ea typeface="Calibri"/>
              <a:cs typeface="Calibri"/>
              <a:sym typeface="Calibri"/>
            </a:endParaRPr>
          </a:p>
        </p:txBody>
      </p:sp>
      <p:grpSp>
        <p:nvGrpSpPr>
          <p:cNvPr id="150" name="Google Shape;150;p17"/>
          <p:cNvGrpSpPr/>
          <p:nvPr/>
        </p:nvGrpSpPr>
        <p:grpSpPr>
          <a:xfrm>
            <a:off x="0" y="91566"/>
            <a:ext cx="9144000" cy="4969671"/>
            <a:chOff x="0" y="91566"/>
            <a:chExt cx="9144000" cy="4969671"/>
          </a:xfrm>
        </p:grpSpPr>
        <p:pic>
          <p:nvPicPr>
            <p:cNvPr id="151" name="Google Shape;151;p17"/>
            <p:cNvPicPr preferRelativeResize="0"/>
            <p:nvPr/>
          </p:nvPicPr>
          <p:blipFill rotWithShape="1">
            <a:blip r:embed="rId3">
              <a:alphaModFix/>
            </a:blip>
            <a:srcRect b="0" l="0" r="0" t="0"/>
            <a:stretch/>
          </p:blipFill>
          <p:spPr>
            <a:xfrm>
              <a:off x="401764" y="137143"/>
              <a:ext cx="106298" cy="4924094"/>
            </a:xfrm>
            <a:prstGeom prst="rect">
              <a:avLst/>
            </a:prstGeom>
            <a:noFill/>
            <a:ln>
              <a:noFill/>
            </a:ln>
          </p:spPr>
        </p:pic>
        <p:sp>
          <p:nvSpPr>
            <p:cNvPr id="152" name="Google Shape;152;p17"/>
            <p:cNvSpPr/>
            <p:nvPr/>
          </p:nvSpPr>
          <p:spPr>
            <a:xfrm>
              <a:off x="457200" y="146430"/>
              <a:ext cx="0" cy="4862195"/>
            </a:xfrm>
            <a:custGeom>
              <a:rect b="b" l="l" r="r" t="t"/>
              <a:pathLst>
                <a:path extrusionOk="0" h="4862195" w="120000">
                  <a:moveTo>
                    <a:pt x="0" y="0"/>
                  </a:moveTo>
                  <a:lnTo>
                    <a:pt x="0" y="4861915"/>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3" name="Google Shape;153;p17"/>
            <p:cNvPicPr preferRelativeResize="0"/>
            <p:nvPr/>
          </p:nvPicPr>
          <p:blipFill rotWithShape="1">
            <a:blip r:embed="rId4">
              <a:alphaModFix/>
            </a:blip>
            <a:srcRect b="0" l="0" r="0" t="0"/>
            <a:stretch/>
          </p:blipFill>
          <p:spPr>
            <a:xfrm>
              <a:off x="0" y="758951"/>
              <a:ext cx="9144000" cy="141732"/>
            </a:xfrm>
            <a:prstGeom prst="rect">
              <a:avLst/>
            </a:prstGeom>
            <a:noFill/>
            <a:ln>
              <a:noFill/>
            </a:ln>
          </p:spPr>
        </p:pic>
        <p:sp>
          <p:nvSpPr>
            <p:cNvPr id="154" name="Google Shape;154;p17"/>
            <p:cNvSpPr/>
            <p:nvPr/>
          </p:nvSpPr>
          <p:spPr>
            <a:xfrm>
              <a:off x="0" y="805433"/>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5" name="Google Shape;155;p17"/>
            <p:cNvPicPr preferRelativeResize="0"/>
            <p:nvPr/>
          </p:nvPicPr>
          <p:blipFill rotWithShape="1">
            <a:blip r:embed="rId5">
              <a:alphaModFix/>
            </a:blip>
            <a:srcRect b="0" l="0" r="0" t="0"/>
            <a:stretch/>
          </p:blipFill>
          <p:spPr>
            <a:xfrm>
              <a:off x="7845552" y="91566"/>
              <a:ext cx="1143000" cy="594360"/>
            </a:xfrm>
            <a:prstGeom prst="rect">
              <a:avLst/>
            </a:prstGeom>
            <a:noFill/>
            <a:ln>
              <a:noFill/>
            </a:ln>
          </p:spPr>
        </p:pic>
      </p:grpSp>
      <p:sp>
        <p:nvSpPr>
          <p:cNvPr id="156" name="Google Shape;156;p17"/>
          <p:cNvSpPr txBox="1"/>
          <p:nvPr>
            <p:ph type="title"/>
          </p:nvPr>
        </p:nvSpPr>
        <p:spPr>
          <a:xfrm>
            <a:off x="457200" y="212725"/>
            <a:ext cx="7746900" cy="4791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None/>
            </a:pPr>
            <a:r>
              <a:rPr lang="en-US" sz="3000"/>
              <a:t>OBJECTIVE &amp; SCOPE OF THE PROJECT</a:t>
            </a:r>
            <a:endParaRPr sz="3000"/>
          </a:p>
        </p:txBody>
      </p:sp>
      <p:sp>
        <p:nvSpPr>
          <p:cNvPr id="157" name="Google Shape;157;p17"/>
          <p:cNvSpPr txBox="1"/>
          <p:nvPr/>
        </p:nvSpPr>
        <p:spPr>
          <a:xfrm>
            <a:off x="748400" y="1309700"/>
            <a:ext cx="7917600" cy="220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chemeClr val="dk1"/>
                </a:solidFill>
                <a:highlight>
                  <a:srgbClr val="FFFFFF"/>
                </a:highlight>
                <a:latin typeface="Times New Roman"/>
                <a:ea typeface="Times New Roman"/>
                <a:cs typeface="Times New Roman"/>
                <a:sym typeface="Times New Roman"/>
              </a:rPr>
              <a:t>Scope:</a:t>
            </a:r>
            <a:r>
              <a:rPr lang="en-US">
                <a:solidFill>
                  <a:schemeClr val="dk1"/>
                </a:solidFill>
                <a:highlight>
                  <a:srgbClr val="FFFFFF"/>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800"/>
              </a:spcBef>
              <a:spcAft>
                <a:spcPts val="0"/>
              </a:spcAft>
              <a:buClr>
                <a:schemeClr val="dk1"/>
              </a:buClr>
              <a:buSzPts val="1200"/>
              <a:buFont typeface="Times New Roman"/>
              <a:buAutoNum type="arabicPeriod"/>
            </a:pPr>
            <a:r>
              <a:rPr b="1" lang="en-US" sz="1200">
                <a:solidFill>
                  <a:srgbClr val="0E0E0E"/>
                </a:solidFill>
                <a:highlight>
                  <a:srgbClr val="FFFFFF"/>
                </a:highlight>
                <a:latin typeface="Times New Roman"/>
                <a:ea typeface="Times New Roman"/>
                <a:cs typeface="Times New Roman"/>
                <a:sym typeface="Times New Roman"/>
              </a:rPr>
              <a:t>Target Audience: </a:t>
            </a:r>
            <a:r>
              <a:rPr lang="en-US" sz="1200">
                <a:solidFill>
                  <a:schemeClr val="dk1"/>
                </a:solidFill>
                <a:highlight>
                  <a:srgbClr val="FFFFFF"/>
                </a:highlight>
              </a:rPr>
              <a:t>GreenBot is designed primarily for new and beginner home gardeners, and anyone seeking accessible and reliable plant-specific advice. </a:t>
            </a:r>
            <a:endParaRPr sz="1200">
              <a:solidFill>
                <a:schemeClr val="dk1"/>
              </a:solidFill>
              <a:highlight>
                <a:srgbClr val="FFFFFF"/>
              </a:highlight>
            </a:endParaRPr>
          </a:p>
          <a:p>
            <a:pPr indent="-304800" lvl="0" marL="685800" rtl="0" algn="l">
              <a:lnSpc>
                <a:spcPct val="115000"/>
              </a:lnSpc>
              <a:spcBef>
                <a:spcPts val="0"/>
              </a:spcBef>
              <a:spcAft>
                <a:spcPts val="0"/>
              </a:spcAft>
              <a:buClr>
                <a:schemeClr val="dk1"/>
              </a:buClr>
              <a:buSzPts val="1200"/>
              <a:buFont typeface="Times New Roman"/>
              <a:buAutoNum type="arabicPeriod" startAt="2"/>
            </a:pPr>
            <a:r>
              <a:rPr b="1" lang="en-US" sz="1200">
                <a:solidFill>
                  <a:srgbClr val="0E0E0E"/>
                </a:solidFill>
                <a:highlight>
                  <a:srgbClr val="FFFFFF"/>
                </a:highlight>
                <a:latin typeface="Times New Roman"/>
                <a:ea typeface="Times New Roman"/>
                <a:cs typeface="Times New Roman"/>
                <a:sym typeface="Times New Roman"/>
              </a:rPr>
              <a:t>Web Application:</a:t>
            </a:r>
            <a:r>
              <a:rPr lang="en-US" sz="1200">
                <a:solidFill>
                  <a:srgbClr val="0E0E0E"/>
                </a:solidFill>
                <a:highlight>
                  <a:srgbClr val="FFFFFF"/>
                </a:highlight>
                <a:latin typeface="Times New Roman"/>
                <a:ea typeface="Times New Roman"/>
                <a:cs typeface="Times New Roman"/>
                <a:sym typeface="Times New Roman"/>
              </a:rPr>
              <a:t> The project includes the development of a web-based application accessible through web browsers, to provide a user-friendly platform for interaction. </a:t>
            </a:r>
            <a:endParaRPr sz="1200">
              <a:solidFill>
                <a:srgbClr val="0E0E0E"/>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AutoNum type="arabicPeriod" startAt="3"/>
            </a:pPr>
            <a:r>
              <a:rPr b="1" lang="en-US" sz="1200">
                <a:solidFill>
                  <a:srgbClr val="0E0E0E"/>
                </a:solidFill>
                <a:highlight>
                  <a:srgbClr val="FFFFFF"/>
                </a:highlight>
                <a:latin typeface="Times New Roman"/>
                <a:ea typeface="Times New Roman"/>
                <a:cs typeface="Times New Roman"/>
                <a:sym typeface="Times New Roman"/>
              </a:rPr>
              <a:t>NLP and AI Integration:</a:t>
            </a:r>
            <a:r>
              <a:rPr lang="en-US" sz="1200">
                <a:solidFill>
                  <a:srgbClr val="0E0E0E"/>
                </a:solidFill>
                <a:highlight>
                  <a:srgbClr val="FFFFFF"/>
                </a:highlight>
                <a:latin typeface="Times New Roman"/>
                <a:ea typeface="Times New Roman"/>
                <a:cs typeface="Times New Roman"/>
                <a:sym typeface="Times New Roman"/>
              </a:rPr>
              <a:t> Utilize Natural Language Processing (NLP) and Artificial Intelligence (AI) techniques to process user queries and generate relevant responses. </a:t>
            </a:r>
            <a:endParaRPr sz="1200">
              <a:solidFill>
                <a:srgbClr val="0E0E0E"/>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AutoNum type="arabicPeriod" startAt="4"/>
            </a:pPr>
            <a:r>
              <a:rPr b="1" lang="en-US" sz="1200">
                <a:solidFill>
                  <a:srgbClr val="0E0E0E"/>
                </a:solidFill>
                <a:highlight>
                  <a:srgbClr val="FFFFFF"/>
                </a:highlight>
                <a:latin typeface="Times New Roman"/>
                <a:ea typeface="Times New Roman"/>
                <a:cs typeface="Times New Roman"/>
                <a:sym typeface="Times New Roman"/>
              </a:rPr>
              <a:t>Data Sources: </a:t>
            </a:r>
            <a:r>
              <a:rPr lang="en-US" sz="1200">
                <a:solidFill>
                  <a:srgbClr val="0E0E0E"/>
                </a:solidFill>
                <a:highlight>
                  <a:srgbClr val="FFFFFF"/>
                </a:highlight>
                <a:latin typeface="Times New Roman"/>
                <a:ea typeface="Times New Roman"/>
                <a:cs typeface="Times New Roman"/>
                <a:sym typeface="Times New Roman"/>
              </a:rPr>
              <a:t>Rely on curated datasets from reliable gardening websites, articles, and forums to build a comprehensive knowledge base for the GreenBot. </a:t>
            </a:r>
            <a:endParaRPr sz="1200">
              <a:solidFill>
                <a:srgbClr val="0E0E0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grpSp>
        <p:nvGrpSpPr>
          <p:cNvPr id="162" name="Google Shape;162;p18"/>
          <p:cNvGrpSpPr/>
          <p:nvPr/>
        </p:nvGrpSpPr>
        <p:grpSpPr>
          <a:xfrm>
            <a:off x="0" y="91566"/>
            <a:ext cx="9144000" cy="4969671"/>
            <a:chOff x="0" y="91566"/>
            <a:chExt cx="9144000" cy="4969671"/>
          </a:xfrm>
        </p:grpSpPr>
        <p:pic>
          <p:nvPicPr>
            <p:cNvPr id="163" name="Google Shape;163;p18"/>
            <p:cNvPicPr preferRelativeResize="0"/>
            <p:nvPr/>
          </p:nvPicPr>
          <p:blipFill rotWithShape="1">
            <a:blip r:embed="rId3">
              <a:alphaModFix/>
            </a:blip>
            <a:srcRect b="0" l="0" r="0" t="0"/>
            <a:stretch/>
          </p:blipFill>
          <p:spPr>
            <a:xfrm>
              <a:off x="401764" y="137143"/>
              <a:ext cx="106298" cy="4924094"/>
            </a:xfrm>
            <a:prstGeom prst="rect">
              <a:avLst/>
            </a:prstGeom>
            <a:noFill/>
            <a:ln>
              <a:noFill/>
            </a:ln>
          </p:spPr>
        </p:pic>
        <p:sp>
          <p:nvSpPr>
            <p:cNvPr id="164" name="Google Shape;164;p18"/>
            <p:cNvSpPr/>
            <p:nvPr/>
          </p:nvSpPr>
          <p:spPr>
            <a:xfrm>
              <a:off x="457200" y="146430"/>
              <a:ext cx="0" cy="4862195"/>
            </a:xfrm>
            <a:custGeom>
              <a:rect b="b" l="l" r="r" t="t"/>
              <a:pathLst>
                <a:path extrusionOk="0" h="4862195" w="120000">
                  <a:moveTo>
                    <a:pt x="0" y="0"/>
                  </a:moveTo>
                  <a:lnTo>
                    <a:pt x="0" y="4861915"/>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5" name="Google Shape;165;p18"/>
            <p:cNvPicPr preferRelativeResize="0"/>
            <p:nvPr/>
          </p:nvPicPr>
          <p:blipFill rotWithShape="1">
            <a:blip r:embed="rId4">
              <a:alphaModFix/>
            </a:blip>
            <a:srcRect b="0" l="0" r="0" t="0"/>
            <a:stretch/>
          </p:blipFill>
          <p:spPr>
            <a:xfrm>
              <a:off x="0" y="758951"/>
              <a:ext cx="9144000" cy="141732"/>
            </a:xfrm>
            <a:prstGeom prst="rect">
              <a:avLst/>
            </a:prstGeom>
            <a:noFill/>
            <a:ln>
              <a:noFill/>
            </a:ln>
          </p:spPr>
        </p:pic>
        <p:sp>
          <p:nvSpPr>
            <p:cNvPr id="166" name="Google Shape;166;p18"/>
            <p:cNvSpPr/>
            <p:nvPr/>
          </p:nvSpPr>
          <p:spPr>
            <a:xfrm>
              <a:off x="0" y="805433"/>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7" name="Google Shape;167;p18"/>
            <p:cNvPicPr preferRelativeResize="0"/>
            <p:nvPr/>
          </p:nvPicPr>
          <p:blipFill rotWithShape="1">
            <a:blip r:embed="rId5">
              <a:alphaModFix/>
            </a:blip>
            <a:srcRect b="0" l="0" r="0" t="0"/>
            <a:stretch/>
          </p:blipFill>
          <p:spPr>
            <a:xfrm>
              <a:off x="7845552" y="91566"/>
              <a:ext cx="1143000" cy="594360"/>
            </a:xfrm>
            <a:prstGeom prst="rect">
              <a:avLst/>
            </a:prstGeom>
            <a:noFill/>
            <a:ln>
              <a:noFill/>
            </a:ln>
          </p:spPr>
        </p:pic>
      </p:grpSp>
      <p:sp>
        <p:nvSpPr>
          <p:cNvPr id="168" name="Google Shape;168;p18"/>
          <p:cNvSpPr txBox="1"/>
          <p:nvPr>
            <p:ph type="title"/>
          </p:nvPr>
        </p:nvSpPr>
        <p:spPr>
          <a:xfrm>
            <a:off x="2588005" y="147840"/>
            <a:ext cx="3428365" cy="5099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METHODOLOGY</a:t>
            </a:r>
            <a:endParaRPr/>
          </a:p>
        </p:txBody>
      </p:sp>
      <p:sp>
        <p:nvSpPr>
          <p:cNvPr id="169" name="Google Shape;169;p18"/>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70" name="Google Shape;170;p18"/>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171" name="Google Shape;171;p18"/>
          <p:cNvSpPr txBox="1"/>
          <p:nvPr/>
        </p:nvSpPr>
        <p:spPr>
          <a:xfrm>
            <a:off x="609600" y="974725"/>
            <a:ext cx="8091000" cy="4240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FFFFFF"/>
                </a:highlight>
                <a:latin typeface="Times New Roman"/>
                <a:ea typeface="Times New Roman"/>
                <a:cs typeface="Times New Roman"/>
                <a:sym typeface="Times New Roman"/>
              </a:rPr>
              <a:t>GreenBot adopts a user-centric design with the following key components: </a:t>
            </a:r>
            <a:endParaRPr>
              <a:solidFill>
                <a:schemeClr val="dk1"/>
              </a:solidFill>
              <a:highlight>
                <a:srgbClr val="FFFFFF"/>
              </a:highlight>
              <a:latin typeface="Times New Roman"/>
              <a:ea typeface="Times New Roman"/>
              <a:cs typeface="Times New Roman"/>
              <a:sym typeface="Times New Roman"/>
            </a:endParaRPr>
          </a:p>
          <a:p>
            <a:pPr indent="-317500" lvl="0" marL="685800" rtl="0" algn="l">
              <a:lnSpc>
                <a:spcPct val="115000"/>
              </a:lnSpc>
              <a:spcBef>
                <a:spcPts val="1200"/>
              </a:spcBef>
              <a:spcAft>
                <a:spcPts val="0"/>
              </a:spcAft>
              <a:buClr>
                <a:schemeClr val="dk1"/>
              </a:buClr>
              <a:buSzPts val="1400"/>
              <a:buFont typeface="Times New Roman"/>
              <a:buChar char="●"/>
            </a:pPr>
            <a:r>
              <a:rPr b="1" lang="en-US">
                <a:solidFill>
                  <a:schemeClr val="dk1"/>
                </a:solidFill>
                <a:highlight>
                  <a:srgbClr val="FFFFFF"/>
                </a:highlight>
                <a:latin typeface="Times New Roman"/>
                <a:ea typeface="Times New Roman"/>
                <a:cs typeface="Times New Roman"/>
                <a:sym typeface="Times New Roman"/>
              </a:rPr>
              <a:t>User Interface:</a:t>
            </a:r>
            <a:r>
              <a:rPr lang="en-US">
                <a:solidFill>
                  <a:schemeClr val="dk1"/>
                </a:solidFill>
                <a:highlight>
                  <a:srgbClr val="FFFFFF"/>
                </a:highlight>
                <a:latin typeface="Times New Roman"/>
                <a:ea typeface="Times New Roman"/>
                <a:cs typeface="Times New Roman"/>
                <a:sym typeface="Times New Roman"/>
              </a:rPr>
              <a:t> A user-friendly interface allows users to interact with GreenBot through text-based inputs. This interface can be a mobile app, a web application, or a chat interface. Users can ask questions, receive plant recommendations, and access plant care guides tailored to their specific needs. </a:t>
            </a:r>
            <a:endParaRPr>
              <a:solidFill>
                <a:schemeClr val="dk1"/>
              </a:solidFill>
              <a:highlight>
                <a:srgbClr val="FFFFFF"/>
              </a:highlight>
              <a:latin typeface="Times New Roman"/>
              <a:ea typeface="Times New Roman"/>
              <a:cs typeface="Times New Roman"/>
              <a:sym typeface="Times New Roman"/>
            </a:endParaRPr>
          </a:p>
          <a:p>
            <a:pPr indent="-317500" lvl="0" marL="685800" rtl="0" algn="l">
              <a:lnSpc>
                <a:spcPct val="115000"/>
              </a:lnSpc>
              <a:spcBef>
                <a:spcPts val="0"/>
              </a:spcBef>
              <a:spcAft>
                <a:spcPts val="0"/>
              </a:spcAft>
              <a:buClr>
                <a:schemeClr val="dk1"/>
              </a:buClr>
              <a:buSzPts val="1400"/>
              <a:buFont typeface="Times New Roman"/>
              <a:buChar char="●"/>
            </a:pPr>
            <a:r>
              <a:rPr b="1" lang="en-US">
                <a:solidFill>
                  <a:schemeClr val="dk1"/>
                </a:solidFill>
                <a:highlight>
                  <a:srgbClr val="FFFFFF"/>
                </a:highlight>
                <a:latin typeface="Times New Roman"/>
                <a:ea typeface="Times New Roman"/>
                <a:cs typeface="Times New Roman"/>
                <a:sym typeface="Times New Roman"/>
              </a:rPr>
              <a:t>Natural Language Processing (NLP) Module:</a:t>
            </a:r>
            <a:r>
              <a:rPr lang="en-US">
                <a:solidFill>
                  <a:schemeClr val="dk1"/>
                </a:solidFill>
                <a:highlight>
                  <a:srgbClr val="FFFFFF"/>
                </a:highlight>
                <a:latin typeface="Times New Roman"/>
                <a:ea typeface="Times New Roman"/>
                <a:cs typeface="Times New Roman"/>
                <a:sym typeface="Times New Roman"/>
              </a:rPr>
              <a:t> This module acts as a bridge between users and GreenBot. It processes and interprets user queries, converting natural language into a format that the system can understand. </a:t>
            </a:r>
            <a:endParaRPr>
              <a:solidFill>
                <a:schemeClr val="dk1"/>
              </a:solidFill>
              <a:highlight>
                <a:srgbClr val="FFFFFF"/>
              </a:highlight>
              <a:latin typeface="Times New Roman"/>
              <a:ea typeface="Times New Roman"/>
              <a:cs typeface="Times New Roman"/>
              <a:sym typeface="Times New Roman"/>
            </a:endParaRPr>
          </a:p>
          <a:p>
            <a:pPr indent="-317500" lvl="0" marL="685800" rtl="0" algn="l">
              <a:lnSpc>
                <a:spcPct val="115000"/>
              </a:lnSpc>
              <a:spcBef>
                <a:spcPts val="0"/>
              </a:spcBef>
              <a:spcAft>
                <a:spcPts val="0"/>
              </a:spcAft>
              <a:buClr>
                <a:schemeClr val="dk1"/>
              </a:buClr>
              <a:buSzPts val="1400"/>
              <a:buFont typeface="Times New Roman"/>
              <a:buChar char="●"/>
            </a:pPr>
            <a:r>
              <a:rPr b="1" lang="en-US">
                <a:solidFill>
                  <a:schemeClr val="dk1"/>
                </a:solidFill>
                <a:highlight>
                  <a:srgbClr val="FFFFFF"/>
                </a:highlight>
                <a:latin typeface="Times New Roman"/>
                <a:ea typeface="Times New Roman"/>
                <a:cs typeface="Times New Roman"/>
                <a:sym typeface="Times New Roman"/>
              </a:rPr>
              <a:t>Artificial Neural Networks (ANNs):</a:t>
            </a:r>
            <a:r>
              <a:rPr lang="en-US">
                <a:solidFill>
                  <a:schemeClr val="dk1"/>
                </a:solidFill>
                <a:highlight>
                  <a:srgbClr val="FFFFFF"/>
                </a:highlight>
                <a:latin typeface="Times New Roman"/>
                <a:ea typeface="Times New Roman"/>
                <a:cs typeface="Times New Roman"/>
                <a:sym typeface="Times New Roman"/>
              </a:rPr>
              <a:t> GreenBot utilizes ANNs for pattern recognition and predictive analysis. By analyzing user queries and the vast gardening knowledge base, ANNs can identify patterns and generate personalized recommendations on plant care, suitable for the user's specific context. </a:t>
            </a:r>
            <a:endParaRPr>
              <a:solidFill>
                <a:schemeClr val="dk1"/>
              </a:solidFill>
              <a:highlight>
                <a:srgbClr val="FFFFFF"/>
              </a:highlight>
              <a:latin typeface="Times New Roman"/>
              <a:ea typeface="Times New Roman"/>
              <a:cs typeface="Times New Roman"/>
              <a:sym typeface="Times New Roman"/>
            </a:endParaRPr>
          </a:p>
          <a:p>
            <a:pPr indent="-317500" lvl="0" marL="685800" rtl="0" algn="l">
              <a:lnSpc>
                <a:spcPct val="115000"/>
              </a:lnSpc>
              <a:spcBef>
                <a:spcPts val="0"/>
              </a:spcBef>
              <a:spcAft>
                <a:spcPts val="0"/>
              </a:spcAft>
              <a:buClr>
                <a:schemeClr val="dk1"/>
              </a:buClr>
              <a:buSzPts val="1400"/>
              <a:buFont typeface="Times New Roman"/>
              <a:buChar char="●"/>
            </a:pPr>
            <a:r>
              <a:rPr b="1" lang="en-US">
                <a:solidFill>
                  <a:schemeClr val="dk1"/>
                </a:solidFill>
                <a:highlight>
                  <a:srgbClr val="FFFFFF"/>
                </a:highlight>
                <a:latin typeface="Times New Roman"/>
                <a:ea typeface="Times New Roman"/>
                <a:cs typeface="Times New Roman"/>
                <a:sym typeface="Times New Roman"/>
              </a:rPr>
              <a:t>Dataset:</a:t>
            </a:r>
            <a:r>
              <a:rPr lang="en-US">
                <a:solidFill>
                  <a:schemeClr val="dk1"/>
                </a:solidFill>
                <a:highlight>
                  <a:srgbClr val="FFFFFF"/>
                </a:highlight>
                <a:latin typeface="Times New Roman"/>
                <a:ea typeface="Times New Roman"/>
                <a:cs typeface="Times New Roman"/>
                <a:sym typeface="Times New Roman"/>
              </a:rPr>
              <a:t> GreenBot leverages a comprehensive dataset containing information on various home gardening topics. This data includes details on plant varieties, plantation instructions, plant care requirements, culinary applications (for edible plants), and preservation methods.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1" type="ftr"/>
          </p:nvPr>
        </p:nvSpPr>
        <p:spPr>
          <a:xfrm>
            <a:off x="3270884" y="4824584"/>
            <a:ext cx="3336000" cy="2007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77" name="Google Shape;177;p19"/>
          <p:cNvSpPr txBox="1"/>
          <p:nvPr>
            <p:ph idx="12" type="sldNum"/>
          </p:nvPr>
        </p:nvSpPr>
        <p:spPr>
          <a:xfrm>
            <a:off x="8398002" y="4847021"/>
            <a:ext cx="254700" cy="1815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178" name="Google Shape;178;p19"/>
          <p:cNvSpPr txBox="1"/>
          <p:nvPr/>
        </p:nvSpPr>
        <p:spPr>
          <a:xfrm>
            <a:off x="522050" y="136525"/>
            <a:ext cx="7775700" cy="477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2500">
                <a:solidFill>
                  <a:srgbClr val="366092"/>
                </a:solidFill>
                <a:latin typeface="Cambria"/>
                <a:ea typeface="Cambria"/>
                <a:cs typeface="Cambria"/>
                <a:sym typeface="Cambria"/>
              </a:rPr>
              <a:t>SYSTEM ARCHITECTURE &amp; PROPOSED SYSTEM</a:t>
            </a:r>
            <a:endParaRPr b="1" sz="2500">
              <a:solidFill>
                <a:srgbClr val="366092"/>
              </a:solidFill>
              <a:latin typeface="Cambria"/>
              <a:ea typeface="Cambria"/>
              <a:cs typeface="Cambria"/>
              <a:sym typeface="Cambria"/>
            </a:endParaRPr>
          </a:p>
        </p:txBody>
      </p:sp>
      <p:sp>
        <p:nvSpPr>
          <p:cNvPr id="179" name="Google Shape;179;p19"/>
          <p:cNvSpPr txBox="1"/>
          <p:nvPr/>
        </p:nvSpPr>
        <p:spPr>
          <a:xfrm>
            <a:off x="609600" y="898525"/>
            <a:ext cx="4968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pic>
        <p:nvPicPr>
          <p:cNvPr id="180" name="Google Shape;180;p19"/>
          <p:cNvPicPr preferRelativeResize="0"/>
          <p:nvPr/>
        </p:nvPicPr>
        <p:blipFill>
          <a:blip r:embed="rId3">
            <a:alphaModFix/>
          </a:blip>
          <a:stretch>
            <a:fillRect/>
          </a:stretch>
        </p:blipFill>
        <p:spPr>
          <a:xfrm>
            <a:off x="1930301" y="951300"/>
            <a:ext cx="6977250" cy="3862175"/>
          </a:xfrm>
          <a:prstGeom prst="rect">
            <a:avLst/>
          </a:prstGeom>
          <a:noFill/>
          <a:ln>
            <a:noFill/>
          </a:ln>
        </p:spPr>
      </p:pic>
      <p:sp>
        <p:nvSpPr>
          <p:cNvPr id="181" name="Google Shape;181;p19"/>
          <p:cNvSpPr txBox="1"/>
          <p:nvPr/>
        </p:nvSpPr>
        <p:spPr>
          <a:xfrm>
            <a:off x="123000" y="951300"/>
            <a:ext cx="2689800" cy="44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700">
                <a:solidFill>
                  <a:schemeClr val="dk1"/>
                </a:solidFill>
                <a:latin typeface="Times New Roman"/>
                <a:ea typeface="Times New Roman"/>
                <a:cs typeface="Times New Roman"/>
                <a:sym typeface="Times New Roman"/>
              </a:rPr>
              <a:t>Flow OverView:</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87" name="Google Shape;187;p20"/>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188" name="Google Shape;188;p20"/>
          <p:cNvSpPr txBox="1"/>
          <p:nvPr/>
        </p:nvSpPr>
        <p:spPr>
          <a:xfrm>
            <a:off x="609600" y="898525"/>
            <a:ext cx="4968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189" name="Google Shape;189;p20"/>
          <p:cNvSpPr txBox="1"/>
          <p:nvPr/>
        </p:nvSpPr>
        <p:spPr>
          <a:xfrm>
            <a:off x="123000" y="951300"/>
            <a:ext cx="2689800" cy="44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700">
                <a:solidFill>
                  <a:schemeClr val="dk1"/>
                </a:solidFill>
                <a:latin typeface="Times New Roman"/>
                <a:ea typeface="Times New Roman"/>
                <a:cs typeface="Times New Roman"/>
                <a:sym typeface="Times New Roman"/>
              </a:rPr>
              <a:t>Server Flow</a:t>
            </a:r>
            <a:r>
              <a:rPr b="1" lang="en-US"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p:txBody>
      </p:sp>
      <p:pic>
        <p:nvPicPr>
          <p:cNvPr id="190" name="Google Shape;190;p20"/>
          <p:cNvPicPr preferRelativeResize="0"/>
          <p:nvPr/>
        </p:nvPicPr>
        <p:blipFill>
          <a:blip r:embed="rId3">
            <a:alphaModFix/>
          </a:blip>
          <a:stretch>
            <a:fillRect/>
          </a:stretch>
        </p:blipFill>
        <p:spPr>
          <a:xfrm>
            <a:off x="975900" y="1196150"/>
            <a:ext cx="8071148" cy="3461650"/>
          </a:xfrm>
          <a:prstGeom prst="rect">
            <a:avLst/>
          </a:prstGeom>
          <a:noFill/>
          <a:ln>
            <a:noFill/>
          </a:ln>
        </p:spPr>
      </p:pic>
      <p:sp>
        <p:nvSpPr>
          <p:cNvPr id="191" name="Google Shape;191;p20"/>
          <p:cNvSpPr txBox="1"/>
          <p:nvPr/>
        </p:nvSpPr>
        <p:spPr>
          <a:xfrm>
            <a:off x="522050" y="136525"/>
            <a:ext cx="7775700" cy="477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2500">
                <a:solidFill>
                  <a:srgbClr val="366092"/>
                </a:solidFill>
                <a:latin typeface="Cambria"/>
                <a:ea typeface="Cambria"/>
                <a:cs typeface="Cambria"/>
                <a:sym typeface="Cambria"/>
              </a:rPr>
              <a:t>SYSTEM ARCHITECTURE &amp; PROPOSED SYSTEM</a:t>
            </a:r>
            <a:endParaRPr b="1" sz="2500">
              <a:solidFill>
                <a:srgbClr val="366092"/>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97" name="Google Shape;197;p21"/>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198" name="Google Shape;198;p21"/>
          <p:cNvSpPr txBox="1"/>
          <p:nvPr/>
        </p:nvSpPr>
        <p:spPr>
          <a:xfrm>
            <a:off x="609600" y="898525"/>
            <a:ext cx="4968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199" name="Google Shape;199;p21"/>
          <p:cNvSpPr txBox="1"/>
          <p:nvPr/>
        </p:nvSpPr>
        <p:spPr>
          <a:xfrm>
            <a:off x="123000" y="951300"/>
            <a:ext cx="2689800" cy="44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700">
                <a:solidFill>
                  <a:schemeClr val="dk1"/>
                </a:solidFill>
                <a:latin typeface="Times New Roman"/>
                <a:ea typeface="Times New Roman"/>
                <a:cs typeface="Times New Roman"/>
                <a:sym typeface="Times New Roman"/>
              </a:rPr>
              <a:t>ChatBot Training</a:t>
            </a:r>
            <a:r>
              <a:rPr b="1" lang="en-US"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p:txBody>
      </p:sp>
      <p:pic>
        <p:nvPicPr>
          <p:cNvPr id="200" name="Google Shape;200;p21"/>
          <p:cNvPicPr preferRelativeResize="0"/>
          <p:nvPr/>
        </p:nvPicPr>
        <p:blipFill>
          <a:blip r:embed="rId3">
            <a:alphaModFix/>
          </a:blip>
          <a:stretch>
            <a:fillRect/>
          </a:stretch>
        </p:blipFill>
        <p:spPr>
          <a:xfrm>
            <a:off x="1628950" y="832050"/>
            <a:ext cx="6619860" cy="4014976"/>
          </a:xfrm>
          <a:prstGeom prst="rect">
            <a:avLst/>
          </a:prstGeom>
          <a:noFill/>
          <a:ln>
            <a:noFill/>
          </a:ln>
        </p:spPr>
      </p:pic>
      <p:sp>
        <p:nvSpPr>
          <p:cNvPr id="201" name="Google Shape;201;p21"/>
          <p:cNvSpPr txBox="1"/>
          <p:nvPr/>
        </p:nvSpPr>
        <p:spPr>
          <a:xfrm>
            <a:off x="522050" y="136525"/>
            <a:ext cx="7775700" cy="477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2500">
                <a:solidFill>
                  <a:srgbClr val="366092"/>
                </a:solidFill>
                <a:latin typeface="Cambria"/>
                <a:ea typeface="Cambria"/>
                <a:cs typeface="Cambria"/>
                <a:sym typeface="Cambria"/>
              </a:rPr>
              <a:t>SYSTEM ARCHITECTURE &amp; PROPOSED SYSTEM</a:t>
            </a:r>
            <a:endParaRPr b="1" sz="2500">
              <a:solidFill>
                <a:srgbClr val="366092"/>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07" name="Google Shape;207;p22"/>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208" name="Google Shape;208;p22"/>
          <p:cNvSpPr txBox="1"/>
          <p:nvPr/>
        </p:nvSpPr>
        <p:spPr>
          <a:xfrm>
            <a:off x="1143000" y="136525"/>
            <a:ext cx="5943600" cy="584775"/>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200">
                <a:solidFill>
                  <a:srgbClr val="366092"/>
                </a:solidFill>
                <a:latin typeface="Cambria"/>
                <a:ea typeface="Cambria"/>
                <a:cs typeface="Cambria"/>
                <a:sym typeface="Cambria"/>
              </a:rPr>
              <a:t>Technology Used</a:t>
            </a:r>
            <a:endParaRPr b="1" sz="3200">
              <a:solidFill>
                <a:srgbClr val="366092"/>
              </a:solidFill>
              <a:latin typeface="Cambria"/>
              <a:ea typeface="Cambria"/>
              <a:cs typeface="Cambria"/>
              <a:sym typeface="Cambria"/>
            </a:endParaRPr>
          </a:p>
        </p:txBody>
      </p:sp>
      <p:sp>
        <p:nvSpPr>
          <p:cNvPr id="209" name="Google Shape;209;p22"/>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317500" lvl="0" marL="457200" rtl="0" algn="l">
              <a:lnSpc>
                <a:spcPct val="10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Artificial Neural Networks (ANN)</a:t>
            </a:r>
            <a:r>
              <a:rPr lang="en-US">
                <a:latin typeface="Times New Roman"/>
                <a:ea typeface="Times New Roman"/>
                <a:cs typeface="Times New Roman"/>
                <a:sym typeface="Times New Roman"/>
              </a:rPr>
              <a:t>: Employed for their ability to mimic the human brain's structure and functionality, enabling sophisticated pattern recognition and predictive capabilities. </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Natural Language Processing (NLP)</a:t>
            </a:r>
            <a:r>
              <a:rPr lang="en-US">
                <a:latin typeface="Times New Roman"/>
                <a:ea typeface="Times New Roman"/>
                <a:cs typeface="Times New Roman"/>
                <a:sym typeface="Times New Roman"/>
              </a:rPr>
              <a:t>: Facilitates communication between users and GreenBot by understanding and interpreting human language, allowing for seamless interactions.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15" name="Google Shape;215;p23"/>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216" name="Google Shape;216;p23"/>
          <p:cNvSpPr txBox="1"/>
          <p:nvPr/>
        </p:nvSpPr>
        <p:spPr>
          <a:xfrm>
            <a:off x="1447800" y="212725"/>
            <a:ext cx="5843266" cy="646331"/>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600">
                <a:solidFill>
                  <a:srgbClr val="366092"/>
                </a:solidFill>
                <a:latin typeface="Cambria"/>
                <a:ea typeface="Cambria"/>
                <a:cs typeface="Cambria"/>
                <a:sym typeface="Cambria"/>
              </a:rPr>
              <a:t>RESULT  &amp; DISCUSSION</a:t>
            </a:r>
            <a:endParaRPr b="1" sz="3600">
              <a:solidFill>
                <a:srgbClr val="366092"/>
              </a:solidFill>
              <a:latin typeface="Cambria"/>
              <a:ea typeface="Cambria"/>
              <a:cs typeface="Cambria"/>
              <a:sym typeface="Cambria"/>
            </a:endParaRPr>
          </a:p>
        </p:txBody>
      </p:sp>
      <p:sp>
        <p:nvSpPr>
          <p:cNvPr id="217" name="Google Shape;217;p23"/>
          <p:cNvSpPr txBox="1"/>
          <p:nvPr/>
        </p:nvSpPr>
        <p:spPr>
          <a:xfrm>
            <a:off x="628650" y="934175"/>
            <a:ext cx="829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This project outlines the development of a chatbot which can be accesed through web locally, specifically designed to assist culinary gardeners. The chatbot will provide users with readily accessible information on various culinary plants, empowering them to make informed decisions for their gardens.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                                               Website Landing Page:</a:t>
            </a:r>
            <a:endParaRPr sz="1200">
              <a:solidFill>
                <a:schemeClr val="dk1"/>
              </a:solidFill>
              <a:highlight>
                <a:srgbClr val="FFFFFF"/>
              </a:highlight>
              <a:latin typeface="Times New Roman"/>
              <a:ea typeface="Times New Roman"/>
              <a:cs typeface="Times New Roman"/>
              <a:sym typeface="Times New Roman"/>
            </a:endParaRPr>
          </a:p>
        </p:txBody>
      </p:sp>
      <p:pic>
        <p:nvPicPr>
          <p:cNvPr id="218" name="Google Shape;218;p23"/>
          <p:cNvPicPr preferRelativeResize="0"/>
          <p:nvPr/>
        </p:nvPicPr>
        <p:blipFill>
          <a:blip r:embed="rId3">
            <a:alphaModFix/>
          </a:blip>
          <a:stretch>
            <a:fillRect/>
          </a:stretch>
        </p:blipFill>
        <p:spPr>
          <a:xfrm>
            <a:off x="4446108" y="3918182"/>
            <a:ext cx="4166441" cy="746993"/>
          </a:xfrm>
          <a:prstGeom prst="rect">
            <a:avLst/>
          </a:prstGeom>
          <a:noFill/>
          <a:ln>
            <a:noFill/>
          </a:ln>
        </p:spPr>
      </p:pic>
      <p:pic>
        <p:nvPicPr>
          <p:cNvPr id="219" name="Google Shape;219;p23"/>
          <p:cNvPicPr preferRelativeResize="0"/>
          <p:nvPr/>
        </p:nvPicPr>
        <p:blipFill>
          <a:blip r:embed="rId4">
            <a:alphaModFix/>
          </a:blip>
          <a:stretch>
            <a:fillRect/>
          </a:stretch>
        </p:blipFill>
        <p:spPr>
          <a:xfrm>
            <a:off x="4446099" y="1665175"/>
            <a:ext cx="4166450" cy="22530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25" name="Google Shape;225;p24"/>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226" name="Google Shape;226;p24"/>
          <p:cNvSpPr txBox="1"/>
          <p:nvPr/>
        </p:nvSpPr>
        <p:spPr>
          <a:xfrm>
            <a:off x="1447800" y="212725"/>
            <a:ext cx="5843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600">
                <a:solidFill>
                  <a:srgbClr val="366092"/>
                </a:solidFill>
                <a:latin typeface="Cambria"/>
                <a:ea typeface="Cambria"/>
                <a:cs typeface="Cambria"/>
                <a:sym typeface="Cambria"/>
              </a:rPr>
              <a:t>RESULT  &amp; DISCUSSION</a:t>
            </a:r>
            <a:endParaRPr b="1" sz="3600">
              <a:solidFill>
                <a:srgbClr val="366092"/>
              </a:solidFill>
              <a:latin typeface="Cambria"/>
              <a:ea typeface="Cambria"/>
              <a:cs typeface="Cambria"/>
              <a:sym typeface="Cambria"/>
            </a:endParaRPr>
          </a:p>
        </p:txBody>
      </p:sp>
      <p:pic>
        <p:nvPicPr>
          <p:cNvPr id="227" name="Google Shape;227;p24"/>
          <p:cNvPicPr preferRelativeResize="0"/>
          <p:nvPr/>
        </p:nvPicPr>
        <p:blipFill>
          <a:blip r:embed="rId3">
            <a:alphaModFix/>
          </a:blip>
          <a:stretch>
            <a:fillRect/>
          </a:stretch>
        </p:blipFill>
        <p:spPr>
          <a:xfrm>
            <a:off x="1328725" y="993963"/>
            <a:ext cx="6813301" cy="383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33" name="Google Shape;233;p25"/>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234" name="Google Shape;234;p25"/>
          <p:cNvSpPr txBox="1"/>
          <p:nvPr/>
        </p:nvSpPr>
        <p:spPr>
          <a:xfrm>
            <a:off x="1447800" y="212725"/>
            <a:ext cx="5843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600">
                <a:solidFill>
                  <a:srgbClr val="366092"/>
                </a:solidFill>
                <a:latin typeface="Cambria"/>
                <a:ea typeface="Cambria"/>
                <a:cs typeface="Cambria"/>
                <a:sym typeface="Cambria"/>
              </a:rPr>
              <a:t>RESULT  &amp; DISCUSSION</a:t>
            </a:r>
            <a:endParaRPr b="1" sz="3600">
              <a:solidFill>
                <a:srgbClr val="366092"/>
              </a:solidFill>
              <a:latin typeface="Cambria"/>
              <a:ea typeface="Cambria"/>
              <a:cs typeface="Cambria"/>
              <a:sym typeface="Cambria"/>
            </a:endParaRPr>
          </a:p>
        </p:txBody>
      </p:sp>
      <p:sp>
        <p:nvSpPr>
          <p:cNvPr id="235" name="Google Shape;235;p25"/>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36" name="Google Shape;236;p25"/>
          <p:cNvSpPr txBox="1"/>
          <p:nvPr/>
        </p:nvSpPr>
        <p:spPr>
          <a:xfrm>
            <a:off x="628650" y="1010100"/>
            <a:ext cx="7886700" cy="3561900"/>
          </a:xfrm>
          <a:prstGeom prst="rect">
            <a:avLst/>
          </a:prstGeom>
          <a:noFill/>
          <a:ln>
            <a:noFill/>
          </a:ln>
        </p:spPr>
        <p:txBody>
          <a:bodyPr anchorCtr="0" anchor="t" bIns="34300" lIns="68600" spcFirstLastPara="1" rIns="68600" wrap="square" tIns="34300">
            <a:noAutofit/>
          </a:bodyPr>
          <a:lstStyle/>
          <a:p>
            <a:pPr indent="0" lvl="0" marL="457200" rtl="0" algn="l">
              <a:lnSpc>
                <a:spcPct val="115000"/>
              </a:lnSpc>
              <a:spcBef>
                <a:spcPts val="1200"/>
              </a:spcBef>
              <a:spcAft>
                <a:spcPts val="0"/>
              </a:spcAft>
              <a:buNone/>
            </a:pPr>
            <a:r>
              <a:rPr b="1" lang="en-US" sz="1200">
                <a:solidFill>
                  <a:schemeClr val="dk1"/>
                </a:solidFill>
                <a:highlight>
                  <a:srgbClr val="FFFFFF"/>
                </a:highlight>
                <a:latin typeface="Times New Roman"/>
                <a:ea typeface="Times New Roman"/>
                <a:cs typeface="Times New Roman"/>
                <a:sym typeface="Times New Roman"/>
              </a:rPr>
              <a:t>GreenBot's Capabilities:</a:t>
            </a:r>
            <a:r>
              <a:rPr lang="en-US" sz="1200">
                <a:solidFill>
                  <a:schemeClr val="dk1"/>
                </a:solidFill>
                <a:highlight>
                  <a:srgbClr val="FFFFFF"/>
                </a:highlight>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b="1" lang="en-US">
                <a:solidFill>
                  <a:schemeClr val="dk1"/>
                </a:solidFill>
                <a:latin typeface="Times New Roman"/>
                <a:ea typeface="Times New Roman"/>
                <a:cs typeface="Times New Roman"/>
                <a:sym typeface="Times New Roman"/>
              </a:rPr>
              <a:t>Knowledge Base:</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GreenBot's information comes from a comprehensive knowledge base built through expert curation and automated data gathering from trusted sources. It covers planting, care, and harvesting details for a wide range of culinary plants.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US">
                <a:solidFill>
                  <a:schemeClr val="dk1"/>
                </a:solidFill>
                <a:latin typeface="Times New Roman"/>
                <a:ea typeface="Times New Roman"/>
                <a:cs typeface="Times New Roman"/>
                <a:sym typeface="Times New Roman"/>
              </a:rPr>
              <a:t>Growing Environment:</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GreenBot helps understand crop preferences, such as temperature requirements and optimal planting locations (garden bed vs. container).</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US">
                <a:solidFill>
                  <a:schemeClr val="dk1"/>
                </a:solidFill>
                <a:latin typeface="Times New Roman"/>
                <a:ea typeface="Times New Roman"/>
                <a:cs typeface="Times New Roman"/>
                <a:sym typeface="Times New Roman"/>
              </a:rPr>
              <a:t>Harvesting:</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Provides information on optimal harvesting times for various crops.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US">
                <a:solidFill>
                  <a:schemeClr val="dk1"/>
                </a:solidFill>
                <a:latin typeface="Times New Roman"/>
                <a:ea typeface="Times New Roman"/>
                <a:cs typeface="Times New Roman"/>
                <a:sym typeface="Times New Roman"/>
              </a:rPr>
              <a:t>User Interface:</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Features a user-friendly, text-based chat interface for conversational queries, with potential future mobile app integration.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US">
                <a:solidFill>
                  <a:schemeClr val="dk1"/>
                </a:solidFill>
                <a:latin typeface="Times New Roman"/>
                <a:ea typeface="Times New Roman"/>
                <a:cs typeface="Times New Roman"/>
                <a:sym typeface="Times New Roman"/>
              </a:rPr>
              <a:t>Accessibility:</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Accessible on smartphones, tablets, and computers.</a:t>
            </a:r>
            <a:endParaRPr>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8"/>
          <p:cNvSpPr txBox="1"/>
          <p:nvPr>
            <p:ph type="title"/>
          </p:nvPr>
        </p:nvSpPr>
        <p:spPr>
          <a:xfrm>
            <a:off x="3505200" y="212725"/>
            <a:ext cx="2376170" cy="5099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CONTENTS</a:t>
            </a:r>
            <a:endParaRPr/>
          </a:p>
        </p:txBody>
      </p:sp>
      <p:sp>
        <p:nvSpPr>
          <p:cNvPr id="72" name="Google Shape;72;p8"/>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186690" rtl="0" algn="l">
              <a:lnSpc>
                <a:spcPct val="119583"/>
              </a:lnSpc>
              <a:spcBef>
                <a:spcPts val="0"/>
              </a:spcBef>
              <a:spcAft>
                <a:spcPts val="0"/>
              </a:spcAft>
              <a:buNone/>
            </a:pPr>
            <a:r>
              <a:rPr lang="en-US"/>
              <a:t>Department of CSE (Data Science), DSCE</a:t>
            </a:r>
            <a:endParaRPr/>
          </a:p>
        </p:txBody>
      </p:sp>
      <p:sp>
        <p:nvSpPr>
          <p:cNvPr id="73" name="Google Shape;73;p8"/>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120650" rtl="0" algn="l">
              <a:lnSpc>
                <a:spcPct val="104999"/>
              </a:lnSpc>
              <a:spcBef>
                <a:spcPts val="0"/>
              </a:spcBef>
              <a:spcAft>
                <a:spcPts val="0"/>
              </a:spcAft>
              <a:buNone/>
            </a:pPr>
            <a:fld id="{00000000-1234-1234-1234-123412341234}" type="slidenum">
              <a:rPr lang="en-US"/>
              <a:t>‹#›</a:t>
            </a:fld>
            <a:endParaRPr/>
          </a:p>
        </p:txBody>
      </p:sp>
      <p:sp>
        <p:nvSpPr>
          <p:cNvPr id="74" name="Google Shape;74;p8"/>
          <p:cNvSpPr txBox="1"/>
          <p:nvPr/>
        </p:nvSpPr>
        <p:spPr>
          <a:xfrm>
            <a:off x="1295400" y="898525"/>
            <a:ext cx="7102500" cy="4293300"/>
          </a:xfrm>
          <a:prstGeom prst="rect">
            <a:avLst/>
          </a:prstGeom>
          <a:noFill/>
          <a:ln>
            <a:noFill/>
          </a:ln>
        </p:spPr>
        <p:txBody>
          <a:bodyPr anchorCtr="0" anchor="t" bIns="0" lIns="0" spcFirstLastPara="1" rIns="0" wrap="square" tIns="132075">
            <a:spAutoFit/>
          </a:bodyPr>
          <a:lstStyle/>
          <a:p>
            <a:pPr indent="-256540" lvl="0" marL="268605" rtl="0" algn="l">
              <a:lnSpc>
                <a:spcPct val="100000"/>
              </a:lnSpc>
              <a:spcBef>
                <a:spcPts val="0"/>
              </a:spcBef>
              <a:spcAft>
                <a:spcPts val="0"/>
              </a:spcAft>
              <a:buSzPts val="1200"/>
              <a:buFont typeface="Times New Roman"/>
              <a:buChar char="•"/>
            </a:pPr>
            <a:r>
              <a:rPr b="1" lang="en-US" sz="1200">
                <a:latin typeface="Times New Roman"/>
                <a:ea typeface="Times New Roman"/>
                <a:cs typeface="Times New Roman"/>
                <a:sym typeface="Times New Roman"/>
              </a:rPr>
              <a:t>Introduction</a:t>
            </a:r>
            <a:endParaRPr b="1" sz="1200">
              <a:latin typeface="Times New Roman"/>
              <a:ea typeface="Times New Roman"/>
              <a:cs typeface="Times New Roman"/>
              <a:sym typeface="Times New Roman"/>
            </a:endParaRPr>
          </a:p>
          <a:p>
            <a:pPr indent="-256540" lvl="0" marL="268605" rtl="0" algn="l">
              <a:lnSpc>
                <a:spcPct val="100000"/>
              </a:lnSpc>
              <a:spcBef>
                <a:spcPts val="940"/>
              </a:spcBef>
              <a:spcAft>
                <a:spcPts val="0"/>
              </a:spcAft>
              <a:buSzPts val="1200"/>
              <a:buFont typeface="Times New Roman"/>
              <a:buChar char="•"/>
            </a:pPr>
            <a:r>
              <a:rPr b="1" lang="en-US" sz="1200">
                <a:latin typeface="Times New Roman"/>
                <a:ea typeface="Times New Roman"/>
                <a:cs typeface="Times New Roman"/>
                <a:sym typeface="Times New Roman"/>
              </a:rPr>
              <a:t>Problem Statement</a:t>
            </a:r>
            <a:endParaRPr b="1" sz="1200">
              <a:latin typeface="Times New Roman"/>
              <a:ea typeface="Times New Roman"/>
              <a:cs typeface="Times New Roman"/>
              <a:sym typeface="Times New Roman"/>
            </a:endParaRPr>
          </a:p>
          <a:p>
            <a:pPr indent="-256540" lvl="0" marL="268605" rtl="0" algn="l">
              <a:lnSpc>
                <a:spcPct val="100000"/>
              </a:lnSpc>
              <a:spcBef>
                <a:spcPts val="875"/>
              </a:spcBef>
              <a:spcAft>
                <a:spcPts val="0"/>
              </a:spcAft>
              <a:buSzPts val="1200"/>
              <a:buFont typeface="Times New Roman"/>
              <a:buChar char="•"/>
            </a:pPr>
            <a:r>
              <a:rPr b="1" lang="en-US" sz="1200">
                <a:latin typeface="Times New Roman"/>
                <a:ea typeface="Times New Roman"/>
                <a:cs typeface="Times New Roman"/>
                <a:sym typeface="Times New Roman"/>
              </a:rPr>
              <a:t>Literature Survey</a:t>
            </a:r>
            <a:endParaRPr b="1" sz="1200">
              <a:latin typeface="Times New Roman"/>
              <a:ea typeface="Times New Roman"/>
              <a:cs typeface="Times New Roman"/>
              <a:sym typeface="Times New Roman"/>
            </a:endParaRPr>
          </a:p>
          <a:p>
            <a:pPr indent="-256540" lvl="0" marL="268605" rtl="0" algn="l">
              <a:lnSpc>
                <a:spcPct val="100000"/>
              </a:lnSpc>
              <a:spcBef>
                <a:spcPts val="940"/>
              </a:spcBef>
              <a:spcAft>
                <a:spcPts val="0"/>
              </a:spcAft>
              <a:buSzPts val="1200"/>
              <a:buFont typeface="Times New Roman"/>
              <a:buChar char="•"/>
            </a:pPr>
            <a:r>
              <a:rPr b="1" lang="en-US" sz="1200">
                <a:latin typeface="Times New Roman"/>
                <a:ea typeface="Times New Roman"/>
                <a:cs typeface="Times New Roman"/>
                <a:sym typeface="Times New Roman"/>
              </a:rPr>
              <a:t>Motivation of the Project</a:t>
            </a:r>
            <a:endParaRPr b="1" sz="1200">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Objective and Scope of the Project</a:t>
            </a:r>
            <a:endParaRPr b="1" sz="1200">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Software  &amp; Hardware Requirements</a:t>
            </a:r>
            <a:endParaRPr b="1" sz="1200">
              <a:latin typeface="Times New Roman"/>
              <a:ea typeface="Times New Roman"/>
              <a:cs typeface="Times New Roman"/>
              <a:sym typeface="Times New Roman"/>
            </a:endParaRPr>
          </a:p>
          <a:p>
            <a:pPr indent="-256540" lvl="0" marL="268605" rtl="0" algn="l">
              <a:lnSpc>
                <a:spcPct val="100000"/>
              </a:lnSpc>
              <a:spcBef>
                <a:spcPts val="944"/>
              </a:spcBef>
              <a:spcAft>
                <a:spcPts val="0"/>
              </a:spcAft>
              <a:buSzPts val="1200"/>
              <a:buFont typeface="Times New Roman"/>
              <a:buChar char="•"/>
            </a:pPr>
            <a:r>
              <a:rPr b="1" lang="en-US" sz="1200">
                <a:latin typeface="Times New Roman"/>
                <a:ea typeface="Times New Roman"/>
                <a:cs typeface="Times New Roman"/>
                <a:sym typeface="Times New Roman"/>
              </a:rPr>
              <a:t>Methodology</a:t>
            </a:r>
            <a:endParaRPr b="1" sz="1200">
              <a:latin typeface="Times New Roman"/>
              <a:ea typeface="Times New Roman"/>
              <a:cs typeface="Times New Roman"/>
              <a:sym typeface="Times New Roman"/>
            </a:endParaRPr>
          </a:p>
          <a:p>
            <a:pPr indent="-256540" lvl="0" marL="268605" rtl="0" algn="l">
              <a:lnSpc>
                <a:spcPct val="100000"/>
              </a:lnSpc>
              <a:spcBef>
                <a:spcPts val="944"/>
              </a:spcBef>
              <a:spcAft>
                <a:spcPts val="0"/>
              </a:spcAft>
              <a:buSzPts val="1200"/>
              <a:buFont typeface="Comic Sans MS"/>
              <a:buChar char="•"/>
            </a:pPr>
            <a:r>
              <a:rPr b="1" lang="en-US" sz="1200">
                <a:latin typeface="Times New Roman"/>
                <a:ea typeface="Times New Roman"/>
                <a:cs typeface="Times New Roman"/>
                <a:sym typeface="Times New Roman"/>
              </a:rPr>
              <a:t>System Architecture</a:t>
            </a:r>
            <a:r>
              <a:rPr b="1" lang="en-US">
                <a:latin typeface="Times New Roman"/>
                <a:ea typeface="Times New Roman"/>
                <a:cs typeface="Times New Roman"/>
                <a:sym typeface="Times New Roman"/>
              </a:rPr>
              <a:t> &amp; </a:t>
            </a:r>
            <a:r>
              <a:rPr b="1" lang="en-US" sz="1200">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Technology Used</a:t>
            </a:r>
            <a:endParaRPr b="1">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Results &amp; Discussion</a:t>
            </a:r>
            <a:endParaRPr b="1" sz="1200">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a:p>
            <a:pPr indent="-256540" lvl="0" marL="268605" rtl="0" algn="l">
              <a:lnSpc>
                <a:spcPct val="100000"/>
              </a:lnSpc>
              <a:spcBef>
                <a:spcPts val="869"/>
              </a:spcBef>
              <a:spcAft>
                <a:spcPts val="0"/>
              </a:spcAft>
              <a:buSzPts val="1200"/>
              <a:buFont typeface="Times New Roman"/>
              <a:buChar char="•"/>
            </a:pPr>
            <a:r>
              <a:rPr b="1" lang="en-US" sz="1200">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a:p>
            <a:pPr indent="-161290" lvl="0" marL="268605" rtl="0" algn="l">
              <a:lnSpc>
                <a:spcPct val="100000"/>
              </a:lnSpc>
              <a:spcBef>
                <a:spcPts val="944"/>
              </a:spcBef>
              <a:spcAft>
                <a:spcPts val="0"/>
              </a:spcAft>
              <a:buSzPts val="1500"/>
              <a:buFont typeface="Arial"/>
              <a:buNone/>
            </a:pPr>
            <a:r>
              <a:t/>
            </a:r>
            <a:endParaRPr b="1"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42" name="Google Shape;242;p26"/>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243" name="Google Shape;243;p26"/>
          <p:cNvSpPr txBox="1"/>
          <p:nvPr/>
        </p:nvSpPr>
        <p:spPr>
          <a:xfrm>
            <a:off x="1447800" y="212725"/>
            <a:ext cx="58434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600">
                <a:solidFill>
                  <a:srgbClr val="366092"/>
                </a:solidFill>
                <a:latin typeface="Cambria"/>
                <a:ea typeface="Cambria"/>
                <a:cs typeface="Cambria"/>
                <a:sym typeface="Cambria"/>
              </a:rPr>
              <a:t>RESULT  &amp; DISCUSSION</a:t>
            </a:r>
            <a:endParaRPr b="1" sz="3600">
              <a:solidFill>
                <a:srgbClr val="366092"/>
              </a:solidFill>
              <a:latin typeface="Cambria"/>
              <a:ea typeface="Cambria"/>
              <a:cs typeface="Cambria"/>
              <a:sym typeface="Cambria"/>
            </a:endParaRPr>
          </a:p>
        </p:txBody>
      </p:sp>
      <p:sp>
        <p:nvSpPr>
          <p:cNvPr id="244" name="Google Shape;244;p26"/>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45" name="Google Shape;245;p26"/>
          <p:cNvSpPr txBox="1"/>
          <p:nvPr/>
        </p:nvSpPr>
        <p:spPr>
          <a:xfrm>
            <a:off x="763775" y="1041900"/>
            <a:ext cx="8200200" cy="35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300">
                <a:solidFill>
                  <a:schemeClr val="dk1"/>
                </a:solidFill>
                <a:highlight>
                  <a:srgbClr val="FFFFFF"/>
                </a:highlight>
                <a:latin typeface="Times New Roman"/>
                <a:ea typeface="Times New Roman"/>
                <a:cs typeface="Times New Roman"/>
                <a:sym typeface="Times New Roman"/>
              </a:rPr>
              <a:t>Impacts of GreenBot:</a:t>
            </a:r>
            <a:r>
              <a:rPr lang="en-US"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p>
            <a:pPr indent="-311150" lvl="0" marL="685800" rtl="0" algn="l">
              <a:lnSpc>
                <a:spcPct val="115000"/>
              </a:lnSpc>
              <a:spcBef>
                <a:spcPts val="1200"/>
              </a:spcBef>
              <a:spcAft>
                <a:spcPts val="0"/>
              </a:spcAft>
              <a:buClr>
                <a:schemeClr val="dk1"/>
              </a:buClr>
              <a:buSzPts val="1300"/>
              <a:buFont typeface="Times New Roman"/>
              <a:buChar char="●"/>
            </a:pPr>
            <a:r>
              <a:rPr b="1" lang="en-US" sz="1300">
                <a:solidFill>
                  <a:schemeClr val="dk1"/>
                </a:solidFill>
                <a:highlight>
                  <a:srgbClr val="FFFFFF"/>
                </a:highlight>
                <a:latin typeface="Times New Roman"/>
                <a:ea typeface="Times New Roman"/>
                <a:cs typeface="Times New Roman"/>
                <a:sym typeface="Times New Roman"/>
              </a:rPr>
              <a:t>Empowering Gardeners:</a:t>
            </a:r>
            <a:r>
              <a:rPr lang="en-US" sz="1300">
                <a:solidFill>
                  <a:schemeClr val="dk1"/>
                </a:solidFill>
                <a:highlight>
                  <a:srgbClr val="FFFFFF"/>
                </a:highlight>
                <a:latin typeface="Times New Roman"/>
                <a:ea typeface="Times New Roman"/>
                <a:cs typeface="Times New Roman"/>
                <a:sym typeface="Times New Roman"/>
              </a:rPr>
              <a:t> By providing information on plant care tailored to their specific questions, GreenBot empowers users to make informed decisions, leading to a thriving garden. New gardeners can avoid common mistakes, while experienced gardeners can explore new plant varieties with confidence. </a:t>
            </a:r>
            <a:endParaRPr sz="1300">
              <a:solidFill>
                <a:schemeClr val="dk1"/>
              </a:solidFill>
              <a:highlight>
                <a:srgbClr val="FFFFFF"/>
              </a:highlight>
              <a:latin typeface="Times New Roman"/>
              <a:ea typeface="Times New Roman"/>
              <a:cs typeface="Times New Roman"/>
              <a:sym typeface="Times New Roman"/>
            </a:endParaRPr>
          </a:p>
          <a:p>
            <a:pPr indent="-311150" lvl="0" marL="685800" rtl="0" algn="l">
              <a:lnSpc>
                <a:spcPct val="115000"/>
              </a:lnSpc>
              <a:spcBef>
                <a:spcPts val="0"/>
              </a:spcBef>
              <a:spcAft>
                <a:spcPts val="0"/>
              </a:spcAft>
              <a:buClr>
                <a:schemeClr val="dk1"/>
              </a:buClr>
              <a:buSzPts val="1300"/>
              <a:buFont typeface="Times New Roman"/>
              <a:buChar char="●"/>
            </a:pPr>
            <a:r>
              <a:rPr b="1" lang="en-US" sz="1300">
                <a:solidFill>
                  <a:schemeClr val="dk1"/>
                </a:solidFill>
                <a:highlight>
                  <a:srgbClr val="FFFFFF"/>
                </a:highlight>
                <a:latin typeface="Times New Roman"/>
                <a:ea typeface="Times New Roman"/>
                <a:cs typeface="Times New Roman"/>
                <a:sym typeface="Times New Roman"/>
              </a:rPr>
              <a:t>Increased Engagement:</a:t>
            </a:r>
            <a:r>
              <a:rPr lang="en-US" sz="1300">
                <a:solidFill>
                  <a:schemeClr val="dk1"/>
                </a:solidFill>
                <a:highlight>
                  <a:srgbClr val="FFFFFF"/>
                </a:highlight>
                <a:latin typeface="Times New Roman"/>
                <a:ea typeface="Times New Roman"/>
                <a:cs typeface="Times New Roman"/>
                <a:sym typeface="Times New Roman"/>
              </a:rPr>
              <a:t> The interactive format allows users to have a conversation with GreenBot, making learning about gardening more engaging than passively reading online resources. Users can ask questions as they arise, fostering a more dynamic learning experience. </a:t>
            </a:r>
            <a:endParaRPr sz="1300">
              <a:solidFill>
                <a:schemeClr val="dk1"/>
              </a:solidFill>
              <a:highlight>
                <a:srgbClr val="FFFFFF"/>
              </a:highlight>
              <a:latin typeface="Times New Roman"/>
              <a:ea typeface="Times New Roman"/>
              <a:cs typeface="Times New Roman"/>
              <a:sym typeface="Times New Roman"/>
            </a:endParaRPr>
          </a:p>
          <a:p>
            <a:pPr indent="-311150" lvl="0" marL="685800" rtl="0" algn="l">
              <a:lnSpc>
                <a:spcPct val="115000"/>
              </a:lnSpc>
              <a:spcBef>
                <a:spcPts val="0"/>
              </a:spcBef>
              <a:spcAft>
                <a:spcPts val="0"/>
              </a:spcAft>
              <a:buClr>
                <a:schemeClr val="dk1"/>
              </a:buClr>
              <a:buSzPts val="1300"/>
              <a:buFont typeface="Times New Roman"/>
              <a:buChar char="●"/>
            </a:pPr>
            <a:r>
              <a:rPr b="1" lang="en-US" sz="1300">
                <a:solidFill>
                  <a:schemeClr val="dk1"/>
                </a:solidFill>
                <a:highlight>
                  <a:srgbClr val="FFFFFF"/>
                </a:highlight>
                <a:latin typeface="Times New Roman"/>
                <a:ea typeface="Times New Roman"/>
                <a:cs typeface="Times New Roman"/>
                <a:sym typeface="Times New Roman"/>
              </a:rPr>
              <a:t>Reduced Reliance on External Resources:</a:t>
            </a:r>
            <a:r>
              <a:rPr lang="en-US" sz="1300">
                <a:solidFill>
                  <a:schemeClr val="dk1"/>
                </a:solidFill>
                <a:highlight>
                  <a:srgbClr val="FFFFFF"/>
                </a:highlight>
                <a:latin typeface="Times New Roman"/>
                <a:ea typeface="Times New Roman"/>
                <a:cs typeface="Times New Roman"/>
                <a:sym typeface="Times New Roman"/>
              </a:rPr>
              <a:t> Users will have readily available information at their fingertips, eliminating the need to search for online resources constantly. GreenBot provides a one-stop shop for basic gardening knowledge, saving users time and frustration. </a:t>
            </a:r>
            <a:endParaRPr sz="1300">
              <a:solidFill>
                <a:schemeClr val="dk1"/>
              </a:solidFill>
              <a:highlight>
                <a:srgbClr val="FFFFFF"/>
              </a:highlight>
              <a:latin typeface="Times New Roman"/>
              <a:ea typeface="Times New Roman"/>
              <a:cs typeface="Times New Roman"/>
              <a:sym typeface="Times New Roman"/>
            </a:endParaRPr>
          </a:p>
          <a:p>
            <a:pPr indent="-311150" lvl="0" marL="685800" rtl="0" algn="l">
              <a:lnSpc>
                <a:spcPct val="115000"/>
              </a:lnSpc>
              <a:spcBef>
                <a:spcPts val="0"/>
              </a:spcBef>
              <a:spcAft>
                <a:spcPts val="0"/>
              </a:spcAft>
              <a:buClr>
                <a:schemeClr val="dk1"/>
              </a:buClr>
              <a:buSzPts val="1300"/>
              <a:buFont typeface="Times New Roman"/>
              <a:buChar char="●"/>
            </a:pPr>
            <a:r>
              <a:rPr b="1" lang="en-US" sz="1300">
                <a:solidFill>
                  <a:schemeClr val="dk1"/>
                </a:solidFill>
                <a:highlight>
                  <a:srgbClr val="FFFFFF"/>
                </a:highlight>
                <a:latin typeface="Times New Roman"/>
                <a:ea typeface="Times New Roman"/>
                <a:cs typeface="Times New Roman"/>
                <a:sym typeface="Times New Roman"/>
              </a:rPr>
              <a:t>Improved Sustainability:</a:t>
            </a:r>
            <a:r>
              <a:rPr lang="en-US" sz="1300">
                <a:solidFill>
                  <a:schemeClr val="dk1"/>
                </a:solidFill>
                <a:highlight>
                  <a:srgbClr val="FFFFFF"/>
                </a:highlight>
                <a:latin typeface="Times New Roman"/>
                <a:ea typeface="Times New Roman"/>
                <a:cs typeface="Times New Roman"/>
                <a:sym typeface="Times New Roman"/>
              </a:rPr>
              <a:t> By helping users cultivate their own food successfully, GreenBot can contribute to a more sustainable approach to food production by reducing reliance on commercially grown produce and its associated transportation footprint. This can lead to a more localized food system and potentially lower environmental impact. </a:t>
            </a: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nvSpPr>
        <p:spPr>
          <a:xfrm>
            <a:off x="628650" y="1146625"/>
            <a:ext cx="7886700" cy="3561900"/>
          </a:xfrm>
          <a:prstGeom prst="rect">
            <a:avLst/>
          </a:prstGeom>
          <a:noFill/>
          <a:ln>
            <a:noFill/>
          </a:ln>
        </p:spPr>
        <p:txBody>
          <a:bodyPr anchorCtr="0" anchor="t" bIns="34300" lIns="68600" spcFirstLastPara="1" rIns="68600" wrap="square" tIns="34300">
            <a:noAutofit/>
          </a:bodyPr>
          <a:lstStyle/>
          <a:p>
            <a:pPr indent="-304800" lvl="0" marL="6858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Expanding the Knowledge Base:</a:t>
            </a:r>
            <a:r>
              <a:rPr lang="en-US" sz="1200">
                <a:solidFill>
                  <a:schemeClr val="dk1"/>
                </a:solidFill>
                <a:highlight>
                  <a:srgbClr val="FFFFFF"/>
                </a:highlight>
                <a:latin typeface="Times New Roman"/>
                <a:ea typeface="Times New Roman"/>
                <a:cs typeface="Times New Roman"/>
                <a:sym typeface="Times New Roman"/>
              </a:rPr>
              <a:t> Looking for opportunities to gather information from additional trusted sources to broaden the scope of plants GreenBot can answer questions about. User feedback can also be a valuable resource for identifying knowledge gaps. </a:t>
            </a:r>
            <a:endParaRPr sz="1200">
              <a:solidFill>
                <a:schemeClr val="dk1"/>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Refining Information:</a:t>
            </a:r>
            <a:r>
              <a:rPr lang="en-US" sz="1200">
                <a:solidFill>
                  <a:schemeClr val="dk1"/>
                </a:solidFill>
                <a:highlight>
                  <a:srgbClr val="FFFFFF"/>
                </a:highlight>
                <a:latin typeface="Times New Roman"/>
                <a:ea typeface="Times New Roman"/>
                <a:cs typeface="Times New Roman"/>
                <a:sym typeface="Times New Roman"/>
              </a:rPr>
              <a:t> Over time, user interactions and feedback can help identify areas where the information in the knowledge base can be improved or expanded upon. </a:t>
            </a:r>
            <a:endParaRPr sz="1200">
              <a:solidFill>
                <a:schemeClr val="dk1"/>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Advanced Natural Language Processing: </a:t>
            </a:r>
            <a:r>
              <a:rPr lang="en-US" sz="1200">
                <a:solidFill>
                  <a:schemeClr val="dk1"/>
                </a:solidFill>
                <a:highlight>
                  <a:srgbClr val="FFFFFF"/>
                </a:highlight>
                <a:latin typeface="Times New Roman"/>
                <a:ea typeface="Times New Roman"/>
                <a:cs typeface="Times New Roman"/>
                <a:sym typeface="Times New Roman"/>
              </a:rPr>
              <a:t>In future iterations, GreenBot may incorporate more sophisticated natural language processing techniques. This could involve features like: </a:t>
            </a:r>
            <a:endParaRPr sz="1200">
              <a:solidFill>
                <a:schemeClr val="dk1"/>
              </a:solidFill>
              <a:highlight>
                <a:srgbClr val="FFFFFF"/>
              </a:highlight>
              <a:latin typeface="Times New Roman"/>
              <a:ea typeface="Times New Roman"/>
              <a:cs typeface="Times New Roman"/>
              <a:sym typeface="Times New Roman"/>
            </a:endParaRPr>
          </a:p>
          <a:p>
            <a:pPr indent="-304800" lvl="0" marL="11430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Clarification Prompts</a:t>
            </a:r>
            <a:endParaRPr sz="1200">
              <a:solidFill>
                <a:schemeClr val="dk1"/>
              </a:solidFill>
              <a:highlight>
                <a:srgbClr val="FFFFFF"/>
              </a:highlight>
              <a:latin typeface="Times New Roman"/>
              <a:ea typeface="Times New Roman"/>
              <a:cs typeface="Times New Roman"/>
              <a:sym typeface="Times New Roman"/>
            </a:endParaRPr>
          </a:p>
          <a:p>
            <a:pPr indent="-304800" lvl="0" marL="11430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Disambiguation Techniques</a:t>
            </a:r>
            <a:r>
              <a:rPr lang="en-US"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Personalization:</a:t>
            </a:r>
            <a:r>
              <a:rPr lang="en-US" sz="1200">
                <a:solidFill>
                  <a:schemeClr val="dk1"/>
                </a:solidFill>
                <a:highlight>
                  <a:srgbClr val="FFFFFF"/>
                </a:highlight>
                <a:latin typeface="Times New Roman"/>
                <a:ea typeface="Times New Roman"/>
                <a:cs typeface="Times New Roman"/>
                <a:sym typeface="Times New Roman"/>
              </a:rPr>
              <a:t> Exploring ways to personalize user experiences is another area of future development. This could involve tailoring information based on factors like: </a:t>
            </a:r>
            <a:r>
              <a:rPr b="1" lang="en-US" sz="1200">
                <a:solidFill>
                  <a:schemeClr val="dk1"/>
                </a:solidFill>
                <a:highlight>
                  <a:srgbClr val="FFFFFF"/>
                </a:highlight>
                <a:latin typeface="Times New Roman"/>
                <a:ea typeface="Times New Roman"/>
                <a:cs typeface="Times New Roman"/>
                <a:sym typeface="Times New Roman"/>
              </a:rPr>
              <a:t>Location, Garden Size, Plant Prefexrences etc.</a:t>
            </a:r>
            <a:endParaRPr sz="1200">
              <a:solidFill>
                <a:schemeClr val="dk1"/>
              </a:solidFill>
              <a:highlight>
                <a:srgbClr val="FFFFFF"/>
              </a:highlight>
              <a:latin typeface="Times New Roman"/>
              <a:ea typeface="Times New Roman"/>
              <a:cs typeface="Times New Roman"/>
              <a:sym typeface="Times New Roman"/>
            </a:endParaRPr>
          </a:p>
          <a:p>
            <a:pPr indent="-304800" lvl="0" marL="685800" rtl="0" algn="l">
              <a:lnSpc>
                <a:spcPct val="115000"/>
              </a:lnSpc>
              <a:spcBef>
                <a:spcPts val="0"/>
              </a:spcBef>
              <a:spcAft>
                <a:spcPts val="0"/>
              </a:spcAft>
              <a:buClr>
                <a:schemeClr val="dk1"/>
              </a:buClr>
              <a:buSzPts val="1200"/>
              <a:buFont typeface="Times New Roman"/>
              <a:buChar char="●"/>
            </a:pPr>
            <a:r>
              <a:rPr b="1" lang="en-US" sz="1200">
                <a:solidFill>
                  <a:schemeClr val="dk1"/>
                </a:solidFill>
                <a:highlight>
                  <a:srgbClr val="FFFFFF"/>
                </a:highlight>
                <a:latin typeface="Times New Roman"/>
                <a:ea typeface="Times New Roman"/>
                <a:cs typeface="Times New Roman"/>
                <a:sym typeface="Times New Roman"/>
              </a:rPr>
              <a:t>Voice Recognition Integration:</a:t>
            </a:r>
            <a:r>
              <a:rPr lang="en-US" sz="1200">
                <a:solidFill>
                  <a:schemeClr val="dk1"/>
                </a:solidFill>
                <a:highlight>
                  <a:srgbClr val="FFFFFF"/>
                </a:highlight>
                <a:latin typeface="Times New Roman"/>
                <a:ea typeface="Times New Roman"/>
                <a:cs typeface="Times New Roman"/>
                <a:sym typeface="Times New Roman"/>
              </a:rPr>
              <a:t> The integration of voice recognition capabilities would make GreenBot even more accessible and user-friendly, particularly for those with visual impairments or who simply prefer a hands-free gardening assistant.</a:t>
            </a:r>
            <a:endParaRPr sz="12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
        <p:nvSpPr>
          <p:cNvPr id="251" name="Google Shape;251;p27"/>
          <p:cNvSpPr txBox="1"/>
          <p:nvPr>
            <p:ph type="title"/>
          </p:nvPr>
        </p:nvSpPr>
        <p:spPr>
          <a:xfrm>
            <a:off x="609600" y="288925"/>
            <a:ext cx="7783195" cy="48474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FUTURE  SCOPE</a:t>
            </a:r>
            <a:endParaRPr/>
          </a:p>
        </p:txBody>
      </p:sp>
      <p:sp>
        <p:nvSpPr>
          <p:cNvPr id="252" name="Google Shape;252;p27"/>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53" name="Google Shape;253;p27"/>
          <p:cNvSpPr/>
          <p:nvPr/>
        </p:nvSpPr>
        <p:spPr>
          <a:xfrm>
            <a:off x="8229600" y="4708525"/>
            <a:ext cx="537600" cy="27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sz="1200">
                <a:solidFill>
                  <a:srgbClr val="878787"/>
                </a:solidFill>
                <a:latin typeface="Calibri"/>
                <a:ea typeface="Calibri"/>
                <a:cs typeface="Calibri"/>
                <a:sym typeface="Calibri"/>
              </a:rPr>
              <a:t>‹#›</a:t>
            </a:fld>
            <a:endParaRPr sz="1200">
              <a:solidFill>
                <a:srgbClr val="878787"/>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259" name="Google Shape;259;p28"/>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260" name="Google Shape;260;p28"/>
          <p:cNvSpPr txBox="1"/>
          <p:nvPr/>
        </p:nvSpPr>
        <p:spPr>
          <a:xfrm>
            <a:off x="762000" y="136525"/>
            <a:ext cx="7010400" cy="584775"/>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3200">
                <a:solidFill>
                  <a:srgbClr val="366092"/>
                </a:solidFill>
                <a:latin typeface="Cambria"/>
                <a:ea typeface="Cambria"/>
                <a:cs typeface="Cambria"/>
                <a:sym typeface="Cambria"/>
              </a:rPr>
              <a:t>CONCLUSION</a:t>
            </a:r>
            <a:endParaRPr b="1" sz="3200">
              <a:solidFill>
                <a:srgbClr val="366092"/>
              </a:solidFill>
              <a:latin typeface="Cambria"/>
              <a:ea typeface="Cambria"/>
              <a:cs typeface="Cambria"/>
              <a:sym typeface="Cambria"/>
            </a:endParaRPr>
          </a:p>
        </p:txBody>
      </p:sp>
      <p:sp>
        <p:nvSpPr>
          <p:cNvPr id="261" name="Google Shape;261;p28"/>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62" name="Google Shape;262;p28"/>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323850" lvl="0" marL="457200" rtl="0" algn="l">
              <a:lnSpc>
                <a:spcPct val="115000"/>
              </a:lnSpc>
              <a:spcBef>
                <a:spcPts val="1200"/>
              </a:spcBef>
              <a:spcAft>
                <a:spcPts val="0"/>
              </a:spcAft>
              <a:buSzPts val="1500"/>
              <a:buFont typeface="Times New Roman"/>
              <a:buChar char="●"/>
            </a:pPr>
            <a:r>
              <a:rPr lang="en-US" sz="1300">
                <a:solidFill>
                  <a:schemeClr val="dk1"/>
                </a:solidFill>
                <a:highlight>
                  <a:srgbClr val="FFFFFF"/>
                </a:highlight>
                <a:latin typeface="Times New Roman"/>
                <a:ea typeface="Times New Roman"/>
                <a:cs typeface="Times New Roman"/>
                <a:sym typeface="Times New Roman"/>
              </a:rPr>
              <a:t>The development of GreenBot represents an advancement in home gardening support, utilizing Artificial Neural Networks (ANNs) and Natural Language Processing (NLP) to deliver personalized, real-time guidance for plant care. By addressing common challenges such as information overload, generic advice, and the lack of interactive resources, GreenBot provides gardeners with accurate, context-specific recommendations, significantly enhancing their gardening experience and yielding better outcomes. </a:t>
            </a:r>
            <a:endParaRPr sz="13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300">
                <a:solidFill>
                  <a:schemeClr val="dk1"/>
                </a:solidFill>
                <a:highlight>
                  <a:srgbClr val="FFFFFF"/>
                </a:highlight>
                <a:latin typeface="Times New Roman"/>
                <a:ea typeface="Times New Roman"/>
                <a:cs typeface="Times New Roman"/>
                <a:sym typeface="Times New Roman"/>
              </a:rPr>
              <a:t>GreenBot's development is focused on providing tailored guidance for individual plant care needs. Its ability to interact in real-time and offer personalized advice sets it apart from traditional gardening resources, which often provide broad and static information. This interactive and user-centric approach not only makes gardening more accessible for beginners but also serves as a tool for experienced gardeners seeking specific information on new plant varieties and techniques. </a:t>
            </a:r>
            <a:endParaRPr sz="13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300">
                <a:solidFill>
                  <a:schemeClr val="dk1"/>
                </a:solidFill>
                <a:highlight>
                  <a:srgbClr val="FFFFFF"/>
                </a:highlight>
                <a:latin typeface="Times New Roman"/>
                <a:ea typeface="Times New Roman"/>
                <a:cs typeface="Times New Roman"/>
                <a:sym typeface="Times New Roman"/>
              </a:rPr>
              <a:t>Moving forward, the future development of GreenBot will focus on expanding its knowledge base, refining its NLP capabilities, and enhancing user personalization. These enhancements will ensure that GreenBot continues to meet the diverse needs of home gardeners, promoting successful and sustainable gardening practices. Through this approach, GreenBot aims to make home gardening more accessible, efficient, and enjoyable for all enthusiasts. </a:t>
            </a:r>
            <a:endParaRPr sz="15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685800" y="212725"/>
            <a:ext cx="7783195" cy="509905"/>
          </a:xfrm>
          <a:prstGeom prst="rect">
            <a:avLst/>
          </a:prstGeom>
          <a:noFill/>
          <a:ln>
            <a:noFill/>
          </a:ln>
        </p:spPr>
        <p:txBody>
          <a:bodyPr anchorCtr="0" anchor="t" bIns="0" lIns="0" spcFirstLastPara="1" rIns="0" wrap="square" tIns="15875">
            <a:spAutoFit/>
          </a:bodyPr>
          <a:lstStyle/>
          <a:p>
            <a:pPr indent="0" lvl="0" marL="2218055" rtl="0" algn="l">
              <a:lnSpc>
                <a:spcPct val="100000"/>
              </a:lnSpc>
              <a:spcBef>
                <a:spcPts val="0"/>
              </a:spcBef>
              <a:spcAft>
                <a:spcPts val="0"/>
              </a:spcAft>
              <a:buNone/>
            </a:pPr>
            <a:r>
              <a:rPr lang="en-US"/>
              <a:t>REFERENCES</a:t>
            </a:r>
            <a:endParaRPr/>
          </a:p>
        </p:txBody>
      </p:sp>
      <p:sp>
        <p:nvSpPr>
          <p:cNvPr id="268" name="Google Shape;268;p29"/>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85725" rtl="0" algn="l">
              <a:lnSpc>
                <a:spcPct val="119583"/>
              </a:lnSpc>
              <a:spcBef>
                <a:spcPts val="0"/>
              </a:spcBef>
              <a:spcAft>
                <a:spcPts val="0"/>
              </a:spcAft>
              <a:buNone/>
            </a:pPr>
            <a:r>
              <a:rPr lang="en-US"/>
              <a:t>Department of CSE (Data Science), DSCE</a:t>
            </a:r>
            <a:endParaRPr/>
          </a:p>
        </p:txBody>
      </p:sp>
      <p:sp>
        <p:nvSpPr>
          <p:cNvPr id="269" name="Google Shape;269;p29"/>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270" name="Google Shape;270;p29"/>
          <p:cNvSpPr txBox="1"/>
          <p:nvPr/>
        </p:nvSpPr>
        <p:spPr>
          <a:xfrm>
            <a:off x="800250" y="1292275"/>
            <a:ext cx="75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71" name="Google Shape;271;p29"/>
          <p:cNvGraphicFramePr/>
          <p:nvPr/>
        </p:nvGraphicFramePr>
        <p:xfrm>
          <a:off x="800250" y="1062025"/>
          <a:ext cx="3000000" cy="3000000"/>
        </p:xfrm>
        <a:graphic>
          <a:graphicData uri="http://schemas.openxmlformats.org/drawingml/2006/table">
            <a:tbl>
              <a:tblPr>
                <a:noFill/>
                <a:tableStyleId>{5C0380E1-BEA7-45F1-A034-2426DE7F3005}</a:tableStyleId>
              </a:tblPr>
              <a:tblGrid>
                <a:gridCol w="3891600"/>
                <a:gridCol w="3891600"/>
              </a:tblGrid>
              <a:tr h="394450">
                <a:tc>
                  <a:txBody>
                    <a:bodyPr/>
                    <a:lstStyle/>
                    <a:p>
                      <a:pPr indent="0" lvl="0" marL="0" rtl="0" algn="l">
                        <a:spcBef>
                          <a:spcPts val="0"/>
                        </a:spcBef>
                        <a:spcAft>
                          <a:spcPts val="0"/>
                        </a:spcAft>
                        <a:buNone/>
                      </a:pPr>
                      <a:r>
                        <a:rPr b="1" lang="en-US">
                          <a:latin typeface="Georgia"/>
                          <a:ea typeface="Georgia"/>
                          <a:cs typeface="Georgia"/>
                          <a:sym typeface="Georgia"/>
                        </a:rPr>
                        <a:t>PAPERS:</a:t>
                      </a:r>
                      <a:endParaRPr b="1">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None/>
                      </a:pPr>
                      <a:r>
                        <a:rPr b="1" lang="en-US">
                          <a:latin typeface="Georgia"/>
                          <a:ea typeface="Georgia"/>
                          <a:cs typeface="Georgia"/>
                          <a:sym typeface="Georgia"/>
                        </a:rPr>
                        <a:t>INSIGHT:</a:t>
                      </a:r>
                      <a:endParaRPr b="1">
                        <a:latin typeface="Georgia"/>
                        <a:ea typeface="Georgia"/>
                        <a:cs typeface="Georgia"/>
                        <a:sym typeface="Georgia"/>
                      </a:endParaRPr>
                    </a:p>
                  </a:txBody>
                  <a:tcPr marT="91425" marB="91425" marR="91425" marL="91425"/>
                </a:tc>
              </a:tr>
              <a:tr h="2988325">
                <a:tc>
                  <a:txBody>
                    <a:bodyPr/>
                    <a:lstStyle/>
                    <a:p>
                      <a:pPr indent="0" lvl="0" marL="0" rtl="0" algn="l">
                        <a:lnSpc>
                          <a:spcPct val="115000"/>
                        </a:lnSpc>
                        <a:spcBef>
                          <a:spcPts val="0"/>
                        </a:spcBef>
                        <a:spcAft>
                          <a:spcPts val="900"/>
                        </a:spcAft>
                        <a:buNone/>
                      </a:pPr>
                      <a:r>
                        <a:rPr lang="en-US" sz="1200">
                          <a:solidFill>
                            <a:schemeClr val="dk1"/>
                          </a:solidFill>
                          <a:latin typeface="Times New Roman"/>
                          <a:ea typeface="Times New Roman"/>
                          <a:cs typeface="Times New Roman"/>
                          <a:sym typeface="Times New Roman"/>
                        </a:rPr>
                        <a:t>Otter, D. W., Medina, J. R., &amp; Kalita, J. K. (2021). A survey of the usages of deep learning for natural language processing. IEEE Transactions on Neural Networks and Learning Systems, 32(2), 604–624 </a:t>
                      </a:r>
                      <a:br>
                        <a:rPr lang="en-US" sz="1200">
                          <a:solidFill>
                            <a:schemeClr val="dk1"/>
                          </a:solidFill>
                          <a:latin typeface="Times New Roman"/>
                          <a:ea typeface="Times New Roman"/>
                          <a:cs typeface="Times New Roman"/>
                          <a:sym typeface="Times New Roman"/>
                        </a:rPr>
                      </a:br>
                      <a:r>
                        <a:rPr lang="en-US" sz="1200" u="sng">
                          <a:solidFill>
                            <a:schemeClr val="hlink"/>
                          </a:solidFill>
                          <a:latin typeface="Times New Roman"/>
                          <a:ea typeface="Times New Roman"/>
                          <a:cs typeface="Times New Roman"/>
                          <a:sym typeface="Times New Roman"/>
                          <a:hlinkClick r:id="rId3"/>
                        </a:rPr>
                        <a:t>https://ieeexplore.ieee.org/document/9075398</a:t>
                      </a:r>
                      <a:r>
                        <a:rPr lang="en-US" sz="1200">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91425" marB="91425" marR="91425" marL="91425"/>
                </a:tc>
                <a:tc>
                  <a:txBody>
                    <a:bodyPr/>
                    <a:lstStyle/>
                    <a:p>
                      <a:pPr indent="-304800" lvl="0" marL="457200" marR="0" rtl="0" algn="l">
                        <a:lnSpc>
                          <a:spcPct val="115000"/>
                        </a:lnSpc>
                        <a:spcBef>
                          <a:spcPts val="1200"/>
                        </a:spcBef>
                        <a:spcAft>
                          <a:spcPts val="0"/>
                        </a:spcAft>
                        <a:buClr>
                          <a:srgbClr val="000000"/>
                        </a:buClr>
                        <a:buSzPts val="1200"/>
                        <a:buChar char="❏"/>
                      </a:pPr>
                      <a:r>
                        <a:rPr lang="en-US" sz="1300">
                          <a:latin typeface="Times New Roman"/>
                          <a:ea typeface="Times New Roman"/>
                          <a:cs typeface="Times New Roman"/>
                          <a:sym typeface="Times New Roman"/>
                        </a:rPr>
                        <a:t>This survey reviews the applications of deep learning in NLP, covering text classification, machine translation, sentiment analysis, and conversational agents. The advancements in neural network architectures and techniques can enhance GreenBot’s ability to understand and respond accurately to user queries about plant care, leveraging these deep learning methods to improve chatbot performance.</a:t>
                      </a:r>
                      <a:endParaRPr sz="1300">
                        <a:solidFill>
                          <a:srgbClr val="0000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685800" y="212725"/>
            <a:ext cx="7783200" cy="501000"/>
          </a:xfrm>
          <a:prstGeom prst="rect">
            <a:avLst/>
          </a:prstGeom>
          <a:noFill/>
          <a:ln>
            <a:noFill/>
          </a:ln>
        </p:spPr>
        <p:txBody>
          <a:bodyPr anchorCtr="0" anchor="t" bIns="0" lIns="0" spcFirstLastPara="1" rIns="0" wrap="square" tIns="15875">
            <a:spAutoFit/>
          </a:bodyPr>
          <a:lstStyle/>
          <a:p>
            <a:pPr indent="0" lvl="0" marL="2218055" rtl="0" algn="l">
              <a:lnSpc>
                <a:spcPct val="100000"/>
              </a:lnSpc>
              <a:spcBef>
                <a:spcPts val="0"/>
              </a:spcBef>
              <a:spcAft>
                <a:spcPts val="0"/>
              </a:spcAft>
              <a:buNone/>
            </a:pPr>
            <a:r>
              <a:rPr lang="en-US"/>
              <a:t>REFERENCES</a:t>
            </a:r>
            <a:endParaRPr/>
          </a:p>
        </p:txBody>
      </p:sp>
      <p:sp>
        <p:nvSpPr>
          <p:cNvPr id="277" name="Google Shape;277;p30"/>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85725" rtl="0" algn="l">
              <a:lnSpc>
                <a:spcPct val="119583"/>
              </a:lnSpc>
              <a:spcBef>
                <a:spcPts val="0"/>
              </a:spcBef>
              <a:spcAft>
                <a:spcPts val="0"/>
              </a:spcAft>
              <a:buNone/>
            </a:pPr>
            <a:r>
              <a:rPr lang="en-US"/>
              <a:t>Department of CSE (Data Science), DSCE</a:t>
            </a:r>
            <a:endParaRPr/>
          </a:p>
        </p:txBody>
      </p:sp>
      <p:sp>
        <p:nvSpPr>
          <p:cNvPr id="278" name="Google Shape;278;p30"/>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279" name="Google Shape;279;p30"/>
          <p:cNvSpPr txBox="1"/>
          <p:nvPr/>
        </p:nvSpPr>
        <p:spPr>
          <a:xfrm>
            <a:off x="800250" y="1292275"/>
            <a:ext cx="75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80" name="Google Shape;280;p30"/>
          <p:cNvGraphicFramePr/>
          <p:nvPr/>
        </p:nvGraphicFramePr>
        <p:xfrm>
          <a:off x="754450" y="1063350"/>
          <a:ext cx="3000000" cy="3000000"/>
        </p:xfrm>
        <a:graphic>
          <a:graphicData uri="http://schemas.openxmlformats.org/drawingml/2006/table">
            <a:tbl>
              <a:tblPr>
                <a:noFill/>
                <a:tableStyleId>{5C0380E1-BEA7-45F1-A034-2426DE7F3005}</a:tableStyleId>
              </a:tblPr>
              <a:tblGrid>
                <a:gridCol w="3949125"/>
                <a:gridCol w="3949125"/>
              </a:tblGrid>
              <a:tr h="366625">
                <a:tc>
                  <a:txBody>
                    <a:bodyPr/>
                    <a:lstStyle/>
                    <a:p>
                      <a:pPr indent="0" lvl="0" marL="0" rtl="0" algn="l">
                        <a:spcBef>
                          <a:spcPts val="0"/>
                        </a:spcBef>
                        <a:spcAft>
                          <a:spcPts val="0"/>
                        </a:spcAft>
                        <a:buNone/>
                      </a:pPr>
                      <a:r>
                        <a:rPr b="1" lang="en-US" sz="1300">
                          <a:latin typeface="Georgia"/>
                          <a:ea typeface="Georgia"/>
                          <a:cs typeface="Georgia"/>
                          <a:sym typeface="Georgia"/>
                        </a:rPr>
                        <a:t>PAPERS:</a:t>
                      </a:r>
                      <a:endParaRPr b="1" sz="1300">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None/>
                      </a:pPr>
                      <a:r>
                        <a:rPr b="1" lang="en-US" sz="1300">
                          <a:latin typeface="Georgia"/>
                          <a:ea typeface="Georgia"/>
                          <a:cs typeface="Georgia"/>
                          <a:sym typeface="Georgia"/>
                        </a:rPr>
                        <a:t>INSIGHT:</a:t>
                      </a:r>
                      <a:endParaRPr b="1" sz="1300">
                        <a:latin typeface="Georgia"/>
                        <a:ea typeface="Georgia"/>
                        <a:cs typeface="Georgia"/>
                        <a:sym typeface="Georgia"/>
                      </a:endParaRPr>
                    </a:p>
                  </a:txBody>
                  <a:tcPr marT="91425" marB="91425" marR="91425" marL="91425"/>
                </a:tc>
              </a:tr>
              <a:tr h="1666575">
                <a:tc>
                  <a:txBody>
                    <a:bodyPr/>
                    <a:lstStyle/>
                    <a:p>
                      <a:pPr indent="0" lvl="0" marL="0" rtl="0" algn="l">
                        <a:lnSpc>
                          <a:spcPct val="115000"/>
                        </a:lnSpc>
                        <a:spcBef>
                          <a:spcPts val="0"/>
                        </a:spcBef>
                        <a:spcAft>
                          <a:spcPts val="900"/>
                        </a:spcAft>
                        <a:buNone/>
                      </a:pPr>
                      <a:r>
                        <a:rPr lang="en-US" sz="950">
                          <a:solidFill>
                            <a:srgbClr val="000000"/>
                          </a:solidFill>
                        </a:rPr>
                        <a:t>Farm Sector Policy Department (2018),</a:t>
                      </a:r>
                      <a:r>
                        <a:rPr b="1" lang="en-US" sz="950">
                          <a:solidFill>
                            <a:srgbClr val="000000"/>
                          </a:solidFill>
                        </a:rPr>
                        <a:t> </a:t>
                      </a:r>
                      <a:r>
                        <a:rPr b="1" i="1" lang="en-US" sz="950">
                          <a:solidFill>
                            <a:srgbClr val="000000"/>
                          </a:solidFill>
                        </a:rPr>
                        <a:t>Sectoral Paper on Plantation and Horticulture.</a:t>
                      </a:r>
                      <a:r>
                        <a:rPr b="1" i="1" lang="en-US" sz="950">
                          <a:solidFill>
                            <a:srgbClr val="000000"/>
                          </a:solidFill>
                          <a:uFill>
                            <a:noFill/>
                          </a:uFill>
                          <a:hlinkClick r:id="rId3">
                            <a:extLst>
                              <a:ext uri="{A12FA001-AC4F-418D-AE19-62706E023703}">
                                <ahyp:hlinkClr val="tx"/>
                              </a:ext>
                            </a:extLst>
                          </a:hlinkClick>
                        </a:rPr>
                        <a:t> </a:t>
                      </a:r>
                      <a:r>
                        <a:rPr lang="en-US" sz="950" u="sng">
                          <a:solidFill>
                            <a:srgbClr val="0000FF"/>
                          </a:solidFill>
                          <a:hlinkClick r:id="rId4">
                            <a:extLst>
                              <a:ext uri="{A12FA001-AC4F-418D-AE19-62706E023703}">
                                <ahyp:hlinkClr val="tx"/>
                              </a:ext>
                            </a:extLst>
                          </a:hlinkClick>
                        </a:rPr>
                        <a:t>https://nabfoundation.in/pdf/Plantation-and-Horticulture.pdf</a:t>
                      </a:r>
                      <a:endParaRPr sz="1650">
                        <a:solidFill>
                          <a:srgbClr val="000000"/>
                        </a:solidFill>
                        <a:latin typeface="Times New Roman"/>
                        <a:ea typeface="Times New Roman"/>
                        <a:cs typeface="Times New Roman"/>
                        <a:sym typeface="Times New Roman"/>
                      </a:endParaRPr>
                    </a:p>
                  </a:txBody>
                  <a:tcPr marT="91425" marB="91425" marR="91425" marL="91425"/>
                </a:tc>
                <a:tc>
                  <a:txBody>
                    <a:bodyPr/>
                    <a:lstStyle/>
                    <a:p>
                      <a:pPr indent="-298450" lvl="0" marL="457200" marR="0" rtl="0" algn="l">
                        <a:lnSpc>
                          <a:spcPct val="115000"/>
                        </a:lnSpc>
                        <a:spcBef>
                          <a:spcPts val="1200"/>
                        </a:spcBef>
                        <a:spcAft>
                          <a:spcPts val="0"/>
                        </a:spcAft>
                        <a:buClr>
                          <a:srgbClr val="000000"/>
                        </a:buClr>
                        <a:buSzPts val="1100"/>
                        <a:buChar char="❏"/>
                      </a:pPr>
                      <a:r>
                        <a:rPr b="1" lang="en-US" sz="1200">
                          <a:solidFill>
                            <a:srgbClr val="000000"/>
                          </a:solidFill>
                          <a:latin typeface="Times New Roman"/>
                          <a:ea typeface="Times New Roman"/>
                          <a:cs typeface="Times New Roman"/>
                          <a:sym typeface="Times New Roman"/>
                        </a:rPr>
                        <a:t>Data to Train our GreenBot</a:t>
                      </a:r>
                      <a:r>
                        <a:rPr lang="en-US" sz="1200">
                          <a:solidFill>
                            <a:srgbClr val="000000"/>
                          </a:solidFill>
                          <a:latin typeface="Times New Roman"/>
                          <a:ea typeface="Times New Roman"/>
                          <a:cs typeface="Times New Roman"/>
                          <a:sym typeface="Times New Roman"/>
                        </a:rPr>
                        <a:t>: Provides comprehensive data and insights into various aspects of horticulture, including best practices, common issues, and innovative techniques. By leveraging this data, we can create detailed datasets. which will be used for developing GreenBot.</a:t>
                      </a:r>
                      <a:endParaRPr sz="1200">
                        <a:solidFill>
                          <a:srgbClr val="000000"/>
                        </a:solidFill>
                        <a:latin typeface="Times New Roman"/>
                        <a:ea typeface="Times New Roman"/>
                        <a:cs typeface="Times New Roman"/>
                        <a:sym typeface="Times New Roman"/>
                      </a:endParaRPr>
                    </a:p>
                  </a:txBody>
                  <a:tcPr marT="91425" marB="91425" marR="91425" marL="91425"/>
                </a:tc>
              </a:tr>
              <a:tr h="1666575">
                <a:tc>
                  <a:txBody>
                    <a:bodyPr/>
                    <a:lstStyle/>
                    <a:p>
                      <a:pPr indent="0" lvl="0" marL="0" rtl="0" algn="l">
                        <a:lnSpc>
                          <a:spcPct val="115000"/>
                        </a:lnSpc>
                        <a:spcBef>
                          <a:spcPts val="0"/>
                        </a:spcBef>
                        <a:spcAft>
                          <a:spcPts val="0"/>
                        </a:spcAft>
                        <a:buClr>
                          <a:srgbClr val="000000"/>
                        </a:buClr>
                        <a:buSzPts val="1100"/>
                        <a:buFont typeface="Arial"/>
                        <a:buNone/>
                      </a:pPr>
                      <a:r>
                        <a:rPr lang="en-US" sz="950">
                          <a:solidFill>
                            <a:srgbClr val="000000"/>
                          </a:solidFill>
                        </a:rPr>
                        <a:t>Carlos Gershenson (2003), </a:t>
                      </a:r>
                      <a:r>
                        <a:rPr b="1" i="1" lang="en-US" sz="950">
                          <a:solidFill>
                            <a:srgbClr val="000000"/>
                          </a:solidFill>
                        </a:rPr>
                        <a:t>Artificial Neural Networks for Beginners. </a:t>
                      </a:r>
                      <a:r>
                        <a:rPr lang="en-US" sz="950" u="sng">
                          <a:solidFill>
                            <a:srgbClr val="0000FF"/>
                          </a:solidFill>
                          <a:hlinkClick r:id="rId5">
                            <a:extLst>
                              <a:ext uri="{A12FA001-AC4F-418D-AE19-62706E023703}">
                                <ahyp:hlinkClr val="tx"/>
                              </a:ext>
                            </a:extLst>
                          </a:hlinkClick>
                        </a:rPr>
                        <a:t>https://www.researchgate.net/publication/1956697_Artificial_Neural_Networks_for_Beginners</a:t>
                      </a:r>
                      <a:r>
                        <a:rPr lang="en-US" sz="950">
                          <a:solidFill>
                            <a:srgbClr val="0000FF"/>
                          </a:solidFill>
                        </a:rPr>
                        <a:t> </a:t>
                      </a:r>
                      <a:endParaRPr sz="950">
                        <a:solidFill>
                          <a:srgbClr val="0000FF"/>
                        </a:solidFill>
                      </a:endParaRPr>
                    </a:p>
                    <a:p>
                      <a:pPr indent="0" lvl="0" marL="0" rtl="0" algn="l">
                        <a:lnSpc>
                          <a:spcPct val="115000"/>
                        </a:lnSpc>
                        <a:spcBef>
                          <a:spcPts val="900"/>
                        </a:spcBef>
                        <a:spcAft>
                          <a:spcPts val="90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298450" lvl="0" marL="457200" marR="0" rtl="0" algn="l">
                        <a:lnSpc>
                          <a:spcPct val="115000"/>
                        </a:lnSpc>
                        <a:spcBef>
                          <a:spcPts val="1200"/>
                        </a:spcBef>
                        <a:spcAft>
                          <a:spcPts val="0"/>
                        </a:spcAft>
                        <a:buClr>
                          <a:srgbClr val="000000"/>
                        </a:buClr>
                        <a:buSzPts val="1100"/>
                        <a:buChar char="❏"/>
                      </a:pPr>
                      <a:r>
                        <a:rPr b="1" lang="en-US" sz="1200">
                          <a:solidFill>
                            <a:srgbClr val="000000"/>
                          </a:solidFill>
                          <a:latin typeface="Times New Roman"/>
                          <a:ea typeface="Times New Roman"/>
                          <a:cs typeface="Times New Roman"/>
                          <a:sym typeface="Times New Roman"/>
                        </a:rPr>
                        <a:t>ANN Basics: </a:t>
                      </a:r>
                      <a:r>
                        <a:rPr lang="en-US" sz="1200">
                          <a:solidFill>
                            <a:srgbClr val="000000"/>
                          </a:solidFill>
                          <a:latin typeface="Times New Roman"/>
                          <a:ea typeface="Times New Roman"/>
                          <a:cs typeface="Times New Roman"/>
                          <a:sym typeface="Times New Roman"/>
                        </a:rPr>
                        <a:t>The paper elucidates the basic concepts and principles of ANNs. By utilizing it, we can develop the neural network architecture necessary for processing user inputs, generating responses, and improving GreenBot's performance through machine learning algorithms</a:t>
                      </a:r>
                      <a:endParaRPr sz="1200">
                        <a:solidFill>
                          <a:srgbClr val="0000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685800" y="212725"/>
            <a:ext cx="7783200" cy="501000"/>
          </a:xfrm>
          <a:prstGeom prst="rect">
            <a:avLst/>
          </a:prstGeom>
          <a:noFill/>
          <a:ln>
            <a:noFill/>
          </a:ln>
        </p:spPr>
        <p:txBody>
          <a:bodyPr anchorCtr="0" anchor="t" bIns="0" lIns="0" spcFirstLastPara="1" rIns="0" wrap="square" tIns="15875">
            <a:spAutoFit/>
          </a:bodyPr>
          <a:lstStyle/>
          <a:p>
            <a:pPr indent="0" lvl="0" marL="2218055" rtl="0" algn="l">
              <a:lnSpc>
                <a:spcPct val="100000"/>
              </a:lnSpc>
              <a:spcBef>
                <a:spcPts val="0"/>
              </a:spcBef>
              <a:spcAft>
                <a:spcPts val="0"/>
              </a:spcAft>
              <a:buNone/>
            </a:pPr>
            <a:r>
              <a:rPr lang="en-US"/>
              <a:t>REFERENCES</a:t>
            </a:r>
            <a:endParaRPr/>
          </a:p>
        </p:txBody>
      </p:sp>
      <p:sp>
        <p:nvSpPr>
          <p:cNvPr id="286" name="Google Shape;286;p31"/>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85725" rtl="0" algn="l">
              <a:lnSpc>
                <a:spcPct val="119583"/>
              </a:lnSpc>
              <a:spcBef>
                <a:spcPts val="0"/>
              </a:spcBef>
              <a:spcAft>
                <a:spcPts val="0"/>
              </a:spcAft>
              <a:buNone/>
            </a:pPr>
            <a:r>
              <a:rPr lang="en-US"/>
              <a:t>Department of CSE (Data Science), DSCE</a:t>
            </a:r>
            <a:endParaRPr/>
          </a:p>
        </p:txBody>
      </p:sp>
      <p:sp>
        <p:nvSpPr>
          <p:cNvPr id="287" name="Google Shape;287;p31"/>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288" name="Google Shape;288;p31"/>
          <p:cNvSpPr txBox="1"/>
          <p:nvPr/>
        </p:nvSpPr>
        <p:spPr>
          <a:xfrm>
            <a:off x="800250" y="1292275"/>
            <a:ext cx="75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89" name="Google Shape;289;p31"/>
          <p:cNvGraphicFramePr/>
          <p:nvPr/>
        </p:nvGraphicFramePr>
        <p:xfrm>
          <a:off x="754450" y="906400"/>
          <a:ext cx="3000000" cy="3000000"/>
        </p:xfrm>
        <a:graphic>
          <a:graphicData uri="http://schemas.openxmlformats.org/drawingml/2006/table">
            <a:tbl>
              <a:tblPr>
                <a:noFill/>
                <a:tableStyleId>{5C0380E1-BEA7-45F1-A034-2426DE7F3005}</a:tableStyleId>
              </a:tblPr>
              <a:tblGrid>
                <a:gridCol w="3949125"/>
                <a:gridCol w="3949125"/>
              </a:tblGrid>
              <a:tr h="366625">
                <a:tc>
                  <a:txBody>
                    <a:bodyPr/>
                    <a:lstStyle/>
                    <a:p>
                      <a:pPr indent="0" lvl="0" marL="0" rtl="0" algn="l">
                        <a:spcBef>
                          <a:spcPts val="0"/>
                        </a:spcBef>
                        <a:spcAft>
                          <a:spcPts val="0"/>
                        </a:spcAft>
                        <a:buNone/>
                      </a:pPr>
                      <a:r>
                        <a:rPr b="1" lang="en-US" sz="1300">
                          <a:latin typeface="Georgia"/>
                          <a:ea typeface="Georgia"/>
                          <a:cs typeface="Georgia"/>
                          <a:sym typeface="Georgia"/>
                        </a:rPr>
                        <a:t>PAPERS:</a:t>
                      </a:r>
                      <a:endParaRPr b="1" sz="1300">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None/>
                      </a:pPr>
                      <a:r>
                        <a:rPr b="1" lang="en-US" sz="1300">
                          <a:latin typeface="Georgia"/>
                          <a:ea typeface="Georgia"/>
                          <a:cs typeface="Georgia"/>
                          <a:sym typeface="Georgia"/>
                        </a:rPr>
                        <a:t>INSIGHT:</a:t>
                      </a:r>
                      <a:endParaRPr b="1" sz="1300">
                        <a:latin typeface="Georgia"/>
                        <a:ea typeface="Georgia"/>
                        <a:cs typeface="Georgia"/>
                        <a:sym typeface="Georgia"/>
                      </a:endParaRPr>
                    </a:p>
                  </a:txBody>
                  <a:tcPr marT="91425" marB="91425" marR="91425" marL="91425"/>
                </a:tc>
              </a:tr>
              <a:tr h="1666575">
                <a:tc>
                  <a:txBody>
                    <a:bodyPr/>
                    <a:lstStyle/>
                    <a:p>
                      <a:pPr indent="0" lvl="0" marL="0" rtl="0" algn="l">
                        <a:lnSpc>
                          <a:spcPct val="115000"/>
                        </a:lnSpc>
                        <a:spcBef>
                          <a:spcPts val="0"/>
                        </a:spcBef>
                        <a:spcAft>
                          <a:spcPts val="900"/>
                        </a:spcAft>
                        <a:buNone/>
                      </a:pPr>
                      <a:r>
                        <a:rPr lang="en-US" sz="950"/>
                        <a:t>NLP, </a:t>
                      </a:r>
                      <a:r>
                        <a:rPr lang="en-US" sz="950" u="sng">
                          <a:solidFill>
                            <a:schemeClr val="hlink"/>
                          </a:solidFill>
                          <a:hlinkClick r:id="rId3"/>
                        </a:rPr>
                        <a:t>https://www.deeplearning.ai/resources/natural-language-processing/</a:t>
                      </a:r>
                      <a:r>
                        <a:rPr lang="en-US" sz="950"/>
                        <a:t> </a:t>
                      </a:r>
                      <a:endParaRPr sz="1650">
                        <a:solidFill>
                          <a:srgbClr val="000000"/>
                        </a:solidFill>
                        <a:latin typeface="Times New Roman"/>
                        <a:ea typeface="Times New Roman"/>
                        <a:cs typeface="Times New Roman"/>
                        <a:sym typeface="Times New Roman"/>
                      </a:endParaRPr>
                    </a:p>
                  </a:txBody>
                  <a:tcPr marT="91425" marB="91425" marR="91425" marL="91425"/>
                </a:tc>
                <a:tc>
                  <a:txBody>
                    <a:bodyPr/>
                    <a:lstStyle/>
                    <a:p>
                      <a:pPr indent="-298450" lvl="0" marL="457200" marR="0" rtl="0" algn="l">
                        <a:lnSpc>
                          <a:spcPct val="115000"/>
                        </a:lnSpc>
                        <a:spcBef>
                          <a:spcPts val="1200"/>
                        </a:spcBef>
                        <a:spcAft>
                          <a:spcPts val="0"/>
                        </a:spcAft>
                        <a:buClr>
                          <a:srgbClr val="000000"/>
                        </a:buClr>
                        <a:buSzPts val="1100"/>
                        <a:buChar char="❏"/>
                      </a:pPr>
                      <a:r>
                        <a:rPr lang="en-US" sz="1200">
                          <a:latin typeface="Times New Roman"/>
                          <a:ea typeface="Times New Roman"/>
                          <a:cs typeface="Times New Roman"/>
                          <a:sym typeface="Times New Roman"/>
                        </a:rPr>
                        <a:t>This resource offers comprehensive materials on NLP principles and practices, focusing on deep learning. It includes tutorials and case studies demonstrating NLP applications. These practical examples and strategies will guide the implementation of deep learning models in GreenBot, improving its processing of complex user inputs and optimizing its gardening advice.</a:t>
                      </a:r>
                      <a:endParaRPr sz="1200">
                        <a:solidFill>
                          <a:srgbClr val="000000"/>
                        </a:solidFill>
                        <a:latin typeface="Times New Roman"/>
                        <a:ea typeface="Times New Roman"/>
                        <a:cs typeface="Times New Roman"/>
                        <a:sym typeface="Times New Roman"/>
                      </a:endParaRPr>
                    </a:p>
                  </a:txBody>
                  <a:tcPr marT="91425" marB="91425" marR="91425" marL="91425"/>
                </a:tc>
              </a:tr>
              <a:tr h="1666575">
                <a:tc>
                  <a:txBody>
                    <a:bodyPr/>
                    <a:lstStyle/>
                    <a:p>
                      <a:pPr indent="0" lvl="0" marL="0" rtl="0" algn="l">
                        <a:lnSpc>
                          <a:spcPct val="115000"/>
                        </a:lnSpc>
                        <a:spcBef>
                          <a:spcPts val="0"/>
                        </a:spcBef>
                        <a:spcAft>
                          <a:spcPts val="900"/>
                        </a:spcAft>
                        <a:buNone/>
                      </a:pPr>
                      <a:r>
                        <a:rPr lang="en-US" sz="1200">
                          <a:solidFill>
                            <a:schemeClr val="dk1"/>
                          </a:solidFill>
                          <a:highlight>
                            <a:srgbClr val="FFFFFF"/>
                          </a:highlight>
                          <a:latin typeface="Times New Roman"/>
                          <a:ea typeface="Times New Roman"/>
                          <a:cs typeface="Times New Roman"/>
                          <a:sym typeface="Times New Roman"/>
                        </a:rPr>
                        <a:t>Bhagwat, V. A. (n.d.). </a:t>
                      </a:r>
                      <a:r>
                        <a:rPr i="1" lang="en-US" sz="1200">
                          <a:solidFill>
                            <a:schemeClr val="dk1"/>
                          </a:solidFill>
                          <a:highlight>
                            <a:srgbClr val="FFFFFF"/>
                          </a:highlight>
                          <a:latin typeface="Times New Roman"/>
                          <a:ea typeface="Times New Roman"/>
                          <a:cs typeface="Times New Roman"/>
                          <a:sym typeface="Times New Roman"/>
                        </a:rPr>
                        <a:t>Deep Learning for Chatbots</a:t>
                      </a:r>
                      <a:r>
                        <a:rPr lang="en-US" sz="1200">
                          <a:solidFill>
                            <a:schemeClr val="dk1"/>
                          </a:solidFill>
                          <a:highlight>
                            <a:srgbClr val="FFFFFF"/>
                          </a:highlight>
                          <a:latin typeface="Times New Roman"/>
                          <a:ea typeface="Times New Roman"/>
                          <a:cs typeface="Times New Roman"/>
                          <a:sym typeface="Times New Roman"/>
                        </a:rPr>
                        <a:t>. </a:t>
                      </a:r>
                      <a:r>
                        <a:rPr lang="en-US" sz="1200" u="sng">
                          <a:solidFill>
                            <a:srgbClr val="467886"/>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https://doi.org/10.31979/etd.9hrt-u93z</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txBody>
                  <a:tcPr marT="91425" marB="91425" marR="91425" marL="91425"/>
                </a:tc>
                <a:tc>
                  <a:txBody>
                    <a:bodyPr/>
                    <a:lstStyle/>
                    <a:p>
                      <a:pPr indent="-298450" lvl="0" marL="457200" marR="0" rtl="0" algn="l">
                        <a:lnSpc>
                          <a:spcPct val="115000"/>
                        </a:lnSpc>
                        <a:spcBef>
                          <a:spcPts val="1200"/>
                        </a:spcBef>
                        <a:spcAft>
                          <a:spcPts val="0"/>
                        </a:spcAft>
                        <a:buClr>
                          <a:srgbClr val="000000"/>
                        </a:buClr>
                        <a:buSzPts val="1100"/>
                        <a:buChar char="❏"/>
                      </a:pPr>
                      <a:r>
                        <a:rPr lang="en-US" sz="1200">
                          <a:latin typeface="Times New Roman"/>
                          <a:ea typeface="Times New Roman"/>
                          <a:cs typeface="Times New Roman"/>
                          <a:sym typeface="Times New Roman"/>
                        </a:rPr>
                        <a:t>This work explores the use of deep learning techniques specifically for chatbots, discussing various models and their applications in creating more intelligent conversational agents. The insights gained from this study can be applied to GreenBot to leverage deep learning models, enhancing the chatbot's ability to provide accurate answers.</a:t>
                      </a:r>
                      <a:endParaRPr sz="1200">
                        <a:solidFill>
                          <a:srgbClr val="000000"/>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grpSp>
        <p:nvGrpSpPr>
          <p:cNvPr id="294" name="Google Shape;294;p32"/>
          <p:cNvGrpSpPr/>
          <p:nvPr/>
        </p:nvGrpSpPr>
        <p:grpSpPr>
          <a:xfrm>
            <a:off x="0" y="128142"/>
            <a:ext cx="9144000" cy="4933095"/>
            <a:chOff x="0" y="128142"/>
            <a:chExt cx="9144000" cy="4933095"/>
          </a:xfrm>
        </p:grpSpPr>
        <p:pic>
          <p:nvPicPr>
            <p:cNvPr id="295" name="Google Shape;295;p32"/>
            <p:cNvPicPr preferRelativeResize="0"/>
            <p:nvPr/>
          </p:nvPicPr>
          <p:blipFill rotWithShape="1">
            <a:blip r:embed="rId3">
              <a:alphaModFix/>
            </a:blip>
            <a:srcRect b="0" l="0" r="0" t="0"/>
            <a:stretch/>
          </p:blipFill>
          <p:spPr>
            <a:xfrm>
              <a:off x="401764" y="137143"/>
              <a:ext cx="106298" cy="4924094"/>
            </a:xfrm>
            <a:prstGeom prst="rect">
              <a:avLst/>
            </a:prstGeom>
            <a:noFill/>
            <a:ln>
              <a:noFill/>
            </a:ln>
          </p:spPr>
        </p:pic>
        <p:sp>
          <p:nvSpPr>
            <p:cNvPr id="296" name="Google Shape;296;p32"/>
            <p:cNvSpPr/>
            <p:nvPr/>
          </p:nvSpPr>
          <p:spPr>
            <a:xfrm>
              <a:off x="457200"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97" name="Google Shape;297;p32"/>
            <p:cNvPicPr preferRelativeResize="0"/>
            <p:nvPr/>
          </p:nvPicPr>
          <p:blipFill rotWithShape="1">
            <a:blip r:embed="rId4">
              <a:alphaModFix/>
            </a:blip>
            <a:srcRect b="0" l="0" r="0" t="0"/>
            <a:stretch/>
          </p:blipFill>
          <p:spPr>
            <a:xfrm>
              <a:off x="0" y="868679"/>
              <a:ext cx="9144000" cy="141732"/>
            </a:xfrm>
            <a:prstGeom prst="rect">
              <a:avLst/>
            </a:prstGeom>
            <a:noFill/>
            <a:ln>
              <a:noFill/>
            </a:ln>
          </p:spPr>
        </p:pic>
        <p:sp>
          <p:nvSpPr>
            <p:cNvPr id="298" name="Google Shape;298;p32"/>
            <p:cNvSpPr/>
            <p:nvPr/>
          </p:nvSpPr>
          <p:spPr>
            <a:xfrm>
              <a:off x="0" y="896094"/>
              <a:ext cx="9107805" cy="38735"/>
            </a:xfrm>
            <a:custGeom>
              <a:rect b="b" l="l" r="r" t="t"/>
              <a:pathLst>
                <a:path extrusionOk="0" h="38734" w="9107805">
                  <a:moveTo>
                    <a:pt x="9107424" y="0"/>
                  </a:moveTo>
                  <a:lnTo>
                    <a:pt x="0" y="0"/>
                  </a:lnTo>
                  <a:lnTo>
                    <a:pt x="0" y="38134"/>
                  </a:lnTo>
                  <a:lnTo>
                    <a:pt x="9107424" y="38134"/>
                  </a:lnTo>
                  <a:lnTo>
                    <a:pt x="9107424" y="0"/>
                  </a:lnTo>
                  <a:close/>
                </a:path>
              </a:pathLst>
            </a:custGeom>
            <a:solidFill>
              <a:srgbClr val="4F81B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99" name="Google Shape;299;p32"/>
            <p:cNvPicPr preferRelativeResize="0"/>
            <p:nvPr/>
          </p:nvPicPr>
          <p:blipFill rotWithShape="1">
            <a:blip r:embed="rId5">
              <a:alphaModFix/>
            </a:blip>
            <a:srcRect b="0" l="0" r="0" t="0"/>
            <a:stretch/>
          </p:blipFill>
          <p:spPr>
            <a:xfrm>
              <a:off x="7754111" y="128142"/>
              <a:ext cx="1143000" cy="740663"/>
            </a:xfrm>
            <a:prstGeom prst="rect">
              <a:avLst/>
            </a:prstGeom>
            <a:noFill/>
            <a:ln>
              <a:noFill/>
            </a:ln>
          </p:spPr>
        </p:pic>
        <p:pic>
          <p:nvPicPr>
            <p:cNvPr id="300" name="Google Shape;300;p32"/>
            <p:cNvPicPr preferRelativeResize="0"/>
            <p:nvPr/>
          </p:nvPicPr>
          <p:blipFill rotWithShape="1">
            <a:blip r:embed="rId6">
              <a:alphaModFix/>
            </a:blip>
            <a:srcRect b="0" l="0" r="0" t="0"/>
            <a:stretch/>
          </p:blipFill>
          <p:spPr>
            <a:xfrm>
              <a:off x="1591036" y="1600166"/>
              <a:ext cx="6286539" cy="2491806"/>
            </a:xfrm>
            <a:prstGeom prst="rect">
              <a:avLst/>
            </a:prstGeom>
            <a:noFill/>
            <a:ln>
              <a:noFill/>
            </a:ln>
          </p:spPr>
        </p:pic>
        <p:sp>
          <p:nvSpPr>
            <p:cNvPr id="301" name="Google Shape;301;p32"/>
            <p:cNvSpPr/>
            <p:nvPr/>
          </p:nvSpPr>
          <p:spPr>
            <a:xfrm>
              <a:off x="1714500" y="1688591"/>
              <a:ext cx="6044565" cy="2315845"/>
            </a:xfrm>
            <a:custGeom>
              <a:rect b="b" l="l" r="r" t="t"/>
              <a:pathLst>
                <a:path extrusionOk="0" h="2315845" w="6044565">
                  <a:moveTo>
                    <a:pt x="6044184" y="0"/>
                  </a:moveTo>
                  <a:lnTo>
                    <a:pt x="0" y="0"/>
                  </a:lnTo>
                  <a:lnTo>
                    <a:pt x="0" y="2315464"/>
                  </a:lnTo>
                  <a:lnTo>
                    <a:pt x="6044184" y="2315464"/>
                  </a:lnTo>
                  <a:lnTo>
                    <a:pt x="604418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2" name="Google Shape;302;p32"/>
            <p:cNvSpPr/>
            <p:nvPr/>
          </p:nvSpPr>
          <p:spPr>
            <a:xfrm>
              <a:off x="1714500" y="1688591"/>
              <a:ext cx="6044565" cy="2315845"/>
            </a:xfrm>
            <a:custGeom>
              <a:rect b="b" l="l" r="r" t="t"/>
              <a:pathLst>
                <a:path extrusionOk="0" h="2315845" w="6044565">
                  <a:moveTo>
                    <a:pt x="0" y="2315464"/>
                  </a:moveTo>
                  <a:lnTo>
                    <a:pt x="6044184" y="2315464"/>
                  </a:lnTo>
                  <a:lnTo>
                    <a:pt x="6044184" y="0"/>
                  </a:lnTo>
                  <a:lnTo>
                    <a:pt x="0" y="0"/>
                  </a:lnTo>
                  <a:lnTo>
                    <a:pt x="0" y="2315464"/>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03" name="Google Shape;303;p32"/>
          <p:cNvSpPr txBox="1"/>
          <p:nvPr/>
        </p:nvSpPr>
        <p:spPr>
          <a:xfrm>
            <a:off x="1714500" y="1688591"/>
            <a:ext cx="6044565" cy="2315845"/>
          </a:xfrm>
          <a:prstGeom prst="rect">
            <a:avLst/>
          </a:prstGeom>
          <a:noFill/>
          <a:ln>
            <a:noFill/>
          </a:ln>
        </p:spPr>
        <p:txBody>
          <a:bodyPr anchorCtr="0" anchor="t" bIns="0" lIns="0" spcFirstLastPara="1" rIns="0" wrap="square" tIns="3175">
            <a:spAutoFit/>
          </a:bodyPr>
          <a:lstStyle/>
          <a:p>
            <a:pPr indent="-704850" lvl="0" marL="1993900" marR="1284605" rtl="0" algn="l">
              <a:lnSpc>
                <a:spcPct val="101099"/>
              </a:lnSpc>
              <a:spcBef>
                <a:spcPts val="0"/>
              </a:spcBef>
              <a:spcAft>
                <a:spcPts val="0"/>
              </a:spcAft>
              <a:buNone/>
            </a:pPr>
            <a:r>
              <a:rPr b="1" lang="en-US" sz="7200">
                <a:solidFill>
                  <a:srgbClr val="4F6028"/>
                </a:solidFill>
                <a:latin typeface="Cambria"/>
                <a:ea typeface="Cambria"/>
                <a:cs typeface="Cambria"/>
                <a:sym typeface="Cambria"/>
              </a:rPr>
              <a:t>THANK YOU</a:t>
            </a:r>
            <a:endParaRPr sz="7200">
              <a:latin typeface="Cambria"/>
              <a:ea typeface="Cambria"/>
              <a:cs typeface="Cambria"/>
              <a:sym typeface="Cambria"/>
            </a:endParaRPr>
          </a:p>
        </p:txBody>
      </p:sp>
      <p:sp>
        <p:nvSpPr>
          <p:cNvPr id="304" name="Google Shape;304;p32"/>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85725" rtl="0" algn="l">
              <a:lnSpc>
                <a:spcPct val="119583"/>
              </a:lnSpc>
              <a:spcBef>
                <a:spcPts val="0"/>
              </a:spcBef>
              <a:spcAft>
                <a:spcPts val="0"/>
              </a:spcAft>
              <a:buNone/>
            </a:pPr>
            <a:r>
              <a:rPr lang="en-US"/>
              <a:t>Department of CSE (Data Science), DSCE</a:t>
            </a:r>
            <a:endParaRPr/>
          </a:p>
        </p:txBody>
      </p:sp>
      <p:sp>
        <p:nvSpPr>
          <p:cNvPr id="305" name="Google Shape;305;p32"/>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9"/>
          <p:cNvSpPr txBox="1"/>
          <p:nvPr>
            <p:ph type="title"/>
          </p:nvPr>
        </p:nvSpPr>
        <p:spPr>
          <a:xfrm>
            <a:off x="3130930" y="160413"/>
            <a:ext cx="3387000" cy="4779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3000"/>
              <a:t>INTRODUCTION</a:t>
            </a:r>
            <a:endParaRPr sz="3000"/>
          </a:p>
        </p:txBody>
      </p:sp>
      <p:sp>
        <p:nvSpPr>
          <p:cNvPr id="80" name="Google Shape;80;p9"/>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186690" rtl="0" algn="l">
              <a:lnSpc>
                <a:spcPct val="119583"/>
              </a:lnSpc>
              <a:spcBef>
                <a:spcPts val="0"/>
              </a:spcBef>
              <a:spcAft>
                <a:spcPts val="0"/>
              </a:spcAft>
              <a:buNone/>
            </a:pPr>
            <a:r>
              <a:rPr lang="en-US"/>
              <a:t>Department of CSE (Data Science), DSCE</a:t>
            </a:r>
            <a:endParaRPr/>
          </a:p>
        </p:txBody>
      </p:sp>
      <p:sp>
        <p:nvSpPr>
          <p:cNvPr id="81" name="Google Shape;81;p9"/>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120650" rtl="0" algn="l">
              <a:lnSpc>
                <a:spcPct val="104999"/>
              </a:lnSpc>
              <a:spcBef>
                <a:spcPts val="0"/>
              </a:spcBef>
              <a:spcAft>
                <a:spcPts val="0"/>
              </a:spcAft>
              <a:buNone/>
            </a:pPr>
            <a:fld id="{00000000-1234-1234-1234-123412341234}" type="slidenum">
              <a:rPr lang="en-US"/>
              <a:t>‹#›</a:t>
            </a:fld>
            <a:endParaRPr/>
          </a:p>
        </p:txBody>
      </p:sp>
      <p:sp>
        <p:nvSpPr>
          <p:cNvPr id="82" name="Google Shape;82;p9"/>
          <p:cNvSpPr txBox="1"/>
          <p:nvPr>
            <p:ph idx="1" type="body"/>
          </p:nvPr>
        </p:nvSpPr>
        <p:spPr>
          <a:xfrm>
            <a:off x="628650" y="1243621"/>
            <a:ext cx="7886700" cy="3267300"/>
          </a:xfrm>
          <a:prstGeom prst="rect">
            <a:avLst/>
          </a:prstGeom>
          <a:noFill/>
          <a:ln>
            <a:noFill/>
          </a:ln>
        </p:spPr>
        <p:txBody>
          <a:bodyPr anchorCtr="0" anchor="t" bIns="34300" lIns="68600" spcFirstLastPara="1" rIns="68600" wrap="square" tIns="34300">
            <a:normAutofit/>
          </a:bodyPr>
          <a:lstStyle/>
          <a:p>
            <a:pPr indent="-330200" lvl="0" marL="457200" marR="0" rtl="0" algn="l">
              <a:lnSpc>
                <a:spcPct val="80000"/>
              </a:lnSpc>
              <a:spcBef>
                <a:spcPts val="0"/>
              </a:spcBef>
              <a:spcAft>
                <a:spcPts val="0"/>
              </a:spcAft>
              <a:buClr>
                <a:schemeClr val="dk1"/>
              </a:buClr>
              <a:buSzPts val="1600"/>
              <a:buFont typeface="Times New Roman"/>
              <a:buChar char="●"/>
            </a:pPr>
            <a:r>
              <a:rPr lang="en-US" sz="1600" u="none">
                <a:solidFill>
                  <a:schemeClr val="dk1"/>
                </a:solidFill>
                <a:latin typeface="Times New Roman"/>
                <a:ea typeface="Times New Roman"/>
                <a:cs typeface="Times New Roman"/>
                <a:sym typeface="Times New Roman"/>
              </a:rPr>
              <a:t>Home gardening has seen a surge in popularity, attracting millions of new enthusiasts. But for beginners, the vast amount of information can &amp; navigating the world of plant care can be overwhelming.</a:t>
            </a: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u="none">
                <a:solidFill>
                  <a:schemeClr val="dk1"/>
                </a:solidFill>
                <a:latin typeface="Times New Roman"/>
                <a:ea typeface="Times New Roman"/>
                <a:cs typeface="Times New Roman"/>
                <a:sym typeface="Times New Roman"/>
              </a:rPr>
              <a:t>Finding reliable and specific information on a vast array of plant varieties can be a time-consuming challenge. GreenBot, a chatbot designed to assist home gardeners, tackles this issue by providing real-time access to essential plant care knowledge.</a:t>
            </a: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u="none">
                <a:solidFill>
                  <a:schemeClr val="dk1"/>
                </a:solidFill>
                <a:latin typeface="Times New Roman"/>
                <a:ea typeface="Times New Roman"/>
                <a:cs typeface="Times New Roman"/>
                <a:sym typeface="Times New Roman"/>
              </a:rPr>
              <a:t>Leveraging advanced technologies like artificial neural networks (ANNs) and natural language processing (NLP), GreenBot can answer questions about planting basics like sowing depth, spacing, ideal temperature, and harvesting time required.</a:t>
            </a: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u="none">
                <a:solidFill>
                  <a:schemeClr val="dk1"/>
                </a:solidFill>
                <a:latin typeface="Times New Roman"/>
                <a:ea typeface="Times New Roman"/>
                <a:cs typeface="Times New Roman"/>
                <a:sym typeface="Times New Roman"/>
              </a:rPr>
              <a:t>This empowers new gardeners with the information they need to get started and nurture their plants successfully.</a:t>
            </a:r>
            <a:endParaRPr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0"/>
          <p:cNvSpPr txBox="1"/>
          <p:nvPr>
            <p:ph type="title"/>
          </p:nvPr>
        </p:nvSpPr>
        <p:spPr>
          <a:xfrm>
            <a:off x="685800" y="212725"/>
            <a:ext cx="7162800" cy="4779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None/>
            </a:pPr>
            <a:r>
              <a:rPr lang="en-US" sz="3000"/>
              <a:t>PROBLEM STATEMENT</a:t>
            </a:r>
            <a:endParaRPr sz="3000"/>
          </a:p>
        </p:txBody>
      </p:sp>
      <p:sp>
        <p:nvSpPr>
          <p:cNvPr id="88" name="Google Shape;88;p10"/>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12700" rtl="0" algn="l">
              <a:lnSpc>
                <a:spcPct val="119583"/>
              </a:lnSpc>
              <a:spcBef>
                <a:spcPts val="0"/>
              </a:spcBef>
              <a:spcAft>
                <a:spcPts val="0"/>
              </a:spcAft>
              <a:buNone/>
            </a:pPr>
            <a:r>
              <a:rPr lang="en-US"/>
              <a:t>Department of CSE (Data Science), DSCE</a:t>
            </a:r>
            <a:endParaRPr/>
          </a:p>
        </p:txBody>
      </p:sp>
      <p:sp>
        <p:nvSpPr>
          <p:cNvPr id="89" name="Google Shape;89;p10"/>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120650" rtl="0" algn="l">
              <a:lnSpc>
                <a:spcPct val="104999"/>
              </a:lnSpc>
              <a:spcBef>
                <a:spcPts val="0"/>
              </a:spcBef>
              <a:spcAft>
                <a:spcPts val="0"/>
              </a:spcAft>
              <a:buNone/>
            </a:pPr>
            <a:fld id="{00000000-1234-1234-1234-123412341234}" type="slidenum">
              <a:rPr lang="en-US"/>
              <a:t>‹#›</a:t>
            </a:fld>
            <a:endParaRPr/>
          </a:p>
        </p:txBody>
      </p:sp>
      <p:sp>
        <p:nvSpPr>
          <p:cNvPr id="90" name="Google Shape;90;p10"/>
          <p:cNvSpPr txBox="1"/>
          <p:nvPr>
            <p:ph idx="1" type="body"/>
          </p:nvPr>
        </p:nvSpPr>
        <p:spPr>
          <a:xfrm>
            <a:off x="114875" y="2008675"/>
            <a:ext cx="8914200" cy="1132500"/>
          </a:xfrm>
          <a:prstGeom prst="rect">
            <a:avLst/>
          </a:prstGeom>
          <a:noFill/>
          <a:ln>
            <a:noFill/>
          </a:ln>
        </p:spPr>
        <p:txBody>
          <a:bodyPr anchorCtr="0" anchor="t" bIns="34300" lIns="68600" spcFirstLastPara="1" rIns="68600" wrap="square" tIns="34300">
            <a:normAutofit/>
          </a:bodyPr>
          <a:lstStyle/>
          <a:p>
            <a:pPr indent="0" lvl="0" marL="457200" marR="0" rtl="0" algn="ctr">
              <a:lnSpc>
                <a:spcPct val="80000"/>
              </a:lnSpc>
              <a:spcBef>
                <a:spcPts val="0"/>
              </a:spcBef>
              <a:spcAft>
                <a:spcPts val="0"/>
              </a:spcAft>
              <a:buNone/>
            </a:pPr>
            <a:r>
              <a:rPr b="1" lang="en-US" sz="1600" u="none">
                <a:solidFill>
                  <a:schemeClr val="dk1"/>
                </a:solidFill>
                <a:latin typeface="Times New Roman"/>
                <a:ea typeface="Times New Roman"/>
                <a:cs typeface="Times New Roman"/>
                <a:sym typeface="Times New Roman"/>
              </a:rPr>
              <a:t>The rise in popularity of home gardening has created a surge of new Home Gardening enthusiasts, </a:t>
            </a:r>
            <a:endParaRPr b="1" sz="1600" u="none">
              <a:solidFill>
                <a:schemeClr val="dk1"/>
              </a:solidFill>
              <a:latin typeface="Times New Roman"/>
              <a:ea typeface="Times New Roman"/>
              <a:cs typeface="Times New Roman"/>
              <a:sym typeface="Times New Roman"/>
            </a:endParaRPr>
          </a:p>
          <a:p>
            <a:pPr indent="0" lvl="0" marL="457200" marR="0" rtl="0" algn="ctr">
              <a:lnSpc>
                <a:spcPct val="80000"/>
              </a:lnSpc>
              <a:spcBef>
                <a:spcPts val="0"/>
              </a:spcBef>
              <a:spcAft>
                <a:spcPts val="0"/>
              </a:spcAft>
              <a:buNone/>
            </a:pPr>
            <a:r>
              <a:rPr b="1" lang="en-US" sz="1600" u="none">
                <a:solidFill>
                  <a:schemeClr val="dk1"/>
                </a:solidFill>
                <a:latin typeface="Times New Roman"/>
                <a:ea typeface="Times New Roman"/>
                <a:cs typeface="Times New Roman"/>
                <a:sym typeface="Times New Roman"/>
              </a:rPr>
              <a:t>but many of them struggle to find </a:t>
            </a:r>
            <a:r>
              <a:rPr b="1" i="1" lang="en-US" sz="1600">
                <a:solidFill>
                  <a:schemeClr val="dk1"/>
                </a:solidFill>
                <a:latin typeface="Times New Roman"/>
                <a:ea typeface="Times New Roman"/>
                <a:cs typeface="Times New Roman"/>
                <a:sym typeface="Times New Roman"/>
              </a:rPr>
              <a:t>reliable</a:t>
            </a:r>
            <a:r>
              <a:rPr b="1" lang="en-US" sz="1600" u="none">
                <a:solidFill>
                  <a:schemeClr val="dk1"/>
                </a:solidFill>
                <a:latin typeface="Times New Roman"/>
                <a:ea typeface="Times New Roman"/>
                <a:cs typeface="Times New Roman"/>
                <a:sym typeface="Times New Roman"/>
              </a:rPr>
              <a:t> and </a:t>
            </a:r>
            <a:r>
              <a:rPr b="1" i="1" lang="en-US" sz="1600">
                <a:solidFill>
                  <a:schemeClr val="dk1"/>
                </a:solidFill>
                <a:latin typeface="Times New Roman"/>
                <a:ea typeface="Times New Roman"/>
                <a:cs typeface="Times New Roman"/>
                <a:sym typeface="Times New Roman"/>
              </a:rPr>
              <a:t>specific informatio</a:t>
            </a:r>
            <a:r>
              <a:rPr b="1" i="1" lang="en-US" sz="1600" u="none">
                <a:solidFill>
                  <a:schemeClr val="dk1"/>
                </a:solidFill>
                <a:latin typeface="Times New Roman"/>
                <a:ea typeface="Times New Roman"/>
                <a:cs typeface="Times New Roman"/>
                <a:sym typeface="Times New Roman"/>
              </a:rPr>
              <a:t>n</a:t>
            </a:r>
            <a:r>
              <a:rPr b="1" lang="en-US" sz="1600" u="none">
                <a:solidFill>
                  <a:schemeClr val="dk1"/>
                </a:solidFill>
                <a:latin typeface="Times New Roman"/>
                <a:ea typeface="Times New Roman"/>
                <a:cs typeface="Times New Roman"/>
                <a:sym typeface="Times New Roman"/>
              </a:rPr>
              <a:t> depending on their needs. This </a:t>
            </a:r>
            <a:r>
              <a:rPr b="1" i="1" lang="en-US" sz="1600">
                <a:solidFill>
                  <a:schemeClr val="dk1"/>
                </a:solidFill>
                <a:latin typeface="Times New Roman"/>
                <a:ea typeface="Times New Roman"/>
                <a:cs typeface="Times New Roman"/>
                <a:sym typeface="Times New Roman"/>
              </a:rPr>
              <a:t>lack of readily available</a:t>
            </a:r>
            <a:r>
              <a:rPr b="1" lang="en-US" sz="1600" u="none">
                <a:solidFill>
                  <a:schemeClr val="dk1"/>
                </a:solidFill>
                <a:latin typeface="Times New Roman"/>
                <a:ea typeface="Times New Roman"/>
                <a:cs typeface="Times New Roman"/>
                <a:sym typeface="Times New Roman"/>
              </a:rPr>
              <a:t>, </a:t>
            </a:r>
            <a:r>
              <a:rPr b="1" i="1" lang="en-US" sz="1600">
                <a:solidFill>
                  <a:schemeClr val="dk1"/>
                </a:solidFill>
                <a:latin typeface="Times New Roman"/>
                <a:ea typeface="Times New Roman"/>
                <a:cs typeface="Times New Roman"/>
                <a:sym typeface="Times New Roman"/>
              </a:rPr>
              <a:t>interactive guidance</a:t>
            </a:r>
            <a:r>
              <a:rPr b="1" lang="en-US" sz="1600" u="none">
                <a:solidFill>
                  <a:schemeClr val="dk1"/>
                </a:solidFill>
                <a:latin typeface="Times New Roman"/>
                <a:ea typeface="Times New Roman"/>
                <a:cs typeface="Times New Roman"/>
                <a:sym typeface="Times New Roman"/>
              </a:rPr>
              <a:t> hinders their ability to successfully navigate the world of plant care.</a:t>
            </a:r>
            <a:endParaRPr b="1"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title"/>
          </p:nvPr>
        </p:nvSpPr>
        <p:spPr>
          <a:xfrm>
            <a:off x="685800" y="212725"/>
            <a:ext cx="7162800" cy="4779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None/>
            </a:pPr>
            <a:r>
              <a:rPr lang="en-US" sz="3000"/>
              <a:t>CURRENT CHALLENGES</a:t>
            </a:r>
            <a:endParaRPr sz="3000"/>
          </a:p>
        </p:txBody>
      </p:sp>
      <p:sp>
        <p:nvSpPr>
          <p:cNvPr id="96" name="Google Shape;96;p11"/>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12700" rtl="0" algn="l">
              <a:lnSpc>
                <a:spcPct val="119583"/>
              </a:lnSpc>
              <a:spcBef>
                <a:spcPts val="0"/>
              </a:spcBef>
              <a:spcAft>
                <a:spcPts val="0"/>
              </a:spcAft>
              <a:buNone/>
            </a:pPr>
            <a:r>
              <a:rPr lang="en-US"/>
              <a:t>Department of CSE (Data Science), DSCE</a:t>
            </a:r>
            <a:endParaRPr/>
          </a:p>
        </p:txBody>
      </p:sp>
      <p:sp>
        <p:nvSpPr>
          <p:cNvPr id="97" name="Google Shape;97;p11"/>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120650" rtl="0" algn="l">
              <a:lnSpc>
                <a:spcPct val="105000"/>
              </a:lnSpc>
              <a:spcBef>
                <a:spcPts val="0"/>
              </a:spcBef>
              <a:spcAft>
                <a:spcPts val="0"/>
              </a:spcAft>
              <a:buNone/>
            </a:pPr>
            <a:fld id="{00000000-1234-1234-1234-123412341234}" type="slidenum">
              <a:rPr lang="en-US"/>
              <a:t>‹#›</a:t>
            </a:fld>
            <a:endParaRPr/>
          </a:p>
        </p:txBody>
      </p:sp>
      <p:sp>
        <p:nvSpPr>
          <p:cNvPr id="98" name="Google Shape;98;p11"/>
          <p:cNvSpPr txBox="1"/>
          <p:nvPr>
            <p:ph idx="1" type="body"/>
          </p:nvPr>
        </p:nvSpPr>
        <p:spPr>
          <a:xfrm>
            <a:off x="628650" y="1243621"/>
            <a:ext cx="7886700" cy="3267300"/>
          </a:xfrm>
          <a:prstGeom prst="rect">
            <a:avLst/>
          </a:prstGeom>
          <a:noFill/>
          <a:ln>
            <a:noFill/>
          </a:ln>
        </p:spPr>
        <p:txBody>
          <a:bodyPr anchorCtr="0" anchor="t" bIns="34300" lIns="68600" spcFirstLastPara="1" rIns="68600" wrap="square" tIns="34300">
            <a:normAutofit/>
          </a:bodyPr>
          <a:lstStyle/>
          <a:p>
            <a:pPr indent="-330200" lvl="0" marL="457200" marR="0" rtl="0" algn="l">
              <a:lnSpc>
                <a:spcPct val="8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Information Overload</a:t>
            </a:r>
            <a:r>
              <a:rPr lang="en-US" sz="1600" u="none">
                <a:solidFill>
                  <a:schemeClr val="dk1"/>
                </a:solidFill>
                <a:latin typeface="Times New Roman"/>
                <a:ea typeface="Times New Roman"/>
                <a:cs typeface="Times New Roman"/>
                <a:sym typeface="Times New Roman"/>
              </a:rPr>
              <a:t>: The vast amount of online resources and books can be overwhelming, making it difficult to identify reliable sources and pinpoint specific advice. </a:t>
            </a:r>
            <a:br>
              <a:rPr lang="en-US" sz="1600" u="none">
                <a:solidFill>
                  <a:schemeClr val="dk1"/>
                </a:solidFill>
                <a:latin typeface="Times New Roman"/>
                <a:ea typeface="Times New Roman"/>
                <a:cs typeface="Times New Roman"/>
                <a:sym typeface="Times New Roman"/>
              </a:rPr>
            </a:b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Generic Advice</a:t>
            </a:r>
            <a:r>
              <a:rPr lang="en-US" sz="1600" u="none">
                <a:solidFill>
                  <a:schemeClr val="dk1"/>
                </a:solidFill>
                <a:latin typeface="Times New Roman"/>
                <a:ea typeface="Times New Roman"/>
                <a:cs typeface="Times New Roman"/>
                <a:sym typeface="Times New Roman"/>
              </a:rPr>
              <a:t>: Existing resources often provide broad, generic recommendations that may not be applicable to individual plant varieties, local climates, or unique gardening goals. </a:t>
            </a:r>
            <a:br>
              <a:rPr lang="en-US" sz="1600" u="none">
                <a:solidFill>
                  <a:schemeClr val="dk1"/>
                </a:solidFill>
                <a:latin typeface="Times New Roman"/>
                <a:ea typeface="Times New Roman"/>
                <a:cs typeface="Times New Roman"/>
                <a:sym typeface="Times New Roman"/>
              </a:rPr>
            </a:b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Misinformation and Inconsistencies</a:t>
            </a:r>
            <a:r>
              <a:rPr lang="en-US" sz="1600" u="none">
                <a:solidFill>
                  <a:schemeClr val="dk1"/>
                </a:solidFill>
                <a:latin typeface="Times New Roman"/>
                <a:ea typeface="Times New Roman"/>
                <a:cs typeface="Times New Roman"/>
                <a:sym typeface="Times New Roman"/>
              </a:rPr>
              <a:t>: Navigating through a sea of information can lead to confusion and conflicting advice. This inconsistency can cause frustration and hinder effective gardening practices, as beginners struggle to determine the best course of action. </a:t>
            </a:r>
            <a:endParaRPr sz="1600" u="non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600" u="none">
              <a:solidFill>
                <a:schemeClr val="dk1"/>
              </a:solidFill>
              <a:latin typeface="Times New Roman"/>
              <a:ea typeface="Times New Roman"/>
              <a:cs typeface="Times New Roman"/>
              <a:sym typeface="Times New Roman"/>
            </a:endParaRPr>
          </a:p>
          <a:p>
            <a:pPr indent="-330200" lvl="0" marL="457200" marR="0" rtl="0" algn="l">
              <a:lnSpc>
                <a:spcPct val="8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Lack of Interactivity</a:t>
            </a:r>
            <a:r>
              <a:rPr lang="en-US" sz="1600" u="none">
                <a:solidFill>
                  <a:schemeClr val="dk1"/>
                </a:solidFill>
                <a:latin typeface="Times New Roman"/>
                <a:ea typeface="Times New Roman"/>
                <a:cs typeface="Times New Roman"/>
                <a:sym typeface="Times New Roman"/>
              </a:rPr>
              <a:t>: Traditional resources lack the interactivity needed for users to receive real-time answers to their specific questions. This limits their ability to address immediate gardening concerns effectively.</a:t>
            </a:r>
            <a:endParaRPr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533400" y="212725"/>
            <a:ext cx="7783200" cy="4779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None/>
            </a:pPr>
            <a:r>
              <a:rPr lang="en-US" sz="3000"/>
              <a:t>LITERATURE SURVEY</a:t>
            </a:r>
            <a:endParaRPr sz="3000"/>
          </a:p>
        </p:txBody>
      </p:sp>
      <p:sp>
        <p:nvSpPr>
          <p:cNvPr id="104" name="Google Shape;104;p12"/>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12700" rtl="0" algn="l">
              <a:lnSpc>
                <a:spcPct val="119583"/>
              </a:lnSpc>
              <a:spcBef>
                <a:spcPts val="0"/>
              </a:spcBef>
              <a:spcAft>
                <a:spcPts val="0"/>
              </a:spcAft>
              <a:buNone/>
            </a:pPr>
            <a:r>
              <a:rPr lang="en-US"/>
              <a:t>Department of CSE (Data Science), DSCE</a:t>
            </a:r>
            <a:endParaRPr/>
          </a:p>
        </p:txBody>
      </p:sp>
      <p:sp>
        <p:nvSpPr>
          <p:cNvPr id="105" name="Google Shape;105;p12"/>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120650" rtl="0" algn="l">
              <a:lnSpc>
                <a:spcPct val="104999"/>
              </a:lnSpc>
              <a:spcBef>
                <a:spcPts val="0"/>
              </a:spcBef>
              <a:spcAft>
                <a:spcPts val="0"/>
              </a:spcAft>
              <a:buNone/>
            </a:pPr>
            <a:fld id="{00000000-1234-1234-1234-123412341234}" type="slidenum">
              <a:rPr lang="en-US"/>
              <a:t>‹#›</a:t>
            </a:fld>
            <a:endParaRPr/>
          </a:p>
        </p:txBody>
      </p:sp>
      <p:sp>
        <p:nvSpPr>
          <p:cNvPr id="106" name="Google Shape;106;p12"/>
          <p:cNvSpPr txBox="1"/>
          <p:nvPr/>
        </p:nvSpPr>
        <p:spPr>
          <a:xfrm>
            <a:off x="800250" y="1292275"/>
            <a:ext cx="75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7" name="Google Shape;107;p12"/>
          <p:cNvSpPr txBox="1"/>
          <p:nvPr/>
        </p:nvSpPr>
        <p:spPr>
          <a:xfrm>
            <a:off x="628650" y="986225"/>
            <a:ext cx="7886700" cy="3678900"/>
          </a:xfrm>
          <a:prstGeom prst="rect">
            <a:avLst/>
          </a:prstGeom>
          <a:noFill/>
          <a:ln>
            <a:noFill/>
          </a:ln>
        </p:spPr>
        <p:txBody>
          <a:bodyPr anchorCtr="0" anchor="t" bIns="34300" lIns="68600" spcFirstLastPara="1" rIns="68600" wrap="square" tIns="34300">
            <a:normAutofit lnSpcReduction="20000"/>
          </a:bodyPr>
          <a:lstStyle/>
          <a:p>
            <a:pPr indent="0" lvl="0" marL="342900" rtl="0" algn="l">
              <a:lnSpc>
                <a:spcPct val="100000"/>
              </a:lnSpc>
              <a:spcBef>
                <a:spcPts val="0"/>
              </a:spcBef>
              <a:spcAft>
                <a:spcPts val="0"/>
              </a:spcAft>
              <a:buNone/>
            </a:pPr>
            <a:r>
              <a:rPr lang="en-US" u="sng">
                <a:latin typeface="Times New Roman"/>
                <a:ea typeface="Times New Roman"/>
                <a:cs typeface="Times New Roman"/>
                <a:sym typeface="Times New Roman"/>
              </a:rPr>
              <a:t>Otter, D. W., Medina, J. R., &amp; Kalita, J. K. (2021)</a:t>
            </a:r>
            <a:r>
              <a:rPr lang="en-US">
                <a:latin typeface="Times New Roman"/>
                <a:ea typeface="Times New Roman"/>
                <a:cs typeface="Times New Roman"/>
                <a:sym typeface="Times New Roman"/>
              </a:rPr>
              <a:t> : This survey reviews deep learning applications in NLP, covering areas like text classification and conversational agents. These advancements can enhance GreenBot’s ability to understand and respond accurately to plant care queries.</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u="sng">
                <a:latin typeface="Times New Roman"/>
                <a:ea typeface="Times New Roman"/>
                <a:cs typeface="Times New Roman"/>
                <a:sym typeface="Times New Roman"/>
              </a:rPr>
              <a:t>Deeplearning.ai</a:t>
            </a:r>
            <a:r>
              <a:rPr lang="en-US">
                <a:latin typeface="Times New Roman"/>
                <a:ea typeface="Times New Roman"/>
                <a:cs typeface="Times New Roman"/>
                <a:sym typeface="Times New Roman"/>
              </a:rPr>
              <a:t> : This resource covers NLP principles and practices with a focus on deep learning. It provides practical examples and strategies that can guide GreenBot's implementation of deep learning models, improving its processing of user inputs and gardening advice.</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u="sng">
                <a:latin typeface="Times New Roman"/>
                <a:ea typeface="Times New Roman"/>
                <a:cs typeface="Times New Roman"/>
                <a:sym typeface="Times New Roman"/>
              </a:rPr>
              <a:t>Adamopoulou, E., &amp; Moussiades, L. (2020)</a:t>
            </a:r>
            <a:r>
              <a:rPr lang="en-US">
                <a:latin typeface="Times New Roman"/>
                <a:ea typeface="Times New Roman"/>
                <a:cs typeface="Times New Roman"/>
                <a:sym typeface="Times New Roman"/>
              </a:rPr>
              <a:t> : This chapter provides an overview of chatbot technologies, discussing design principles and evaluation metrics. This knowledge helps design a robust system for GreenBot and iteratively enhance its plant care responses.</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u="sng">
                <a:latin typeface="Times New Roman"/>
                <a:ea typeface="Times New Roman"/>
                <a:cs typeface="Times New Roman"/>
                <a:sym typeface="Times New Roman"/>
              </a:rPr>
              <a:t>Farm Sector Policy Department (2018)</a:t>
            </a:r>
            <a:r>
              <a:rPr lang="en-US">
                <a:latin typeface="Times New Roman"/>
                <a:ea typeface="Times New Roman"/>
                <a:cs typeface="Times New Roman"/>
                <a:sym typeface="Times New Roman"/>
              </a:rPr>
              <a:t> : This paper discusses the plantation and horticulture sectors, including crop management and technological interventions. This information will enhance GreenBot’s advice, ensuring practical and impactful gardening guidance.</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u="sng">
                <a:latin typeface="Times New Roman"/>
                <a:ea typeface="Times New Roman"/>
                <a:cs typeface="Times New Roman"/>
                <a:sym typeface="Times New Roman"/>
              </a:rPr>
              <a:t>Bhagwat, V. A.</a:t>
            </a:r>
            <a:r>
              <a:rPr lang="en-US">
                <a:latin typeface="Times New Roman"/>
                <a:ea typeface="Times New Roman"/>
                <a:cs typeface="Times New Roman"/>
                <a:sym typeface="Times New Roman"/>
              </a:rPr>
              <a:t> : This work explores deep learning techniques for chatbots, highlighting models that enhance conversational agents. Applying these insights to GreenBot can improve its ability to provide accurate, relevant plant care advice.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13" name="Google Shape;113;p13"/>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114" name="Google Shape;114;p13"/>
          <p:cNvSpPr txBox="1"/>
          <p:nvPr/>
        </p:nvSpPr>
        <p:spPr>
          <a:xfrm>
            <a:off x="445550" y="0"/>
            <a:ext cx="7435500" cy="829200"/>
          </a:xfrm>
          <a:prstGeom prst="rect">
            <a:avLst/>
          </a:prstGeom>
          <a:noFill/>
          <a:ln>
            <a:noFill/>
          </a:ln>
        </p:spPr>
        <p:txBody>
          <a:bodyPr anchorCtr="0" anchor="t" bIns="0" lIns="0" spcFirstLastPara="1" rIns="0" wrap="square" tIns="124450">
            <a:spAutoFit/>
          </a:bodyPr>
          <a:lstStyle/>
          <a:p>
            <a:pPr indent="0" lvl="0" marL="232409" marR="0" rtl="0" algn="ctr">
              <a:lnSpc>
                <a:spcPct val="100000"/>
              </a:lnSpc>
              <a:spcBef>
                <a:spcPts val="0"/>
              </a:spcBef>
              <a:spcAft>
                <a:spcPts val="0"/>
              </a:spcAft>
              <a:buClr>
                <a:srgbClr val="366092"/>
              </a:buClr>
              <a:buSzPts val="2800"/>
              <a:buFont typeface="Calibri"/>
              <a:buNone/>
            </a:pPr>
            <a:r>
              <a:rPr b="1" i="0" lang="en-US" sz="3000" u="none" cap="none" strike="noStrike">
                <a:solidFill>
                  <a:srgbClr val="366092"/>
                </a:solidFill>
                <a:latin typeface="Calibri"/>
                <a:ea typeface="Calibri"/>
                <a:cs typeface="Calibri"/>
                <a:sym typeface="Calibri"/>
              </a:rPr>
              <a:t>HARDWARE</a:t>
            </a:r>
            <a:r>
              <a:rPr b="1" lang="en-US" sz="3000">
                <a:solidFill>
                  <a:srgbClr val="366092"/>
                </a:solidFill>
                <a:latin typeface="Calibri"/>
                <a:ea typeface="Calibri"/>
                <a:cs typeface="Calibri"/>
                <a:sym typeface="Calibri"/>
              </a:rPr>
              <a:t> </a:t>
            </a:r>
            <a:r>
              <a:rPr b="1" i="0" lang="en-US" sz="3000" u="none" cap="none" strike="noStrike">
                <a:solidFill>
                  <a:srgbClr val="366092"/>
                </a:solidFill>
                <a:latin typeface="Calibri"/>
                <a:ea typeface="Calibri"/>
                <a:cs typeface="Calibri"/>
                <a:sym typeface="Calibri"/>
              </a:rPr>
              <a:t>&amp; SOFTWARE</a:t>
            </a:r>
            <a:r>
              <a:rPr b="1" lang="en-US" sz="3000">
                <a:solidFill>
                  <a:srgbClr val="366092"/>
                </a:solidFill>
                <a:latin typeface="Calibri"/>
                <a:ea typeface="Calibri"/>
                <a:cs typeface="Calibri"/>
                <a:sym typeface="Calibri"/>
              </a:rPr>
              <a:t> </a:t>
            </a:r>
            <a:r>
              <a:rPr b="1" i="0" lang="en-US" sz="3000" u="none" cap="none" strike="noStrike">
                <a:solidFill>
                  <a:srgbClr val="366092"/>
                </a:solidFill>
                <a:latin typeface="Calibri"/>
                <a:ea typeface="Calibri"/>
                <a:cs typeface="Calibri"/>
                <a:sym typeface="Calibri"/>
              </a:rPr>
              <a:t>REQUIREMENT</a:t>
            </a:r>
            <a:endParaRPr sz="3000"/>
          </a:p>
          <a:p>
            <a:pPr indent="0" lvl="0" marL="12700" marR="0" rtl="0" algn="ctr">
              <a:lnSpc>
                <a:spcPct val="100000"/>
              </a:lnSpc>
              <a:spcBef>
                <a:spcPts val="445"/>
              </a:spcBef>
              <a:spcAft>
                <a:spcPts val="0"/>
              </a:spcAft>
              <a:buSzPts val="1200"/>
              <a:buFont typeface="Arial"/>
              <a:buNone/>
            </a:pPr>
            <a:r>
              <a:t/>
            </a:r>
            <a:endParaRPr b="0" i="0" sz="1200" u="none" cap="none" strike="noStrike">
              <a:solidFill>
                <a:srgbClr val="000000"/>
              </a:solidFill>
              <a:latin typeface="Comic Sans MS"/>
              <a:ea typeface="Comic Sans MS"/>
              <a:cs typeface="Comic Sans MS"/>
              <a:sym typeface="Comic Sans MS"/>
            </a:endParaRPr>
          </a:p>
        </p:txBody>
      </p:sp>
      <p:sp>
        <p:nvSpPr>
          <p:cNvPr id="115" name="Google Shape;115;p13"/>
          <p:cNvSpPr txBox="1"/>
          <p:nvPr/>
        </p:nvSpPr>
        <p:spPr>
          <a:xfrm>
            <a:off x="628650" y="910375"/>
            <a:ext cx="7886700" cy="3914100"/>
          </a:xfrm>
          <a:prstGeom prst="rect">
            <a:avLst/>
          </a:prstGeom>
          <a:noFill/>
          <a:ln>
            <a:noFill/>
          </a:ln>
        </p:spPr>
        <p:txBody>
          <a:bodyPr anchorCtr="0" anchor="t" bIns="34300" lIns="68600" spcFirstLastPara="1" rIns="68600" wrap="square" tIns="34300">
            <a:normAutofit lnSpcReduction="10000"/>
          </a:bodyPr>
          <a:lstStyle/>
          <a:p>
            <a:pPr indent="-336550" lvl="0" marL="457200" rtl="0" algn="ctr">
              <a:lnSpc>
                <a:spcPct val="100000"/>
              </a:lnSpc>
              <a:spcBef>
                <a:spcPts val="0"/>
              </a:spcBef>
              <a:spcAft>
                <a:spcPts val="0"/>
              </a:spcAft>
              <a:buSzPts val="1700"/>
              <a:buFont typeface="Times New Roman"/>
              <a:buChar char="❖"/>
            </a:pPr>
            <a:r>
              <a:rPr b="1" lang="en-US" sz="1700" u="sng">
                <a:latin typeface="Times New Roman"/>
                <a:ea typeface="Times New Roman"/>
                <a:cs typeface="Times New Roman"/>
                <a:sym typeface="Times New Roman"/>
              </a:rPr>
              <a:t>Software</a:t>
            </a:r>
            <a:r>
              <a:rPr b="1" lang="en-US" sz="1700" u="sng">
                <a:latin typeface="Times New Roman"/>
                <a:ea typeface="Times New Roman"/>
                <a:cs typeface="Times New Roman"/>
                <a:sym typeface="Times New Roman"/>
              </a:rPr>
              <a:t>:</a:t>
            </a:r>
            <a:br>
              <a:rPr b="1" lang="en-US" sz="1700" u="sng">
                <a:latin typeface="Times New Roman"/>
                <a:ea typeface="Times New Roman"/>
                <a:cs typeface="Times New Roman"/>
                <a:sym typeface="Times New Roman"/>
              </a:rPr>
            </a:br>
            <a:endParaRPr b="1" sz="1700" u="sng">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Operating System: Windows 10 (or later), macOS Mojave (or later) </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Integrated Development Environment (IDE): Visual Studio Code (or equivalent) </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Programming Language: Python  </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Web framework: Flask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Web framework extension: </a:t>
            </a:r>
            <a:r>
              <a:rPr lang="en-US" sz="1300">
                <a:solidFill>
                  <a:schemeClr val="dk1"/>
                </a:solidFill>
                <a:highlight>
                  <a:srgbClr val="FFFFFF"/>
                </a:highlight>
                <a:latin typeface="Times New Roman"/>
                <a:ea typeface="Times New Roman"/>
                <a:cs typeface="Times New Roman"/>
                <a:sym typeface="Times New Roman"/>
              </a:rPr>
              <a:t>Flask-Cors (Cross-Origin Resource Sharing support for Flask applications)</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Libraries Required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scikit-learn</a:t>
            </a:r>
            <a:r>
              <a:rPr lang="en-US" sz="1300">
                <a:solidFill>
                  <a:schemeClr val="dk1"/>
                </a:solidFill>
                <a:highlight>
                  <a:srgbClr val="FFFFFF"/>
                </a:highlight>
                <a:latin typeface="Times New Roman"/>
                <a:ea typeface="Times New Roman"/>
                <a:cs typeface="Times New Roman"/>
                <a:sym typeface="Times New Roman"/>
              </a:rPr>
              <a:t> (Machine learning library for classical machine learning algorithms and tools)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pickle </a:t>
            </a:r>
            <a:r>
              <a:rPr lang="en-US" sz="1300">
                <a:solidFill>
                  <a:schemeClr val="dk1"/>
                </a:solidFill>
                <a:highlight>
                  <a:srgbClr val="FFFFFF"/>
                </a:highlight>
                <a:latin typeface="Times New Roman"/>
                <a:ea typeface="Times New Roman"/>
                <a:cs typeface="Times New Roman"/>
                <a:sym typeface="Times New Roman"/>
              </a:rPr>
              <a:t>(Library for serialization and deserialization of Python objects, especially for model persistence)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pandas </a:t>
            </a:r>
            <a:r>
              <a:rPr lang="en-US" sz="1300">
                <a:solidFill>
                  <a:schemeClr val="dk1"/>
                </a:solidFill>
                <a:highlight>
                  <a:srgbClr val="FFFFFF"/>
                </a:highlight>
                <a:latin typeface="Times New Roman"/>
                <a:ea typeface="Times New Roman"/>
                <a:cs typeface="Times New Roman"/>
                <a:sym typeface="Times New Roman"/>
              </a:rPr>
              <a:t>(Data manipulation and analysis library for numerical tables and time series)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numpy </a:t>
            </a:r>
            <a:r>
              <a:rPr lang="en-US" sz="1300">
                <a:solidFill>
                  <a:schemeClr val="dk1"/>
                </a:solidFill>
                <a:highlight>
                  <a:srgbClr val="FFFFFF"/>
                </a:highlight>
                <a:latin typeface="Times New Roman"/>
                <a:ea typeface="Times New Roman"/>
                <a:cs typeface="Times New Roman"/>
                <a:sym typeface="Times New Roman"/>
              </a:rPr>
              <a:t>(Fundamental package for scientific computing with support for large, multi-dimensional arrays)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nltk </a:t>
            </a:r>
            <a:r>
              <a:rPr lang="en-US" sz="1300">
                <a:solidFill>
                  <a:schemeClr val="dk1"/>
                </a:solidFill>
                <a:highlight>
                  <a:srgbClr val="FFFFFF"/>
                </a:highlight>
                <a:latin typeface="Times New Roman"/>
                <a:ea typeface="Times New Roman"/>
                <a:cs typeface="Times New Roman"/>
                <a:sym typeface="Times New Roman"/>
              </a:rPr>
              <a:t>(Natural Language Toolkit for natural language processing tasks)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Keras </a:t>
            </a:r>
            <a:r>
              <a:rPr lang="en-US" sz="1300">
                <a:solidFill>
                  <a:schemeClr val="dk1"/>
                </a:solidFill>
                <a:highlight>
                  <a:srgbClr val="FFFFFF"/>
                </a:highlight>
                <a:latin typeface="Times New Roman"/>
                <a:ea typeface="Times New Roman"/>
                <a:cs typeface="Times New Roman"/>
                <a:sym typeface="Times New Roman"/>
              </a:rPr>
              <a:t>(High-level neural networks API for deep learning experimentation) </a:t>
            </a:r>
            <a:endParaRPr sz="1300">
              <a:solidFill>
                <a:schemeClr val="dk1"/>
              </a:solidFill>
              <a:highlight>
                <a:srgbClr val="FFFFFF"/>
              </a:highlight>
              <a:latin typeface="Times New Roman"/>
              <a:ea typeface="Times New Roman"/>
              <a:cs typeface="Times New Roman"/>
              <a:sym typeface="Times New Roman"/>
            </a:endParaRPr>
          </a:p>
          <a:p>
            <a:pPr indent="-311150" lvl="0" marL="1143000" rtl="0" algn="l">
              <a:lnSpc>
                <a:spcPct val="115000"/>
              </a:lnSpc>
              <a:spcBef>
                <a:spcPts val="0"/>
              </a:spcBef>
              <a:spcAft>
                <a:spcPts val="0"/>
              </a:spcAft>
              <a:buClr>
                <a:schemeClr val="dk1"/>
              </a:buClr>
              <a:buSzPts val="1300"/>
              <a:buFont typeface="Times New Roman"/>
              <a:buChar char="○"/>
            </a:pPr>
            <a:r>
              <a:rPr b="1" i="1" lang="en-US" sz="1300">
                <a:solidFill>
                  <a:schemeClr val="dk1"/>
                </a:solidFill>
                <a:highlight>
                  <a:srgbClr val="FFFFFF"/>
                </a:highlight>
                <a:latin typeface="Times New Roman"/>
                <a:ea typeface="Times New Roman"/>
                <a:cs typeface="Times New Roman"/>
                <a:sym typeface="Times New Roman"/>
              </a:rPr>
              <a:t>TensorFlow </a:t>
            </a:r>
            <a:r>
              <a:rPr lang="en-US" sz="1300">
                <a:solidFill>
                  <a:schemeClr val="dk1"/>
                </a:solidFill>
                <a:highlight>
                  <a:srgbClr val="FFFFFF"/>
                </a:highlight>
                <a:latin typeface="Times New Roman"/>
                <a:ea typeface="Times New Roman"/>
                <a:cs typeface="Times New Roman"/>
                <a:sym typeface="Times New Roman"/>
              </a:rPr>
              <a:t>(Open-source deep learning framework for building and training neural networks)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idx="11" type="ftr"/>
          </p:nvPr>
        </p:nvSpPr>
        <p:spPr>
          <a:xfrm>
            <a:off x="3270884" y="4824584"/>
            <a:ext cx="3336000" cy="18480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21" name="Google Shape;121;p14"/>
          <p:cNvSpPr txBox="1"/>
          <p:nvPr>
            <p:ph idx="12" type="sldNum"/>
          </p:nvPr>
        </p:nvSpPr>
        <p:spPr>
          <a:xfrm>
            <a:off x="8398002" y="4847021"/>
            <a:ext cx="254700" cy="184800"/>
          </a:xfrm>
          <a:prstGeom prst="rect">
            <a:avLst/>
          </a:prstGeom>
          <a:noFill/>
          <a:ln>
            <a:noFill/>
          </a:ln>
        </p:spPr>
        <p:txBody>
          <a:bodyPr anchorCtr="0" anchor="t" bIns="0" lIns="0" spcFirstLastPara="1" rIns="0" wrap="square" tIns="0">
            <a:spAutoFit/>
          </a:bodyPr>
          <a:lstStyle/>
          <a:p>
            <a:pPr indent="0" lvl="0" marL="38100" rtl="0" algn="l">
              <a:lnSpc>
                <a:spcPct val="105000"/>
              </a:lnSpc>
              <a:spcBef>
                <a:spcPts val="0"/>
              </a:spcBef>
              <a:spcAft>
                <a:spcPts val="0"/>
              </a:spcAft>
              <a:buNone/>
            </a:pPr>
            <a:fld id="{00000000-1234-1234-1234-123412341234}" type="slidenum">
              <a:rPr lang="en-US"/>
              <a:t>‹#›</a:t>
            </a:fld>
            <a:endParaRPr/>
          </a:p>
        </p:txBody>
      </p:sp>
      <p:sp>
        <p:nvSpPr>
          <p:cNvPr id="122" name="Google Shape;122;p14"/>
          <p:cNvSpPr txBox="1"/>
          <p:nvPr/>
        </p:nvSpPr>
        <p:spPr>
          <a:xfrm>
            <a:off x="445550" y="0"/>
            <a:ext cx="7435500" cy="829200"/>
          </a:xfrm>
          <a:prstGeom prst="rect">
            <a:avLst/>
          </a:prstGeom>
          <a:noFill/>
          <a:ln>
            <a:noFill/>
          </a:ln>
        </p:spPr>
        <p:txBody>
          <a:bodyPr anchorCtr="0" anchor="t" bIns="0" lIns="0" spcFirstLastPara="1" rIns="0" wrap="square" tIns="124450">
            <a:spAutoFit/>
          </a:bodyPr>
          <a:lstStyle/>
          <a:p>
            <a:pPr indent="0" lvl="0" marL="232409" marR="0" rtl="0" algn="ctr">
              <a:lnSpc>
                <a:spcPct val="100000"/>
              </a:lnSpc>
              <a:spcBef>
                <a:spcPts val="0"/>
              </a:spcBef>
              <a:spcAft>
                <a:spcPts val="0"/>
              </a:spcAft>
              <a:buClr>
                <a:srgbClr val="366092"/>
              </a:buClr>
              <a:buSzPts val="2800"/>
              <a:buFont typeface="Calibri"/>
              <a:buNone/>
            </a:pPr>
            <a:r>
              <a:rPr b="1" i="0" lang="en-US" sz="3000" u="none" cap="none" strike="noStrike">
                <a:solidFill>
                  <a:srgbClr val="366092"/>
                </a:solidFill>
                <a:latin typeface="Calibri"/>
                <a:ea typeface="Calibri"/>
                <a:cs typeface="Calibri"/>
                <a:sym typeface="Calibri"/>
              </a:rPr>
              <a:t>HARDWARE</a:t>
            </a:r>
            <a:r>
              <a:rPr b="1" lang="en-US" sz="3000">
                <a:solidFill>
                  <a:srgbClr val="366092"/>
                </a:solidFill>
                <a:latin typeface="Calibri"/>
                <a:ea typeface="Calibri"/>
                <a:cs typeface="Calibri"/>
                <a:sym typeface="Calibri"/>
              </a:rPr>
              <a:t> </a:t>
            </a:r>
            <a:r>
              <a:rPr b="1" i="0" lang="en-US" sz="3000" u="none" cap="none" strike="noStrike">
                <a:solidFill>
                  <a:srgbClr val="366092"/>
                </a:solidFill>
                <a:latin typeface="Calibri"/>
                <a:ea typeface="Calibri"/>
                <a:cs typeface="Calibri"/>
                <a:sym typeface="Calibri"/>
              </a:rPr>
              <a:t>&amp; SOFTWARE</a:t>
            </a:r>
            <a:r>
              <a:rPr b="1" lang="en-US" sz="3000">
                <a:solidFill>
                  <a:srgbClr val="366092"/>
                </a:solidFill>
                <a:latin typeface="Calibri"/>
                <a:ea typeface="Calibri"/>
                <a:cs typeface="Calibri"/>
                <a:sym typeface="Calibri"/>
              </a:rPr>
              <a:t> </a:t>
            </a:r>
            <a:r>
              <a:rPr b="1" i="0" lang="en-US" sz="3000" u="none" cap="none" strike="noStrike">
                <a:solidFill>
                  <a:srgbClr val="366092"/>
                </a:solidFill>
                <a:latin typeface="Calibri"/>
                <a:ea typeface="Calibri"/>
                <a:cs typeface="Calibri"/>
                <a:sym typeface="Calibri"/>
              </a:rPr>
              <a:t>REQUIREMENT</a:t>
            </a:r>
            <a:endParaRPr sz="3000"/>
          </a:p>
          <a:p>
            <a:pPr indent="0" lvl="0" marL="12700" marR="0" rtl="0" algn="ctr">
              <a:lnSpc>
                <a:spcPct val="100000"/>
              </a:lnSpc>
              <a:spcBef>
                <a:spcPts val="445"/>
              </a:spcBef>
              <a:spcAft>
                <a:spcPts val="0"/>
              </a:spcAft>
              <a:buSzPts val="1200"/>
              <a:buFont typeface="Arial"/>
              <a:buNone/>
            </a:pPr>
            <a:r>
              <a:t/>
            </a:r>
            <a:endParaRPr b="0" i="0" sz="1200" u="none" cap="none" strike="noStrike">
              <a:solidFill>
                <a:srgbClr val="000000"/>
              </a:solidFill>
              <a:latin typeface="Comic Sans MS"/>
              <a:ea typeface="Comic Sans MS"/>
              <a:cs typeface="Comic Sans MS"/>
              <a:sym typeface="Comic Sans MS"/>
            </a:endParaRPr>
          </a:p>
        </p:txBody>
      </p:sp>
      <p:sp>
        <p:nvSpPr>
          <p:cNvPr id="123" name="Google Shape;123;p14"/>
          <p:cNvSpPr txBox="1"/>
          <p:nvPr/>
        </p:nvSpPr>
        <p:spPr>
          <a:xfrm>
            <a:off x="628650" y="910375"/>
            <a:ext cx="7886700" cy="3914100"/>
          </a:xfrm>
          <a:prstGeom prst="rect">
            <a:avLst/>
          </a:prstGeom>
          <a:noFill/>
          <a:ln>
            <a:noFill/>
          </a:ln>
        </p:spPr>
        <p:txBody>
          <a:bodyPr anchorCtr="0" anchor="t" bIns="34300" lIns="68600" spcFirstLastPara="1" rIns="68600" wrap="square" tIns="34300">
            <a:normAutofit/>
          </a:bodyPr>
          <a:lstStyle/>
          <a:p>
            <a:pPr indent="-336550" lvl="0" marL="457200" rtl="0" algn="ctr">
              <a:spcBef>
                <a:spcPts val="0"/>
              </a:spcBef>
              <a:spcAft>
                <a:spcPts val="0"/>
              </a:spcAft>
              <a:buClr>
                <a:schemeClr val="dk1"/>
              </a:buClr>
              <a:buSzPts val="1700"/>
              <a:buFont typeface="Times New Roman"/>
              <a:buChar char="❖"/>
            </a:pPr>
            <a:r>
              <a:rPr b="1" lang="en-US" sz="1700" u="sng">
                <a:solidFill>
                  <a:schemeClr val="dk1"/>
                </a:solidFill>
                <a:latin typeface="Times New Roman"/>
                <a:ea typeface="Times New Roman"/>
                <a:cs typeface="Times New Roman"/>
                <a:sym typeface="Times New Roman"/>
              </a:rPr>
              <a:t>Hardware:</a:t>
            </a:r>
            <a:br>
              <a:rPr b="1" lang="en-US" sz="1700" u="sng">
                <a:solidFill>
                  <a:schemeClr val="dk1"/>
                </a:solidFill>
                <a:latin typeface="Times New Roman"/>
                <a:ea typeface="Times New Roman"/>
                <a:cs typeface="Times New Roman"/>
                <a:sym typeface="Times New Roman"/>
              </a:rPr>
            </a:br>
            <a:endParaRPr b="1" sz="1700" u="sng">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Personal Computer or Laptop</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Minimum 4GB RAM</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Processor: Intel i3 or equivalent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Sufficient Storage for software and datasets</a:t>
            </a:r>
            <a:endParaRPr b="1" sz="1700" u="sng">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902017" y="198577"/>
            <a:ext cx="6793800" cy="4779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None/>
            </a:pPr>
            <a:r>
              <a:rPr lang="en-US" sz="3000"/>
              <a:t>MOTIVATION OF THE PROJECT</a:t>
            </a:r>
            <a:endParaRPr sz="3000"/>
          </a:p>
        </p:txBody>
      </p:sp>
      <p:sp>
        <p:nvSpPr>
          <p:cNvPr id="129" name="Google Shape;129;p15"/>
          <p:cNvSpPr txBox="1"/>
          <p:nvPr>
            <p:ph idx="11" type="ftr"/>
          </p:nvPr>
        </p:nvSpPr>
        <p:spPr>
          <a:xfrm>
            <a:off x="3270884" y="4824584"/>
            <a:ext cx="3335909" cy="200660"/>
          </a:xfrm>
          <a:prstGeom prst="rect">
            <a:avLst/>
          </a:prstGeom>
          <a:noFill/>
          <a:ln>
            <a:noFill/>
          </a:ln>
        </p:spPr>
        <p:txBody>
          <a:bodyPr anchorCtr="0" anchor="t" bIns="0" lIns="0" spcFirstLastPara="1" rIns="0" wrap="square" tIns="0">
            <a:spAutoFit/>
          </a:bodyPr>
          <a:lstStyle/>
          <a:p>
            <a:pPr indent="0" lvl="0" marL="213359" rtl="0" algn="l">
              <a:lnSpc>
                <a:spcPct val="119583"/>
              </a:lnSpc>
              <a:spcBef>
                <a:spcPts val="0"/>
              </a:spcBef>
              <a:spcAft>
                <a:spcPts val="0"/>
              </a:spcAft>
              <a:buNone/>
            </a:pPr>
            <a:r>
              <a:rPr lang="en-US"/>
              <a:t>Department of CSE (Data Science), DSCE</a:t>
            </a:r>
            <a:endParaRPr/>
          </a:p>
        </p:txBody>
      </p:sp>
      <p:sp>
        <p:nvSpPr>
          <p:cNvPr id="130" name="Google Shape;130;p15"/>
          <p:cNvSpPr txBox="1"/>
          <p:nvPr>
            <p:ph idx="12" type="sldNum"/>
          </p:nvPr>
        </p:nvSpPr>
        <p:spPr>
          <a:xfrm>
            <a:off x="8398002" y="4847021"/>
            <a:ext cx="254634" cy="181610"/>
          </a:xfrm>
          <a:prstGeom prst="rect">
            <a:avLst/>
          </a:prstGeom>
          <a:noFill/>
          <a:ln>
            <a:noFill/>
          </a:ln>
        </p:spPr>
        <p:txBody>
          <a:bodyPr anchorCtr="0" anchor="t" bIns="0" lIns="0" spcFirstLastPara="1" rIns="0" wrap="square" tIns="0">
            <a:spAutoFit/>
          </a:bodyPr>
          <a:lstStyle/>
          <a:p>
            <a:pPr indent="0" lvl="0" marL="38100" rtl="0" algn="l">
              <a:lnSpc>
                <a:spcPct val="104999"/>
              </a:lnSpc>
              <a:spcBef>
                <a:spcPts val="0"/>
              </a:spcBef>
              <a:spcAft>
                <a:spcPts val="0"/>
              </a:spcAft>
              <a:buNone/>
            </a:pPr>
            <a:fld id="{00000000-1234-1234-1234-123412341234}" type="slidenum">
              <a:rPr lang="en-US"/>
              <a:t>‹#›</a:t>
            </a:fld>
            <a:endParaRPr/>
          </a:p>
        </p:txBody>
      </p:sp>
      <p:sp>
        <p:nvSpPr>
          <p:cNvPr id="131" name="Google Shape;131;p15"/>
          <p:cNvSpPr txBox="1"/>
          <p:nvPr/>
        </p:nvSpPr>
        <p:spPr>
          <a:xfrm>
            <a:off x="628650" y="1103275"/>
            <a:ext cx="7886700" cy="3561900"/>
          </a:xfrm>
          <a:prstGeom prst="rect">
            <a:avLst/>
          </a:prstGeom>
          <a:noFill/>
          <a:ln>
            <a:noFill/>
          </a:ln>
        </p:spPr>
        <p:txBody>
          <a:bodyPr anchorCtr="0" anchor="t" bIns="34300" lIns="68600" spcFirstLastPara="1" rIns="68600" wrap="square" tIns="34300">
            <a:noAutofit/>
          </a:bodyPr>
          <a:lstStyle/>
          <a:p>
            <a:pPr indent="0" lvl="0" marL="342900" rtl="0" algn="l">
              <a:lnSpc>
                <a:spcPct val="100000"/>
              </a:lnSpc>
              <a:spcBef>
                <a:spcPts val="0"/>
              </a:spcBef>
              <a:spcAft>
                <a:spcPts val="0"/>
              </a:spcAft>
              <a:buNone/>
            </a:pPr>
            <a:r>
              <a:rPr lang="en-US">
                <a:latin typeface="Times New Roman"/>
                <a:ea typeface="Times New Roman"/>
                <a:cs typeface="Times New Roman"/>
                <a:sym typeface="Times New Roman"/>
              </a:rPr>
              <a:t>Home gardening, especially for culinary plants, is a rewarding but often challenging hobby. Many home gardeners struggle to find coherent and reliable resources for plant care, soil management, and pest control. GreenBot aims to address this gap by leveraging advanced technologies to provide personalized and expert gardening assistance.</a:t>
            </a:r>
            <a:endParaRPr>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rPr lang="en-US">
                <a:latin typeface="Times New Roman"/>
                <a:ea typeface="Times New Roman"/>
                <a:cs typeface="Times New Roman"/>
                <a:sym typeface="Times New Roman"/>
              </a:rPr>
              <a:t>The motivation behind GreenBot is to enhance the gardening experience for home gardeners by making expert knowledge readily available and easy to understand. By using artificial neural networks (ANNs) and natural language processing (NLP), GreenBot can analyze user queries and offer tailored recommendations based on specific needs and conditions. This personalized approach ensures that users receive relevant and practical advice, improving their gardening success.</a:t>
            </a:r>
            <a:endParaRPr>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rPr lang="en-US">
                <a:latin typeface="Times New Roman"/>
                <a:ea typeface="Times New Roman"/>
                <a:cs typeface="Times New Roman"/>
                <a:sym typeface="Times New Roman"/>
              </a:rPr>
              <a:t>Additionally, the use of Python, with its powerful libraries for NLP and ANN development, allows for the creation of a robust and efficient chatbot. By gathering and preprocessing extensive gardening data, GreenBot will be trained to deliver accurate and insightful responses to a wide range of gardening questions.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