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wmf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5" r:id="rId17"/>
    <p:sldId id="283" r:id="rId18"/>
    <p:sldId id="282" r:id="rId19"/>
    <p:sldId id="284" r:id="rId20"/>
    <p:sldId id="286" r:id="rId21"/>
    <p:sldId id="270" r:id="rId22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31" autoAdjust="0"/>
    <p:restoredTop sz="92950"/>
  </p:normalViewPr>
  <p:slideViewPr>
    <p:cSldViewPr>
      <p:cViewPr varScale="1">
        <p:scale>
          <a:sx n="58" d="100"/>
          <a:sy n="58" d="100"/>
        </p:scale>
        <p:origin x="7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1650" y="-8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r>
              <a:rPr lang="zh-CN" altLang="en-US"/>
              <a:t>杭州电子科技大学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8236C90-6C32-41BC-A775-E431DABA09CE}" type="datetimeFigureOut">
              <a:rPr lang="zh-CN" altLang="en-US"/>
              <a:pPr>
                <a:defRPr/>
              </a:pPr>
              <a:t>2018/9/13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河南大学</a:t>
            </a:r>
            <a:r>
              <a:rPr lang="en-US" altLang="zh-CN"/>
              <a:t>2011</a:t>
            </a:r>
            <a:r>
              <a:rPr lang="zh-CN" altLang="en-US"/>
              <a:t>年度校级规划教材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8925D00-4DD1-4F28-B21D-F540C32CEB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FF57439-3F0A-483E-8CA1-DD2BD4A56627}" type="datetimeFigureOut">
              <a:rPr lang="zh-CN" altLang="en-US"/>
              <a:pPr>
                <a:defRPr/>
              </a:pPr>
              <a:t>2018/9/13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E8D9046-C15B-4523-9CEA-CBF5D5A7D9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D9786D-CDE8-4F20-BCCD-B817AFC01D8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F34F47-7AB5-405C-8326-0D4A3F88809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直接连接符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直接连接符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直接连接符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5" name="直接连接符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6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椭圆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椭圆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椭圆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椭圆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2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杭州电子科技大学</a:t>
            </a:r>
          </a:p>
        </p:txBody>
      </p:sp>
      <p:sp>
        <p:nvSpPr>
          <p:cNvPr id="24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88219-CCA7-42F3-A07C-EE43D86CA8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杭州电子科技大学</a:t>
            </a:r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0AD13-B1E7-4813-B0D9-2E9BCB1791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杭州电子科技大学</a:t>
            </a:r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91FFD-BF47-474D-9069-FDDF283B54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361654C-F690-46B9-849F-E9E9685BEB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杭州电子科技大学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9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10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11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直接连接符 12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直接连接符 14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直接连接符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椭圆 19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椭圆 20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椭圆 21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椭圆 22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直接连接符 25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杭州电子科技大学</a:t>
            </a: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2C436-9F4E-4C36-84F5-8B7C7EB34A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杭州电子科技大学</a:t>
            </a:r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934FA-8D96-41D7-B428-086AF22F84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杭州电子科技大学</a:t>
            </a:r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8262B-B8B4-4DC5-B7A3-4B49DE7CCD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03DDD07-5D5C-4F31-B393-259129BF24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杭州电子科技大学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杭州电子科技大学</a:t>
            </a:r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F57B8-EA2B-49B6-A59A-A5B8ED4F9B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" name="直接连接符 8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8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椭圆 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08A6373-3C06-4F61-9A31-E33ADD9634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页脚占位符 2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杭州电子科技大学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椭圆 12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1" name="直接连接符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600F3A5-2F31-4701-B7F4-5C8529A2C655}" type="datetime1">
              <a:rPr lang="zh-CN" altLang="en-US"/>
              <a:pPr>
                <a:defRPr/>
              </a:pPr>
              <a:t>2018/9/13</a:t>
            </a:fld>
            <a:endParaRPr lang="zh-CN" altLang="en-US"/>
          </a:p>
        </p:txBody>
      </p:sp>
      <p:sp>
        <p:nvSpPr>
          <p:cNvPr id="13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4E61A6E-AB7A-4C31-A475-E517FF799A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页脚占位符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杭州电子科技大学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Century Schoolbook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  <a:latin typeface="Century Schoolbook"/>
              </a:defRPr>
            </a:lvl1pPr>
          </a:lstStyle>
          <a:p>
            <a:r>
              <a:rPr lang="zh-CN" altLang="en-US"/>
              <a:t>杭州电子科技大学</a:t>
            </a: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294BDA4-FBA5-4E27-B1A9-3DF62B5E00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27" r:id="rId4"/>
    <p:sldLayoutId id="2147483826" r:id="rId5"/>
    <p:sldLayoutId id="2147483831" r:id="rId6"/>
    <p:sldLayoutId id="2147483825" r:id="rId7"/>
    <p:sldLayoutId id="2147483832" r:id="rId8"/>
    <p:sldLayoutId id="2147483833" r:id="rId9"/>
    <p:sldLayoutId id="2147483824" r:id="rId10"/>
    <p:sldLayoutId id="214748382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57438" y="1500188"/>
            <a:ext cx="6786562" cy="18938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/>
              <a:t>Java Web </a:t>
            </a:r>
            <a:r>
              <a:rPr lang="zh-CN" altLang="en-US" sz="4000" dirty="0" smtClean="0"/>
              <a:t>应用开发与实践</a:t>
            </a:r>
            <a:endParaRPr lang="zh-CN" altLang="en-US" sz="4000" dirty="0"/>
          </a:p>
        </p:txBody>
      </p:sp>
      <p:sp>
        <p:nvSpPr>
          <p:cNvPr id="15362" name="副标题 2"/>
          <p:cNvSpPr>
            <a:spLocks noGrp="1"/>
          </p:cNvSpPr>
          <p:nvPr>
            <p:ph type="subTitle" idx="1"/>
          </p:nvPr>
        </p:nvSpPr>
        <p:spPr>
          <a:xfrm>
            <a:off x="2471738" y="3429000"/>
            <a:ext cx="6172200" cy="1371600"/>
          </a:xfrm>
        </p:spPr>
        <p:txBody>
          <a:bodyPr/>
          <a:lstStyle/>
          <a:p>
            <a:pPr algn="ctr" eaLnBrk="1" hangingPunct="1"/>
            <a:endParaRPr lang="en-US" altLang="zh-CN" smtClean="0">
              <a:solidFill>
                <a:srgbClr val="00B050"/>
              </a:solidFill>
            </a:endParaRPr>
          </a:p>
          <a:p>
            <a:pPr algn="ctr" eaLnBrk="1" hangingPunct="1"/>
            <a:r>
              <a:rPr lang="zh-CN" altLang="en-US" sz="2800" smtClean="0">
                <a:solidFill>
                  <a:srgbClr val="00B050"/>
                </a:solidFill>
              </a:rPr>
              <a:t>第</a:t>
            </a:r>
            <a:r>
              <a:rPr lang="en-US" altLang="zh-CN" sz="2800" smtClean="0">
                <a:solidFill>
                  <a:srgbClr val="00B050"/>
                </a:solidFill>
              </a:rPr>
              <a:t>1</a:t>
            </a:r>
            <a:r>
              <a:rPr lang="zh-CN" altLang="en-US" sz="2800" smtClean="0">
                <a:solidFill>
                  <a:srgbClr val="00B050"/>
                </a:solidFill>
              </a:rPr>
              <a:t>章：</a:t>
            </a:r>
            <a:r>
              <a:rPr lang="en-US" altLang="zh-CN" sz="2800" smtClean="0">
                <a:solidFill>
                  <a:srgbClr val="00B050"/>
                </a:solidFill>
              </a:rPr>
              <a:t>Java Web</a:t>
            </a:r>
            <a:r>
              <a:rPr lang="zh-CN" altLang="en-US" sz="2800" smtClean="0">
                <a:solidFill>
                  <a:srgbClr val="00B050"/>
                </a:solidFill>
              </a:rPr>
              <a:t>开发快速入门</a:t>
            </a: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3214688" y="5214938"/>
            <a:ext cx="45005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V1.0</a:t>
            </a:r>
          </a:p>
          <a:p>
            <a:pPr algn="ctr"/>
            <a:r>
              <a:rPr lang="zh-CN" altLang="en-US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杭州电子科技大学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cap="none" smtClean="0"/>
              <a:t>2. JSP</a:t>
            </a:r>
            <a:r>
              <a:rPr lang="zh-CN" altLang="en-US" cap="none" smtClean="0"/>
              <a:t>介绍</a:t>
            </a:r>
            <a:r>
              <a:rPr lang="en-US" altLang="zh-CN" cap="none" smtClean="0"/>
              <a:t>-</a:t>
            </a:r>
            <a:r>
              <a:rPr lang="zh-CN" altLang="en-US" cap="none" smtClean="0"/>
              <a:t> </a:t>
            </a:r>
            <a:r>
              <a:rPr lang="en-US" altLang="zh-CN" cap="none" smtClean="0"/>
              <a:t>JSP</a:t>
            </a:r>
            <a:r>
              <a:rPr lang="zh-CN" altLang="en-US" cap="none" smtClean="0"/>
              <a:t>运行机制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运行过程描述：</a:t>
            </a:r>
            <a:endParaRPr lang="en-US" altLang="zh-CN" b="1" smtClean="0"/>
          </a:p>
          <a:p>
            <a:pPr lvl="1" eaLnBrk="1" hangingPunct="1"/>
            <a:r>
              <a:rPr lang="zh-CN" altLang="en-US" smtClean="0"/>
              <a:t>当客户端向服务器发送请求</a:t>
            </a:r>
            <a:r>
              <a:rPr lang="en-US" altLang="zh-CN" smtClean="0"/>
              <a:t>HelloWorld.jsp</a:t>
            </a:r>
            <a:r>
              <a:rPr lang="zh-CN" altLang="en-US" smtClean="0"/>
              <a:t>页面时，</a:t>
            </a:r>
            <a:r>
              <a:rPr lang="en-US" altLang="zh-CN" smtClean="0"/>
              <a:t>Tomcat</a:t>
            </a:r>
            <a:r>
              <a:rPr lang="zh-CN" altLang="en-US" smtClean="0"/>
              <a:t>服务器的</a:t>
            </a:r>
            <a:r>
              <a:rPr lang="en-US" altLang="zh-CN" smtClean="0"/>
              <a:t>JSP</a:t>
            </a:r>
            <a:r>
              <a:rPr lang="zh-CN" altLang="en-US" smtClean="0"/>
              <a:t>解析器将</a:t>
            </a:r>
            <a:r>
              <a:rPr lang="en-US" altLang="zh-CN" smtClean="0"/>
              <a:t>HelloWorld.jsp</a:t>
            </a:r>
            <a:r>
              <a:rPr lang="zh-CN" altLang="en-US" smtClean="0"/>
              <a:t>转换为</a:t>
            </a:r>
            <a:r>
              <a:rPr lang="en-US" altLang="zh-CN" smtClean="0"/>
              <a:t>Servlet</a:t>
            </a:r>
            <a:r>
              <a:rPr lang="zh-CN" altLang="en-US" smtClean="0"/>
              <a:t>即</a:t>
            </a:r>
            <a:r>
              <a:rPr lang="en-US" altLang="zh-CN" smtClean="0"/>
              <a:t>HelloWrold_jsp.java</a:t>
            </a:r>
            <a:r>
              <a:rPr lang="zh-CN" altLang="en-US" smtClean="0"/>
              <a:t>，然后再通过</a:t>
            </a:r>
            <a:r>
              <a:rPr lang="en-US" altLang="zh-CN" smtClean="0"/>
              <a:t>Java</a:t>
            </a:r>
            <a:r>
              <a:rPr lang="zh-CN" altLang="en-US" smtClean="0"/>
              <a:t>编译器（即</a:t>
            </a:r>
            <a:r>
              <a:rPr lang="en-US" altLang="zh-CN" smtClean="0"/>
              <a:t>javac</a:t>
            </a:r>
            <a:r>
              <a:rPr lang="zh-CN" altLang="en-US" smtClean="0"/>
              <a:t>）将</a:t>
            </a:r>
            <a:r>
              <a:rPr lang="en-US" altLang="zh-CN" smtClean="0"/>
              <a:t>HelloWorld_jsp.java</a:t>
            </a:r>
            <a:r>
              <a:rPr lang="zh-CN" altLang="en-US" smtClean="0"/>
              <a:t>编译为中间字节码文件</a:t>
            </a:r>
            <a:r>
              <a:rPr lang="en-US" altLang="zh-CN" smtClean="0"/>
              <a:t>HelloWorld_jsp.class</a:t>
            </a:r>
            <a:r>
              <a:rPr lang="zh-CN" altLang="en-US" smtClean="0"/>
              <a:t>，最后</a:t>
            </a:r>
            <a:r>
              <a:rPr lang="en-US" altLang="zh-CN" smtClean="0"/>
              <a:t>Tomcat</a:t>
            </a:r>
            <a:r>
              <a:rPr lang="zh-CN" altLang="en-US" smtClean="0"/>
              <a:t>服务器加载</a:t>
            </a:r>
            <a:r>
              <a:rPr lang="en-US" altLang="zh-CN" smtClean="0"/>
              <a:t>HelloWorld_jsp.class</a:t>
            </a:r>
            <a:r>
              <a:rPr lang="zh-CN" altLang="en-US" smtClean="0"/>
              <a:t>，并将执行的结果以</a:t>
            </a:r>
            <a:r>
              <a:rPr lang="en-US" altLang="zh-CN" smtClean="0"/>
              <a:t>HTML</a:t>
            </a:r>
            <a:r>
              <a:rPr lang="zh-CN" altLang="en-US" smtClean="0"/>
              <a:t>页面的形式发送至客户端。</a:t>
            </a:r>
            <a:endParaRPr lang="en-US" altLang="zh-CN" smtClean="0"/>
          </a:p>
          <a:p>
            <a:pPr eaLnBrk="1" hangingPunct="1"/>
            <a:r>
              <a:rPr lang="zh-CN" altLang="en-US" b="1" smtClean="0"/>
              <a:t>注意：</a:t>
            </a:r>
            <a:endParaRPr lang="en-US" altLang="zh-CN" b="1" smtClean="0"/>
          </a:p>
          <a:p>
            <a:pPr lvl="1" eaLnBrk="1" hangingPunct="1"/>
            <a:r>
              <a:rPr lang="en-US" altLang="zh-CN" smtClean="0"/>
              <a:t>HelloWorld_jsp.java</a:t>
            </a:r>
            <a:r>
              <a:rPr lang="zh-CN" altLang="en-US" smtClean="0"/>
              <a:t>保存在</a:t>
            </a:r>
            <a:r>
              <a:rPr lang="en-US" altLang="zh-CN" smtClean="0"/>
              <a:t>Tomcat</a:t>
            </a:r>
            <a:r>
              <a:rPr lang="zh-CN" altLang="en-US" smtClean="0"/>
              <a:t>安装目录下的</a:t>
            </a:r>
            <a:r>
              <a:rPr lang="en-US" altLang="zh-CN" smtClean="0"/>
              <a:t>work</a:t>
            </a:r>
            <a:r>
              <a:rPr lang="zh-CN" altLang="en-US" smtClean="0"/>
              <a:t>文件夹内，可以查看该</a:t>
            </a:r>
            <a:r>
              <a:rPr lang="en-US" altLang="zh-CN" smtClean="0"/>
              <a:t>Servlet</a:t>
            </a:r>
            <a:r>
              <a:rPr lang="zh-CN" altLang="en-US" smtClean="0"/>
              <a:t>的具体内容。</a:t>
            </a:r>
          </a:p>
        </p:txBody>
      </p:sp>
      <p:sp>
        <p:nvSpPr>
          <p:cNvPr id="31747" name="灯片编号占位符 3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fld id="{0A6D8CF9-125F-463C-83BC-1DE419B2AFB7}" type="slidenum">
              <a:rPr lang="zh-CN" altLang="en-US" sz="1400" b="1">
                <a:solidFill>
                  <a:srgbClr val="FFFFFF"/>
                </a:solidFill>
                <a:latin typeface="+mn-lt"/>
                <a:ea typeface="+mn-ea"/>
              </a:rPr>
              <a:pPr algn="ctr">
                <a:defRPr/>
              </a:pPr>
              <a:t>10</a:t>
            </a:fld>
            <a:endParaRPr lang="en-US" altLang="zh-CN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1748" name="页脚占位符 4"/>
          <p:cNvSpPr txBox="1">
            <a:spLocks noGrp="1"/>
          </p:cNvSpPr>
          <p:nvPr/>
        </p:nvSpPr>
        <p:spPr bwMode="auto"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chemeClr val="tx2"/>
                </a:solidFill>
                <a:latin typeface="Century Schoolbook"/>
              </a:rPr>
              <a:t>杭州电子科技大学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2. JSP</a:t>
            </a:r>
            <a:r>
              <a:rPr lang="zh-CN" altLang="en-US" cap="none" smtClean="0"/>
              <a:t>介绍</a:t>
            </a:r>
            <a:r>
              <a:rPr lang="en-US" altLang="zh-CN" cap="none" smtClean="0"/>
              <a:t>-</a:t>
            </a:r>
            <a:r>
              <a:rPr lang="zh-CN" altLang="en-US" cap="none" smtClean="0"/>
              <a:t> </a:t>
            </a:r>
            <a:r>
              <a:rPr lang="en-US" altLang="zh-CN" cap="none" smtClean="0"/>
              <a:t>JSP </a:t>
            </a:r>
            <a:r>
              <a:rPr lang="zh-CN" altLang="en-US" cap="none" smtClean="0"/>
              <a:t>的特点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面向对象，大型软件一般都是以面向对象思想设计，</a:t>
            </a:r>
            <a:r>
              <a:rPr lang="en-US" altLang="zh-CN" smtClean="0"/>
              <a:t>JSP</a:t>
            </a:r>
            <a:r>
              <a:rPr lang="zh-CN" altLang="en-US" smtClean="0"/>
              <a:t>以</a:t>
            </a:r>
            <a:r>
              <a:rPr lang="en-US" altLang="zh-CN" smtClean="0"/>
              <a:t>Java</a:t>
            </a:r>
            <a:r>
              <a:rPr lang="zh-CN" altLang="en-US" smtClean="0"/>
              <a:t>语言为基础，是完全面向对象的。</a:t>
            </a:r>
          </a:p>
          <a:p>
            <a:r>
              <a:rPr lang="zh-CN" altLang="en-US" smtClean="0"/>
              <a:t>跨平台，可以运行在</a:t>
            </a:r>
            <a:r>
              <a:rPr lang="en-US" altLang="zh-CN" smtClean="0"/>
              <a:t>Windows</a:t>
            </a:r>
            <a:r>
              <a:rPr lang="zh-CN" altLang="en-US" smtClean="0"/>
              <a:t>，</a:t>
            </a:r>
            <a:r>
              <a:rPr lang="en-US" altLang="zh-CN" smtClean="0"/>
              <a:t>Linux</a:t>
            </a:r>
            <a:r>
              <a:rPr lang="zh-CN" altLang="en-US" smtClean="0"/>
              <a:t>，</a:t>
            </a:r>
            <a:r>
              <a:rPr lang="en-US" altLang="zh-CN" smtClean="0"/>
              <a:t>UNIX</a:t>
            </a:r>
            <a:r>
              <a:rPr lang="zh-CN" altLang="en-US" smtClean="0"/>
              <a:t>等平台。</a:t>
            </a:r>
            <a:endParaRPr lang="en-US" altLang="zh-CN" smtClean="0"/>
          </a:p>
          <a:p>
            <a:r>
              <a:rPr lang="zh-CN" altLang="en-US" smtClean="0"/>
              <a:t>和</a:t>
            </a:r>
            <a:r>
              <a:rPr lang="en-US" altLang="zh-CN" smtClean="0"/>
              <a:t>Servlet</a:t>
            </a:r>
            <a:r>
              <a:rPr lang="zh-CN" altLang="en-US" smtClean="0"/>
              <a:t>一样稳定，可以使用</a:t>
            </a:r>
            <a:r>
              <a:rPr lang="en-US" altLang="zh-CN" smtClean="0"/>
              <a:t>Servlet</a:t>
            </a:r>
            <a:r>
              <a:rPr lang="zh-CN" altLang="en-US" smtClean="0"/>
              <a:t>提供的</a:t>
            </a:r>
            <a:r>
              <a:rPr lang="en-US" altLang="zh-CN" smtClean="0"/>
              <a:t>API</a:t>
            </a:r>
            <a:r>
              <a:rPr lang="zh-CN" altLang="en-US" smtClean="0"/>
              <a:t>，克服了</a:t>
            </a:r>
            <a:r>
              <a:rPr lang="en-US" altLang="zh-CN" smtClean="0"/>
              <a:t>Servlet</a:t>
            </a:r>
            <a:r>
              <a:rPr lang="zh-CN" altLang="en-US" smtClean="0"/>
              <a:t>的缺点。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2. JSP</a:t>
            </a:r>
            <a:r>
              <a:rPr lang="zh-CN" altLang="en-US" cap="none" smtClean="0"/>
              <a:t>介绍</a:t>
            </a:r>
            <a:r>
              <a:rPr lang="en-US" altLang="zh-CN" cap="none" smtClean="0"/>
              <a:t>-</a:t>
            </a:r>
            <a:r>
              <a:rPr lang="zh-CN" altLang="en-US" cap="none" smtClean="0"/>
              <a:t>第一个</a:t>
            </a:r>
            <a:r>
              <a:rPr lang="en-US" altLang="zh-CN" cap="none" smtClean="0"/>
              <a:t>JSP</a:t>
            </a:r>
            <a:r>
              <a:rPr lang="zh-CN" altLang="en-US" cap="none" smtClean="0"/>
              <a:t>文件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&lt;%@ page language="Java" %&gt;</a:t>
            </a:r>
          </a:p>
          <a:p>
            <a:r>
              <a:rPr lang="en-US" altLang="zh-CN" dirty="0"/>
              <a:t>&lt;%@ page info="a hello world example" %&gt;</a:t>
            </a:r>
          </a:p>
          <a:p>
            <a:r>
              <a:rPr lang="en-US" altLang="zh-CN" dirty="0">
                <a:solidFill>
                  <a:schemeClr val="folHlink"/>
                </a:solidFill>
              </a:rPr>
              <a:t>&lt;html&gt;</a:t>
            </a:r>
          </a:p>
          <a:p>
            <a:r>
              <a:rPr lang="en-US" altLang="zh-CN" dirty="0">
                <a:solidFill>
                  <a:schemeClr val="folHlink"/>
                </a:solidFill>
              </a:rPr>
              <a:t>&lt;head&gt;&lt;title&gt;</a:t>
            </a:r>
            <a:r>
              <a:rPr lang="en-US" altLang="zh-CN" dirty="0"/>
              <a:t>Hello, World</a:t>
            </a:r>
            <a:r>
              <a:rPr lang="en-US" altLang="zh-CN" dirty="0">
                <a:solidFill>
                  <a:schemeClr val="folHlink"/>
                </a:solidFill>
              </a:rPr>
              <a:t>&lt;/title&gt;&lt;/head&gt;</a:t>
            </a:r>
          </a:p>
          <a:p>
            <a:r>
              <a:rPr lang="en-US" altLang="zh-CN" dirty="0"/>
              <a:t>&lt;</a:t>
            </a:r>
            <a:r>
              <a:rPr lang="en-US" altLang="zh-CN" dirty="0">
                <a:solidFill>
                  <a:schemeClr val="folHlink"/>
                </a:solidFill>
              </a:rPr>
              <a:t>body&gt;</a:t>
            </a:r>
          </a:p>
          <a:p>
            <a:r>
              <a:rPr lang="en-US" altLang="zh-CN" dirty="0"/>
              <a:t>&lt;h1&gt;&lt;%</a:t>
            </a:r>
            <a:r>
              <a:rPr lang="en-US" altLang="zh-CN" dirty="0" err="1"/>
              <a:t>out.println</a:t>
            </a:r>
            <a:r>
              <a:rPr lang="en-US" altLang="zh-CN" dirty="0"/>
              <a:t>(" Hello, World! ");%&gt;&lt;/h1&gt;</a:t>
            </a:r>
          </a:p>
          <a:p>
            <a:r>
              <a:rPr lang="en-US" altLang="zh-CN" dirty="0">
                <a:solidFill>
                  <a:schemeClr val="folHlink"/>
                </a:solidFill>
              </a:rPr>
              <a:t>&lt;/body&gt;</a:t>
            </a:r>
          </a:p>
          <a:p>
            <a:r>
              <a:rPr lang="en-US" altLang="zh-CN">
                <a:solidFill>
                  <a:schemeClr val="folHlink"/>
                </a:solidFill>
              </a:rPr>
              <a:t>&lt;/html&gt;</a:t>
            </a:r>
            <a:endParaRPr lang="en-US" altLang="zh-CN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2. JSP</a:t>
            </a:r>
            <a:r>
              <a:rPr lang="zh-CN" altLang="en-US" cap="none" smtClean="0"/>
              <a:t>介绍</a:t>
            </a:r>
            <a:r>
              <a:rPr lang="en-US" altLang="zh-CN" cap="none" smtClean="0"/>
              <a:t>-</a:t>
            </a:r>
            <a:r>
              <a:rPr lang="zh-CN" altLang="en-US" cap="none" smtClean="0"/>
              <a:t> </a:t>
            </a:r>
            <a:r>
              <a:rPr lang="en-US" altLang="zh-CN" cap="none" smtClean="0"/>
              <a:t>JSP</a:t>
            </a:r>
            <a:r>
              <a:rPr lang="zh-CN" altLang="en-US" cap="none" smtClean="0"/>
              <a:t>文件结构</a:t>
            </a:r>
          </a:p>
        </p:txBody>
      </p:sp>
      <p:pic>
        <p:nvPicPr>
          <p:cNvPr id="48132" name="Picture 4" descr="JSP4-1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684213" y="1685925"/>
            <a:ext cx="7056437" cy="47323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3. JSP</a:t>
            </a:r>
            <a:r>
              <a:rPr lang="zh-CN" altLang="en-US" cap="none" smtClean="0"/>
              <a:t>运行环境的安装配置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 </a:t>
            </a:r>
            <a:r>
              <a:rPr lang="en-US" altLang="zh-CN" smtClean="0"/>
              <a:t>JSP</a:t>
            </a:r>
            <a:r>
              <a:rPr lang="zh-CN" altLang="en-US" smtClean="0"/>
              <a:t>推荐开发的环境：</a:t>
            </a:r>
            <a:r>
              <a:rPr lang="en-US" altLang="zh-CN" smtClean="0"/>
              <a:t>Windows Server/UNIX/LINUX +Tomcat 6.x</a:t>
            </a:r>
            <a:r>
              <a:rPr lang="zh-CN" altLang="en-US" smtClean="0"/>
              <a:t>，也是企业中常用的开发环境。</a:t>
            </a:r>
          </a:p>
          <a:p>
            <a:r>
              <a:rPr lang="en-US" altLang="zh-CN" smtClean="0"/>
              <a:t>JSP</a:t>
            </a:r>
            <a:r>
              <a:rPr lang="zh-CN" altLang="en-US" smtClean="0"/>
              <a:t>运行环境需要</a:t>
            </a:r>
            <a:r>
              <a:rPr lang="en-US" altLang="zh-CN" smtClean="0"/>
              <a:t>JDK</a:t>
            </a:r>
            <a:r>
              <a:rPr lang="zh-CN" altLang="en-US" smtClean="0"/>
              <a:t>的支持，需要安装两个软件：</a:t>
            </a:r>
            <a:r>
              <a:rPr lang="en-US" altLang="zh-CN" smtClean="0"/>
              <a:t>jdk</a:t>
            </a:r>
            <a:r>
              <a:rPr lang="zh-CN" altLang="en-US" smtClean="0"/>
              <a:t>和</a:t>
            </a:r>
            <a:r>
              <a:rPr lang="en-US" altLang="zh-CN" smtClean="0"/>
              <a:t>Tomcat</a:t>
            </a:r>
            <a:r>
              <a:rPr lang="zh-CN" altLang="en-US" smtClean="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3. JSP</a:t>
            </a:r>
            <a:r>
              <a:rPr lang="zh-CN" altLang="en-US" cap="none" smtClean="0"/>
              <a:t>运行环境的安装配置</a:t>
            </a:r>
            <a:r>
              <a:rPr lang="en-US" altLang="zh-CN" cap="none" smtClean="0"/>
              <a:t>-Tomcat</a:t>
            </a:r>
            <a:r>
              <a:rPr lang="zh-CN" altLang="en-US" cap="none" smtClean="0"/>
              <a:t>的安装目录</a:t>
            </a:r>
          </a:p>
        </p:txBody>
      </p:sp>
      <p:graphicFrame>
        <p:nvGraphicFramePr>
          <p:cNvPr id="51204" name="Group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22864449"/>
              </p:ext>
            </p:extLst>
          </p:nvPr>
        </p:nvGraphicFramePr>
        <p:xfrm>
          <a:off x="468313" y="1628775"/>
          <a:ext cx="7559675" cy="4868866"/>
        </p:xfrm>
        <a:graphic>
          <a:graphicData uri="http://schemas.openxmlformats.org/drawingml/2006/table">
            <a:tbl>
              <a:tblPr/>
              <a:tblGrid>
                <a:gridCol w="1381125"/>
                <a:gridCol w="6178550"/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目录结构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功    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bin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存放启动和关闭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tomcat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脚本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comm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存放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tomcat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运行所需的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java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类文件包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conf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包含不同的配置文件，主要是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server.xml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和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web.xml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logs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存放日志文件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server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存放服务器发布所用的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java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类文件包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shared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存放共享的文件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temp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存放临时文件、说明文档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webapps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存放应用程序示例，自己的应用程序也要放到此目录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work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存放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jsp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编译后产生的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文件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3. JSP</a:t>
            </a:r>
            <a:r>
              <a:rPr lang="zh-CN" altLang="en-US" cap="none" smtClean="0"/>
              <a:t>运行环境的安装配置</a:t>
            </a:r>
            <a:r>
              <a:rPr lang="en-US" altLang="zh-CN" cap="none" smtClean="0"/>
              <a:t>-Web</a:t>
            </a:r>
            <a:r>
              <a:rPr lang="zh-CN" altLang="en-US" cap="none" smtClean="0"/>
              <a:t>容器</a:t>
            </a:r>
          </a:p>
        </p:txBody>
      </p:sp>
      <p:sp>
        <p:nvSpPr>
          <p:cNvPr id="56324" name="内容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b="1" smtClean="0"/>
              <a:t>Web </a:t>
            </a:r>
            <a:r>
              <a:rPr lang="zh-CN" altLang="en-US" b="1" smtClean="0"/>
              <a:t>容器的概念：</a:t>
            </a:r>
            <a:endParaRPr lang="en-US" altLang="zh-CN" b="1" smtClean="0"/>
          </a:p>
          <a:p>
            <a:pPr lvl="1"/>
            <a:r>
              <a:rPr lang="zh-CN" altLang="en-US" smtClean="0"/>
              <a:t>即</a:t>
            </a:r>
            <a:r>
              <a:rPr lang="en-US" altLang="zh-CN" smtClean="0"/>
              <a:t>Web Container</a:t>
            </a:r>
            <a:r>
              <a:rPr lang="zh-CN" altLang="en-US" smtClean="0"/>
              <a:t>，又称为</a:t>
            </a:r>
            <a:r>
              <a:rPr lang="en-US" altLang="zh-CN" smtClean="0"/>
              <a:t>Web</a:t>
            </a:r>
            <a:r>
              <a:rPr lang="zh-CN" altLang="en-US" smtClean="0"/>
              <a:t>服务器（</a:t>
            </a:r>
            <a:r>
              <a:rPr lang="en-US" altLang="zh-CN" smtClean="0"/>
              <a:t>Web Server</a:t>
            </a:r>
            <a:r>
              <a:rPr lang="zh-CN" altLang="en-US" smtClean="0"/>
              <a:t>），它是</a:t>
            </a:r>
            <a:r>
              <a:rPr lang="en-US" altLang="zh-CN" smtClean="0"/>
              <a:t>Web</a:t>
            </a:r>
            <a:r>
              <a:rPr lang="zh-CN" altLang="en-US" smtClean="0"/>
              <a:t>资源运行与管理的平台。</a:t>
            </a:r>
            <a:endParaRPr lang="en-US" altLang="zh-CN" smtClean="0"/>
          </a:p>
          <a:p>
            <a:pPr lvl="1"/>
            <a:r>
              <a:rPr lang="zh-CN" altLang="en-US" smtClean="0"/>
              <a:t>常见的</a:t>
            </a:r>
            <a:r>
              <a:rPr lang="en-US" altLang="zh-CN" smtClean="0"/>
              <a:t>Web</a:t>
            </a:r>
            <a:r>
              <a:rPr lang="zh-CN" altLang="en-US" smtClean="0"/>
              <a:t>容器很多，如</a:t>
            </a:r>
            <a:r>
              <a:rPr lang="en-US" altLang="zh-CN" smtClean="0"/>
              <a:t>Tomcat</a:t>
            </a:r>
            <a:r>
              <a:rPr lang="zh-CN" altLang="en-US" smtClean="0"/>
              <a:t>、</a:t>
            </a:r>
            <a:r>
              <a:rPr lang="en-US" altLang="zh-CN" smtClean="0"/>
              <a:t>JBoss</a:t>
            </a:r>
            <a:r>
              <a:rPr lang="zh-CN" altLang="en-US" smtClean="0"/>
              <a:t>、</a:t>
            </a:r>
            <a:r>
              <a:rPr lang="en-US" altLang="zh-CN" smtClean="0"/>
              <a:t>IIS</a:t>
            </a:r>
            <a:r>
              <a:rPr lang="zh-CN" altLang="en-US" smtClean="0"/>
              <a:t>等。其中</a:t>
            </a:r>
            <a:r>
              <a:rPr lang="en-US" altLang="zh-CN" smtClean="0"/>
              <a:t>Tomcat</a:t>
            </a:r>
            <a:r>
              <a:rPr lang="zh-CN" altLang="en-US" smtClean="0"/>
              <a:t>、</a:t>
            </a:r>
            <a:r>
              <a:rPr lang="en-US" altLang="zh-CN" smtClean="0"/>
              <a:t>JBoss</a:t>
            </a:r>
            <a:r>
              <a:rPr lang="zh-CN" altLang="en-US" smtClean="0"/>
              <a:t>支持</a:t>
            </a:r>
            <a:r>
              <a:rPr lang="en-US" altLang="zh-CN" smtClean="0"/>
              <a:t>Java</a:t>
            </a:r>
            <a:r>
              <a:rPr lang="zh-CN" altLang="en-US" smtClean="0"/>
              <a:t>技术；而</a:t>
            </a:r>
            <a:r>
              <a:rPr lang="en-US" altLang="zh-CN" smtClean="0"/>
              <a:t>IIS</a:t>
            </a:r>
            <a:r>
              <a:rPr lang="zh-CN" altLang="en-US" smtClean="0"/>
              <a:t>主要支持</a:t>
            </a:r>
            <a:r>
              <a:rPr lang="en-US" altLang="zh-CN" smtClean="0"/>
              <a:t>Microsoft</a:t>
            </a:r>
            <a:r>
              <a:rPr lang="zh-CN" altLang="en-US" smtClean="0"/>
              <a:t>系列技术。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3. JSP</a:t>
            </a:r>
            <a:r>
              <a:rPr lang="zh-CN" altLang="en-US" cap="none" smtClean="0"/>
              <a:t>运行环境的安装配置</a:t>
            </a:r>
            <a:r>
              <a:rPr lang="en-US" altLang="zh-CN" cap="none" smtClean="0"/>
              <a:t>-</a:t>
            </a:r>
            <a:r>
              <a:rPr lang="zh-CN" altLang="en-US" cap="none" smtClean="0"/>
              <a:t>修改</a:t>
            </a:r>
            <a:r>
              <a:rPr lang="en-US" altLang="zh-CN" cap="none" smtClean="0"/>
              <a:t>context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…….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&lt;context  path=“/examples” docbase=“examples” debug=“0” reloadable=“true” crossContext=“true”&gt;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………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&lt;/context&gt;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 </a:t>
            </a:r>
            <a:r>
              <a:rPr lang="en-US" altLang="zh-CN" smtClean="0">
                <a:solidFill>
                  <a:schemeClr val="hlink"/>
                </a:solidFill>
              </a:rPr>
              <a:t>&lt;context  path=</a:t>
            </a:r>
            <a:r>
              <a:rPr lang="en-US" altLang="zh-CN" smtClean="0">
                <a:solidFill>
                  <a:schemeClr val="hlink"/>
                </a:solidFill>
                <a:latin typeface="Tahoma"/>
              </a:rPr>
              <a:t>“</a:t>
            </a:r>
            <a:r>
              <a:rPr lang="en-US" altLang="zh-CN" smtClean="0">
                <a:solidFill>
                  <a:schemeClr val="hlink"/>
                </a:solidFill>
              </a:rPr>
              <a:t>/edu</a:t>
            </a:r>
            <a:r>
              <a:rPr lang="en-US" altLang="zh-CN" smtClean="0">
                <a:solidFill>
                  <a:schemeClr val="hlink"/>
                </a:solidFill>
                <a:latin typeface="Tahoma"/>
              </a:rPr>
              <a:t>”</a:t>
            </a:r>
            <a:r>
              <a:rPr lang="en-US" altLang="zh-CN" smtClean="0">
                <a:solidFill>
                  <a:schemeClr val="hlink"/>
                </a:solidFill>
              </a:rPr>
              <a:t> docbase=</a:t>
            </a:r>
            <a:r>
              <a:rPr lang="en-US" altLang="zh-CN" smtClean="0">
                <a:solidFill>
                  <a:schemeClr val="hlink"/>
                </a:solidFill>
                <a:latin typeface="Tahoma"/>
              </a:rPr>
              <a:t>“</a:t>
            </a:r>
            <a:r>
              <a:rPr lang="en-US" altLang="zh-CN" smtClean="0">
                <a:solidFill>
                  <a:schemeClr val="hlink"/>
                </a:solidFill>
              </a:rPr>
              <a:t>d:\web\edu</a:t>
            </a:r>
            <a:r>
              <a:rPr lang="en-US" altLang="zh-CN" smtClean="0">
                <a:solidFill>
                  <a:schemeClr val="hlink"/>
                </a:solidFill>
                <a:latin typeface="Tahoma"/>
              </a:rPr>
              <a:t>”</a:t>
            </a:r>
            <a:r>
              <a:rPr lang="en-US" altLang="zh-CN" smtClean="0">
                <a:solidFill>
                  <a:schemeClr val="hlink"/>
                </a:solidFill>
              </a:rPr>
              <a:t> debug=</a:t>
            </a:r>
            <a:r>
              <a:rPr lang="en-US" altLang="zh-CN" smtClean="0">
                <a:solidFill>
                  <a:schemeClr val="hlink"/>
                </a:solidFill>
                <a:latin typeface="Tahoma"/>
              </a:rPr>
              <a:t>“</a:t>
            </a:r>
            <a:r>
              <a:rPr lang="en-US" altLang="zh-CN" smtClean="0">
                <a:solidFill>
                  <a:schemeClr val="hlink"/>
                </a:solidFill>
              </a:rPr>
              <a:t>0</a:t>
            </a:r>
            <a:r>
              <a:rPr lang="en-US" altLang="zh-CN" smtClean="0">
                <a:solidFill>
                  <a:schemeClr val="hlink"/>
                </a:solidFill>
                <a:latin typeface="Tahoma"/>
              </a:rPr>
              <a:t>”</a:t>
            </a:r>
            <a:r>
              <a:rPr lang="en-US" altLang="zh-CN" smtClean="0">
                <a:solidFill>
                  <a:schemeClr val="hlink"/>
                </a:solidFill>
              </a:rPr>
              <a:t> reloadable=</a:t>
            </a:r>
            <a:r>
              <a:rPr lang="en-US" altLang="zh-CN" smtClean="0">
                <a:solidFill>
                  <a:schemeClr val="hlink"/>
                </a:solidFill>
                <a:latin typeface="Tahoma"/>
              </a:rPr>
              <a:t>“</a:t>
            </a:r>
            <a:r>
              <a:rPr lang="en-US" altLang="zh-CN" smtClean="0">
                <a:solidFill>
                  <a:schemeClr val="hlink"/>
                </a:solidFill>
              </a:rPr>
              <a:t>true</a:t>
            </a:r>
            <a:r>
              <a:rPr lang="en-US" altLang="zh-CN" smtClean="0">
                <a:solidFill>
                  <a:schemeClr val="hlink"/>
                </a:solidFill>
                <a:latin typeface="Tahoma"/>
              </a:rPr>
              <a:t>”</a:t>
            </a:r>
            <a:r>
              <a:rPr lang="en-US" altLang="zh-CN" smtClean="0">
                <a:solidFill>
                  <a:schemeClr val="hlink"/>
                </a:solidFill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chemeClr val="hlink"/>
                </a:solidFill>
              </a:rPr>
              <a:t>  &lt;/context&gt;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&lt;/host&gt;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&lt;engine&gt;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&lt;/serice&gt;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&lt;/server&gt;</a:t>
            </a:r>
          </a:p>
          <a:p>
            <a:pPr>
              <a:lnSpc>
                <a:spcPct val="90000"/>
              </a:lnSpc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3. JSP</a:t>
            </a:r>
            <a:r>
              <a:rPr lang="zh-CN" altLang="en-US" cap="none" smtClean="0"/>
              <a:t>运行环境的安装配置</a:t>
            </a:r>
            <a:r>
              <a:rPr lang="en-US" altLang="zh-CN" cap="none" smtClean="0"/>
              <a:t>-</a:t>
            </a:r>
            <a:r>
              <a:rPr lang="zh-CN" altLang="en-US" cap="none" smtClean="0"/>
              <a:t>修改端口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95288" y="1628775"/>
            <a:ext cx="7772400" cy="468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zh-CN" altLang="en-US" sz="2400">
                <a:latin typeface="Century Schoolbook"/>
              </a:rPr>
              <a:t>在</a:t>
            </a:r>
            <a:r>
              <a:rPr lang="en-US" altLang="zh-CN" sz="2400">
                <a:latin typeface="Century Schoolbook"/>
              </a:rPr>
              <a:t>server.xml</a:t>
            </a:r>
            <a:r>
              <a:rPr lang="zh-CN" altLang="en-US" sz="2400">
                <a:latin typeface="Century Schoolbook"/>
              </a:rPr>
              <a:t>中找到元素</a:t>
            </a:r>
            <a:r>
              <a:rPr lang="en-US" altLang="zh-CN" sz="2400">
                <a:latin typeface="Century Schoolbook"/>
              </a:rPr>
              <a:t>Connector</a:t>
            </a:r>
            <a:r>
              <a:rPr lang="zh-CN" altLang="en-US" sz="2400">
                <a:latin typeface="Century Schoolbook"/>
              </a:rPr>
              <a:t>，将</a:t>
            </a:r>
            <a:r>
              <a:rPr lang="en-US" altLang="zh-CN" sz="2400">
                <a:latin typeface="Century Schoolbook"/>
              </a:rPr>
              <a:t>Connector</a:t>
            </a:r>
            <a:r>
              <a:rPr lang="zh-CN" altLang="en-US" sz="2400">
                <a:latin typeface="Century Schoolbook"/>
              </a:rPr>
              <a:t>中属性</a:t>
            </a:r>
            <a:r>
              <a:rPr lang="en-US" altLang="zh-CN" sz="2400">
                <a:latin typeface="Century Schoolbook"/>
              </a:rPr>
              <a:t>port</a:t>
            </a:r>
            <a:r>
              <a:rPr lang="zh-CN" altLang="en-US" sz="2400">
                <a:latin typeface="Century Schoolbook"/>
              </a:rPr>
              <a:t>的值从</a:t>
            </a:r>
            <a:r>
              <a:rPr lang="en-US" altLang="zh-CN" sz="2400">
                <a:latin typeface="Century Schoolbook"/>
              </a:rPr>
              <a:t>8080</a:t>
            </a:r>
            <a:r>
              <a:rPr lang="zh-CN" altLang="en-US" sz="2400">
                <a:latin typeface="Century Schoolbook"/>
              </a:rPr>
              <a:t>改为</a:t>
            </a:r>
            <a:r>
              <a:rPr lang="en-US" altLang="zh-CN" sz="2400">
                <a:latin typeface="Century Schoolbook"/>
              </a:rPr>
              <a:t>80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CN" sz="2400">
                <a:latin typeface="Century Schoolbook"/>
              </a:rPr>
              <a:t>  &lt;connector classname=“org.apache….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CN" sz="2400">
                <a:latin typeface="Century Schoolbook"/>
              </a:rPr>
              <a:t>     Port=“80”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CN" sz="2400">
                <a:latin typeface="Century Schoolbook"/>
              </a:rPr>
              <a:t>    ………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altLang="zh-CN" sz="1600"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3. JSP</a:t>
            </a:r>
            <a:r>
              <a:rPr lang="zh-CN" altLang="en-US" cap="none" smtClean="0"/>
              <a:t>运行环境的安装配置</a:t>
            </a:r>
            <a:r>
              <a:rPr lang="en-US" altLang="zh-CN" cap="none" smtClean="0"/>
              <a:t>-</a:t>
            </a:r>
            <a:r>
              <a:rPr lang="zh-CN" altLang="en-US" cap="none" smtClean="0"/>
              <a:t>测试发布的网站：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539750" y="1700213"/>
            <a:ext cx="3830638" cy="173990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案例名称：测试</a:t>
            </a:r>
            <a:r>
              <a:rPr lang="en-US" altLang="zh-CN" b="1"/>
              <a:t>JSP</a:t>
            </a:r>
            <a:r>
              <a:rPr lang="zh-CN" altLang="en-US" b="1"/>
              <a:t>运行环境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1-01.jsp</a:t>
            </a:r>
          </a:p>
          <a:p>
            <a:pPr eaLnBrk="0" hangingPunct="0"/>
            <a:endParaRPr lang="en-US" altLang="zh-CN"/>
          </a:p>
          <a:p>
            <a:pPr eaLnBrk="0" hangingPunct="0"/>
            <a:r>
              <a:rPr lang="en-US" altLang="zh-CN"/>
              <a:t>&lt;%</a:t>
            </a:r>
          </a:p>
          <a:p>
            <a:pPr eaLnBrk="0" hangingPunct="0"/>
            <a:r>
              <a:rPr lang="en-US" altLang="zh-CN"/>
              <a:t>out.print("Hello World!");</a:t>
            </a:r>
          </a:p>
          <a:p>
            <a:pPr eaLnBrk="0" hangingPunct="0"/>
            <a:r>
              <a:rPr lang="en-US" altLang="zh-CN"/>
              <a:t>%&gt;</a:t>
            </a:r>
          </a:p>
        </p:txBody>
      </p:sp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575" y="3644900"/>
            <a:ext cx="49339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Java Web</a:t>
            </a:r>
            <a:r>
              <a:rPr lang="zh-CN" altLang="en-US" dirty="0" smtClean="0"/>
              <a:t>开发快速入门</a:t>
            </a:r>
            <a:endParaRPr lang="zh-CN" altLang="en-US" dirty="0"/>
          </a:p>
        </p:txBody>
      </p:sp>
      <p:sp>
        <p:nvSpPr>
          <p:cNvPr id="17410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本章要点：</a:t>
            </a:r>
            <a:endParaRPr lang="en-US" sz="3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en-US" altLang="zh-CN" sz="3200" dirty="0" smtClean="0"/>
              <a:t>Web</a:t>
            </a:r>
            <a:r>
              <a:rPr lang="zh-CN" altLang="en-US" sz="3200" dirty="0" smtClean="0"/>
              <a:t>概述</a:t>
            </a:r>
          </a:p>
          <a:p>
            <a:pPr lvl="1" eaLnBrk="1" hangingPunct="1"/>
            <a:r>
              <a:rPr lang="en-US" altLang="zh-CN" sz="3200" dirty="0" smtClean="0"/>
              <a:t>JSP</a:t>
            </a:r>
            <a:r>
              <a:rPr lang="zh-CN" altLang="en-US" sz="3200" dirty="0" smtClean="0"/>
              <a:t>介绍</a:t>
            </a:r>
          </a:p>
          <a:p>
            <a:pPr lvl="1" eaLnBrk="1" hangingPunct="1"/>
            <a:r>
              <a:rPr lang="en-US" altLang="zh-CN" sz="3200" dirty="0" smtClean="0"/>
              <a:t>JSP</a:t>
            </a:r>
            <a:r>
              <a:rPr lang="zh-CN" altLang="en-US" sz="3200" dirty="0" smtClean="0"/>
              <a:t>运行环境的安装配置</a:t>
            </a:r>
          </a:p>
          <a:p>
            <a:pPr lvl="1" eaLnBrk="1" hangingPunct="1"/>
            <a:r>
              <a:rPr lang="en-US" altLang="zh-CN" sz="3200" dirty="0" smtClean="0"/>
              <a:t>Java Web</a:t>
            </a:r>
            <a:r>
              <a:rPr lang="zh-CN" altLang="en-US" sz="3200" dirty="0" smtClean="0"/>
              <a:t>开发环境介绍</a:t>
            </a:r>
          </a:p>
          <a:p>
            <a:pPr lvl="1" eaLnBrk="1" hangingPunct="1"/>
            <a:endParaRPr lang="zh-CN" altLang="en-US" dirty="0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CD68AF-8A37-483A-8762-F8CEB252041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  <p:sp>
        <p:nvSpPr>
          <p:cNvPr id="17412" name="页脚占位符 4"/>
          <p:cNvSpPr>
            <a:spLocks noGrp="1"/>
          </p:cNvSpPr>
          <p:nvPr>
            <p:ph type="ftr" sz="quarter" idx="12"/>
          </p:nvPr>
        </p:nvSpPr>
        <p:spPr bwMode="auto">
          <a:xfrm rot="5400000">
            <a:off x="7822407" y="2893219"/>
            <a:ext cx="1500187" cy="428625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杭州电子科技大学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4.Java Web</a:t>
            </a:r>
            <a:r>
              <a:rPr lang="zh-CN" altLang="en-US" cap="none" smtClean="0"/>
              <a:t>开发环境介绍</a:t>
            </a:r>
            <a:r>
              <a:rPr lang="en-US" altLang="zh-CN" cap="none" smtClean="0"/>
              <a:t>-MyEclipse</a:t>
            </a:r>
          </a:p>
        </p:txBody>
      </p:sp>
      <p:pic>
        <p:nvPicPr>
          <p:cNvPr id="5734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5. </a:t>
            </a:r>
            <a:r>
              <a:rPr lang="zh-CN" altLang="en-US" dirty="0" smtClean="0"/>
              <a:t>本章小结</a:t>
            </a:r>
            <a:endParaRPr lang="zh-CN" altLang="en-US" dirty="0"/>
          </a:p>
        </p:txBody>
      </p:sp>
      <p:sp>
        <p:nvSpPr>
          <p:cNvPr id="32770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zh-CN" altLang="en-US" smtClean="0"/>
              <a:t>本章首先介绍了</a:t>
            </a:r>
            <a:r>
              <a:rPr lang="en-US" altLang="zh-CN" smtClean="0"/>
              <a:t>Web</a:t>
            </a:r>
            <a:r>
              <a:rPr lang="zh-CN" altLang="en-US" smtClean="0"/>
              <a:t>的基本概念。</a:t>
            </a:r>
          </a:p>
          <a:p>
            <a:pPr eaLnBrk="1" hangingPunct="1"/>
            <a:r>
              <a:rPr lang="zh-CN" altLang="en-US" smtClean="0"/>
              <a:t>然后介绍了</a:t>
            </a:r>
            <a:r>
              <a:rPr lang="en-US" altLang="zh-CN" smtClean="0"/>
              <a:t>JSP</a:t>
            </a:r>
            <a:r>
              <a:rPr lang="zh-CN" altLang="en-US" smtClean="0"/>
              <a:t>的概念，包括</a:t>
            </a:r>
            <a:r>
              <a:rPr lang="en-US" altLang="zh-CN" smtClean="0"/>
              <a:t>JSP</a:t>
            </a:r>
            <a:r>
              <a:rPr lang="zh-CN" altLang="en-US" smtClean="0"/>
              <a:t>的特点和运行机制。</a:t>
            </a:r>
          </a:p>
          <a:p>
            <a:pPr eaLnBrk="1" hangingPunct="1"/>
            <a:r>
              <a:rPr lang="zh-CN" altLang="en-US" smtClean="0"/>
              <a:t>然后介绍了</a:t>
            </a:r>
            <a:r>
              <a:rPr lang="en-US" altLang="zh-CN" smtClean="0"/>
              <a:t>JSP</a:t>
            </a:r>
            <a:r>
              <a:rPr lang="zh-CN" altLang="en-US" smtClean="0"/>
              <a:t>运行环境的搭建。</a:t>
            </a:r>
          </a:p>
          <a:p>
            <a:pPr eaLnBrk="1" hangingPunct="1"/>
            <a:r>
              <a:rPr lang="zh-CN" altLang="en-US" smtClean="0"/>
              <a:t>最后介绍了</a:t>
            </a:r>
            <a:r>
              <a:rPr lang="en-US" altLang="zh-CN" smtClean="0"/>
              <a:t>JSP</a:t>
            </a:r>
            <a:r>
              <a:rPr lang="zh-CN" altLang="en-US" smtClean="0"/>
              <a:t>的开发环境，主要是</a:t>
            </a:r>
            <a:r>
              <a:rPr lang="en-US" altLang="zh-CN" smtClean="0"/>
              <a:t>MyEclipse</a:t>
            </a:r>
            <a:r>
              <a:rPr lang="zh-CN" altLang="en-US" smtClean="0"/>
              <a:t>的用法。</a:t>
            </a: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BC16B0-4495-4883-ACAC-D972E810199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zh-CN"/>
          </a:p>
        </p:txBody>
      </p:sp>
      <p:sp>
        <p:nvSpPr>
          <p:cNvPr id="32772" name="页脚占位符 4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杭州电子科技大学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cap="none" dirty="0" smtClean="0"/>
              <a:t/>
            </a:r>
            <a:br>
              <a:rPr lang="en-US" altLang="zh-CN" cap="none" dirty="0" smtClean="0"/>
            </a:br>
            <a:r>
              <a:rPr lang="en-US" altLang="zh-CN" cap="none" dirty="0" smtClean="0"/>
              <a:t>1. WEB</a:t>
            </a:r>
            <a:r>
              <a:rPr lang="zh-CN" altLang="en-US" cap="none" dirty="0" smtClean="0"/>
              <a:t>概述与</a:t>
            </a:r>
            <a:r>
              <a:rPr lang="en-US" altLang="zh-CN" cap="none" dirty="0" smtClean="0"/>
              <a:t>JSP</a:t>
            </a:r>
            <a:r>
              <a:rPr lang="zh-CN" altLang="en-US" cap="none" dirty="0" smtClean="0"/>
              <a:t>介绍</a:t>
            </a:r>
            <a:r>
              <a:rPr lang="en-US" altLang="zh-CN" cap="none" dirty="0" smtClean="0"/>
              <a:t>-Web</a:t>
            </a:r>
            <a:r>
              <a:rPr lang="zh-CN" altLang="en-US" cap="none" dirty="0" smtClean="0"/>
              <a:t>概念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Web</a:t>
            </a:r>
            <a:r>
              <a:rPr lang="zh-CN" altLang="en-US" b="1" dirty="0" smtClean="0"/>
              <a:t>概念：</a:t>
            </a:r>
            <a:endParaRPr lang="en-US" altLang="zh-CN" b="1" dirty="0" smtClean="0"/>
          </a:p>
          <a:p>
            <a:pPr lvl="1" eaLnBrk="1" hangingPunct="1"/>
            <a:r>
              <a:rPr lang="zh-CN" altLang="en-US" dirty="0" smtClean="0"/>
              <a:t>起源于</a:t>
            </a:r>
            <a:r>
              <a:rPr lang="en-US" altLang="zh-CN" dirty="0" smtClean="0"/>
              <a:t>1980</a:t>
            </a:r>
            <a:r>
              <a:rPr lang="zh-CN" altLang="en-US" dirty="0" smtClean="0"/>
              <a:t>年，欧洲量子物理实验室，</a:t>
            </a:r>
            <a:r>
              <a:rPr lang="en-US" altLang="zh-CN" dirty="0" smtClean="0"/>
              <a:t>Tim Berners Lee</a:t>
            </a:r>
            <a:r>
              <a:rPr lang="zh-CN" altLang="en-US" dirty="0" smtClean="0"/>
              <a:t>构建的</a:t>
            </a:r>
            <a:r>
              <a:rPr lang="en-US" altLang="zh-CN" dirty="0" smtClean="0"/>
              <a:t>ENQUIRE</a:t>
            </a:r>
            <a:r>
              <a:rPr lang="zh-CN" altLang="en-US" dirty="0" smtClean="0"/>
              <a:t>项目；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系统体系架构采用</a:t>
            </a:r>
            <a:r>
              <a:rPr lang="en-US" altLang="zh-CN" dirty="0" smtClean="0"/>
              <a:t>B/S</a:t>
            </a:r>
            <a:r>
              <a:rPr lang="zh-CN" altLang="en-US" dirty="0" smtClean="0"/>
              <a:t>结构；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B/S</a:t>
            </a:r>
            <a:r>
              <a:rPr lang="zh-CN" altLang="en-US" dirty="0" smtClean="0"/>
              <a:t>结构与</a:t>
            </a:r>
            <a:r>
              <a:rPr lang="en-US" altLang="zh-CN" dirty="0" smtClean="0"/>
              <a:t>C/S</a:t>
            </a:r>
            <a:r>
              <a:rPr lang="zh-CN" altLang="en-US" dirty="0" smtClean="0"/>
              <a:t>结构；</a:t>
            </a:r>
            <a:endParaRPr lang="en-US" altLang="zh-CN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zh-CN" dirty="0" smtClean="0"/>
          </a:p>
          <a:p>
            <a:pPr lvl="1" eaLnBrk="1" hangingPunct="1"/>
            <a:endParaRPr lang="en-US" altLang="zh-CN" dirty="0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0EF62A-B984-4EA3-89C7-82A6174A488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  <p:sp>
        <p:nvSpPr>
          <p:cNvPr id="19460" name="页脚占位符 4"/>
          <p:cNvSpPr>
            <a:spLocks noGrp="1"/>
          </p:cNvSpPr>
          <p:nvPr>
            <p:ph type="ftr" sz="quarter" idx="12"/>
          </p:nvPr>
        </p:nvSpPr>
        <p:spPr bwMode="auto">
          <a:xfrm rot="5400000">
            <a:off x="7735888" y="3336925"/>
            <a:ext cx="1609725" cy="365125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杭州电子科技大学</a:t>
            </a:r>
          </a:p>
        </p:txBody>
      </p:sp>
      <p:pic>
        <p:nvPicPr>
          <p:cNvPr id="19461" name="图片 5" descr="捕获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63" y="3786188"/>
            <a:ext cx="47434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cap="none" smtClean="0"/>
              <a:t>1. WEB</a:t>
            </a:r>
            <a:r>
              <a:rPr lang="zh-CN" altLang="en-US" cap="none" smtClean="0"/>
              <a:t>的概念与</a:t>
            </a:r>
            <a:r>
              <a:rPr lang="en-US" altLang="zh-CN" cap="none" smtClean="0"/>
              <a:t>JSP</a:t>
            </a:r>
            <a:r>
              <a:rPr lang="zh-CN" altLang="en-US" cap="none" smtClean="0"/>
              <a:t>介绍</a:t>
            </a:r>
            <a:r>
              <a:rPr lang="en-US" altLang="zh-CN" cap="none" smtClean="0"/>
              <a:t>-</a:t>
            </a:r>
            <a:r>
              <a:rPr lang="zh-CN" altLang="en-US" cap="none" smtClean="0"/>
              <a:t>几个重要概念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几个重要概念：</a:t>
            </a:r>
            <a:endParaRPr lang="en-US" altLang="zh-CN" b="1" smtClean="0"/>
          </a:p>
          <a:p>
            <a:pPr lvl="1" eaLnBrk="1" hangingPunct="1"/>
            <a:r>
              <a:rPr lang="zh-CN" altLang="en-US" smtClean="0"/>
              <a:t>超文本（</a:t>
            </a:r>
            <a:r>
              <a:rPr lang="en-US" altLang="zh-CN" smtClean="0"/>
              <a:t>Hyper Text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超媒体（</a:t>
            </a:r>
            <a:r>
              <a:rPr lang="en-US" altLang="zh-CN" smtClean="0"/>
              <a:t>Hyper Media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万维网（</a:t>
            </a:r>
            <a:r>
              <a:rPr lang="en-US" altLang="zh-CN" smtClean="0"/>
              <a:t>Wide World Web</a:t>
            </a:r>
            <a:r>
              <a:rPr lang="zh-CN" altLang="en-US" smtClean="0"/>
              <a:t>，</a:t>
            </a:r>
            <a:r>
              <a:rPr lang="en-US" altLang="zh-CN" smtClean="0"/>
              <a:t>WWW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超文本传输协议（</a:t>
            </a:r>
            <a:r>
              <a:rPr lang="en-US" smtClean="0">
                <a:ea typeface="宋体" charset="-122"/>
              </a:rPr>
              <a:t> </a:t>
            </a:r>
            <a:r>
              <a:rPr lang="en-US" altLang="zh-CN" smtClean="0"/>
              <a:t>Hyper Text Transfer Protocol</a:t>
            </a:r>
            <a:r>
              <a:rPr lang="zh-CN" altLang="en-US" smtClean="0"/>
              <a:t>，</a:t>
            </a:r>
            <a:r>
              <a:rPr lang="en-US" altLang="zh-CN" smtClean="0"/>
              <a:t>HTTP 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超文本标记语言（</a:t>
            </a:r>
            <a:r>
              <a:rPr lang="en-US" altLang="zh-CN" smtClean="0"/>
              <a:t>Hyper Text Markup Language</a:t>
            </a:r>
            <a:r>
              <a:rPr lang="zh-CN" altLang="en-US" smtClean="0"/>
              <a:t>，</a:t>
            </a:r>
            <a:r>
              <a:rPr lang="en-US" altLang="zh-CN" smtClean="0"/>
              <a:t>HTML</a:t>
            </a:r>
            <a:r>
              <a:rPr lang="zh-CN" altLang="en-US" smtClean="0"/>
              <a:t>）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FF9AAF-2EFF-40A2-8A71-722687C2131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  <p:sp>
        <p:nvSpPr>
          <p:cNvPr id="20484" name="页脚占位符 4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杭州电子科技大学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cap="none" smtClean="0"/>
              <a:t>1. WEB</a:t>
            </a:r>
            <a:r>
              <a:rPr lang="zh-CN" altLang="en-US" cap="none" smtClean="0"/>
              <a:t>的概念与</a:t>
            </a:r>
            <a:r>
              <a:rPr lang="en-US" altLang="zh-CN" cap="none" smtClean="0"/>
              <a:t>JSP</a:t>
            </a:r>
            <a:r>
              <a:rPr lang="zh-CN" altLang="en-US" cap="none" smtClean="0"/>
              <a:t>介绍</a:t>
            </a:r>
            <a:r>
              <a:rPr lang="en-US" altLang="zh-CN" cap="none" smtClean="0"/>
              <a:t>-Web</a:t>
            </a:r>
            <a:r>
              <a:rPr lang="zh-CN" altLang="en-US" cap="none" smtClean="0"/>
              <a:t>特征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Web</a:t>
            </a:r>
            <a:r>
              <a:rPr lang="zh-CN" altLang="en-US" b="1" smtClean="0"/>
              <a:t>的特征：</a:t>
            </a:r>
            <a:endParaRPr lang="en-US" altLang="zh-CN" b="1" smtClean="0"/>
          </a:p>
          <a:p>
            <a:pPr lvl="1" eaLnBrk="1" hangingPunct="1"/>
            <a:r>
              <a:rPr lang="en-US" altLang="zh-CN" smtClean="0"/>
              <a:t>Web</a:t>
            </a:r>
            <a:r>
              <a:rPr lang="zh-CN" altLang="en-US" smtClean="0"/>
              <a:t>使用超文本技术的</a:t>
            </a:r>
            <a:r>
              <a:rPr lang="en-US" altLang="zh-CN" smtClean="0"/>
              <a:t>HTML</a:t>
            </a:r>
            <a:r>
              <a:rPr lang="zh-CN" altLang="en-US" smtClean="0"/>
              <a:t>来表示信息资源，以及建立资源与资源之间的链接；</a:t>
            </a:r>
          </a:p>
          <a:p>
            <a:pPr lvl="1" eaLnBrk="1" hangingPunct="1"/>
            <a:r>
              <a:rPr lang="en-US" altLang="zh-CN" smtClean="0"/>
              <a:t>Web</a:t>
            </a:r>
            <a:r>
              <a:rPr lang="zh-CN" altLang="en-US" smtClean="0"/>
              <a:t>使用统一资源定位器（</a:t>
            </a:r>
            <a:r>
              <a:rPr lang="en-US" altLang="zh-CN" smtClean="0"/>
              <a:t>Uniform Resource Locator</a:t>
            </a:r>
            <a:r>
              <a:rPr lang="zh-CN" altLang="en-US" smtClean="0"/>
              <a:t>，</a:t>
            </a:r>
            <a:r>
              <a:rPr lang="en-US" altLang="zh-CN" smtClean="0"/>
              <a:t>URL</a:t>
            </a:r>
            <a:r>
              <a:rPr lang="zh-CN" altLang="en-US" smtClean="0"/>
              <a:t>）定位</a:t>
            </a:r>
            <a:r>
              <a:rPr lang="en-US" altLang="zh-CN" smtClean="0"/>
              <a:t>Web</a:t>
            </a:r>
            <a:r>
              <a:rPr lang="zh-CN" altLang="en-US" smtClean="0"/>
              <a:t>服务器中信息资源的位置；</a:t>
            </a:r>
          </a:p>
          <a:p>
            <a:pPr lvl="1" eaLnBrk="1" hangingPunct="1"/>
            <a:r>
              <a:rPr lang="en-US" altLang="zh-CN" smtClean="0"/>
              <a:t>Web</a:t>
            </a:r>
            <a:r>
              <a:rPr lang="zh-CN" altLang="en-US" smtClean="0"/>
              <a:t>使用</a:t>
            </a:r>
            <a:r>
              <a:rPr lang="en-US" altLang="zh-CN" smtClean="0"/>
              <a:t>HTTP</a:t>
            </a:r>
            <a:r>
              <a:rPr lang="zh-CN" altLang="en-US" smtClean="0"/>
              <a:t>协议定义客户端与</a:t>
            </a:r>
            <a:r>
              <a:rPr lang="en-US" altLang="zh-CN" smtClean="0"/>
              <a:t>Web</a:t>
            </a:r>
            <a:r>
              <a:rPr lang="zh-CN" altLang="en-US" smtClean="0"/>
              <a:t>服务器之间的通信。</a:t>
            </a:r>
          </a:p>
          <a:p>
            <a:pPr lvl="1" eaLnBrk="1" hangingPunct="1"/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549D7E-DF8A-4A9A-92B8-E20F349222D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/>
          </a:p>
        </p:txBody>
      </p:sp>
      <p:sp>
        <p:nvSpPr>
          <p:cNvPr id="21508" name="页脚占位符 4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杭州电子科技大学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cap="none" smtClean="0"/>
              <a:t>1. WEB</a:t>
            </a:r>
            <a:r>
              <a:rPr lang="zh-CN" altLang="en-US" cap="none" smtClean="0"/>
              <a:t>的概念与</a:t>
            </a:r>
            <a:r>
              <a:rPr lang="en-US" altLang="zh-CN" cap="none" smtClean="0"/>
              <a:t>JSP</a:t>
            </a:r>
            <a:r>
              <a:rPr lang="zh-CN" altLang="en-US" cap="none" smtClean="0"/>
              <a:t>介绍</a:t>
            </a:r>
            <a:r>
              <a:rPr lang="en-US" altLang="zh-CN" cap="none" smtClean="0"/>
              <a:t>-Web</a:t>
            </a:r>
            <a:r>
              <a:rPr lang="zh-CN" altLang="en-US" cap="none" smtClean="0"/>
              <a:t>发展沿革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Web</a:t>
            </a:r>
            <a:r>
              <a:rPr lang="zh-CN" altLang="en-US" b="1" smtClean="0"/>
              <a:t>的发展沿革：</a:t>
            </a:r>
            <a:endParaRPr lang="en-US" altLang="zh-CN" b="1" smtClean="0"/>
          </a:p>
          <a:p>
            <a:pPr lvl="1" eaLnBrk="1" hangingPunct="1"/>
            <a:r>
              <a:rPr lang="zh-CN" altLang="en-US" smtClean="0"/>
              <a:t>静态页面阶段</a:t>
            </a:r>
          </a:p>
          <a:p>
            <a:pPr lvl="1" eaLnBrk="1" hangingPunct="1"/>
            <a:r>
              <a:rPr lang="zh-CN" altLang="en-US" smtClean="0"/>
              <a:t>浏览器端与用户交互阶段</a:t>
            </a:r>
          </a:p>
          <a:p>
            <a:pPr lvl="1" eaLnBrk="1" hangingPunct="1"/>
            <a:r>
              <a:rPr lang="zh-CN" altLang="en-US" smtClean="0"/>
              <a:t>服务器端与用户交互阶段</a:t>
            </a:r>
          </a:p>
          <a:p>
            <a:pPr lvl="1" eaLnBrk="1" hangingPunct="1"/>
            <a:r>
              <a:rPr lang="zh-CN" altLang="en-US" smtClean="0"/>
              <a:t>基于</a:t>
            </a:r>
            <a:r>
              <a:rPr lang="en-US" altLang="zh-CN" smtClean="0"/>
              <a:t>Web</a:t>
            </a:r>
            <a:r>
              <a:rPr lang="zh-CN" altLang="en-US" smtClean="0"/>
              <a:t>的应用阶段</a:t>
            </a:r>
          </a:p>
          <a:p>
            <a:pPr lvl="1" eaLnBrk="1" hangingPunct="1"/>
            <a:r>
              <a:rPr lang="en-US" altLang="zh-CN" smtClean="0"/>
              <a:t>Web 2.0</a:t>
            </a:r>
            <a:r>
              <a:rPr lang="zh-CN" altLang="en-US" smtClean="0"/>
              <a:t>阶段（</a:t>
            </a:r>
            <a:r>
              <a:rPr lang="en-US" altLang="zh-CN" smtClean="0"/>
              <a:t>Blog</a:t>
            </a:r>
            <a:r>
              <a:rPr lang="zh-CN" altLang="en-US" smtClean="0"/>
              <a:t>、</a:t>
            </a:r>
            <a:r>
              <a:rPr lang="en-US" altLang="zh-CN" smtClean="0"/>
              <a:t>RSS</a:t>
            </a:r>
            <a:r>
              <a:rPr lang="zh-CN" altLang="en-US" smtClean="0"/>
              <a:t>、</a:t>
            </a:r>
            <a:r>
              <a:rPr lang="en-US" altLang="zh-CN" smtClean="0"/>
              <a:t>WIKI</a:t>
            </a:r>
            <a:r>
              <a:rPr lang="zh-CN" altLang="en-US" smtClean="0"/>
              <a:t>、</a:t>
            </a:r>
            <a:r>
              <a:rPr lang="en-US" altLang="zh-CN" smtClean="0"/>
              <a:t>SNS</a:t>
            </a:r>
            <a:r>
              <a:rPr lang="zh-CN" altLang="en-US" smtClean="0"/>
              <a:t>、</a:t>
            </a:r>
            <a:r>
              <a:rPr lang="en-US" altLang="zh-CN" smtClean="0"/>
              <a:t>P2P</a:t>
            </a:r>
            <a:r>
              <a:rPr lang="zh-CN" altLang="en-US" smtClean="0"/>
              <a:t>、</a:t>
            </a:r>
            <a:r>
              <a:rPr lang="en-US" altLang="zh-CN" smtClean="0"/>
              <a:t>IM</a:t>
            </a:r>
            <a:r>
              <a:rPr lang="zh-CN" altLang="en-US" smtClean="0"/>
              <a:t>）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EF8151-05BA-4B86-8DC4-41D09E89DF7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/>
          </a:p>
        </p:txBody>
      </p:sp>
      <p:sp>
        <p:nvSpPr>
          <p:cNvPr id="22532" name="页脚占位符 4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杭州电子科技大学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cap="none" smtClean="0"/>
              <a:t>2. JSP</a:t>
            </a:r>
            <a:r>
              <a:rPr lang="zh-CN" altLang="en-US" cap="none" smtClean="0"/>
              <a:t>介绍</a:t>
            </a:r>
            <a:r>
              <a:rPr lang="en-US" altLang="zh-CN" cap="none" smtClean="0"/>
              <a:t>-JSP</a:t>
            </a:r>
            <a:r>
              <a:rPr lang="zh-CN" altLang="en-US" cap="none" smtClean="0"/>
              <a:t>概念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zh-CN" smtClean="0"/>
              <a:t>JSP</a:t>
            </a:r>
            <a:r>
              <a:rPr lang="zh-CN" altLang="en-US" smtClean="0"/>
              <a:t>（</a:t>
            </a:r>
            <a:r>
              <a:rPr lang="en-US" altLang="zh-CN" smtClean="0"/>
              <a:t>Java Server Pages</a:t>
            </a:r>
            <a:r>
              <a:rPr lang="zh-CN" altLang="en-US" smtClean="0"/>
              <a:t>）是由</a:t>
            </a:r>
            <a:r>
              <a:rPr lang="en-US" altLang="zh-CN" smtClean="0"/>
              <a:t>Sun</a:t>
            </a:r>
            <a:r>
              <a:rPr lang="zh-CN" altLang="en-US" smtClean="0"/>
              <a:t>公司倡导、许多公司参与一起建立的一种动态网页技术规范。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HTML</a:t>
            </a:r>
            <a:r>
              <a:rPr lang="zh-CN" altLang="en-US" smtClean="0"/>
              <a:t>页面中加入</a:t>
            </a:r>
            <a:r>
              <a:rPr lang="en-US" altLang="zh-CN" smtClean="0"/>
              <a:t>Java</a:t>
            </a:r>
            <a:r>
              <a:rPr lang="zh-CN" altLang="en-US" smtClean="0"/>
              <a:t>程序段（</a:t>
            </a:r>
            <a:r>
              <a:rPr lang="en-US" altLang="zh-CN" smtClean="0"/>
              <a:t>Scriptlets</a:t>
            </a:r>
            <a:r>
              <a:rPr lang="zh-CN" altLang="en-US" smtClean="0"/>
              <a:t>）和</a:t>
            </a:r>
            <a:r>
              <a:rPr lang="en-US" altLang="zh-CN" smtClean="0"/>
              <a:t>JSP</a:t>
            </a:r>
            <a:r>
              <a:rPr lang="zh-CN" altLang="en-US" smtClean="0"/>
              <a:t>标记（</a:t>
            </a:r>
            <a:r>
              <a:rPr lang="en-US" altLang="zh-CN" smtClean="0"/>
              <a:t>Tag</a:t>
            </a:r>
            <a:r>
              <a:rPr lang="zh-CN" altLang="en-US" smtClean="0"/>
              <a:t>），就构成了</a:t>
            </a:r>
            <a:r>
              <a:rPr lang="en-US" altLang="zh-CN" smtClean="0"/>
              <a:t>JSP</a:t>
            </a:r>
            <a:r>
              <a:rPr lang="zh-CN" altLang="en-US" smtClean="0"/>
              <a:t>页面（</a:t>
            </a:r>
            <a:r>
              <a:rPr lang="en-US" smtClean="0">
                <a:ea typeface="宋体" charset="-122"/>
              </a:rPr>
              <a:t>*</a:t>
            </a:r>
            <a:r>
              <a:rPr lang="en-US" altLang="zh-CN" smtClean="0"/>
              <a:t>.jsp</a:t>
            </a:r>
            <a:r>
              <a:rPr lang="zh-CN" altLang="en-US" smtClean="0"/>
              <a:t>），它是</a:t>
            </a:r>
            <a:r>
              <a:rPr lang="en-US" altLang="zh-CN" smtClean="0"/>
              <a:t>Servlet API</a:t>
            </a:r>
            <a:r>
              <a:rPr lang="zh-CN" altLang="en-US" smtClean="0"/>
              <a:t>的一个扩展。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JSP</a:t>
            </a:r>
            <a:r>
              <a:rPr lang="zh-CN" altLang="en-US" smtClean="0"/>
              <a:t>既继承了</a:t>
            </a:r>
            <a:r>
              <a:rPr lang="en-US" altLang="zh-CN" smtClean="0"/>
              <a:t>Java</a:t>
            </a:r>
            <a:r>
              <a:rPr lang="zh-CN" altLang="en-US" smtClean="0"/>
              <a:t>的平台无关性、安全性等性能，而且又得到了</a:t>
            </a:r>
            <a:r>
              <a:rPr lang="en-US" altLang="zh-CN" smtClean="0"/>
              <a:t>Java EE</a:t>
            </a:r>
            <a:r>
              <a:rPr lang="zh-CN" altLang="en-US" smtClean="0"/>
              <a:t>架构的很好的支持。</a:t>
            </a:r>
            <a:r>
              <a:rPr lang="en-US" altLang="zh-CN" smtClean="0"/>
              <a:t>JSP</a:t>
            </a:r>
            <a:r>
              <a:rPr lang="zh-CN" altLang="en-US" smtClean="0"/>
              <a:t>的编译与运行依靠</a:t>
            </a:r>
            <a:r>
              <a:rPr lang="en-US" altLang="zh-CN" smtClean="0"/>
              <a:t>Web</a:t>
            </a:r>
            <a:r>
              <a:rPr lang="zh-CN" altLang="en-US" smtClean="0"/>
              <a:t>容器（</a:t>
            </a:r>
            <a:r>
              <a:rPr lang="en-US" altLang="zh-CN" smtClean="0"/>
              <a:t>Web Container</a:t>
            </a:r>
            <a:r>
              <a:rPr lang="zh-CN" altLang="en-US" smtClean="0"/>
              <a:t>，也称为</a:t>
            </a:r>
            <a:r>
              <a:rPr lang="en-US" altLang="zh-CN" smtClean="0"/>
              <a:t>Web</a:t>
            </a:r>
            <a:r>
              <a:rPr lang="zh-CN" altLang="en-US" smtClean="0"/>
              <a:t>服务器）进行，</a:t>
            </a:r>
            <a:r>
              <a:rPr lang="en-US" altLang="zh-CN" smtClean="0"/>
              <a:t>Web</a:t>
            </a:r>
            <a:r>
              <a:rPr lang="zh-CN" altLang="en-US" smtClean="0"/>
              <a:t>容器必须包含</a:t>
            </a:r>
            <a:r>
              <a:rPr lang="en-US" altLang="zh-CN" smtClean="0"/>
              <a:t>JSP</a:t>
            </a:r>
            <a:r>
              <a:rPr lang="zh-CN" altLang="en-US" smtClean="0"/>
              <a:t>引擎，它负责动态地对</a:t>
            </a:r>
            <a:r>
              <a:rPr lang="en-US" altLang="zh-CN" smtClean="0"/>
              <a:t>JSP</a:t>
            </a:r>
            <a:r>
              <a:rPr lang="zh-CN" altLang="en-US" smtClean="0"/>
              <a:t>文件进行检测和编译。</a:t>
            </a: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6946AA-6960-4FA5-9BB5-9A02D42B528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/>
          </a:p>
        </p:txBody>
      </p:sp>
      <p:sp>
        <p:nvSpPr>
          <p:cNvPr id="23556" name="页脚占位符 4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杭州电子科技大学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cap="none" smtClean="0"/>
              <a:t>2. JSP</a:t>
            </a:r>
            <a:r>
              <a:rPr lang="zh-CN" altLang="en-US" cap="none" smtClean="0"/>
              <a:t>介绍</a:t>
            </a:r>
            <a:r>
              <a:rPr lang="en-US" altLang="zh-CN" cap="none" smtClean="0"/>
              <a:t>-</a:t>
            </a:r>
            <a:r>
              <a:rPr lang="zh-CN" altLang="en-US" cap="none" smtClean="0"/>
              <a:t> </a:t>
            </a:r>
            <a:r>
              <a:rPr lang="en-US" altLang="zh-CN" cap="none" smtClean="0"/>
              <a:t> JSP</a:t>
            </a:r>
            <a:r>
              <a:rPr lang="zh-CN" altLang="en-US" cap="none" smtClean="0"/>
              <a:t>运行机制</a:t>
            </a:r>
          </a:p>
        </p:txBody>
      </p:sp>
      <p:pic>
        <p:nvPicPr>
          <p:cNvPr id="43011" name="内容占位符 5" descr="捕获.JPG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71500" y="1785938"/>
            <a:ext cx="7358063" cy="3429000"/>
          </a:xfrm>
        </p:spPr>
      </p:pic>
      <p:sp>
        <p:nvSpPr>
          <p:cNvPr id="29699" name="灯片编号占位符 3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fld id="{8258B289-80CA-44C9-8D67-4910B68579BE}" type="slidenum">
              <a:rPr lang="zh-CN" altLang="en-US" sz="1400" b="1">
                <a:solidFill>
                  <a:srgbClr val="FFFFFF"/>
                </a:solidFill>
                <a:latin typeface="+mn-lt"/>
                <a:ea typeface="+mn-ea"/>
              </a:rPr>
              <a:pPr algn="ctr">
                <a:defRPr/>
              </a:pPr>
              <a:t>8</a:t>
            </a:fld>
            <a:endParaRPr lang="en-US" altLang="zh-CN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9700" name="页脚占位符 4"/>
          <p:cNvSpPr txBox="1">
            <a:spLocks noGrp="1"/>
          </p:cNvSpPr>
          <p:nvPr/>
        </p:nvSpPr>
        <p:spPr bwMode="auto"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chemeClr val="tx2"/>
                </a:solidFill>
                <a:latin typeface="Century Schoolbook"/>
              </a:rPr>
              <a:t>杭州电子科技大学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cap="none" smtClean="0"/>
              <a:t>2. JSP</a:t>
            </a:r>
            <a:r>
              <a:rPr lang="zh-CN" altLang="en-US" cap="none" smtClean="0"/>
              <a:t>介绍</a:t>
            </a:r>
            <a:r>
              <a:rPr lang="en-US" altLang="zh-CN" cap="none" smtClean="0"/>
              <a:t>-</a:t>
            </a:r>
            <a:r>
              <a:rPr lang="zh-CN" altLang="en-US" cap="none" smtClean="0"/>
              <a:t> </a:t>
            </a:r>
            <a:r>
              <a:rPr lang="en-US" altLang="zh-CN" cap="none" smtClean="0"/>
              <a:t>JSP</a:t>
            </a:r>
            <a:r>
              <a:rPr lang="zh-CN" altLang="en-US" cap="none" smtClean="0"/>
              <a:t>运行机制</a:t>
            </a:r>
          </a:p>
        </p:txBody>
      </p:sp>
      <p:sp>
        <p:nvSpPr>
          <p:cNvPr id="30722" name="灯片编号占位符 3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fld id="{E3049CCD-CEF9-413D-AD90-D91F2D99C6B8}" type="slidenum">
              <a:rPr lang="zh-CN" altLang="en-US" sz="1400" b="1">
                <a:solidFill>
                  <a:srgbClr val="FFFFFF"/>
                </a:solidFill>
                <a:latin typeface="+mn-lt"/>
                <a:ea typeface="+mn-ea"/>
              </a:rPr>
              <a:pPr algn="ctr">
                <a:defRPr/>
              </a:pPr>
              <a:t>9</a:t>
            </a:fld>
            <a:endParaRPr lang="en-US" altLang="zh-CN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0723" name="页脚占位符 4"/>
          <p:cNvSpPr txBox="1">
            <a:spLocks noGrp="1"/>
          </p:cNvSpPr>
          <p:nvPr/>
        </p:nvSpPr>
        <p:spPr bwMode="auto"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chemeClr val="tx2"/>
                </a:solidFill>
                <a:latin typeface="Century Schoolbook"/>
              </a:rPr>
              <a:t>杭州电子科技大学</a:t>
            </a:r>
          </a:p>
        </p:txBody>
      </p:sp>
      <p:pic>
        <p:nvPicPr>
          <p:cNvPr id="44037" name="Picture 2" descr="C:\Users\Liang\Desktop\600px-JSPLife.png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71500" y="1714500"/>
            <a:ext cx="7105650" cy="43576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凸显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5939</TotalTime>
  <Words>1552</Words>
  <Application>Microsoft Macintosh PowerPoint</Application>
  <PresentationFormat>全屏显示(4:3)</PresentationFormat>
  <Paragraphs>139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Calibri</vt:lpstr>
      <vt:lpstr>Century Schoolbook</vt:lpstr>
      <vt:lpstr>Tahoma</vt:lpstr>
      <vt:lpstr>Wingdings</vt:lpstr>
      <vt:lpstr>Wingdings 2</vt:lpstr>
      <vt:lpstr>黑体</vt:lpstr>
      <vt:lpstr>华文楷体</vt:lpstr>
      <vt:lpstr>宋体</vt:lpstr>
      <vt:lpstr>微软雅黑</vt:lpstr>
      <vt:lpstr>Arial</vt:lpstr>
      <vt:lpstr>凸显</vt:lpstr>
      <vt:lpstr>Java Web 应用开发与实践</vt:lpstr>
      <vt:lpstr>Java Web开发快速入门</vt:lpstr>
      <vt:lpstr> 1. WEB概述与JSP介绍-Web概念</vt:lpstr>
      <vt:lpstr>1. WEB的概念与JSP介绍-几个重要概念</vt:lpstr>
      <vt:lpstr>1. WEB的概念与JSP介绍-Web特征</vt:lpstr>
      <vt:lpstr>1. WEB的概念与JSP介绍-Web发展沿革</vt:lpstr>
      <vt:lpstr>2. JSP介绍-JSP概念</vt:lpstr>
      <vt:lpstr>2. JSP介绍-  JSP运行机制</vt:lpstr>
      <vt:lpstr>2. JSP介绍- JSP运行机制</vt:lpstr>
      <vt:lpstr>2. JSP介绍- JSP运行机制</vt:lpstr>
      <vt:lpstr>2. JSP介绍- JSP 的特点</vt:lpstr>
      <vt:lpstr>2. JSP介绍-第一个JSP文件</vt:lpstr>
      <vt:lpstr>2. JSP介绍- JSP文件结构</vt:lpstr>
      <vt:lpstr>3. JSP运行环境的安装配置</vt:lpstr>
      <vt:lpstr>3. JSP运行环境的安装配置-Tomcat的安装目录</vt:lpstr>
      <vt:lpstr>3. JSP运行环境的安装配置-Web容器</vt:lpstr>
      <vt:lpstr>3. JSP运行环境的安装配置-修改context</vt:lpstr>
      <vt:lpstr>3. JSP运行环境的安装配置-修改端口</vt:lpstr>
      <vt:lpstr>3. JSP运行环境的安装配置-测试发布的网站：</vt:lpstr>
      <vt:lpstr>4.Java Web开发环境介绍-MyEclipse</vt:lpstr>
      <vt:lpstr>5. 本章小结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梁胜彬</dc:creator>
  <cp:lastModifiedBy>Microsoft Office 用户</cp:lastModifiedBy>
  <cp:revision>96</cp:revision>
  <dcterms:created xsi:type="dcterms:W3CDTF">2011-08-25T23:02:52Z</dcterms:created>
  <dcterms:modified xsi:type="dcterms:W3CDTF">2018-09-17T01:48:43Z</dcterms:modified>
</cp:coreProperties>
</file>