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3"/>
  </p:notesMasterIdLst>
  <p:handoutMasterIdLst>
    <p:handoutMasterId r:id="rId44"/>
  </p:handoutMasterIdLst>
  <p:sldIdLst>
    <p:sldId id="256" r:id="rId2"/>
    <p:sldId id="257" r:id="rId3"/>
    <p:sldId id="258" r:id="rId4"/>
    <p:sldId id="259" r:id="rId5"/>
    <p:sldId id="260" r:id="rId6"/>
    <p:sldId id="272" r:id="rId7"/>
    <p:sldId id="294" r:id="rId8"/>
    <p:sldId id="261" r:id="rId9"/>
    <p:sldId id="262" r:id="rId10"/>
    <p:sldId id="263" r:id="rId11"/>
    <p:sldId id="264" r:id="rId12"/>
    <p:sldId id="273" r:id="rId13"/>
    <p:sldId id="274" r:id="rId14"/>
    <p:sldId id="265" r:id="rId15"/>
    <p:sldId id="295" r:id="rId16"/>
    <p:sldId id="296" r:id="rId17"/>
    <p:sldId id="297" r:id="rId18"/>
    <p:sldId id="266" r:id="rId19"/>
    <p:sldId id="298" r:id="rId20"/>
    <p:sldId id="299" r:id="rId21"/>
    <p:sldId id="275" r:id="rId22"/>
    <p:sldId id="276" r:id="rId23"/>
    <p:sldId id="277" r:id="rId24"/>
    <p:sldId id="300" r:id="rId25"/>
    <p:sldId id="301" r:id="rId26"/>
    <p:sldId id="302" r:id="rId27"/>
    <p:sldId id="303" r:id="rId28"/>
    <p:sldId id="278" r:id="rId29"/>
    <p:sldId id="279" r:id="rId30"/>
    <p:sldId id="304" r:id="rId31"/>
    <p:sldId id="305" r:id="rId32"/>
    <p:sldId id="280" r:id="rId33"/>
    <p:sldId id="281" r:id="rId34"/>
    <p:sldId id="283" r:id="rId35"/>
    <p:sldId id="284" r:id="rId36"/>
    <p:sldId id="287" r:id="rId37"/>
    <p:sldId id="286" r:id="rId38"/>
    <p:sldId id="288" r:id="rId39"/>
    <p:sldId id="293" r:id="rId40"/>
    <p:sldId id="285" r:id="rId41"/>
    <p:sldId id="270" r:id="rId4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650"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zh-CN" altLang="en-US" dirty="0" smtClean="0"/>
              <a:t>清华大学出版社</a:t>
            </a:r>
            <a:endParaRPr lang="zh-CN" altLang="en-US" dirty="0"/>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17E236F-D427-4B33-B4C6-6A850898CE87}" type="datetimeFigureOut">
              <a:rPr lang="zh-CN" altLang="en-US" smtClean="0"/>
              <a:pPr/>
              <a:t>15/11/18</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zh-CN" altLang="en-US" dirty="0" smtClean="0"/>
              <a:t>河南大学</a:t>
            </a:r>
            <a:r>
              <a:rPr lang="en-US" altLang="zh-CN" dirty="0" smtClean="0"/>
              <a:t>2011</a:t>
            </a:r>
            <a:r>
              <a:rPr lang="zh-CN" altLang="en-US" dirty="0" smtClean="0"/>
              <a:t>年度校级规划教材</a:t>
            </a:r>
            <a:endParaRPr lang="zh-CN" altLang="en-US" dirty="0"/>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EBB008E-4351-4B9A-A33D-141CD5FF22F9}" type="slidenum">
              <a:rPr lang="zh-CN" altLang="en-US" smtClean="0"/>
              <a:pPr/>
              <a:t>‹#›</a:t>
            </a:fld>
            <a:endParaRPr lang="zh-CN" altLang="en-US"/>
          </a:p>
        </p:txBody>
      </p:sp>
    </p:spTree>
    <p:extLst>
      <p:ext uri="{BB962C8B-B14F-4D97-AF65-F5344CB8AC3E}">
        <p14:creationId xmlns:p14="http://schemas.microsoft.com/office/powerpoint/2010/main" val="99227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F858A0B-5BFA-436B-A611-809C23193621}" type="datetimeFigureOut">
              <a:rPr lang="zh-CN" altLang="en-US" smtClean="0"/>
              <a:pPr/>
              <a:t>15/11/18</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6B3A247-43A9-4336-817C-42727F3277DB}" type="slidenum">
              <a:rPr lang="zh-CN" altLang="en-US" smtClean="0"/>
              <a:pPr/>
              <a:t>‹#›</a:t>
            </a:fld>
            <a:endParaRPr lang="zh-CN" altLang="en-US"/>
          </a:p>
        </p:txBody>
      </p:sp>
    </p:spTree>
    <p:extLst>
      <p:ext uri="{BB962C8B-B14F-4D97-AF65-F5344CB8AC3E}">
        <p14:creationId xmlns:p14="http://schemas.microsoft.com/office/powerpoint/2010/main" val="194248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1</a:t>
            </a:fld>
            <a:endParaRPr lang="zh-CN" altLang="en-US"/>
          </a:p>
        </p:txBody>
      </p:sp>
    </p:spTree>
    <p:extLst>
      <p:ext uri="{BB962C8B-B14F-4D97-AF65-F5344CB8AC3E}">
        <p14:creationId xmlns:p14="http://schemas.microsoft.com/office/powerpoint/2010/main" val="6578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2</a:t>
            </a:fld>
            <a:endParaRPr lang="zh-CN" altLang="en-US"/>
          </a:p>
        </p:txBody>
      </p:sp>
    </p:spTree>
    <p:extLst>
      <p:ext uri="{BB962C8B-B14F-4D97-AF65-F5344CB8AC3E}">
        <p14:creationId xmlns:p14="http://schemas.microsoft.com/office/powerpoint/2010/main" val="113763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1BC5982-BCA8-49DF-BC2F-856C1D1DA1B1}" type="datetime1">
              <a:rPr lang="zh-CN" altLang="en-US" smtClean="0"/>
              <a:pPr/>
              <a:t>15/11/18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A9F2AF4-94C5-46B7-9CC1-72E6F50F7F5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402D85-781F-4F2E-BDD8-0FCDB6ED6591}" type="datetime1">
              <a:rPr lang="zh-CN" altLang="en-US" smtClean="0"/>
              <a:pPr/>
              <a:t>15/11/18</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347498E-BCA5-4D8C-ACDD-046248AA0AB6}" type="datetime1">
              <a:rPr lang="zh-CN" altLang="en-US" smtClean="0"/>
              <a:pPr/>
              <a:t>15/11/18</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045E41DB-CF7E-46F4-93C8-B48419ABBD9B}" type="datetime1">
              <a:rPr lang="zh-CN" altLang="en-US" smtClean="0"/>
              <a:pPr/>
              <a:t>15/11/18</a:t>
            </a:fld>
            <a:endParaRPr lang="zh-CN" altLang="en-US"/>
          </a:p>
        </p:txBody>
      </p:sp>
      <p:sp>
        <p:nvSpPr>
          <p:cNvPr id="9" name="灯片编号占位符 8"/>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9417977-7B0C-488A-8FE0-3E6F971FB06B}" type="datetime1">
              <a:rPr lang="zh-CN" altLang="en-US" smtClean="0"/>
              <a:pPr/>
              <a:t>15/11/18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r>
              <a:rPr lang="zh-CN" altLang="en-US" smtClean="0"/>
              <a:t>清华大学出版社</a:t>
            </a:r>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A9F2AF4-94C5-46B7-9CC1-72E6F50F7F5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8DDFB3E-1C83-435B-AB0F-18FF85F89DE2}" type="datetime1">
              <a:rPr lang="zh-CN" altLang="en-US" smtClean="0"/>
              <a:pPr/>
              <a:t>15/11/18</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E742E37C-9EFC-4EC7-AE5E-C5725BDEA24A}" type="datetime1">
              <a:rPr lang="zh-CN" altLang="en-US" smtClean="0"/>
              <a:pPr/>
              <a:t>15/11/18</a:t>
            </a:fld>
            <a:endParaRPr lang="zh-CN" altLang="en-US"/>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D25B3D70-934F-4B35-87AA-17FF026D5659}" type="datetime1">
              <a:rPr lang="zh-CN" altLang="en-US" smtClean="0"/>
              <a:pPr/>
              <a:t>15/11/18</a:t>
            </a:fld>
            <a:endParaRPr lang="zh-CN" altLang="en-US"/>
          </a:p>
        </p:txBody>
      </p:sp>
      <p:sp>
        <p:nvSpPr>
          <p:cNvPr id="7" name="灯片编号占位符 6"/>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4DAC80-7A52-404D-98D5-218606C10C18}" type="datetime1">
              <a:rPr lang="zh-CN" altLang="en-US" smtClean="0"/>
              <a:pPr/>
              <a:t>15/11/18</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3C47A5B5-EB08-4D85-86C5-C224AF005987}" type="datetime1">
              <a:rPr lang="zh-CN" altLang="en-US" smtClean="0"/>
              <a:pPr/>
              <a:t>15/11/18</a:t>
            </a:fld>
            <a:endParaRPr lang="zh-CN" altLang="en-US"/>
          </a:p>
        </p:txBody>
      </p:sp>
      <p:sp>
        <p:nvSpPr>
          <p:cNvPr id="22" name="灯片编号占位符 21"/>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CF11D0BF-46F6-4A1D-95BF-ACE16414D809}" type="datetime1">
              <a:rPr lang="zh-CN" altLang="en-US" smtClean="0"/>
              <a:pPr/>
              <a:t>15/11/18</a:t>
            </a:fld>
            <a:endParaRPr lang="zh-CN" altLang="en-US"/>
          </a:p>
        </p:txBody>
      </p:sp>
      <p:sp>
        <p:nvSpPr>
          <p:cNvPr id="18" name="灯片编号占位符 17"/>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E0704C-DA6D-4C52-A648-D79A4264BCEA}" type="datetime1">
              <a:rPr lang="zh-CN" altLang="en-US" smtClean="0"/>
              <a:pPr/>
              <a:t>15/11/18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9F2AF4-94C5-46B7-9CC1-72E6F50F7F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7422" y="1500174"/>
            <a:ext cx="6786578" cy="1894362"/>
          </a:xfrm>
        </p:spPr>
        <p:txBody>
          <a:bodyPr>
            <a:normAutofit/>
          </a:bodyPr>
          <a:lstStyle/>
          <a:p>
            <a:r>
              <a:rPr lang="en-US" altLang="zh-CN" sz="4000" dirty="0" smtClean="0"/>
              <a:t>Java Web </a:t>
            </a:r>
            <a:r>
              <a:rPr lang="zh-CN" altLang="en-US" sz="4000" dirty="0" smtClean="0"/>
              <a:t>应用开发与实践</a:t>
            </a:r>
            <a:endParaRPr lang="zh-CN" altLang="en-US" sz="4000" dirty="0"/>
          </a:p>
        </p:txBody>
      </p:sp>
      <p:sp>
        <p:nvSpPr>
          <p:cNvPr id="3" name="副标题 2"/>
          <p:cNvSpPr>
            <a:spLocks noGrp="1"/>
          </p:cNvSpPr>
          <p:nvPr>
            <p:ph type="subTitle" idx="1"/>
          </p:nvPr>
        </p:nvSpPr>
        <p:spPr>
          <a:xfrm>
            <a:off x="2357422" y="3429000"/>
            <a:ext cx="6172200" cy="1371600"/>
          </a:xfrm>
        </p:spPr>
        <p:txBody>
          <a:bodyPr/>
          <a:lstStyle/>
          <a:p>
            <a:pPr algn="ctr"/>
            <a:endParaRPr lang="en-US" altLang="zh-CN" dirty="0" smtClean="0">
              <a:solidFill>
                <a:srgbClr val="00B050"/>
              </a:solidFill>
            </a:endParaRPr>
          </a:p>
          <a:p>
            <a:pPr algn="ctr"/>
            <a:r>
              <a:rPr lang="zh-CN" altLang="en-US" sz="2800" dirty="0" smtClean="0">
                <a:solidFill>
                  <a:srgbClr val="00B050"/>
                </a:solidFill>
              </a:rPr>
              <a:t>第</a:t>
            </a:r>
            <a:r>
              <a:rPr lang="en-US" altLang="zh-CN" sz="2800" dirty="0" smtClean="0">
                <a:solidFill>
                  <a:srgbClr val="00B050"/>
                </a:solidFill>
              </a:rPr>
              <a:t>4</a:t>
            </a:r>
            <a:r>
              <a:rPr lang="zh-CN" altLang="en-US" sz="2800" dirty="0" smtClean="0">
                <a:solidFill>
                  <a:srgbClr val="00B050"/>
                </a:solidFill>
              </a:rPr>
              <a:t>章：</a:t>
            </a:r>
            <a:r>
              <a:rPr lang="en-US" altLang="zh-CN" sz="2800" dirty="0" smtClean="0">
                <a:solidFill>
                  <a:srgbClr val="00B050"/>
                </a:solidFill>
              </a:rPr>
              <a:t>JDBC</a:t>
            </a:r>
            <a:endParaRPr lang="zh-CN" altLang="en-US" sz="2800" dirty="0">
              <a:solidFill>
                <a:srgbClr val="00B050"/>
              </a:solidFill>
            </a:endParaRPr>
          </a:p>
        </p:txBody>
      </p:sp>
      <p:sp>
        <p:nvSpPr>
          <p:cNvPr id="4" name="TextBox 3"/>
          <p:cNvSpPr txBox="1"/>
          <p:nvPr/>
        </p:nvSpPr>
        <p:spPr>
          <a:xfrm>
            <a:off x="3357554" y="5500702"/>
            <a:ext cx="4500594" cy="369332"/>
          </a:xfrm>
          <a:prstGeom prst="rect">
            <a:avLst/>
          </a:prstGeom>
          <a:noFill/>
        </p:spPr>
        <p:txBody>
          <a:bodyPr wrap="square" rtlCol="0">
            <a:spAutoFit/>
          </a:bodyPr>
          <a:lstStyle/>
          <a:p>
            <a:pPr algn="ctr"/>
            <a:r>
              <a:rPr lang="zh-CN" altLang="en-US" dirty="0" smtClean="0">
                <a:solidFill>
                  <a:srgbClr val="7030A0"/>
                </a:solidFill>
                <a:latin typeface="黑体" pitchFamily="49" charset="-122"/>
                <a:ea typeface="黑体" pitchFamily="49" charset="-122"/>
              </a:rPr>
              <a:t>杭州电子科技大学</a:t>
            </a:r>
            <a:endParaRPr lang="zh-CN" altLang="en-US" dirty="0">
              <a:solidFill>
                <a:srgbClr val="7030A0"/>
              </a:solidFill>
              <a:latin typeface="黑体" pitchFamily="49" charset="-122"/>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7467600" cy="1143000"/>
          </a:xfrm>
        </p:spPr>
        <p:txBody>
          <a:bodyPr/>
          <a:lstStyle/>
          <a:p>
            <a:r>
              <a:rPr lang="en-US" altLang="zh-CN" dirty="0" smtClean="0"/>
              <a:t>2. </a:t>
            </a:r>
            <a:r>
              <a:rPr lang="en-US" dirty="0" smtClean="0"/>
              <a:t>response</a:t>
            </a:r>
            <a:r>
              <a:rPr lang="zh-CN" altLang="en-US" dirty="0" smtClean="0"/>
              <a:t>对象</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10</a:t>
            </a:fld>
            <a:endParaRPr lang="zh-CN" altLang="en-US"/>
          </a:p>
        </p:txBody>
      </p:sp>
      <p:pic>
        <p:nvPicPr>
          <p:cNvPr id="9" name="内容占位符 8" descr="捕获.JPG"/>
          <p:cNvPicPr>
            <a:picLocks noGrp="1" noChangeAspect="1"/>
          </p:cNvPicPr>
          <p:nvPr>
            <p:ph sz="quarter" idx="1"/>
          </p:nvPr>
        </p:nvPicPr>
        <p:blipFill>
          <a:blip r:embed="rId2"/>
          <a:stretch>
            <a:fillRect/>
          </a:stretch>
        </p:blipFill>
        <p:spPr>
          <a:xfrm>
            <a:off x="500034" y="1214422"/>
            <a:ext cx="7072362" cy="499942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11</a:t>
            </a:fld>
            <a:endParaRPr lang="zh-CN" altLang="en-US"/>
          </a:p>
        </p:txBody>
      </p:sp>
      <p:sp>
        <p:nvSpPr>
          <p:cNvPr id="7" name="内容占位符 6"/>
          <p:cNvSpPr>
            <a:spLocks noGrp="1"/>
          </p:cNvSpPr>
          <p:nvPr>
            <p:ph sz="quarter" idx="1"/>
          </p:nvPr>
        </p:nvSpPr>
        <p:spPr/>
        <p:txBody>
          <a:bodyPr>
            <a:normAutofit fontScale="70000" lnSpcReduction="20000"/>
          </a:bodyPr>
          <a:lstStyle/>
          <a:p>
            <a:pPr>
              <a:buNone/>
            </a:pPr>
            <a:r>
              <a:rPr lang="en-US" dirty="0" smtClean="0"/>
              <a:t>	JDBC</a:t>
            </a:r>
            <a:r>
              <a:rPr lang="zh-CN" altLang="en-US" dirty="0" smtClean="0"/>
              <a:t>主要的接口和类包括</a:t>
            </a:r>
            <a:r>
              <a:rPr lang="en-US" dirty="0" smtClean="0"/>
              <a:t>Driver</a:t>
            </a:r>
            <a:r>
              <a:rPr lang="zh-CN" altLang="en-US" dirty="0" smtClean="0"/>
              <a:t>接口、</a:t>
            </a:r>
            <a:r>
              <a:rPr lang="en-US" dirty="0" err="1" smtClean="0"/>
              <a:t>DriverManager</a:t>
            </a:r>
            <a:r>
              <a:rPr lang="zh-CN" altLang="en-US" dirty="0" smtClean="0"/>
              <a:t>类、</a:t>
            </a:r>
            <a:r>
              <a:rPr lang="en-US" dirty="0" smtClean="0"/>
              <a:t>Connection</a:t>
            </a:r>
            <a:r>
              <a:rPr lang="zh-CN" altLang="en-US" dirty="0" smtClean="0"/>
              <a:t>接口、</a:t>
            </a:r>
            <a:r>
              <a:rPr lang="en-US" dirty="0" smtClean="0"/>
              <a:t>Statement</a:t>
            </a:r>
            <a:r>
              <a:rPr lang="zh-CN" altLang="en-US" dirty="0" smtClean="0"/>
              <a:t>接口、</a:t>
            </a:r>
            <a:r>
              <a:rPr lang="en-US" dirty="0" err="1" smtClean="0"/>
              <a:t>PreparedStatement</a:t>
            </a:r>
            <a:r>
              <a:rPr lang="zh-CN" altLang="en-US" dirty="0" smtClean="0"/>
              <a:t>接口、</a:t>
            </a:r>
            <a:r>
              <a:rPr lang="en-US" dirty="0" err="1" smtClean="0"/>
              <a:t>CallableStatement</a:t>
            </a:r>
            <a:r>
              <a:rPr lang="zh-CN" altLang="en-US" dirty="0" smtClean="0"/>
              <a:t>接口、</a:t>
            </a:r>
            <a:r>
              <a:rPr lang="en-US" dirty="0" err="1" smtClean="0"/>
              <a:t>ResultSet</a:t>
            </a:r>
            <a:r>
              <a:rPr lang="zh-CN" altLang="en-US" dirty="0" smtClean="0"/>
              <a:t>接口以及</a:t>
            </a:r>
            <a:r>
              <a:rPr lang="en-US" dirty="0" smtClean="0"/>
              <a:t>Metadata</a:t>
            </a:r>
            <a:r>
              <a:rPr lang="zh-CN" altLang="en-US" dirty="0" smtClean="0"/>
              <a:t>类。</a:t>
            </a:r>
          </a:p>
          <a:p>
            <a:pPr lvl="0"/>
            <a:r>
              <a:rPr lang="en-US" dirty="0" err="1" smtClean="0"/>
              <a:t>DriverManager</a:t>
            </a:r>
            <a:r>
              <a:rPr lang="zh-CN" altLang="en-US" dirty="0" smtClean="0"/>
              <a:t>（</a:t>
            </a:r>
            <a:r>
              <a:rPr lang="en-US" dirty="0" err="1" smtClean="0"/>
              <a:t>java.sql.DriverManager</a:t>
            </a:r>
            <a:r>
              <a:rPr lang="zh-CN" altLang="en-US" dirty="0" smtClean="0"/>
              <a:t>）：装载驱动程序，管理应用程序与驱动程序之间的连接。 </a:t>
            </a:r>
          </a:p>
          <a:p>
            <a:pPr lvl="0"/>
            <a:r>
              <a:rPr lang="en-US" dirty="0" smtClean="0"/>
              <a:t>Driver</a:t>
            </a:r>
            <a:r>
              <a:rPr lang="zh-CN" altLang="en-US" dirty="0" smtClean="0"/>
              <a:t>（由驱动程序开发商提供）：将应用程序的</a:t>
            </a:r>
            <a:r>
              <a:rPr lang="en-US" dirty="0" smtClean="0"/>
              <a:t>API</a:t>
            </a:r>
            <a:r>
              <a:rPr lang="zh-CN" altLang="en-US" dirty="0" smtClean="0"/>
              <a:t>请求转换为特定的数据库请求。 </a:t>
            </a:r>
          </a:p>
          <a:p>
            <a:pPr lvl="0"/>
            <a:r>
              <a:rPr lang="en-US" dirty="0" smtClean="0"/>
              <a:t>Connection</a:t>
            </a:r>
            <a:r>
              <a:rPr lang="zh-CN" altLang="en-US" dirty="0" smtClean="0"/>
              <a:t>（</a:t>
            </a:r>
            <a:r>
              <a:rPr lang="en-US" dirty="0" err="1" smtClean="0"/>
              <a:t>java.sql.Connection</a:t>
            </a:r>
            <a:r>
              <a:rPr lang="zh-CN" altLang="en-US" dirty="0" smtClean="0"/>
              <a:t>）：将应用程序连接到特定的数据库。</a:t>
            </a:r>
          </a:p>
          <a:p>
            <a:pPr lvl="0"/>
            <a:r>
              <a:rPr lang="en-US" dirty="0" smtClean="0"/>
              <a:t>Statement</a:t>
            </a:r>
            <a:r>
              <a:rPr lang="zh-CN" altLang="en-US" dirty="0" smtClean="0"/>
              <a:t>（</a:t>
            </a:r>
            <a:r>
              <a:rPr lang="en-US" dirty="0" err="1" smtClean="0"/>
              <a:t>java.sql.Statement</a:t>
            </a:r>
            <a:r>
              <a:rPr lang="zh-CN" altLang="en-US" dirty="0" smtClean="0"/>
              <a:t>）：在一个给定的连接中，用于执行一个静态的数据库</a:t>
            </a:r>
            <a:r>
              <a:rPr lang="en-US" dirty="0" smtClean="0"/>
              <a:t>SQL</a:t>
            </a:r>
            <a:r>
              <a:rPr lang="zh-CN" altLang="en-US" dirty="0" smtClean="0"/>
              <a:t>语句。</a:t>
            </a:r>
          </a:p>
          <a:p>
            <a:pPr lvl="0"/>
            <a:r>
              <a:rPr lang="en-US" dirty="0" err="1" smtClean="0"/>
              <a:t>PreparedStatement</a:t>
            </a:r>
            <a:r>
              <a:rPr lang="zh-CN" altLang="en-US" dirty="0" smtClean="0"/>
              <a:t>（</a:t>
            </a:r>
            <a:r>
              <a:rPr lang="en-US" dirty="0" err="1" smtClean="0"/>
              <a:t>java.sql.PreparedStatement</a:t>
            </a:r>
            <a:r>
              <a:rPr lang="zh-CN" altLang="en-US" dirty="0" smtClean="0"/>
              <a:t>）：用于执行一个含有参数的动态</a:t>
            </a:r>
            <a:r>
              <a:rPr lang="en-US" dirty="0" smtClean="0"/>
              <a:t>SQL</a:t>
            </a:r>
            <a:r>
              <a:rPr lang="zh-CN" altLang="en-US" dirty="0" smtClean="0"/>
              <a:t>语句，该接口为</a:t>
            </a:r>
            <a:r>
              <a:rPr lang="en-US" dirty="0" smtClean="0"/>
              <a:t>Statement</a:t>
            </a:r>
            <a:r>
              <a:rPr lang="zh-CN" altLang="en-US" dirty="0" smtClean="0"/>
              <a:t>接口的子接口。</a:t>
            </a:r>
          </a:p>
          <a:p>
            <a:pPr lvl="0"/>
            <a:r>
              <a:rPr lang="en-US" dirty="0" err="1" smtClean="0"/>
              <a:t>CallableStatement</a:t>
            </a:r>
            <a:r>
              <a:rPr lang="zh-CN" altLang="en-US" dirty="0" smtClean="0"/>
              <a:t>（</a:t>
            </a:r>
            <a:r>
              <a:rPr lang="en-US" dirty="0" err="1" smtClean="0"/>
              <a:t>java.sql.CallableStatement</a:t>
            </a:r>
            <a:r>
              <a:rPr lang="zh-CN" altLang="en-US" dirty="0" smtClean="0"/>
              <a:t>）：用于执行</a:t>
            </a:r>
            <a:r>
              <a:rPr lang="en-US" dirty="0" smtClean="0"/>
              <a:t>SQL</a:t>
            </a:r>
            <a:r>
              <a:rPr lang="zh-CN" altLang="en-US" dirty="0" smtClean="0"/>
              <a:t>存储过程的接口，该接口为</a:t>
            </a:r>
            <a:r>
              <a:rPr lang="en-US" dirty="0" err="1" smtClean="0"/>
              <a:t>PreparedStatement</a:t>
            </a:r>
            <a:r>
              <a:rPr lang="zh-CN" altLang="en-US" dirty="0" smtClean="0"/>
              <a:t>的子接口。</a:t>
            </a:r>
          </a:p>
          <a:p>
            <a:pPr lvl="0"/>
            <a:r>
              <a:rPr lang="en-US" dirty="0" err="1" smtClean="0"/>
              <a:t>ResultSet</a:t>
            </a:r>
            <a:r>
              <a:rPr lang="zh-CN" altLang="en-US" dirty="0" smtClean="0"/>
              <a:t>（</a:t>
            </a:r>
            <a:r>
              <a:rPr lang="en-US" dirty="0" err="1" smtClean="0"/>
              <a:t>java.sql.ResultSet</a:t>
            </a:r>
            <a:r>
              <a:rPr lang="zh-CN" altLang="en-US" dirty="0" smtClean="0"/>
              <a:t>）：</a:t>
            </a:r>
            <a:r>
              <a:rPr lang="en-US" dirty="0" smtClean="0"/>
              <a:t>SQL</a:t>
            </a:r>
            <a:r>
              <a:rPr lang="zh-CN" altLang="en-US" dirty="0" smtClean="0"/>
              <a:t>语句中心完后，返回的数据结果集（包括行、列）。</a:t>
            </a:r>
          </a:p>
          <a:p>
            <a:pPr lvl="0"/>
            <a:r>
              <a:rPr lang="en-US" dirty="0" smtClean="0"/>
              <a:t>Metadata</a:t>
            </a:r>
            <a:r>
              <a:rPr lang="zh-CN" altLang="en-US" dirty="0" smtClean="0"/>
              <a:t>（包括</a:t>
            </a:r>
            <a:r>
              <a:rPr lang="en-US" dirty="0" err="1" smtClean="0"/>
              <a:t>java.sql.DatabaseMetadata</a:t>
            </a:r>
            <a:r>
              <a:rPr lang="zh-CN" altLang="en-US" dirty="0" smtClean="0"/>
              <a:t>和</a:t>
            </a:r>
            <a:r>
              <a:rPr lang="en-US" dirty="0" smtClean="0"/>
              <a:t>java.sql. </a:t>
            </a:r>
            <a:r>
              <a:rPr lang="en-US" dirty="0" err="1" smtClean="0"/>
              <a:t>ResultSetMetadata</a:t>
            </a:r>
            <a:r>
              <a:rPr lang="zh-CN" altLang="en-US" dirty="0" smtClean="0"/>
              <a:t>）：关于查询结果集、数据库和驱动程序的元数据信息。</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graphicFrame>
        <p:nvGraphicFramePr>
          <p:cNvPr id="6" name="内容占位符 5"/>
          <p:cNvGraphicFramePr>
            <a:graphicFrameLocks noGrp="1"/>
          </p:cNvGraphicFramePr>
          <p:nvPr>
            <p:ph sz="quarter" idx="1"/>
          </p:nvPr>
        </p:nvGraphicFramePr>
        <p:xfrm>
          <a:off x="642910" y="2428868"/>
          <a:ext cx="7496204" cy="2077720"/>
        </p:xfrm>
        <a:graphic>
          <a:graphicData uri="http://schemas.openxmlformats.org/drawingml/2006/table">
            <a:tbl>
              <a:tblPr firstRow="1" bandRow="1">
                <a:tableStyleId>{5C22544A-7EE6-4342-B048-85BDC9FD1C3A}</a:tableStyleId>
              </a:tblPr>
              <a:tblGrid>
                <a:gridCol w="3762404"/>
                <a:gridCol w="3733800"/>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试图建立与指定路径为</a:t>
                      </a:r>
                      <a:r>
                        <a:rPr lang="en-US" sz="1600" kern="100">
                          <a:latin typeface="Times New Roman"/>
                          <a:ea typeface="宋体"/>
                          <a:cs typeface="Times New Roman"/>
                        </a:rPr>
                        <a:t>URL</a:t>
                      </a:r>
                      <a:r>
                        <a:rPr lang="zh-CN" sz="1600" kern="100">
                          <a:latin typeface="Times New Roman"/>
                          <a:ea typeface="宋体"/>
                          <a:cs typeface="Times New Roman"/>
                        </a:rPr>
                        <a:t>的数据库连接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url,Properties prop)</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试图建立与指定路径为</a:t>
                      </a:r>
                      <a:r>
                        <a:rPr lang="en-US" sz="1600" kern="100">
                          <a:latin typeface="Times New Roman"/>
                          <a:ea typeface="宋体"/>
                          <a:cs typeface="Times New Roman"/>
                        </a:rPr>
                        <a:t>URL </a:t>
                      </a:r>
                      <a:r>
                        <a:rPr lang="zh-CN" sz="1600" kern="100">
                          <a:latin typeface="Times New Roman"/>
                          <a:ea typeface="宋体"/>
                          <a:cs typeface="Times New Roman"/>
                        </a:rPr>
                        <a:t>的数据库连接，属性</a:t>
                      </a:r>
                      <a:r>
                        <a:rPr lang="en-US" sz="1600" kern="100">
                          <a:latin typeface="Times New Roman"/>
                          <a:ea typeface="宋体"/>
                          <a:cs typeface="Times New Roman"/>
                        </a:rPr>
                        <a:t>prop</a:t>
                      </a:r>
                      <a:r>
                        <a:rPr lang="zh-CN" sz="1600" kern="100">
                          <a:latin typeface="Times New Roman"/>
                          <a:ea typeface="宋体"/>
                          <a:cs typeface="Times New Roman"/>
                        </a:rPr>
                        <a:t>中保存了数据库的用户名与密码等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url,String user,String password)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试图建立与指定路径为</a:t>
                      </a:r>
                      <a:r>
                        <a:rPr lang="en-US" sz="1600" kern="100" dirty="0">
                          <a:latin typeface="Times New Roman"/>
                          <a:ea typeface="宋体"/>
                          <a:cs typeface="Times New Roman"/>
                        </a:rPr>
                        <a:t>URL </a:t>
                      </a:r>
                      <a:r>
                        <a:rPr lang="zh-CN" sz="1600" kern="100" dirty="0">
                          <a:latin typeface="Times New Roman"/>
                          <a:ea typeface="宋体"/>
                          <a:cs typeface="Times New Roman"/>
                        </a:rPr>
                        <a:t>的数据库连接，用户名为</a:t>
                      </a:r>
                      <a:r>
                        <a:rPr lang="en-US" sz="1600" kern="100" dirty="0">
                          <a:latin typeface="Times New Roman"/>
                          <a:ea typeface="宋体"/>
                          <a:cs typeface="Times New Roman"/>
                        </a:rPr>
                        <a:t>user</a:t>
                      </a:r>
                      <a:r>
                        <a:rPr lang="zh-CN" sz="1600" kern="100" dirty="0">
                          <a:latin typeface="Times New Roman"/>
                          <a:ea typeface="宋体"/>
                          <a:cs typeface="Times New Roman"/>
                        </a:rPr>
                        <a:t>，密码为</a:t>
                      </a:r>
                      <a:r>
                        <a:rPr lang="en-US" sz="1600" kern="100" dirty="0">
                          <a:latin typeface="Times New Roman"/>
                          <a:ea typeface="宋体"/>
                          <a:cs typeface="Times New Roman"/>
                        </a:rPr>
                        <a:t>password</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12</a:t>
            </a:fld>
            <a:endParaRPr lang="zh-CN" altLang="en-US"/>
          </a:p>
        </p:txBody>
      </p:sp>
      <p:sp>
        <p:nvSpPr>
          <p:cNvPr id="8" name="TextBox 7"/>
          <p:cNvSpPr txBox="1"/>
          <p:nvPr/>
        </p:nvSpPr>
        <p:spPr>
          <a:xfrm>
            <a:off x="571472" y="1785926"/>
            <a:ext cx="5072098" cy="461665"/>
          </a:xfrm>
          <a:prstGeom prst="rect">
            <a:avLst/>
          </a:prstGeom>
          <a:noFill/>
        </p:spPr>
        <p:txBody>
          <a:bodyPr wrap="square" rtlCol="0">
            <a:spAutoFit/>
          </a:bodyPr>
          <a:lstStyle/>
          <a:p>
            <a:r>
              <a:rPr lang="en-US" altLang="zh-CN" sz="2400" dirty="0" smtClean="0"/>
              <a:t>JDBC API</a:t>
            </a:r>
            <a:r>
              <a:rPr lang="zh-CN" altLang="en-US" sz="2400" dirty="0" smtClean="0"/>
              <a:t>－</a:t>
            </a:r>
            <a:r>
              <a:rPr lang="en-US" altLang="zh-CN" sz="2400" dirty="0" err="1" smtClean="0"/>
              <a:t>DriverManager</a:t>
            </a:r>
            <a:r>
              <a:rPr lang="zh-CN" altLang="en-US" sz="2400" dirty="0" smtClean="0"/>
              <a:t>类</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dirty="0" smtClean="0"/>
              <a:t>JDBC URL</a:t>
            </a:r>
            <a:r>
              <a:rPr lang="zh-CN" altLang="en-US" dirty="0" smtClean="0"/>
              <a:t>的标准语法如下所示，它由三部分组成，各部分间用冒号分隔：</a:t>
            </a:r>
          </a:p>
          <a:p>
            <a:pPr>
              <a:buNone/>
            </a:pPr>
            <a:r>
              <a:rPr lang="en-US" dirty="0" smtClean="0"/>
              <a:t>		</a:t>
            </a:r>
            <a:r>
              <a:rPr lang="en-US" dirty="0" err="1" smtClean="0">
                <a:solidFill>
                  <a:srgbClr val="00B050"/>
                </a:solidFill>
              </a:rPr>
              <a:t>jdbc</a:t>
            </a:r>
            <a:r>
              <a:rPr lang="en-US" dirty="0" smtClean="0">
                <a:solidFill>
                  <a:srgbClr val="00B050"/>
                </a:solidFill>
              </a:rPr>
              <a:t>:</a:t>
            </a:r>
            <a:r>
              <a:rPr lang="zh-CN" altLang="en-US" dirty="0" smtClean="0">
                <a:solidFill>
                  <a:srgbClr val="00B050"/>
                </a:solidFill>
              </a:rPr>
              <a:t>子协议</a:t>
            </a:r>
            <a:r>
              <a:rPr lang="en-US" dirty="0" smtClean="0">
                <a:solidFill>
                  <a:srgbClr val="00B050"/>
                </a:solidFill>
              </a:rPr>
              <a:t>://</a:t>
            </a:r>
            <a:r>
              <a:rPr lang="zh-CN" altLang="en-US" dirty="0" smtClean="0">
                <a:solidFill>
                  <a:srgbClr val="00B050"/>
                </a:solidFill>
              </a:rPr>
              <a:t>主机名</a:t>
            </a:r>
            <a:r>
              <a:rPr lang="en-US" dirty="0" smtClean="0">
                <a:solidFill>
                  <a:srgbClr val="00B050"/>
                </a:solidFill>
              </a:rPr>
              <a:t>:</a:t>
            </a:r>
            <a:r>
              <a:rPr lang="zh-CN" altLang="en-US" dirty="0" smtClean="0">
                <a:solidFill>
                  <a:srgbClr val="00B050"/>
                </a:solidFill>
              </a:rPr>
              <a:t>端口号</a:t>
            </a:r>
          </a:p>
          <a:p>
            <a:pPr>
              <a:buNone/>
            </a:pPr>
            <a:r>
              <a:rPr lang="en-US" altLang="zh-CN" dirty="0" smtClean="0"/>
              <a:t>	</a:t>
            </a:r>
            <a:r>
              <a:rPr lang="zh-CN" altLang="en-US" dirty="0" smtClean="0"/>
              <a:t>可以看到该字符串有几个字段组成，不同的字段之间使用分号隔开。其中，第一个字段</a:t>
            </a:r>
            <a:r>
              <a:rPr lang="en-US" dirty="0" err="1" smtClean="0"/>
              <a:t>jdbc</a:t>
            </a:r>
            <a:r>
              <a:rPr lang="zh-CN" altLang="en-US" dirty="0" smtClean="0"/>
              <a:t>表示协议，而且只能使用</a:t>
            </a:r>
            <a:r>
              <a:rPr lang="en-US" dirty="0" err="1" smtClean="0"/>
              <a:t>jdbc</a:t>
            </a:r>
            <a:r>
              <a:rPr lang="zh-CN" altLang="en-US" dirty="0" smtClean="0"/>
              <a:t>；第二个字段子协议，用来区分</a:t>
            </a:r>
            <a:r>
              <a:rPr lang="en-US" dirty="0" smtClean="0"/>
              <a:t>JDBC</a:t>
            </a:r>
            <a:r>
              <a:rPr lang="zh-CN" altLang="en-US" dirty="0" smtClean="0"/>
              <a:t>数据库驱动程序，不同的数据库厂商的子协议是不同的；第三个字段指定数据库的主机名；第四个字段指定采用的端口号，不同厂商的数据库使用的端口是不同的，例如</a:t>
            </a:r>
            <a:r>
              <a:rPr lang="en-US" dirty="0" err="1" smtClean="0"/>
              <a:t>MySQL</a:t>
            </a:r>
            <a:r>
              <a:rPr lang="zh-CN" altLang="en-US" dirty="0" smtClean="0"/>
              <a:t>默认为</a:t>
            </a:r>
            <a:r>
              <a:rPr lang="en-US" dirty="0" smtClean="0"/>
              <a:t>3306</a:t>
            </a:r>
            <a:r>
              <a:rPr lang="zh-CN" altLang="en-US" dirty="0" smtClean="0"/>
              <a:t>。另外还需要指定连接的数据库名称、以及数据库的用户名及密码等。</a:t>
            </a:r>
            <a:endParaRPr lang="en-US" altLang="zh-CN" dirty="0" smtClean="0"/>
          </a:p>
          <a:p>
            <a:pPr>
              <a:buNone/>
            </a:pPr>
            <a:r>
              <a:rPr lang="en-US" dirty="0" smtClean="0"/>
              <a:t>    </a:t>
            </a:r>
          </a:p>
          <a:p>
            <a:pPr>
              <a:buNone/>
            </a:pPr>
            <a:r>
              <a:rPr lang="en-US" altLang="zh-CN" dirty="0" smtClean="0"/>
              <a:t>     </a:t>
            </a:r>
            <a:r>
              <a:rPr lang="zh-CN" altLang="en-US" dirty="0" smtClean="0"/>
              <a:t>例如：</a:t>
            </a:r>
            <a:r>
              <a:rPr lang="en-US" dirty="0" err="1" smtClean="0"/>
              <a:t>MySQL</a:t>
            </a:r>
            <a:r>
              <a:rPr lang="zh-CN" altLang="en-US" dirty="0" smtClean="0"/>
              <a:t>数据库的</a:t>
            </a:r>
            <a:r>
              <a:rPr lang="en-US" dirty="0" smtClean="0"/>
              <a:t>URL</a:t>
            </a:r>
            <a:r>
              <a:rPr lang="zh-CN" altLang="en-US" dirty="0" smtClean="0"/>
              <a:t>例子。</a:t>
            </a:r>
          </a:p>
          <a:p>
            <a:pPr lvl="1">
              <a:buNone/>
            </a:pPr>
            <a:r>
              <a:rPr lang="en-US" dirty="0" smtClean="0"/>
              <a:t> 		</a:t>
            </a:r>
            <a:r>
              <a:rPr lang="en-US" dirty="0" err="1" smtClean="0">
                <a:solidFill>
                  <a:srgbClr val="00B050"/>
                </a:solidFill>
              </a:rPr>
              <a:t>jdbc:mysql</a:t>
            </a:r>
            <a:r>
              <a:rPr lang="en-US" dirty="0" smtClean="0">
                <a:solidFill>
                  <a:srgbClr val="00B050"/>
                </a:solidFill>
              </a:rPr>
              <a:t>://localhost:3306/</a:t>
            </a:r>
            <a:r>
              <a:rPr lang="en-US" dirty="0" err="1" smtClean="0">
                <a:solidFill>
                  <a:srgbClr val="00B050"/>
                </a:solidFill>
              </a:rPr>
              <a:t>newsdb</a:t>
            </a:r>
            <a:endParaRPr lang="en-US" dirty="0" smtClean="0">
              <a:solidFill>
                <a:srgbClr val="00B050"/>
              </a:solidFill>
            </a:endParaRPr>
          </a:p>
          <a:p>
            <a:pPr lvl="1">
              <a:buNone/>
            </a:pPr>
            <a:endParaRPr lang="en-US" altLang="zh-CN" dirty="0" smtClean="0"/>
          </a:p>
          <a:p>
            <a:pPr lvl="1">
              <a:buNone/>
            </a:pPr>
            <a:r>
              <a:rPr lang="en-US" altLang="zh-CN" dirty="0" smtClean="0"/>
              <a:t>	</a:t>
            </a:r>
            <a:r>
              <a:rPr lang="zh-CN" altLang="en-US" dirty="0" smtClean="0"/>
              <a:t>该</a:t>
            </a:r>
            <a:r>
              <a:rPr lang="en-US" dirty="0" smtClean="0"/>
              <a:t>URL</a:t>
            </a:r>
            <a:r>
              <a:rPr lang="zh-CN" altLang="en-US" dirty="0" smtClean="0"/>
              <a:t>连接的是本地</a:t>
            </a:r>
            <a:r>
              <a:rPr lang="en-US" dirty="0" err="1" smtClean="0"/>
              <a:t>MySQL</a:t>
            </a:r>
            <a:r>
              <a:rPr lang="zh-CN" altLang="en-US" dirty="0" smtClean="0"/>
              <a:t>数据库，使用的端口号为</a:t>
            </a:r>
            <a:r>
              <a:rPr lang="en-US" dirty="0" smtClean="0"/>
              <a:t>3306</a:t>
            </a:r>
            <a:r>
              <a:rPr lang="zh-CN" altLang="en-US" dirty="0" smtClean="0"/>
              <a:t>，连接的数据库名为</a:t>
            </a:r>
            <a:r>
              <a:rPr lang="en-US" dirty="0" err="1" smtClean="0"/>
              <a:t>newsdb</a:t>
            </a:r>
            <a:r>
              <a:rPr lang="zh-CN" altLang="en-US" dirty="0" smtClean="0"/>
              <a:t>。</a:t>
            </a:r>
          </a:p>
          <a:p>
            <a:pPr>
              <a:buNone/>
            </a:pP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1214422"/>
            <a:ext cx="7467600" cy="4873752"/>
          </a:xfrm>
        </p:spPr>
        <p:txBody>
          <a:bodyPr>
            <a:normAutofit/>
          </a:bodyPr>
          <a:lstStyle/>
          <a:p>
            <a:r>
              <a:rPr lang="en-US" dirty="0" smtClean="0"/>
              <a:t>JDBC API</a:t>
            </a:r>
            <a:r>
              <a:rPr lang="zh-CN" altLang="en-US" dirty="0" smtClean="0"/>
              <a:t>－</a:t>
            </a:r>
            <a:r>
              <a:rPr lang="en-US" dirty="0" smtClean="0"/>
              <a:t>Connection</a:t>
            </a:r>
            <a:r>
              <a:rPr lang="zh-CN" altLang="en-US" dirty="0" smtClean="0"/>
              <a:t>接口</a:t>
            </a:r>
            <a:endParaRPr lang="en-US" altLang="zh-CN" dirty="0" smtClean="0"/>
          </a:p>
          <a:p>
            <a:pPr lvl="1"/>
            <a:r>
              <a:rPr lang="zh-CN" altLang="en-US" dirty="0" smtClean="0"/>
              <a:t>使用</a:t>
            </a:r>
            <a:r>
              <a:rPr lang="en-US" dirty="0" err="1" smtClean="0"/>
              <a:t>DriverManager</a:t>
            </a:r>
            <a:r>
              <a:rPr lang="zh-CN" altLang="en-US" dirty="0" smtClean="0"/>
              <a:t>类的类方法</a:t>
            </a:r>
            <a:r>
              <a:rPr lang="en-US" dirty="0" err="1" smtClean="0"/>
              <a:t>getConnection</a:t>
            </a:r>
            <a:r>
              <a:rPr lang="en-US" dirty="0" smtClean="0"/>
              <a:t>()</a:t>
            </a:r>
            <a:r>
              <a:rPr lang="zh-CN" altLang="en-US" dirty="0" smtClean="0"/>
              <a:t>返回值为</a:t>
            </a:r>
            <a:r>
              <a:rPr lang="en-US" dirty="0" smtClean="0"/>
              <a:t>Connection</a:t>
            </a:r>
            <a:r>
              <a:rPr lang="zh-CN" altLang="en-US" dirty="0" smtClean="0"/>
              <a:t>类型，</a:t>
            </a:r>
            <a:r>
              <a:rPr lang="en-US" dirty="0" smtClean="0"/>
              <a:t>Connection</a:t>
            </a:r>
            <a:r>
              <a:rPr lang="zh-CN" altLang="en-US" dirty="0" smtClean="0"/>
              <a:t>对象表示的是</a:t>
            </a:r>
            <a:r>
              <a:rPr lang="en-US" altLang="zh-CN" dirty="0" smtClean="0"/>
              <a:t>Java</a:t>
            </a:r>
            <a:r>
              <a:rPr lang="zh-CN" altLang="en-US" dirty="0" smtClean="0"/>
              <a:t>应用程序与指定数据库之间的连接。</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14</a:t>
            </a:fld>
            <a:endParaRPr lang="zh-CN" altLang="en-US"/>
          </a:p>
        </p:txBody>
      </p:sp>
      <p:graphicFrame>
        <p:nvGraphicFramePr>
          <p:cNvPr id="6" name="表格 5"/>
          <p:cNvGraphicFramePr>
            <a:graphicFrameLocks noGrp="1"/>
          </p:cNvGraphicFramePr>
          <p:nvPr/>
        </p:nvGraphicFramePr>
        <p:xfrm>
          <a:off x="642910" y="2857496"/>
          <a:ext cx="7215238" cy="3911600"/>
        </p:xfrm>
        <a:graphic>
          <a:graphicData uri="http://schemas.openxmlformats.org/drawingml/2006/table">
            <a:tbl>
              <a:tblPr firstRow="1" bandRow="1">
                <a:tableStyleId>{5C22544A-7EE6-4342-B048-85BDC9FD1C3A}</a:tableStyleId>
              </a:tblPr>
              <a:tblGrid>
                <a:gridCol w="3607619"/>
                <a:gridCol w="3607619"/>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tc>
              </a:tr>
              <a:tr h="370840">
                <a:tc>
                  <a:txBody>
                    <a:bodyPr/>
                    <a:lstStyle/>
                    <a:p>
                      <a:pPr algn="just">
                        <a:spcAft>
                          <a:spcPts val="0"/>
                        </a:spcAft>
                      </a:pPr>
                      <a:r>
                        <a:rPr lang="en-US" sz="1600" kern="100">
                          <a:latin typeface="Times New Roman"/>
                          <a:ea typeface="宋体"/>
                          <a:cs typeface="Times New Roman"/>
                        </a:rPr>
                        <a:t>boolean isReadOnly()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判断当前</a:t>
                      </a:r>
                      <a:r>
                        <a:rPr lang="en-US" sz="1600" kern="100">
                          <a:latin typeface="Times New Roman"/>
                          <a:ea typeface="宋体"/>
                          <a:cs typeface="Times New Roman"/>
                        </a:rPr>
                        <a:t>Connection</a:t>
                      </a:r>
                      <a:r>
                        <a:rPr lang="zh-CN" sz="1600" kern="100">
                          <a:latin typeface="Times New Roman"/>
                          <a:ea typeface="宋体"/>
                          <a:cs typeface="Times New Roman"/>
                        </a:rPr>
                        <a:t>对象是否为只读模式</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CallableStatement prepareCall(String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CallableStatement</a:t>
                      </a:r>
                      <a:r>
                        <a:rPr lang="zh-CN" sz="1600" kern="100">
                          <a:latin typeface="Times New Roman"/>
                          <a:ea typeface="宋体"/>
                          <a:cs typeface="Times New Roman"/>
                        </a:rPr>
                        <a:t>实例，该实例用来执行存储过程</a:t>
                      </a:r>
                      <a:r>
                        <a:rPr lang="en-US" sz="1600" kern="100">
                          <a:latin typeface="Times New Roman"/>
                          <a:ea typeface="宋体"/>
                          <a:cs typeface="Times New Roman"/>
                        </a:rPr>
                        <a:t>sql</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PreparedStatement prepareStatement(String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 PreparedStatement </a:t>
                      </a:r>
                      <a:r>
                        <a:rPr lang="zh-CN" sz="1600" kern="100">
                          <a:latin typeface="Times New Roman"/>
                          <a:ea typeface="宋体"/>
                          <a:cs typeface="Times New Roman"/>
                        </a:rPr>
                        <a:t>对象来将参数化的</a:t>
                      </a:r>
                      <a:r>
                        <a:rPr lang="en-US" sz="1600" kern="100">
                          <a:latin typeface="Times New Roman"/>
                          <a:ea typeface="宋体"/>
                          <a:cs typeface="Times New Roman"/>
                        </a:rPr>
                        <a:t> SQL </a:t>
                      </a:r>
                      <a:r>
                        <a:rPr lang="zh-CN" sz="1600" kern="100">
                          <a:latin typeface="Times New Roman"/>
                          <a:ea typeface="宋体"/>
                          <a:cs typeface="Times New Roman"/>
                        </a:rPr>
                        <a:t>语句发送到数据库</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rollback()</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回滚对数据库的新增、修改或删除记录操作</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setAutoCommit(boolean 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设置是否为自动提交，默认为</a:t>
                      </a:r>
                      <a:r>
                        <a:rPr lang="en-US" sz="1600" kern="100">
                          <a:latin typeface="Times New Roman"/>
                          <a:ea typeface="宋体"/>
                          <a:cs typeface="Times New Roman"/>
                        </a:rPr>
                        <a:t>true</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setCatalog(String catalog)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设置给定目录名称，以便选择要在其中进行工作的此</a:t>
                      </a:r>
                      <a:r>
                        <a:rPr lang="en-US" sz="1600" kern="100">
                          <a:latin typeface="Times New Roman"/>
                          <a:ea typeface="宋体"/>
                          <a:cs typeface="Times New Roman"/>
                        </a:rPr>
                        <a:t> Connection </a:t>
                      </a:r>
                      <a:r>
                        <a:rPr lang="zh-CN" sz="1600" kern="100">
                          <a:latin typeface="Times New Roman"/>
                          <a:ea typeface="宋体"/>
                          <a:cs typeface="Times New Roman"/>
                        </a:rPr>
                        <a:t>对象数据库的子空间</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setReadOnly</a:t>
                      </a:r>
                      <a:r>
                        <a:rPr lang="en-US" sz="1600" kern="100" dirty="0">
                          <a:latin typeface="Times New Roman"/>
                          <a:ea typeface="宋体"/>
                          <a:cs typeface="Times New Roman"/>
                        </a:rPr>
                        <a:t>(</a:t>
                      </a:r>
                      <a:r>
                        <a:rPr lang="en-US" sz="1600" kern="100" dirty="0" err="1">
                          <a:latin typeface="Times New Roman"/>
                          <a:ea typeface="宋体"/>
                          <a:cs typeface="Times New Roman"/>
                        </a:rPr>
                        <a:t>boolean</a:t>
                      </a:r>
                      <a:r>
                        <a:rPr lang="en-US" sz="1600" kern="100" dirty="0">
                          <a:latin typeface="Times New Roman"/>
                          <a:ea typeface="宋体"/>
                          <a:cs typeface="Times New Roman"/>
                        </a:rPr>
                        <a:t> </a:t>
                      </a:r>
                      <a:r>
                        <a:rPr lang="en-US" sz="1600" kern="100" dirty="0" err="1">
                          <a:latin typeface="Times New Roman"/>
                          <a:ea typeface="宋体"/>
                          <a:cs typeface="Times New Roman"/>
                        </a:rPr>
                        <a:t>readOnly</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将此连接设置为只读模式，作为驱动程序启用数据库优化的提示</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90"/>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642918"/>
            <a:ext cx="7467600" cy="4873752"/>
          </a:xfrm>
        </p:spPr>
        <p:txBody>
          <a:bodyPr>
            <a:normAutofit/>
          </a:bodyPr>
          <a:lstStyle/>
          <a:p>
            <a:r>
              <a:rPr lang="en-US" dirty="0" smtClean="0"/>
              <a:t>JDBC API</a:t>
            </a:r>
            <a:r>
              <a:rPr lang="zh-CN" altLang="en-US" dirty="0" smtClean="0"/>
              <a:t>－</a:t>
            </a:r>
            <a:r>
              <a:rPr lang="en-US" dirty="0" smtClean="0"/>
              <a:t>Connection</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15</a:t>
            </a:fld>
            <a:endParaRPr lang="zh-CN" altLang="en-US"/>
          </a:p>
        </p:txBody>
      </p:sp>
      <p:graphicFrame>
        <p:nvGraphicFramePr>
          <p:cNvPr id="6" name="表格 5"/>
          <p:cNvGraphicFramePr>
            <a:graphicFrameLocks noGrp="1"/>
          </p:cNvGraphicFramePr>
          <p:nvPr/>
        </p:nvGraphicFramePr>
        <p:xfrm>
          <a:off x="500034" y="1142984"/>
          <a:ext cx="7572428" cy="5636694"/>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close()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关闭数据库的连接</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向数据库提交添加、修改或删除等操作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实例，以执行</a:t>
                      </a:r>
                      <a:r>
                        <a:rPr lang="en-US" sz="1600" kern="100">
                          <a:latin typeface="Times New Roman"/>
                          <a:ea typeface="宋体"/>
                          <a:cs typeface="Times New Roman"/>
                        </a:rPr>
                        <a:t>SQL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createStatement(int resultType, int resultSetConcurrency)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实例，并产生指定类型的结果集</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createStatement(int resultSetType, int resultSetConcurrency, int resultSetHoldability)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实例，并产生指定类型的结果集</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getAutoCommit()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 Connection </a:t>
                      </a:r>
                      <a:r>
                        <a:rPr lang="zh-CN" sz="1600" kern="100">
                          <a:latin typeface="Times New Roman"/>
                          <a:ea typeface="宋体"/>
                          <a:cs typeface="Times New Roman"/>
                        </a:rPr>
                        <a:t>对象的当前自动提交模式</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String getCatalog()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Connection</a:t>
                      </a:r>
                      <a:r>
                        <a:rPr lang="zh-CN" sz="1600" kern="100">
                          <a:latin typeface="Times New Roman"/>
                          <a:ea typeface="宋体"/>
                          <a:cs typeface="Times New Roman"/>
                        </a:rPr>
                        <a:t>对象的当前目录名称</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DatabaseMetaData getMetaData()</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DatabaseMetaData</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isClosed()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判断当前</a:t>
                      </a:r>
                      <a:r>
                        <a:rPr lang="en-US" sz="1600" kern="100" dirty="0">
                          <a:latin typeface="Times New Roman"/>
                          <a:ea typeface="宋体"/>
                          <a:cs typeface="Times New Roman"/>
                        </a:rPr>
                        <a:t>Connection</a:t>
                      </a:r>
                      <a:r>
                        <a:rPr lang="zh-CN" sz="1600" kern="100" dirty="0">
                          <a:latin typeface="Times New Roman"/>
                          <a:ea typeface="宋体"/>
                          <a:cs typeface="Times New Roman"/>
                        </a:rPr>
                        <a:t>是否关闭</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1214422"/>
            <a:ext cx="7467600" cy="4873752"/>
          </a:xfrm>
        </p:spPr>
        <p:txBody>
          <a:bodyPr>
            <a:normAutofit/>
          </a:bodyPr>
          <a:lstStyle/>
          <a:p>
            <a:r>
              <a:rPr lang="en-US" dirty="0" smtClean="0"/>
              <a:t>JDBC API</a:t>
            </a:r>
            <a:r>
              <a:rPr lang="zh-CN" altLang="en-US" dirty="0" smtClean="0"/>
              <a:t>－</a:t>
            </a:r>
            <a:r>
              <a:rPr lang="en-US" dirty="0" smtClean="0"/>
              <a:t>S</a:t>
            </a:r>
            <a:r>
              <a:rPr lang="en-US" altLang="zh-CN" dirty="0" smtClean="0"/>
              <a:t>tatement</a:t>
            </a:r>
            <a:r>
              <a:rPr lang="zh-CN" altLang="en-US" dirty="0" smtClean="0"/>
              <a:t>接口</a:t>
            </a:r>
            <a:endParaRPr lang="en-US" altLang="zh-CN" dirty="0" smtClean="0"/>
          </a:p>
          <a:p>
            <a:pPr lvl="1"/>
            <a:r>
              <a:rPr lang="en-US" dirty="0" smtClean="0"/>
              <a:t>Statement </a:t>
            </a:r>
            <a:r>
              <a:rPr lang="zh-CN" altLang="en-US" dirty="0" smtClean="0"/>
              <a:t>对象用于将</a:t>
            </a:r>
            <a:r>
              <a:rPr lang="en-US" dirty="0" smtClean="0"/>
              <a:t> SQL </a:t>
            </a:r>
            <a:r>
              <a:rPr lang="zh-CN" altLang="en-US" dirty="0" smtClean="0"/>
              <a:t>语句发送到数据库中，实际上有三种</a:t>
            </a:r>
            <a:r>
              <a:rPr lang="en-US" dirty="0" smtClean="0"/>
              <a:t> Statement </a:t>
            </a:r>
            <a:r>
              <a:rPr lang="zh-CN" altLang="en-US" dirty="0" smtClean="0"/>
              <a:t>对象，它们都可作为在指定连接上执行</a:t>
            </a:r>
            <a:r>
              <a:rPr lang="en-US" dirty="0" smtClean="0"/>
              <a:t> SQL </a:t>
            </a:r>
            <a:r>
              <a:rPr lang="zh-CN" altLang="en-US" dirty="0" smtClean="0"/>
              <a:t>语句的包容器：</a:t>
            </a:r>
            <a:r>
              <a:rPr lang="en-US" dirty="0" smtClean="0"/>
              <a:t>Statement</a:t>
            </a:r>
            <a:r>
              <a:rPr lang="zh-CN" altLang="en-US" dirty="0" smtClean="0"/>
              <a:t>、</a:t>
            </a:r>
            <a:r>
              <a:rPr lang="en-US" dirty="0" err="1" smtClean="0"/>
              <a:t>PreparedStatement</a:t>
            </a:r>
            <a:r>
              <a:rPr lang="zh-CN" altLang="en-US" dirty="0" smtClean="0"/>
              <a:t>（是</a:t>
            </a:r>
            <a:r>
              <a:rPr lang="en-US" dirty="0" smtClean="0"/>
              <a:t>Statement</a:t>
            </a:r>
            <a:r>
              <a:rPr lang="zh-CN" altLang="en-US" dirty="0" smtClean="0"/>
              <a:t>的子接口）和</a:t>
            </a:r>
            <a:r>
              <a:rPr lang="en-US" dirty="0" smtClean="0"/>
              <a:t> </a:t>
            </a:r>
            <a:r>
              <a:rPr lang="en-US" dirty="0" err="1" smtClean="0"/>
              <a:t>CallableStatement</a:t>
            </a:r>
            <a:r>
              <a:rPr lang="zh-CN" altLang="en-US" dirty="0" smtClean="0"/>
              <a:t>（是</a:t>
            </a:r>
            <a:r>
              <a:rPr lang="en-US" dirty="0" err="1" smtClean="0"/>
              <a:t>PrepareStatement</a:t>
            </a:r>
            <a:r>
              <a:rPr lang="zh-CN" altLang="en-US" dirty="0" smtClean="0"/>
              <a:t>的子接口）。它们都用于发送特定类型的</a:t>
            </a:r>
            <a:r>
              <a:rPr lang="en-US" dirty="0" smtClean="0"/>
              <a:t> SQL </a:t>
            </a:r>
            <a:r>
              <a:rPr lang="zh-CN" altLang="en-US" dirty="0" smtClean="0"/>
              <a:t>语句：</a:t>
            </a:r>
            <a:endParaRPr lang="en-US" altLang="zh-CN" dirty="0" smtClean="0"/>
          </a:p>
          <a:p>
            <a:pPr lvl="1"/>
            <a:r>
              <a:rPr lang="en-US" dirty="0" smtClean="0"/>
              <a:t>Statement </a:t>
            </a:r>
            <a:r>
              <a:rPr lang="zh-CN" altLang="en-US" dirty="0" smtClean="0"/>
              <a:t>对象用于执行不带参数的简单</a:t>
            </a:r>
            <a:r>
              <a:rPr lang="en-US" dirty="0" smtClean="0"/>
              <a:t>SQL</a:t>
            </a:r>
            <a:r>
              <a:rPr lang="zh-CN" altLang="en-US" dirty="0" smtClean="0"/>
              <a:t>语句，</a:t>
            </a:r>
            <a:r>
              <a:rPr lang="en-US" dirty="0" smtClean="0"/>
              <a:t> Statement</a:t>
            </a:r>
            <a:r>
              <a:rPr lang="zh-CN" altLang="en-US" dirty="0" smtClean="0"/>
              <a:t>接口提供了执行语句和获取结果的基本方法；</a:t>
            </a:r>
            <a:endParaRPr lang="en-US" altLang="zh-CN" dirty="0" smtClean="0"/>
          </a:p>
          <a:p>
            <a:pPr lvl="1"/>
            <a:r>
              <a:rPr lang="en-US" dirty="0" err="1" smtClean="0"/>
              <a:t>PreparedStatement</a:t>
            </a:r>
            <a:r>
              <a:rPr lang="zh-CN" altLang="en-US" dirty="0" smtClean="0"/>
              <a:t>对象用于执行预编译</a:t>
            </a:r>
            <a:r>
              <a:rPr lang="en-US" dirty="0" smtClean="0"/>
              <a:t>SQL</a:t>
            </a:r>
            <a:r>
              <a:rPr lang="zh-CN" altLang="en-US" dirty="0" smtClean="0"/>
              <a:t>语句；</a:t>
            </a:r>
            <a:endParaRPr lang="en-US" altLang="zh-CN" dirty="0" smtClean="0"/>
          </a:p>
          <a:p>
            <a:pPr lvl="1"/>
            <a:r>
              <a:rPr lang="en-US" dirty="0" err="1" smtClean="0"/>
              <a:t>CallableStatement</a:t>
            </a:r>
            <a:r>
              <a:rPr lang="zh-CN" altLang="en-US" dirty="0" smtClean="0"/>
              <a:t>对象用于调用数据库的存储过程。</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90"/>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28596" y="642918"/>
            <a:ext cx="7467600" cy="4873752"/>
          </a:xfrm>
        </p:spPr>
        <p:txBody>
          <a:bodyPr>
            <a:normAutofit/>
          </a:bodyPr>
          <a:lstStyle/>
          <a:p>
            <a:r>
              <a:rPr lang="en-US" dirty="0" smtClean="0"/>
              <a:t>JDBC API</a:t>
            </a:r>
            <a:r>
              <a:rPr lang="zh-CN" altLang="en-US" dirty="0" smtClean="0"/>
              <a:t>－</a:t>
            </a:r>
            <a:r>
              <a:rPr lang="en-US" dirty="0" smtClean="0"/>
              <a:t>S</a:t>
            </a:r>
            <a:r>
              <a:rPr lang="en-US" altLang="zh-CN" dirty="0" smtClean="0"/>
              <a:t>tatement</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17</a:t>
            </a:fld>
            <a:endParaRPr lang="zh-CN" altLang="en-US"/>
          </a:p>
        </p:txBody>
      </p:sp>
      <p:graphicFrame>
        <p:nvGraphicFramePr>
          <p:cNvPr id="6" name="表格 5"/>
          <p:cNvGraphicFramePr>
            <a:graphicFrameLocks noGrp="1"/>
          </p:cNvGraphicFramePr>
          <p:nvPr/>
        </p:nvGraphicFramePr>
        <p:xfrm>
          <a:off x="500034" y="1071546"/>
          <a:ext cx="7572428" cy="6124374"/>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addBatch(String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将给定的</a:t>
                      </a:r>
                      <a:r>
                        <a:rPr lang="en-US" sz="1600" kern="100">
                          <a:latin typeface="Times New Roman"/>
                          <a:ea typeface="宋体"/>
                          <a:cs typeface="Times New Roman"/>
                        </a:rPr>
                        <a:t>SQL</a:t>
                      </a:r>
                      <a:r>
                        <a:rPr lang="zh-CN" sz="1600" kern="100">
                          <a:latin typeface="Times New Roman"/>
                          <a:ea typeface="宋体"/>
                          <a:cs typeface="Times New Roman"/>
                        </a:rPr>
                        <a:t>命令添加到此</a:t>
                      </a:r>
                      <a:r>
                        <a:rPr lang="en-US" sz="1600" kern="100">
                          <a:latin typeface="Times New Roman"/>
                          <a:ea typeface="宋体"/>
                          <a:cs typeface="Times New Roman"/>
                        </a:rPr>
                        <a:t>Statement</a:t>
                      </a:r>
                      <a:r>
                        <a:rPr lang="zh-CN" sz="1600" kern="100">
                          <a:latin typeface="Times New Roman"/>
                          <a:ea typeface="宋体"/>
                          <a:cs typeface="Times New Roman"/>
                        </a:rPr>
                        <a:t>对象的当前命令列表中</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cancel()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如果</a:t>
                      </a:r>
                      <a:r>
                        <a:rPr lang="en-US" sz="1600" kern="100">
                          <a:latin typeface="Times New Roman"/>
                          <a:ea typeface="宋体"/>
                          <a:cs typeface="Times New Roman"/>
                        </a:rPr>
                        <a:t>DBMS</a:t>
                      </a:r>
                      <a:r>
                        <a:rPr lang="zh-CN" sz="1600" kern="100">
                          <a:latin typeface="Times New Roman"/>
                          <a:ea typeface="宋体"/>
                          <a:cs typeface="Times New Roman"/>
                        </a:rPr>
                        <a:t>和驱动程序都支持中止</a:t>
                      </a:r>
                      <a:r>
                        <a:rPr lang="en-US" sz="1600" kern="100">
                          <a:latin typeface="Times New Roman"/>
                          <a:ea typeface="宋体"/>
                          <a:cs typeface="Times New Roman"/>
                        </a:rPr>
                        <a:t>SQL</a:t>
                      </a:r>
                      <a:r>
                        <a:rPr lang="zh-CN" sz="1600" kern="100">
                          <a:latin typeface="Times New Roman"/>
                          <a:ea typeface="宋体"/>
                          <a:cs typeface="Times New Roman"/>
                        </a:rPr>
                        <a:t>语句，则取消此</a:t>
                      </a:r>
                      <a:r>
                        <a:rPr lang="en-US" sz="1600" kern="100">
                          <a:latin typeface="Times New Roman"/>
                          <a:ea typeface="宋体"/>
                          <a:cs typeface="Times New Roman"/>
                        </a:rPr>
                        <a:t>Statement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clearBatch()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清空此</a:t>
                      </a:r>
                      <a:r>
                        <a:rPr lang="en-US" sz="1600" kern="100">
                          <a:latin typeface="Times New Roman"/>
                          <a:ea typeface="宋体"/>
                          <a:cs typeface="Times New Roman"/>
                        </a:rPr>
                        <a:t>Statement</a:t>
                      </a:r>
                      <a:r>
                        <a:rPr lang="zh-CN" sz="1600" kern="100">
                          <a:latin typeface="Times New Roman"/>
                          <a:ea typeface="宋体"/>
                          <a:cs typeface="Times New Roman"/>
                        </a:rPr>
                        <a:t>对象的当前</a:t>
                      </a:r>
                      <a:r>
                        <a:rPr lang="en-US" sz="1600" kern="100">
                          <a:latin typeface="Times New Roman"/>
                          <a:ea typeface="宋体"/>
                          <a:cs typeface="Times New Roman"/>
                        </a:rPr>
                        <a:t>SQL</a:t>
                      </a:r>
                      <a:r>
                        <a:rPr lang="zh-CN" sz="1600" kern="100">
                          <a:latin typeface="Times New Roman"/>
                          <a:ea typeface="宋体"/>
                          <a:cs typeface="Times New Roman"/>
                        </a:rPr>
                        <a:t>命令列表</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close()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立即释放此</a:t>
                      </a:r>
                      <a:r>
                        <a:rPr lang="en-US" sz="1600" kern="100">
                          <a:latin typeface="Times New Roman"/>
                          <a:ea typeface="宋体"/>
                          <a:cs typeface="Times New Roman"/>
                        </a:rPr>
                        <a:t>Statement</a:t>
                      </a:r>
                      <a:r>
                        <a:rPr lang="zh-CN" sz="1600" kern="100">
                          <a:latin typeface="Times New Roman"/>
                          <a:ea typeface="宋体"/>
                          <a:cs typeface="Times New Roman"/>
                        </a:rPr>
                        <a:t>对象的数据库和</a:t>
                      </a:r>
                      <a:r>
                        <a:rPr lang="en-US" sz="1600" kern="100">
                          <a:latin typeface="Times New Roman"/>
                          <a:ea typeface="宋体"/>
                          <a:cs typeface="Times New Roman"/>
                        </a:rPr>
                        <a:t>JDBC</a:t>
                      </a:r>
                      <a:r>
                        <a:rPr lang="zh-CN" sz="1600" kern="100">
                          <a:latin typeface="Times New Roman"/>
                          <a:ea typeface="宋体"/>
                          <a:cs typeface="Times New Roman"/>
                        </a:rPr>
                        <a:t>资源，而不是等待该对象自动关闭时发生此操作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execute(String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执行给定的</a:t>
                      </a:r>
                      <a:r>
                        <a:rPr lang="en-US" sz="1600" kern="100">
                          <a:latin typeface="Times New Roman"/>
                          <a:ea typeface="宋体"/>
                          <a:cs typeface="Times New Roman"/>
                        </a:rPr>
                        <a:t>SQL</a:t>
                      </a:r>
                      <a:r>
                        <a:rPr lang="zh-CN" sz="1600" kern="100">
                          <a:latin typeface="Times New Roman"/>
                          <a:ea typeface="宋体"/>
                          <a:cs typeface="Times New Roman"/>
                        </a:rPr>
                        <a:t>语句，该语句可能返回多个结果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executeBatch()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将一批命令提交给数据库来执行，如果全部命令执行成功，则返回更新计数组成的数组</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ResultSet executeQuery(String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执行给定的</a:t>
                      </a:r>
                      <a:r>
                        <a:rPr lang="en-US" sz="1600" kern="100">
                          <a:latin typeface="Times New Roman"/>
                          <a:ea typeface="宋体"/>
                          <a:cs typeface="Times New Roman"/>
                        </a:rPr>
                        <a:t>SQL</a:t>
                      </a:r>
                      <a:r>
                        <a:rPr lang="zh-CN" sz="1600" kern="100">
                          <a:latin typeface="Times New Roman"/>
                          <a:ea typeface="宋体"/>
                          <a:cs typeface="Times New Roman"/>
                        </a:rPr>
                        <a:t>语句，该语句返回单个</a:t>
                      </a:r>
                      <a:r>
                        <a:rPr lang="en-US" sz="1600" kern="100">
                          <a:latin typeface="Times New Roman"/>
                          <a:ea typeface="宋体"/>
                          <a:cs typeface="Times New Roman"/>
                        </a:rPr>
                        <a:t>ResultSet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executeUpdate(String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a:t>
                      </a:r>
                      <a:r>
                        <a:rPr lang="en-US" sz="1600" kern="100">
                          <a:latin typeface="Times New Roman"/>
                          <a:ea typeface="宋体"/>
                          <a:cs typeface="Times New Roman"/>
                        </a:rPr>
                        <a:t>SQL</a:t>
                      </a:r>
                      <a:r>
                        <a:rPr lang="zh-CN" sz="1600" kern="100">
                          <a:latin typeface="Times New Roman"/>
                          <a:ea typeface="宋体"/>
                          <a:cs typeface="Times New Roman"/>
                        </a:rPr>
                        <a:t>语句，该语句可能为</a:t>
                      </a:r>
                      <a:r>
                        <a:rPr lang="en-US" sz="1600" kern="100">
                          <a:latin typeface="Times New Roman"/>
                          <a:ea typeface="宋体"/>
                          <a:cs typeface="Times New Roman"/>
                        </a:rPr>
                        <a:t>INSERT</a:t>
                      </a:r>
                      <a:r>
                        <a:rPr lang="zh-CN" sz="1600" kern="100">
                          <a:latin typeface="Times New Roman"/>
                          <a:ea typeface="宋体"/>
                          <a:cs typeface="Times New Roman"/>
                        </a:rPr>
                        <a:t>、</a:t>
                      </a:r>
                      <a:r>
                        <a:rPr lang="en-US" sz="1600" kern="100">
                          <a:latin typeface="Times New Roman"/>
                          <a:ea typeface="宋体"/>
                          <a:cs typeface="Times New Roman"/>
                        </a:rPr>
                        <a:t>UPDATE</a:t>
                      </a:r>
                      <a:r>
                        <a:rPr lang="zh-CN" sz="1600" kern="100">
                          <a:latin typeface="Times New Roman"/>
                          <a:ea typeface="宋体"/>
                          <a:cs typeface="Times New Roman"/>
                        </a:rPr>
                        <a:t>或</a:t>
                      </a:r>
                      <a:r>
                        <a:rPr lang="en-US" sz="1600" kern="100">
                          <a:latin typeface="Times New Roman"/>
                          <a:ea typeface="宋体"/>
                          <a:cs typeface="Times New Roman"/>
                        </a:rPr>
                        <a:t>DELETE</a:t>
                      </a:r>
                      <a:r>
                        <a:rPr lang="zh-CN" sz="1600" kern="100">
                          <a:latin typeface="Times New Roman"/>
                          <a:ea typeface="宋体"/>
                          <a:cs typeface="Times New Roman"/>
                        </a:rPr>
                        <a:t>语句，或者不返回任何内容的</a:t>
                      </a:r>
                      <a:r>
                        <a:rPr lang="en-US" sz="1600" kern="100">
                          <a:latin typeface="Times New Roman"/>
                          <a:ea typeface="宋体"/>
                          <a:cs typeface="Times New Roman"/>
                        </a:rPr>
                        <a:t>SQL</a:t>
                      </a:r>
                      <a:r>
                        <a:rPr lang="zh-CN" sz="1600" kern="100">
                          <a:latin typeface="Times New Roman"/>
                          <a:ea typeface="宋体"/>
                          <a:cs typeface="Times New Roman"/>
                        </a:rPr>
                        <a:t>语句（如</a:t>
                      </a:r>
                      <a:r>
                        <a:rPr lang="en-US" sz="1600" kern="100">
                          <a:latin typeface="Times New Roman"/>
                          <a:ea typeface="宋体"/>
                          <a:cs typeface="Times New Roman"/>
                        </a:rPr>
                        <a:t>SQL DDL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getUpdateCount()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以更新计数的形式获取当前结果；如果结果为</a:t>
                      </a:r>
                      <a:r>
                        <a:rPr lang="en-US" sz="1600" kern="100" dirty="0" err="1">
                          <a:latin typeface="Times New Roman"/>
                          <a:ea typeface="宋体"/>
                          <a:cs typeface="Times New Roman"/>
                        </a:rPr>
                        <a:t>ResultSet</a:t>
                      </a:r>
                      <a:r>
                        <a:rPr lang="zh-CN" sz="1600" kern="100" dirty="0">
                          <a:latin typeface="Times New Roman"/>
                          <a:ea typeface="宋体"/>
                          <a:cs typeface="Times New Roman"/>
                        </a:rPr>
                        <a:t>对象或没有更多结果，则返回</a:t>
                      </a:r>
                      <a:r>
                        <a:rPr lang="en-US" sz="1600" kern="100" dirty="0">
                          <a:latin typeface="Times New Roman"/>
                          <a:ea typeface="宋体"/>
                          <a:cs typeface="Times New Roman"/>
                        </a:rPr>
                        <a:t> -1</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isClosed()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获取是否已关闭了此</a:t>
                      </a:r>
                      <a:r>
                        <a:rPr lang="en-US" sz="1600" kern="100" dirty="0">
                          <a:latin typeface="Times New Roman"/>
                          <a:ea typeface="宋体"/>
                          <a:cs typeface="Times New Roman"/>
                        </a:rPr>
                        <a:t>Statement</a:t>
                      </a:r>
                      <a:r>
                        <a:rPr lang="zh-CN" sz="1600" kern="100" dirty="0">
                          <a:latin typeface="Times New Roman"/>
                          <a:ea typeface="宋体"/>
                          <a:cs typeface="Times New Roman"/>
                        </a:rPr>
                        <a:t>对象</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lstStyle/>
          <a:p>
            <a:r>
              <a:rPr lang="en-US" b="1" dirty="0" smtClean="0"/>
              <a:t>JDBC API</a:t>
            </a:r>
            <a:r>
              <a:rPr lang="zh-CN" altLang="en-US" b="1" dirty="0" smtClean="0"/>
              <a:t>－</a:t>
            </a:r>
            <a:r>
              <a:rPr lang="en-US" altLang="zh-CN" b="1" dirty="0" err="1" smtClean="0"/>
              <a:t>Prepared</a:t>
            </a:r>
            <a:r>
              <a:rPr lang="en-US" b="1" dirty="0" err="1" smtClean="0"/>
              <a:t>S</a:t>
            </a:r>
            <a:r>
              <a:rPr lang="en-US" altLang="zh-CN" b="1" dirty="0" err="1" smtClean="0"/>
              <a:t>tatement</a:t>
            </a:r>
            <a:r>
              <a:rPr lang="zh-CN" altLang="en-US" b="1" dirty="0" smtClean="0"/>
              <a:t>接口</a:t>
            </a:r>
            <a:endParaRPr lang="en-US" altLang="zh-CN" b="1" dirty="0" smtClean="0"/>
          </a:p>
          <a:p>
            <a:pPr lvl="1"/>
            <a:r>
              <a:rPr lang="en-US" dirty="0" err="1" smtClean="0"/>
              <a:t>PreparedStatement</a:t>
            </a:r>
            <a:r>
              <a:rPr lang="zh-CN" altLang="en-US" dirty="0" smtClean="0"/>
              <a:t>接口用于执行预编译的</a:t>
            </a:r>
            <a:r>
              <a:rPr lang="en-US" dirty="0" smtClean="0"/>
              <a:t>SQL</a:t>
            </a:r>
            <a:r>
              <a:rPr lang="zh-CN" altLang="en-US" dirty="0" smtClean="0"/>
              <a:t>语句，可以带输入参数，当然也可以不带输入参数。</a:t>
            </a:r>
            <a:endParaRPr lang="en-US" altLang="zh-CN" dirty="0" smtClean="0"/>
          </a:p>
          <a:p>
            <a:pPr lvl="1"/>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18</a:t>
            </a:fld>
            <a:endParaRPr lang="zh-CN" altLang="en-US"/>
          </a:p>
        </p:txBody>
      </p:sp>
      <p:graphicFrame>
        <p:nvGraphicFramePr>
          <p:cNvPr id="7" name="表格 6"/>
          <p:cNvGraphicFramePr>
            <a:graphicFrameLocks noGrp="1"/>
          </p:cNvGraphicFramePr>
          <p:nvPr/>
        </p:nvGraphicFramePr>
        <p:xfrm>
          <a:off x="642910" y="2714620"/>
          <a:ext cx="7500990" cy="3550920"/>
        </p:xfrm>
        <a:graphic>
          <a:graphicData uri="http://schemas.openxmlformats.org/drawingml/2006/table">
            <a:tbl>
              <a:tblPr firstRow="1" bandRow="1">
                <a:tableStyleId>{5C22544A-7EE6-4342-B048-85BDC9FD1C3A}</a:tableStyleId>
              </a:tblPr>
              <a:tblGrid>
                <a:gridCol w="3750495"/>
                <a:gridCol w="3750495"/>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addBatch()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将一组参数添加到此</a:t>
                      </a:r>
                      <a:r>
                        <a:rPr lang="en-US" sz="1600" kern="100">
                          <a:latin typeface="Times New Roman"/>
                          <a:ea typeface="宋体"/>
                          <a:cs typeface="Times New Roman"/>
                        </a:rPr>
                        <a:t>PreparedStatement</a:t>
                      </a:r>
                      <a:r>
                        <a:rPr lang="zh-CN" sz="1600" kern="100">
                          <a:latin typeface="Times New Roman"/>
                          <a:ea typeface="宋体"/>
                          <a:cs typeface="Times New Roman"/>
                        </a:rPr>
                        <a:t>对象的批处理命令中</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clearParamenters()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立即清除当前参数值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execute()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语句，可以是任何种类的</a:t>
                      </a:r>
                      <a:r>
                        <a:rPr lang="en-US" sz="1600" kern="100">
                          <a:latin typeface="Times New Roman"/>
                          <a:ea typeface="宋体"/>
                          <a:cs typeface="Times New Roman"/>
                        </a:rPr>
                        <a:t>SQL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ResultSet executeQuery()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查询并将查询结果以</a:t>
                      </a:r>
                      <a:r>
                        <a:rPr lang="en-US" sz="1600" kern="100">
                          <a:latin typeface="Times New Roman"/>
                          <a:ea typeface="宋体"/>
                          <a:cs typeface="Times New Roman"/>
                        </a:rPr>
                        <a:t>ResultSet</a:t>
                      </a:r>
                      <a:r>
                        <a:rPr lang="zh-CN" sz="1600" kern="100">
                          <a:latin typeface="Times New Roman"/>
                          <a:ea typeface="宋体"/>
                          <a:cs typeface="Times New Roman"/>
                        </a:rPr>
                        <a:t>形式返回</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executeUpdate()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语句，该语句必须是一个</a:t>
                      </a:r>
                      <a:r>
                        <a:rPr lang="en-US" sz="1600" kern="100">
                          <a:latin typeface="Times New Roman"/>
                          <a:ea typeface="宋体"/>
                          <a:cs typeface="Times New Roman"/>
                        </a:rPr>
                        <a:t>SQL INSERT</a:t>
                      </a:r>
                      <a:r>
                        <a:rPr lang="zh-CN" sz="1600" kern="100">
                          <a:latin typeface="Times New Roman"/>
                          <a:ea typeface="宋体"/>
                          <a:cs typeface="Times New Roman"/>
                        </a:rPr>
                        <a:t>、</a:t>
                      </a:r>
                      <a:r>
                        <a:rPr lang="en-US" sz="1600" kern="100">
                          <a:latin typeface="Times New Roman"/>
                          <a:ea typeface="宋体"/>
                          <a:cs typeface="Times New Roman"/>
                        </a:rPr>
                        <a:t>UPDATE</a:t>
                      </a:r>
                      <a:r>
                        <a:rPr lang="zh-CN" sz="1600" kern="100">
                          <a:latin typeface="Times New Roman"/>
                          <a:ea typeface="宋体"/>
                          <a:cs typeface="Times New Roman"/>
                        </a:rPr>
                        <a:t>或</a:t>
                      </a:r>
                      <a:r>
                        <a:rPr lang="en-US" sz="1600" kern="100">
                          <a:latin typeface="Times New Roman"/>
                          <a:ea typeface="宋体"/>
                          <a:cs typeface="Times New Roman"/>
                        </a:rPr>
                        <a:t>DELETE</a:t>
                      </a:r>
                      <a:r>
                        <a:rPr lang="zh-CN" sz="1600" kern="100">
                          <a:latin typeface="Times New Roman"/>
                          <a:ea typeface="宋体"/>
                          <a:cs typeface="Times New Roman"/>
                        </a:rPr>
                        <a:t>语句；或者是一个什么都不返回的</a:t>
                      </a:r>
                      <a:r>
                        <a:rPr lang="en-US" sz="1600" kern="100">
                          <a:latin typeface="Times New Roman"/>
                          <a:ea typeface="宋体"/>
                          <a:cs typeface="Times New Roman"/>
                        </a:rPr>
                        <a:t>SQL</a:t>
                      </a:r>
                      <a:r>
                        <a:rPr lang="zh-CN" sz="1600" kern="100">
                          <a:latin typeface="Times New Roman"/>
                          <a:ea typeface="宋体"/>
                          <a:cs typeface="Times New Roman"/>
                        </a:rPr>
                        <a:t>语句，如</a:t>
                      </a:r>
                      <a:r>
                        <a:rPr lang="en-US" sz="1600" kern="100">
                          <a:latin typeface="Times New Roman"/>
                          <a:ea typeface="宋体"/>
                          <a:cs typeface="Times New Roman"/>
                        </a:rPr>
                        <a:t>DDL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setXxx(int i, xxx v)</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将第</a:t>
                      </a:r>
                      <a:r>
                        <a:rPr lang="en-US" sz="1600" kern="100" dirty="0" err="1">
                          <a:latin typeface="Times New Roman"/>
                          <a:ea typeface="宋体"/>
                          <a:cs typeface="Times New Roman"/>
                        </a:rPr>
                        <a:t>i</a:t>
                      </a:r>
                      <a:r>
                        <a:rPr lang="zh-CN" sz="1600" kern="100" dirty="0">
                          <a:latin typeface="Times New Roman"/>
                          <a:ea typeface="宋体"/>
                          <a:cs typeface="Times New Roman"/>
                        </a:rPr>
                        <a:t>个数据类型为</a:t>
                      </a:r>
                      <a:r>
                        <a:rPr lang="en-US" sz="1600" kern="100" dirty="0">
                          <a:latin typeface="Times New Roman"/>
                          <a:ea typeface="宋体"/>
                          <a:cs typeface="Times New Roman"/>
                        </a:rPr>
                        <a:t>xxx</a:t>
                      </a:r>
                      <a:r>
                        <a:rPr lang="zh-CN" sz="1600" kern="100" dirty="0">
                          <a:latin typeface="Times New Roman"/>
                          <a:ea typeface="宋体"/>
                          <a:cs typeface="Times New Roman"/>
                        </a:rPr>
                        <a:t>的参数设置为</a:t>
                      </a:r>
                      <a:r>
                        <a:rPr lang="en-US" sz="1600" kern="100" dirty="0">
                          <a:latin typeface="Times New Roman"/>
                          <a:ea typeface="宋体"/>
                          <a:cs typeface="Times New Roman"/>
                        </a:rPr>
                        <a:t>v</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lstStyle/>
          <a:p>
            <a:r>
              <a:rPr lang="en-US" b="1" dirty="0" smtClean="0"/>
              <a:t>JDBC API</a:t>
            </a:r>
            <a:r>
              <a:rPr lang="zh-CN" altLang="en-US" b="1" dirty="0" smtClean="0"/>
              <a:t>－</a:t>
            </a:r>
            <a:r>
              <a:rPr lang="en-US" altLang="zh-CN" b="1" dirty="0" err="1" smtClean="0"/>
              <a:t>ResultSet</a:t>
            </a:r>
            <a:r>
              <a:rPr lang="zh-CN" altLang="en-US" b="1" dirty="0" smtClean="0"/>
              <a:t>接口</a:t>
            </a:r>
            <a:endParaRPr lang="en-US" altLang="zh-CN" b="1" dirty="0" smtClean="0"/>
          </a:p>
          <a:p>
            <a:pPr lvl="1"/>
            <a:r>
              <a:rPr lang="zh-CN" altLang="en-US" dirty="0" smtClean="0"/>
              <a:t>使用</a:t>
            </a:r>
            <a:r>
              <a:rPr lang="en-US" dirty="0" smtClean="0"/>
              <a:t>Statement/</a:t>
            </a:r>
            <a:r>
              <a:rPr lang="en-US" dirty="0" err="1" smtClean="0"/>
              <a:t>PreparedStatement</a:t>
            </a:r>
            <a:r>
              <a:rPr lang="zh-CN" altLang="en-US" dirty="0" smtClean="0"/>
              <a:t>对象执行</a:t>
            </a:r>
            <a:r>
              <a:rPr lang="en-US" dirty="0" smtClean="0"/>
              <a:t>SELECT </a:t>
            </a:r>
            <a:r>
              <a:rPr lang="zh-CN" altLang="en-US" dirty="0" smtClean="0"/>
              <a:t>类型的</a:t>
            </a:r>
            <a:r>
              <a:rPr lang="en-US" dirty="0" smtClean="0"/>
              <a:t>SQL</a:t>
            </a:r>
            <a:r>
              <a:rPr lang="zh-CN" altLang="en-US" dirty="0" smtClean="0"/>
              <a:t>语句后返回一个</a:t>
            </a:r>
            <a:r>
              <a:rPr lang="en-US" dirty="0" err="1" smtClean="0"/>
              <a:t>ResultSet</a:t>
            </a:r>
            <a:r>
              <a:rPr lang="zh-CN" altLang="en-US" dirty="0" smtClean="0"/>
              <a:t>类型的结果集，</a:t>
            </a:r>
            <a:r>
              <a:rPr lang="en-US" dirty="0" err="1" smtClean="0"/>
              <a:t>ResultSet</a:t>
            </a:r>
            <a:r>
              <a:rPr lang="zh-CN" altLang="en-US" dirty="0" smtClean="0"/>
              <a:t>结果集中包含了查询的结果。</a:t>
            </a:r>
            <a:r>
              <a:rPr lang="en-US" dirty="0" err="1" smtClean="0"/>
              <a:t>ResultSet</a:t>
            </a:r>
            <a:r>
              <a:rPr lang="zh-CN" altLang="en-US" dirty="0" smtClean="0"/>
              <a:t>结果集是一张二维表，其中有查询返回的列标题及对应的数据。</a:t>
            </a:r>
            <a:r>
              <a:rPr lang="en-US" dirty="0" err="1" smtClean="0"/>
              <a:t>ResultSet</a:t>
            </a:r>
            <a:r>
              <a:rPr lang="zh-CN" altLang="en-US" dirty="0" smtClean="0"/>
              <a:t>接口中提供了多个访问，以获得指定列指定行的数据，并且支持向前和向后移动记录指针功能，</a:t>
            </a:r>
            <a:r>
              <a:rPr lang="en-US" dirty="0" err="1" smtClean="0"/>
              <a:t>ResultSet</a:t>
            </a:r>
            <a:r>
              <a:rPr lang="zh-CN" altLang="en-US" dirty="0" smtClean="0"/>
              <a:t>实例最初定位在结果集的第一行。</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a:t>
            </a:r>
            <a:endParaRPr lang="zh-CN" altLang="en-US" dirty="0"/>
          </a:p>
        </p:txBody>
      </p:sp>
      <p:sp>
        <p:nvSpPr>
          <p:cNvPr id="3" name="内容占位符 2"/>
          <p:cNvSpPr>
            <a:spLocks noGrp="1"/>
          </p:cNvSpPr>
          <p:nvPr>
            <p:ph sz="quarter" idx="1"/>
          </p:nvPr>
        </p:nvSpPr>
        <p:spPr/>
        <p:txBody>
          <a:bodyPr/>
          <a:lstStyle/>
          <a:p>
            <a:r>
              <a:rPr lang="zh-CN" altLang="en-US" sz="2800" dirty="0" smtClean="0">
                <a:solidFill>
                  <a:srgbClr val="00B050"/>
                </a:solidFill>
                <a:latin typeface="微软雅黑" pitchFamily="34" charset="-122"/>
                <a:ea typeface="微软雅黑" pitchFamily="34" charset="-122"/>
              </a:rPr>
              <a:t>本章要点：</a:t>
            </a:r>
            <a:endParaRPr lang="en-US" sz="2800" dirty="0" smtClean="0">
              <a:solidFill>
                <a:srgbClr val="00B050"/>
              </a:solidFill>
              <a:latin typeface="微软雅黑" pitchFamily="34" charset="-122"/>
              <a:ea typeface="微软雅黑" pitchFamily="34" charset="-122"/>
            </a:endParaRPr>
          </a:p>
          <a:p>
            <a:pPr marL="1074738" lvl="0" indent="361950"/>
            <a:r>
              <a:rPr lang="en-US" dirty="0" err="1" smtClean="0"/>
              <a:t>MySQL</a:t>
            </a:r>
            <a:r>
              <a:rPr lang="zh-CN" altLang="en-US" dirty="0" smtClean="0"/>
              <a:t>数据库的使用</a:t>
            </a:r>
          </a:p>
          <a:p>
            <a:pPr marL="1074738" lvl="0" indent="361950"/>
            <a:r>
              <a:rPr lang="en-US" dirty="0" smtClean="0"/>
              <a:t>JDBC</a:t>
            </a:r>
            <a:r>
              <a:rPr lang="zh-CN" altLang="en-US" dirty="0" smtClean="0"/>
              <a:t>简介</a:t>
            </a:r>
          </a:p>
          <a:p>
            <a:pPr marL="1074738" lvl="0" indent="361950"/>
            <a:r>
              <a:rPr lang="en-US" dirty="0" smtClean="0"/>
              <a:t>JDBC API</a:t>
            </a:r>
            <a:endParaRPr lang="zh-CN" altLang="en-US" dirty="0" smtClean="0"/>
          </a:p>
          <a:p>
            <a:pPr marL="1074738" lvl="0" indent="361950"/>
            <a:r>
              <a:rPr lang="zh-CN" altLang="en-US" dirty="0" smtClean="0"/>
              <a:t>使用</a:t>
            </a:r>
            <a:r>
              <a:rPr lang="en-US" dirty="0" smtClean="0"/>
              <a:t>JDBC</a:t>
            </a:r>
            <a:r>
              <a:rPr lang="zh-CN" altLang="en-US" dirty="0" smtClean="0"/>
              <a:t>访问</a:t>
            </a:r>
            <a:r>
              <a:rPr lang="en-US" dirty="0" err="1" smtClean="0"/>
              <a:t>MySQL</a:t>
            </a:r>
            <a:r>
              <a:rPr lang="zh-CN" altLang="en-US" dirty="0" smtClean="0"/>
              <a:t>数据库</a:t>
            </a:r>
          </a:p>
          <a:p>
            <a:pPr marL="1074738" lvl="0" indent="361950"/>
            <a:r>
              <a:rPr lang="zh-CN" altLang="en-US" dirty="0" smtClean="0"/>
              <a:t>使用</a:t>
            </a:r>
            <a:r>
              <a:rPr lang="en-US" dirty="0" smtClean="0"/>
              <a:t>JDBC</a:t>
            </a:r>
            <a:r>
              <a:rPr lang="zh-CN" altLang="en-US" dirty="0" smtClean="0"/>
              <a:t>连接</a:t>
            </a:r>
            <a:r>
              <a:rPr lang="en-US" dirty="0" smtClean="0"/>
              <a:t>SQL Server</a:t>
            </a:r>
            <a:r>
              <a:rPr lang="zh-CN" altLang="en-US" dirty="0" smtClean="0"/>
              <a:t>数据库</a:t>
            </a:r>
          </a:p>
          <a:p>
            <a:pPr marL="1074738" lvl="0" indent="361950"/>
            <a:r>
              <a:rPr lang="zh-CN" altLang="en-US" dirty="0" smtClean="0"/>
              <a:t>使用</a:t>
            </a:r>
            <a:r>
              <a:rPr lang="en-US" dirty="0" smtClean="0"/>
              <a:t>JDBC</a:t>
            </a:r>
            <a:r>
              <a:rPr lang="zh-CN" altLang="en-US" dirty="0" smtClean="0"/>
              <a:t>连接</a:t>
            </a:r>
            <a:r>
              <a:rPr lang="en-US" dirty="0" smtClean="0"/>
              <a:t>Oracle</a:t>
            </a:r>
            <a:r>
              <a:rPr lang="zh-CN" altLang="en-US" dirty="0" smtClean="0"/>
              <a:t>数据库</a:t>
            </a:r>
          </a:p>
          <a:p>
            <a:pPr marL="1074738" lvl="0" indent="361950"/>
            <a:r>
              <a:rPr lang="zh-CN" altLang="en-US" dirty="0" smtClean="0"/>
              <a:t>数据库连接池</a:t>
            </a:r>
          </a:p>
          <a:p>
            <a:pPr lvl="1"/>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36"/>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500034" y="1785926"/>
            <a:ext cx="7467600" cy="4873752"/>
          </a:xfrm>
        </p:spPr>
        <p:txBody>
          <a:bodyPr>
            <a:normAutofit/>
          </a:bodyPr>
          <a:lstStyle/>
          <a:p>
            <a:pPr>
              <a:buNone/>
            </a:pPr>
            <a:r>
              <a:rPr lang="en-US" dirty="0" smtClean="0"/>
              <a:t>JDBC API</a:t>
            </a:r>
            <a:r>
              <a:rPr lang="zh-CN" altLang="en-US" dirty="0" smtClean="0"/>
              <a:t>－</a:t>
            </a:r>
            <a:r>
              <a:rPr lang="en-US" dirty="0" err="1" smtClean="0"/>
              <a:t>ResultSet</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20</a:t>
            </a:fld>
            <a:endParaRPr lang="zh-CN" altLang="en-US"/>
          </a:p>
        </p:txBody>
      </p:sp>
      <p:graphicFrame>
        <p:nvGraphicFramePr>
          <p:cNvPr id="6" name="表格 5"/>
          <p:cNvGraphicFramePr>
            <a:graphicFrameLocks noGrp="1"/>
          </p:cNvGraphicFramePr>
          <p:nvPr/>
        </p:nvGraphicFramePr>
        <p:xfrm>
          <a:off x="571472" y="2357430"/>
          <a:ext cx="7572428" cy="2589630"/>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smtClean="0">
                          <a:latin typeface="Times New Roman"/>
                          <a:ea typeface="宋体"/>
                          <a:cs typeface="Times New Roman"/>
                        </a:rPr>
                        <a:t>xxx </a:t>
                      </a:r>
                      <a:r>
                        <a:rPr lang="en-US" sz="1600" kern="100" dirty="0" err="1" smtClean="0">
                          <a:latin typeface="Times New Roman"/>
                          <a:ea typeface="宋体"/>
                          <a:cs typeface="Times New Roman"/>
                        </a:rPr>
                        <a:t>getXxx</a:t>
                      </a:r>
                      <a:r>
                        <a:rPr lang="en-US" sz="1600" kern="100" dirty="0" smtClean="0">
                          <a:latin typeface="Times New Roman"/>
                          <a:ea typeface="宋体"/>
                          <a:cs typeface="Times New Roman"/>
                        </a:rPr>
                        <a:t>(</a:t>
                      </a:r>
                      <a:r>
                        <a:rPr lang="en-US" sz="1600" kern="100" dirty="0" err="1" smtClean="0">
                          <a:latin typeface="Times New Roman"/>
                          <a:ea typeface="宋体"/>
                          <a:cs typeface="Times New Roman"/>
                        </a:rPr>
                        <a:t>int</a:t>
                      </a:r>
                      <a:r>
                        <a:rPr lang="en-US" sz="1600" kern="100" dirty="0" smtClean="0">
                          <a:latin typeface="Times New Roman"/>
                          <a:ea typeface="宋体"/>
                          <a:cs typeface="Times New Roman"/>
                        </a:rPr>
                        <a:t> </a:t>
                      </a:r>
                      <a:r>
                        <a:rPr lang="en-US" sz="1600" kern="100" dirty="0" err="1">
                          <a:latin typeface="Times New Roman"/>
                          <a:ea typeface="宋体"/>
                          <a:cs typeface="Times New Roman"/>
                        </a:rPr>
                        <a:t>columnIndex</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获得第</a:t>
                      </a:r>
                      <a:r>
                        <a:rPr lang="en-US" sz="1600" kern="100" dirty="0" err="1">
                          <a:latin typeface="Times New Roman"/>
                          <a:ea typeface="宋体"/>
                          <a:cs typeface="Times New Roman"/>
                        </a:rPr>
                        <a:t>columnIndex</a:t>
                      </a:r>
                      <a:r>
                        <a:rPr lang="zh-CN" sz="1600" kern="100" dirty="0" smtClean="0">
                          <a:latin typeface="Times New Roman"/>
                          <a:ea typeface="宋体"/>
                          <a:cs typeface="Times New Roman"/>
                        </a:rPr>
                        <a:t>列</a:t>
                      </a:r>
                      <a:r>
                        <a:rPr lang="en-US" altLang="zh-CN" sz="1600" kern="100" dirty="0" smtClean="0">
                          <a:latin typeface="Times New Roman"/>
                          <a:ea typeface="宋体"/>
                          <a:cs typeface="Times New Roman"/>
                        </a:rPr>
                        <a:t>xxx</a:t>
                      </a:r>
                      <a:r>
                        <a:rPr lang="zh-CN" sz="1600" kern="100" dirty="0" smtClean="0">
                          <a:latin typeface="Times New Roman"/>
                          <a:ea typeface="宋体"/>
                          <a:cs typeface="Times New Roman"/>
                        </a:rPr>
                        <a:t>数据类型</a:t>
                      </a:r>
                      <a:r>
                        <a:rPr lang="zh-CN" sz="1600" kern="100" dirty="0">
                          <a:latin typeface="Times New Roman"/>
                          <a:ea typeface="宋体"/>
                          <a:cs typeface="Times New Roman"/>
                        </a:rPr>
                        <a:t>的字段数据</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smtClean="0">
                          <a:latin typeface="Times New Roman"/>
                          <a:ea typeface="宋体"/>
                          <a:cs typeface="Times New Roman"/>
                        </a:rPr>
                        <a:t>xxx </a:t>
                      </a:r>
                      <a:r>
                        <a:rPr lang="en-US" sz="1600" kern="100" dirty="0" err="1" smtClean="0">
                          <a:latin typeface="Times New Roman"/>
                          <a:ea typeface="宋体"/>
                          <a:cs typeface="Times New Roman"/>
                        </a:rPr>
                        <a:t>getXxx</a:t>
                      </a:r>
                      <a:r>
                        <a:rPr lang="en-US" sz="1600" kern="100" dirty="0" smtClean="0">
                          <a:latin typeface="Times New Roman"/>
                          <a:ea typeface="宋体"/>
                          <a:cs typeface="Times New Roman"/>
                        </a:rPr>
                        <a:t>(String </a:t>
                      </a:r>
                      <a:r>
                        <a:rPr lang="en-US" sz="1600" kern="100" dirty="0" err="1">
                          <a:latin typeface="Times New Roman"/>
                          <a:ea typeface="宋体"/>
                          <a:cs typeface="Times New Roman"/>
                        </a:rPr>
                        <a:t>columnName</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获得列名为</a:t>
                      </a:r>
                      <a:r>
                        <a:rPr lang="en-US" sz="1600" kern="100" dirty="0" err="1">
                          <a:latin typeface="Times New Roman"/>
                          <a:ea typeface="宋体"/>
                          <a:cs typeface="Times New Roman"/>
                        </a:rPr>
                        <a:t>columnName</a:t>
                      </a:r>
                      <a:r>
                        <a:rPr lang="zh-CN" sz="1600" kern="100" dirty="0">
                          <a:latin typeface="Times New Roman"/>
                          <a:ea typeface="宋体"/>
                          <a:cs typeface="Times New Roman"/>
                        </a:rPr>
                        <a:t>，数据类型</a:t>
                      </a:r>
                      <a:r>
                        <a:rPr lang="zh-CN" sz="1600" kern="100" dirty="0" smtClean="0">
                          <a:latin typeface="Times New Roman"/>
                          <a:ea typeface="宋体"/>
                          <a:cs typeface="Times New Roman"/>
                        </a:rPr>
                        <a:t>为</a:t>
                      </a:r>
                      <a:r>
                        <a:rPr lang="en-US" sz="1600" kern="100" dirty="0" smtClean="0">
                          <a:latin typeface="Times New Roman"/>
                          <a:ea typeface="宋体"/>
                          <a:cs typeface="Times New Roman"/>
                        </a:rPr>
                        <a:t>xxx</a:t>
                      </a:r>
                      <a:r>
                        <a:rPr lang="zh-CN" sz="1600" kern="100" dirty="0" smtClean="0">
                          <a:latin typeface="Times New Roman"/>
                          <a:ea typeface="宋体"/>
                          <a:cs typeface="Times New Roman"/>
                        </a:rPr>
                        <a:t>的</a:t>
                      </a:r>
                      <a:r>
                        <a:rPr lang="zh-CN" sz="1600" kern="100" dirty="0">
                          <a:latin typeface="Times New Roman"/>
                          <a:ea typeface="宋体"/>
                          <a:cs typeface="Times New Roman"/>
                        </a:rPr>
                        <a:t>字段数据</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next()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使指针向下移动一行</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a:latin typeface="Times New Roman"/>
                          <a:ea typeface="宋体"/>
                          <a:cs typeface="Times New Roman"/>
                        </a:rPr>
                        <a:t>void close()</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立即释放</a:t>
                      </a:r>
                      <a:r>
                        <a:rPr lang="zh-CN" sz="1600" kern="100" dirty="0" smtClean="0">
                          <a:latin typeface="Times New Roman"/>
                          <a:ea typeface="宋体"/>
                          <a:cs typeface="Times New Roman"/>
                        </a:rPr>
                        <a:t>此</a:t>
                      </a:r>
                      <a:r>
                        <a:rPr lang="en-US" sz="1600" kern="100" dirty="0" smtClean="0">
                          <a:latin typeface="Times New Roman"/>
                          <a:ea typeface="宋体"/>
                          <a:cs typeface="Times New Roman"/>
                        </a:rPr>
                        <a:t>Result</a:t>
                      </a:r>
                      <a:r>
                        <a:rPr lang="zh-CN" sz="1600" kern="100" dirty="0" smtClean="0">
                          <a:latin typeface="Times New Roman"/>
                          <a:ea typeface="宋体"/>
                          <a:cs typeface="Times New Roman"/>
                        </a:rPr>
                        <a:t>对象</a:t>
                      </a:r>
                      <a:r>
                        <a:rPr lang="zh-CN" altLang="en-US" sz="1600" kern="100" dirty="0" smtClean="0">
                          <a:latin typeface="Times New Roman"/>
                          <a:ea typeface="宋体"/>
                          <a:cs typeface="Times New Roman"/>
                        </a:rPr>
                        <a:t>占用的系统资源</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a:t>
            </a:r>
            <a:r>
              <a:rPr lang="en-US" altLang="zh-CN" dirty="0" smtClean="0"/>
              <a:t>.</a:t>
            </a:r>
            <a:r>
              <a:rPr lang="zh-CN" altLang="en-US" dirty="0" smtClean="0"/>
              <a:t>使用</a:t>
            </a:r>
            <a:r>
              <a:rPr lang="en-US" dirty="0" smtClean="0"/>
              <a:t>JDBC API</a:t>
            </a:r>
            <a:r>
              <a:rPr lang="zh-CN" altLang="en-US" dirty="0" smtClean="0"/>
              <a:t>访问数据库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21</a:t>
            </a:fld>
            <a:endParaRPr lang="zh-CN" altLang="en-US"/>
          </a:p>
        </p:txBody>
      </p:sp>
      <p:sp>
        <p:nvSpPr>
          <p:cNvPr id="7" name="内容占位符 6"/>
          <p:cNvSpPr>
            <a:spLocks noGrp="1"/>
          </p:cNvSpPr>
          <p:nvPr>
            <p:ph sz="quarter" idx="1"/>
          </p:nvPr>
        </p:nvSpPr>
        <p:spPr/>
        <p:txBody>
          <a:bodyPr/>
          <a:lstStyle/>
          <a:p>
            <a:r>
              <a:rPr lang="zh-CN" altLang="en-US" dirty="0" smtClean="0"/>
              <a:t>使用</a:t>
            </a:r>
            <a:r>
              <a:rPr lang="en-US" altLang="zh-CN" dirty="0" smtClean="0"/>
              <a:t>JDBC</a:t>
            </a:r>
            <a:r>
              <a:rPr lang="zh-CN" altLang="en-US" dirty="0" smtClean="0"/>
              <a:t>连接数据库的基本步骤</a:t>
            </a:r>
            <a:endParaRPr lang="en-US" altLang="zh-CN" dirty="0" smtClean="0"/>
          </a:p>
          <a:p>
            <a:endParaRPr lang="zh-CN" altLang="en-US" dirty="0"/>
          </a:p>
        </p:txBody>
      </p:sp>
      <p:pic>
        <p:nvPicPr>
          <p:cNvPr id="8" name="图片 7" descr="捕获.JPG"/>
          <p:cNvPicPr>
            <a:picLocks noChangeAspect="1"/>
          </p:cNvPicPr>
          <p:nvPr/>
        </p:nvPicPr>
        <p:blipFill>
          <a:blip r:embed="rId2"/>
          <a:stretch>
            <a:fillRect/>
          </a:stretch>
        </p:blipFill>
        <p:spPr>
          <a:xfrm>
            <a:off x="928662" y="2214554"/>
            <a:ext cx="6969864" cy="31432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zh-CN" altLang="en-US" sz="4000" dirty="0" smtClean="0"/>
              <a:t>示例：</a:t>
            </a:r>
            <a:endParaRPr lang="en-US" altLang="zh-CN" sz="4000" dirty="0" smtClean="0"/>
          </a:p>
          <a:p>
            <a:pPr>
              <a:buNone/>
            </a:pPr>
            <a:r>
              <a:rPr lang="zh-CN" altLang="en-US" b="1" dirty="0" smtClean="0"/>
              <a:t>（</a:t>
            </a:r>
            <a:r>
              <a:rPr lang="en-US" altLang="zh-CN" b="1" dirty="0" smtClean="0"/>
              <a:t>1</a:t>
            </a:r>
            <a:r>
              <a:rPr lang="zh-CN" altLang="en-US" b="1" dirty="0" smtClean="0"/>
              <a:t>）加载</a:t>
            </a:r>
            <a:r>
              <a:rPr lang="en-US" b="1" dirty="0" smtClean="0"/>
              <a:t>JDBC</a:t>
            </a:r>
            <a:r>
              <a:rPr lang="zh-CN" altLang="en-US" b="1" dirty="0" smtClean="0"/>
              <a:t>驱动程序</a:t>
            </a:r>
          </a:p>
          <a:p>
            <a:pPr>
              <a:buNone/>
            </a:pPr>
            <a:r>
              <a:rPr lang="zh-CN" altLang="en-US" dirty="0" smtClean="0"/>
              <a:t>在应用程序中，有</a:t>
            </a:r>
            <a:r>
              <a:rPr lang="en-US" dirty="0" smtClean="0"/>
              <a:t>2</a:t>
            </a:r>
            <a:r>
              <a:rPr lang="zh-CN" altLang="en-US" dirty="0" smtClean="0"/>
              <a:t>种常用的方法加载</a:t>
            </a:r>
            <a:r>
              <a:rPr lang="en-US" dirty="0" smtClean="0"/>
              <a:t>JDBC</a:t>
            </a:r>
            <a:r>
              <a:rPr lang="zh-CN" altLang="en-US" dirty="0" smtClean="0"/>
              <a:t>驱动程序。</a:t>
            </a:r>
          </a:p>
          <a:p>
            <a:pPr lvl="0">
              <a:buNone/>
            </a:pPr>
            <a:r>
              <a:rPr lang="zh-CN" altLang="en-US" dirty="0" smtClean="0"/>
              <a:t>利用</a:t>
            </a:r>
            <a:r>
              <a:rPr lang="en-US" dirty="0" smtClean="0"/>
              <a:t>System</a:t>
            </a:r>
            <a:r>
              <a:rPr lang="zh-CN" altLang="en-US" dirty="0" smtClean="0"/>
              <a:t>类的静态方法</a:t>
            </a:r>
            <a:r>
              <a:rPr lang="en-US" dirty="0" err="1" smtClean="0"/>
              <a:t>setProperty</a:t>
            </a:r>
            <a:r>
              <a:rPr lang="en-US" dirty="0" smtClean="0"/>
              <a:t>()</a:t>
            </a:r>
            <a:r>
              <a:rPr lang="zh-CN" altLang="en-US" dirty="0" smtClean="0"/>
              <a:t>，例如加载</a:t>
            </a:r>
            <a:r>
              <a:rPr lang="en-US" dirty="0" smtClean="0"/>
              <a:t>JDBC-ODBC</a:t>
            </a:r>
            <a:r>
              <a:rPr lang="zh-CN" altLang="en-US" dirty="0" smtClean="0"/>
              <a:t>桥驱动，方法如下。</a:t>
            </a:r>
          </a:p>
          <a:p>
            <a:pPr>
              <a:buNone/>
            </a:pPr>
            <a:r>
              <a:rPr lang="en-US" dirty="0" err="1" smtClean="0"/>
              <a:t>System.</a:t>
            </a:r>
            <a:r>
              <a:rPr lang="en-US" i="1" dirty="0" err="1" smtClean="0"/>
              <a:t>setProperty</a:t>
            </a:r>
            <a:r>
              <a:rPr lang="en-US" dirty="0" smtClean="0"/>
              <a:t>("</a:t>
            </a:r>
            <a:r>
              <a:rPr lang="en-US" dirty="0" err="1" smtClean="0"/>
              <a:t>jdbc.drivers</a:t>
            </a:r>
            <a:r>
              <a:rPr lang="en-US" dirty="0" smtClean="0"/>
              <a:t>", "</a:t>
            </a:r>
            <a:r>
              <a:rPr lang="en-US" dirty="0" err="1" smtClean="0"/>
              <a:t>sun.jdbc.odbc.JdbcOdbcDriver</a:t>
            </a:r>
            <a:r>
              <a:rPr lang="en-US" dirty="0" smtClean="0"/>
              <a:t>");</a:t>
            </a:r>
            <a:endParaRPr lang="zh-CN" altLang="en-US" dirty="0" smtClean="0"/>
          </a:p>
          <a:p>
            <a:pPr lvl="0">
              <a:buNone/>
            </a:pPr>
            <a:r>
              <a:rPr lang="zh-CN" altLang="en-US" dirty="0" smtClean="0"/>
              <a:t>利用</a:t>
            </a:r>
            <a:r>
              <a:rPr lang="en-US" dirty="0" smtClean="0"/>
              <a:t>Class</a:t>
            </a:r>
            <a:r>
              <a:rPr lang="zh-CN" altLang="en-US" dirty="0" smtClean="0"/>
              <a:t>类的类方法</a:t>
            </a:r>
            <a:r>
              <a:rPr lang="en-US" dirty="0" err="1" smtClean="0"/>
              <a:t>forName</a:t>
            </a:r>
            <a:r>
              <a:rPr lang="en-US" dirty="0" smtClean="0"/>
              <a:t>()</a:t>
            </a:r>
            <a:r>
              <a:rPr lang="zh-CN" altLang="en-US" dirty="0" smtClean="0"/>
              <a:t>，例如加载</a:t>
            </a:r>
            <a:r>
              <a:rPr lang="en-US" dirty="0" smtClean="0"/>
              <a:t>JDBC-ODBC</a:t>
            </a:r>
            <a:r>
              <a:rPr lang="zh-CN" altLang="en-US" dirty="0" smtClean="0"/>
              <a:t>桥驱动，方法如下。</a:t>
            </a:r>
          </a:p>
          <a:p>
            <a:pPr>
              <a:buNone/>
            </a:pPr>
            <a:r>
              <a:rPr lang="en-US" dirty="0" err="1" smtClean="0"/>
              <a:t>Class.</a:t>
            </a:r>
            <a:r>
              <a:rPr lang="en-US" i="1" dirty="0" err="1" smtClean="0"/>
              <a:t>forName</a:t>
            </a:r>
            <a:r>
              <a:rPr lang="en-US" dirty="0" smtClean="0"/>
              <a:t>("</a:t>
            </a:r>
            <a:r>
              <a:rPr lang="en-US" dirty="0" err="1" smtClean="0"/>
              <a:t>sun.jdbc.odbc.JdbcOdbcDriver</a:t>
            </a:r>
            <a:r>
              <a:rPr lang="en-US" dirty="0" smtClean="0"/>
              <a:t>");</a:t>
            </a:r>
            <a:endParaRPr lang="zh-CN" altLang="en-US" dirty="0" smtClean="0"/>
          </a:p>
          <a:p>
            <a:pPr>
              <a:buNone/>
            </a:pPr>
            <a:r>
              <a:rPr lang="zh-CN" altLang="en-US" b="1" dirty="0" smtClean="0"/>
              <a:t>（</a:t>
            </a:r>
            <a:r>
              <a:rPr lang="en-US" altLang="zh-CN" b="1" dirty="0" smtClean="0"/>
              <a:t>2</a:t>
            </a:r>
            <a:r>
              <a:rPr lang="zh-CN" altLang="en-US" b="1" dirty="0" smtClean="0"/>
              <a:t>）建立与数据库的连接</a:t>
            </a:r>
          </a:p>
          <a:p>
            <a:pPr>
              <a:buNone/>
            </a:pPr>
            <a:r>
              <a:rPr lang="zh-CN" altLang="en-US" dirty="0" smtClean="0"/>
              <a:t>利用</a:t>
            </a:r>
            <a:r>
              <a:rPr lang="en-US" dirty="0" err="1" smtClean="0"/>
              <a:t>DriverManager</a:t>
            </a:r>
            <a:r>
              <a:rPr lang="zh-CN" altLang="en-US" dirty="0" smtClean="0"/>
              <a:t>类的类方法</a:t>
            </a:r>
            <a:r>
              <a:rPr lang="en-US" dirty="0" err="1" smtClean="0"/>
              <a:t>getConnection</a:t>
            </a:r>
            <a:r>
              <a:rPr lang="en-US" dirty="0" smtClean="0"/>
              <a:t>()</a:t>
            </a:r>
            <a:r>
              <a:rPr lang="zh-CN" altLang="en-US" dirty="0" smtClean="0"/>
              <a:t>来获得与特定数据库的连接实例（</a:t>
            </a:r>
            <a:r>
              <a:rPr lang="en-US" dirty="0" smtClean="0"/>
              <a:t>Connection</a:t>
            </a:r>
            <a:r>
              <a:rPr lang="zh-CN" altLang="en-US" dirty="0" smtClean="0"/>
              <a:t>实例）。例如与本地</a:t>
            </a:r>
            <a:r>
              <a:rPr lang="en-US" dirty="0" err="1" smtClean="0"/>
              <a:t>MySQL</a:t>
            </a:r>
            <a:r>
              <a:rPr lang="zh-CN" altLang="en-US" dirty="0" smtClean="0"/>
              <a:t>数据库</a:t>
            </a:r>
            <a:r>
              <a:rPr lang="en-US" dirty="0" err="1" smtClean="0"/>
              <a:t>newsdb</a:t>
            </a:r>
            <a:r>
              <a:rPr lang="zh-CN" altLang="en-US" dirty="0" smtClean="0"/>
              <a:t>连接，假设用户名为</a:t>
            </a:r>
            <a:r>
              <a:rPr lang="en-US" dirty="0" smtClean="0"/>
              <a:t>root</a:t>
            </a:r>
            <a:r>
              <a:rPr lang="zh-CN" altLang="en-US" dirty="0" smtClean="0"/>
              <a:t>，密码为</a:t>
            </a:r>
            <a:r>
              <a:rPr lang="en-US" dirty="0" err="1" smtClean="0"/>
              <a:t>passwd</a:t>
            </a:r>
            <a:r>
              <a:rPr lang="zh-CN" altLang="en-US" dirty="0" smtClean="0"/>
              <a:t>，方法如下。</a:t>
            </a:r>
          </a:p>
          <a:p>
            <a:pPr>
              <a:buNone/>
            </a:pPr>
            <a:r>
              <a:rPr lang="en-US" dirty="0" smtClean="0"/>
              <a:t>   Connection con = </a:t>
            </a:r>
            <a:r>
              <a:rPr lang="en-US" dirty="0" err="1" smtClean="0"/>
              <a:t>DriverManager.getConnection</a:t>
            </a:r>
            <a:r>
              <a:rPr lang="en-US" dirty="0" smtClean="0"/>
              <a:t> ("</a:t>
            </a:r>
            <a:r>
              <a:rPr lang="en-US" dirty="0" err="1" smtClean="0"/>
              <a:t>jdbc:mysql</a:t>
            </a:r>
            <a:r>
              <a:rPr lang="en-US" dirty="0" smtClean="0"/>
              <a:t>://localhost:3306/</a:t>
            </a:r>
            <a:r>
              <a:rPr lang="en-US" dirty="0" err="1" smtClean="0"/>
              <a:t>news?user</a:t>
            </a:r>
            <a:r>
              <a:rPr lang="en-US" dirty="0" smtClean="0"/>
              <a:t>=</a:t>
            </a:r>
            <a:r>
              <a:rPr lang="en-US" dirty="0" err="1" smtClean="0"/>
              <a:t>root&amp;password</a:t>
            </a:r>
            <a:r>
              <a:rPr lang="en-US" dirty="0" smtClean="0"/>
              <a:t>=</a:t>
            </a:r>
            <a:r>
              <a:rPr lang="en-US" dirty="0" err="1" smtClean="0"/>
              <a:t>passwd</a:t>
            </a:r>
            <a:r>
              <a:rPr lang="en-US" dirty="0" smtClean="0"/>
              <a:t>");</a:t>
            </a:r>
            <a:endParaRPr lang="zh-CN" altLang="en-US" dirty="0" smtClean="0"/>
          </a:p>
          <a:p>
            <a:pPr>
              <a:buNone/>
            </a:pPr>
            <a:r>
              <a:rPr lang="en-US" dirty="0" smtClean="0"/>
              <a:t>   </a:t>
            </a:r>
            <a:r>
              <a:rPr lang="zh-CN" altLang="en-US" dirty="0" smtClean="0"/>
              <a:t>或者：</a:t>
            </a:r>
          </a:p>
          <a:p>
            <a:pPr>
              <a:buNone/>
            </a:pPr>
            <a:r>
              <a:rPr lang="en-US" dirty="0" smtClean="0"/>
              <a:t>   Connection con = </a:t>
            </a:r>
            <a:r>
              <a:rPr lang="en-US" dirty="0" err="1" smtClean="0"/>
              <a:t>DriverManager.getConnection</a:t>
            </a:r>
            <a:endParaRPr lang="zh-CN" altLang="en-US" dirty="0" smtClean="0"/>
          </a:p>
          <a:p>
            <a:pPr>
              <a:buNone/>
            </a:pPr>
            <a:r>
              <a:rPr lang="en-US" dirty="0" smtClean="0"/>
              <a:t>("</a:t>
            </a:r>
            <a:r>
              <a:rPr lang="en-US" dirty="0" err="1" smtClean="0"/>
              <a:t>jdbc:mysql</a:t>
            </a:r>
            <a:r>
              <a:rPr lang="en-US" dirty="0" smtClean="0"/>
              <a:t>://localhost:3306/</a:t>
            </a:r>
            <a:r>
              <a:rPr lang="en-US" dirty="0" err="1" smtClean="0"/>
              <a:t>newsdb",root,passwd</a:t>
            </a:r>
            <a:r>
              <a:rPr lang="en-US" dirty="0" smtClean="0"/>
              <a:t>);</a:t>
            </a:r>
            <a:endParaRPr lang="zh-CN" altLang="en-US" dirty="0" smtClean="0"/>
          </a:p>
          <a:p>
            <a:pPr>
              <a:buNone/>
            </a:pPr>
            <a:endParaRPr lang="zh-CN" altLang="en-US" b="1"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85000" lnSpcReduction="20000"/>
          </a:bodyPr>
          <a:lstStyle/>
          <a:p>
            <a:pPr>
              <a:buNone/>
            </a:pPr>
            <a:r>
              <a:rPr lang="zh-CN" altLang="en-US" b="1" dirty="0" smtClean="0"/>
              <a:t>（</a:t>
            </a:r>
            <a:r>
              <a:rPr lang="en-US" b="1" dirty="0" smtClean="0"/>
              <a:t>3</a:t>
            </a:r>
            <a:r>
              <a:rPr lang="zh-CN" altLang="en-US" b="1" dirty="0" smtClean="0"/>
              <a:t>）进行数据库操作</a:t>
            </a:r>
          </a:p>
          <a:p>
            <a:pPr>
              <a:buNone/>
            </a:pPr>
            <a:r>
              <a:rPr lang="zh-CN" altLang="en-US" dirty="0" smtClean="0"/>
              <a:t>    对数据库的操作是依赖于</a:t>
            </a:r>
            <a:r>
              <a:rPr lang="en-US" dirty="0" smtClean="0"/>
              <a:t>SQL</a:t>
            </a:r>
            <a:r>
              <a:rPr lang="zh-CN" altLang="en-US" dirty="0" smtClean="0"/>
              <a:t>语句的，每执行一条</a:t>
            </a:r>
            <a:r>
              <a:rPr lang="en-US" dirty="0" smtClean="0"/>
              <a:t>SQL</a:t>
            </a:r>
            <a:r>
              <a:rPr lang="zh-CN" altLang="en-US" dirty="0" smtClean="0"/>
              <a:t>语句，都需要利用</a:t>
            </a:r>
            <a:r>
              <a:rPr lang="en-US" dirty="0" err="1" smtClean="0"/>
              <a:t>Connetcion</a:t>
            </a:r>
            <a:r>
              <a:rPr lang="zh-CN" altLang="en-US" dirty="0" smtClean="0"/>
              <a:t>实例的</a:t>
            </a:r>
            <a:r>
              <a:rPr lang="en-US" dirty="0" err="1" smtClean="0"/>
              <a:t>createStatement</a:t>
            </a:r>
            <a:r>
              <a:rPr lang="en-US" dirty="0" smtClean="0"/>
              <a:t>()</a:t>
            </a:r>
            <a:r>
              <a:rPr lang="zh-CN" altLang="en-US" dirty="0" smtClean="0"/>
              <a:t>方法来创建一个</a:t>
            </a:r>
            <a:r>
              <a:rPr lang="en-US" dirty="0" smtClean="0"/>
              <a:t>Statement</a:t>
            </a:r>
            <a:r>
              <a:rPr lang="zh-CN" altLang="en-US" dirty="0" smtClean="0"/>
              <a:t>实例。然后通过</a:t>
            </a:r>
            <a:r>
              <a:rPr lang="en-US" dirty="0" smtClean="0"/>
              <a:t>Statement</a:t>
            </a:r>
            <a:r>
              <a:rPr lang="zh-CN" altLang="en-US" dirty="0" smtClean="0"/>
              <a:t>实例的</a:t>
            </a:r>
            <a:r>
              <a:rPr lang="en-US" dirty="0" smtClean="0"/>
              <a:t>execute()</a:t>
            </a:r>
            <a:r>
              <a:rPr lang="zh-CN" altLang="en-US" dirty="0" smtClean="0"/>
              <a:t>方法、</a:t>
            </a:r>
            <a:r>
              <a:rPr lang="en-US" dirty="0" err="1" smtClean="0"/>
              <a:t>executeQuerry</a:t>
            </a:r>
            <a:r>
              <a:rPr lang="en-US" dirty="0" smtClean="0"/>
              <a:t>()</a:t>
            </a:r>
            <a:r>
              <a:rPr lang="zh-CN" altLang="en-US" dirty="0" smtClean="0"/>
              <a:t>方法或者</a:t>
            </a:r>
            <a:r>
              <a:rPr lang="en-US" dirty="0" err="1" smtClean="0"/>
              <a:t>executeUpdate</a:t>
            </a:r>
            <a:r>
              <a:rPr lang="en-US" dirty="0" smtClean="0"/>
              <a:t>()</a:t>
            </a:r>
            <a:r>
              <a:rPr lang="zh-CN" altLang="en-US" dirty="0" smtClean="0"/>
              <a:t>等方法执行</a:t>
            </a:r>
            <a:r>
              <a:rPr lang="en-US" dirty="0" smtClean="0"/>
              <a:t>SQL</a:t>
            </a:r>
            <a:r>
              <a:rPr lang="zh-CN" altLang="en-US" dirty="0" smtClean="0"/>
              <a:t>语句。</a:t>
            </a:r>
            <a:endParaRPr lang="en-US" altLang="zh-CN" dirty="0" smtClean="0"/>
          </a:p>
          <a:p>
            <a:pPr>
              <a:buNone/>
            </a:pPr>
            <a:r>
              <a:rPr lang="en-US" altLang="zh-CN" dirty="0" smtClean="0"/>
              <a:t>    </a:t>
            </a:r>
          </a:p>
          <a:p>
            <a:pPr>
              <a:buNone/>
            </a:pPr>
            <a:r>
              <a:rPr lang="zh-CN" altLang="en-US" dirty="0" smtClean="0"/>
              <a:t>   例如</a:t>
            </a:r>
            <a:r>
              <a:rPr lang="en-US" altLang="zh-CN" dirty="0" smtClean="0"/>
              <a:t>:</a:t>
            </a:r>
            <a:r>
              <a:rPr lang="zh-CN" altLang="en-US" dirty="0" smtClean="0"/>
              <a:t>下面的是查询</a:t>
            </a:r>
            <a:r>
              <a:rPr lang="en-US" dirty="0" smtClean="0"/>
              <a:t>news</a:t>
            </a:r>
            <a:r>
              <a:rPr lang="zh-CN" altLang="en-US" dirty="0" smtClean="0"/>
              <a:t>表中所有的记录。</a:t>
            </a:r>
          </a:p>
          <a:p>
            <a:pPr>
              <a:buNone/>
            </a:pPr>
            <a:r>
              <a:rPr lang="en-US" dirty="0" smtClean="0"/>
              <a:t>    	Statement </a:t>
            </a:r>
            <a:r>
              <a:rPr lang="en-US" dirty="0" err="1" smtClean="0"/>
              <a:t>statement</a:t>
            </a:r>
            <a:r>
              <a:rPr lang="en-US" dirty="0" smtClean="0"/>
              <a:t> = </a:t>
            </a:r>
            <a:r>
              <a:rPr lang="en-US" dirty="0" err="1" smtClean="0"/>
              <a:t>con.createStatement</a:t>
            </a:r>
            <a:r>
              <a:rPr lang="en-US" dirty="0" smtClean="0"/>
              <a:t>();</a:t>
            </a:r>
            <a:endParaRPr lang="zh-CN" altLang="en-US" dirty="0" smtClean="0"/>
          </a:p>
          <a:p>
            <a:pPr>
              <a:buNone/>
            </a:pPr>
            <a:r>
              <a:rPr lang="en-US" dirty="0" smtClean="0"/>
              <a:t>	</a:t>
            </a:r>
            <a:r>
              <a:rPr lang="en-US" dirty="0" err="1" smtClean="0"/>
              <a:t>ResultSet</a:t>
            </a:r>
            <a:r>
              <a:rPr lang="en-US" dirty="0" smtClean="0"/>
              <a:t> </a:t>
            </a:r>
            <a:r>
              <a:rPr lang="en-US" dirty="0" err="1" smtClean="0"/>
              <a:t>rs</a:t>
            </a:r>
            <a:r>
              <a:rPr lang="en-US" dirty="0" smtClean="0"/>
              <a:t> = </a:t>
            </a:r>
            <a:r>
              <a:rPr lang="en-US" dirty="0" err="1" smtClean="0"/>
              <a:t>statement.executeQuerry</a:t>
            </a:r>
            <a:r>
              <a:rPr lang="en-US" dirty="0" smtClean="0"/>
              <a:t>("SELECT * FROM news");</a:t>
            </a:r>
          </a:p>
          <a:p>
            <a:pPr>
              <a:buNone/>
            </a:pPr>
            <a:endParaRPr lang="zh-CN" altLang="en-US" dirty="0" smtClean="0"/>
          </a:p>
          <a:p>
            <a:pPr>
              <a:buNone/>
            </a:pPr>
            <a:r>
              <a:rPr lang="zh-CN" altLang="en-US" dirty="0" smtClean="0"/>
              <a:t>   下面是删除</a:t>
            </a:r>
            <a:r>
              <a:rPr lang="en-US" dirty="0" smtClean="0"/>
              <a:t>news</a:t>
            </a:r>
            <a:r>
              <a:rPr lang="zh-CN" altLang="en-US" dirty="0" smtClean="0"/>
              <a:t>表中</a:t>
            </a:r>
            <a:r>
              <a:rPr lang="en-US" dirty="0" smtClean="0"/>
              <a:t>id</a:t>
            </a:r>
            <a:r>
              <a:rPr lang="zh-CN" altLang="en-US" dirty="0" smtClean="0"/>
              <a:t>为</a:t>
            </a:r>
            <a:r>
              <a:rPr lang="en-US" dirty="0" smtClean="0"/>
              <a:t>10</a:t>
            </a:r>
            <a:r>
              <a:rPr lang="zh-CN" altLang="en-US" dirty="0" smtClean="0"/>
              <a:t>的记录：</a:t>
            </a:r>
          </a:p>
          <a:p>
            <a:pPr>
              <a:buNone/>
            </a:pPr>
            <a:r>
              <a:rPr lang="en-US" dirty="0" smtClean="0"/>
              <a:t>	Statement </a:t>
            </a:r>
            <a:r>
              <a:rPr lang="en-US" dirty="0" err="1" smtClean="0"/>
              <a:t>statement</a:t>
            </a:r>
            <a:r>
              <a:rPr lang="en-US" dirty="0" smtClean="0"/>
              <a:t> = </a:t>
            </a:r>
            <a:r>
              <a:rPr lang="en-US" dirty="0" err="1" smtClean="0"/>
              <a:t>con.createStatement</a:t>
            </a:r>
            <a:r>
              <a:rPr lang="en-US" dirty="0" smtClean="0"/>
              <a:t>();</a:t>
            </a:r>
            <a:endParaRPr lang="zh-CN" altLang="en-US" dirty="0" smtClean="0"/>
          </a:p>
          <a:p>
            <a:pPr>
              <a:buNone/>
            </a:pPr>
            <a:r>
              <a:rPr lang="en-US" dirty="0" smtClean="0"/>
              <a:t>	</a:t>
            </a:r>
            <a:r>
              <a:rPr lang="en-US" b="1" dirty="0" err="1" smtClean="0"/>
              <a:t>int</a:t>
            </a:r>
            <a:r>
              <a:rPr lang="en-US" dirty="0" smtClean="0"/>
              <a:t> result=</a:t>
            </a:r>
            <a:r>
              <a:rPr lang="en-US" dirty="0" err="1" smtClean="0"/>
              <a:t>statement.executeUpdate</a:t>
            </a:r>
            <a:r>
              <a:rPr lang="en-US" dirty="0" smtClean="0"/>
              <a:t>("DELETE FROM news WHERE id=10");</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92500" lnSpcReduction="20000"/>
          </a:bodyPr>
          <a:lstStyle/>
          <a:p>
            <a:pPr>
              <a:buNone/>
            </a:pPr>
            <a:r>
              <a:rPr lang="zh-CN" altLang="en-US" b="1" dirty="0" smtClean="0"/>
              <a:t>（</a:t>
            </a:r>
            <a:r>
              <a:rPr lang="en-US" b="1" dirty="0" smtClean="0"/>
              <a:t>4</a:t>
            </a:r>
            <a:r>
              <a:rPr lang="zh-CN" altLang="en-US" b="1" dirty="0" smtClean="0"/>
              <a:t>）对操作结果进行分析</a:t>
            </a:r>
          </a:p>
          <a:p>
            <a:pPr>
              <a:buNone/>
            </a:pPr>
            <a:r>
              <a:rPr lang="zh-CN" altLang="en-US" dirty="0" smtClean="0"/>
              <a:t>    执行</a:t>
            </a:r>
            <a:r>
              <a:rPr lang="en-US" dirty="0" smtClean="0"/>
              <a:t>SELECT</a:t>
            </a:r>
            <a:r>
              <a:rPr lang="zh-CN" altLang="en-US" dirty="0" smtClean="0"/>
              <a:t>语句后，必然产生一个</a:t>
            </a:r>
            <a:r>
              <a:rPr lang="en-US" dirty="0" err="1" smtClean="0"/>
              <a:t>ResultSet</a:t>
            </a:r>
            <a:r>
              <a:rPr lang="zh-CN" altLang="en-US" dirty="0" smtClean="0"/>
              <a:t>结果集实例。对结果集分析是</a:t>
            </a:r>
            <a:r>
              <a:rPr lang="en-US" dirty="0" smtClean="0"/>
              <a:t>Java</a:t>
            </a:r>
            <a:r>
              <a:rPr lang="zh-CN" altLang="en-US" dirty="0" smtClean="0"/>
              <a:t>应用程序的最终目的。一般来说可以使用循环遍历结果集，然后使用</a:t>
            </a:r>
            <a:r>
              <a:rPr lang="en-US" dirty="0" err="1" smtClean="0"/>
              <a:t>ResultSet</a:t>
            </a:r>
            <a:r>
              <a:rPr lang="zh-CN" altLang="en-US" dirty="0" smtClean="0"/>
              <a:t>的</a:t>
            </a:r>
            <a:r>
              <a:rPr lang="en-US" dirty="0" err="1" smtClean="0"/>
              <a:t>getXxx</a:t>
            </a:r>
            <a:r>
              <a:rPr lang="en-US" dirty="0" smtClean="0"/>
              <a:t>()</a:t>
            </a:r>
            <a:r>
              <a:rPr lang="zh-CN" altLang="en-US" dirty="0" smtClean="0"/>
              <a:t>方法取得指定行指定列的数据。</a:t>
            </a:r>
          </a:p>
          <a:p>
            <a:pPr>
              <a:buNone/>
            </a:pPr>
            <a:r>
              <a:rPr lang="en-US" dirty="0" smtClean="0"/>
              <a:t>	  </a:t>
            </a:r>
            <a:r>
              <a:rPr lang="en-US" b="1" dirty="0" smtClean="0"/>
              <a:t>while</a:t>
            </a:r>
            <a:r>
              <a:rPr lang="en-US" dirty="0" smtClean="0"/>
              <a:t>(</a:t>
            </a:r>
            <a:r>
              <a:rPr lang="en-US" dirty="0" err="1" smtClean="0"/>
              <a:t>rs.next</a:t>
            </a:r>
            <a:r>
              <a:rPr lang="en-US" dirty="0" smtClean="0"/>
              <a:t>())</a:t>
            </a:r>
            <a:endParaRPr lang="zh-CN" altLang="en-US" dirty="0" smtClean="0"/>
          </a:p>
          <a:p>
            <a:pPr>
              <a:buNone/>
            </a:pPr>
            <a:r>
              <a:rPr lang="en-US" dirty="0" smtClean="0"/>
              <a:t>     {</a:t>
            </a:r>
            <a:endParaRPr lang="zh-CN" altLang="en-US" dirty="0" smtClean="0"/>
          </a:p>
          <a:p>
            <a:pPr>
              <a:buNone/>
            </a:pPr>
            <a:r>
              <a:rPr lang="en-US" dirty="0" smtClean="0"/>
              <a:t>		</a:t>
            </a:r>
            <a:r>
              <a:rPr lang="en-US" b="1" dirty="0" err="1" smtClean="0"/>
              <a:t>int</a:t>
            </a:r>
            <a:r>
              <a:rPr lang="en-US" dirty="0" smtClean="0"/>
              <a:t> id = </a:t>
            </a:r>
            <a:r>
              <a:rPr lang="en-US" dirty="0" err="1" smtClean="0"/>
              <a:t>rs.getInt</a:t>
            </a:r>
            <a:r>
              <a:rPr lang="en-US" dirty="0" smtClean="0"/>
              <a:t>("id");</a:t>
            </a:r>
            <a:endParaRPr lang="zh-CN" altLang="en-US" dirty="0" smtClean="0"/>
          </a:p>
          <a:p>
            <a:pPr>
              <a:buNone/>
            </a:pPr>
            <a:r>
              <a:rPr lang="en-US" dirty="0" smtClean="0"/>
              <a:t>		String title = </a:t>
            </a:r>
            <a:r>
              <a:rPr lang="en-US" dirty="0" err="1" smtClean="0"/>
              <a:t>rs.getString</a:t>
            </a:r>
            <a:r>
              <a:rPr lang="en-US" dirty="0" smtClean="0"/>
              <a:t>("title");</a:t>
            </a:r>
            <a:endParaRPr lang="zh-CN" altLang="en-US" dirty="0" smtClean="0"/>
          </a:p>
          <a:p>
            <a:pPr>
              <a:buNone/>
            </a:pPr>
            <a:r>
              <a:rPr lang="en-US" dirty="0" smtClean="0"/>
              <a:t>		String username = </a:t>
            </a:r>
            <a:r>
              <a:rPr lang="en-US" dirty="0" err="1" smtClean="0"/>
              <a:t>rs.getString</a:t>
            </a:r>
            <a:r>
              <a:rPr lang="en-US" dirty="0" smtClean="0"/>
              <a:t>("username");</a:t>
            </a:r>
            <a:endParaRPr lang="zh-CN" altLang="en-US" dirty="0" smtClean="0"/>
          </a:p>
          <a:p>
            <a:pPr>
              <a:buNone/>
            </a:pPr>
            <a:r>
              <a:rPr lang="en-US" dirty="0" smtClean="0"/>
              <a:t>		Date time = </a:t>
            </a:r>
            <a:r>
              <a:rPr lang="en-US" dirty="0" err="1" smtClean="0"/>
              <a:t>rs.getDate</a:t>
            </a:r>
            <a:r>
              <a:rPr lang="en-US" dirty="0" smtClean="0"/>
              <a:t>("</a:t>
            </a:r>
            <a:r>
              <a:rPr lang="en-US" dirty="0" err="1" smtClean="0"/>
              <a:t>submitTime</a:t>
            </a:r>
            <a:r>
              <a:rPr lang="en-US" dirty="0" smtClean="0"/>
              <a:t>");</a:t>
            </a:r>
            <a:endParaRPr lang="zh-CN" altLang="en-US" dirty="0" smtClean="0"/>
          </a:p>
          <a:p>
            <a:pPr>
              <a:buNone/>
            </a:pPr>
            <a:r>
              <a:rPr lang="en-US" dirty="0" smtClean="0"/>
              <a:t>           </a:t>
            </a:r>
            <a:r>
              <a:rPr lang="en-US" dirty="0" err="1" smtClean="0"/>
              <a:t>System.out.println</a:t>
            </a:r>
            <a:r>
              <a:rPr lang="en-US" dirty="0" smtClean="0"/>
              <a:t>("</a:t>
            </a:r>
            <a:r>
              <a:rPr lang="zh-CN" altLang="en-US" dirty="0" smtClean="0"/>
              <a:t>编号：</a:t>
            </a:r>
            <a:r>
              <a:rPr lang="en-US" dirty="0" smtClean="0"/>
              <a:t>" + id + ", </a:t>
            </a:r>
            <a:r>
              <a:rPr lang="zh-CN" altLang="en-US" dirty="0" smtClean="0"/>
              <a:t>标题：</a:t>
            </a:r>
            <a:r>
              <a:rPr lang="en-US" dirty="0" smtClean="0"/>
              <a:t>" + title + ",</a:t>
            </a:r>
            <a:r>
              <a:rPr lang="zh-CN" altLang="en-US" dirty="0" smtClean="0"/>
              <a:t>作者：</a:t>
            </a:r>
            <a:r>
              <a:rPr lang="en-US" dirty="0" smtClean="0"/>
              <a:t>" + username + ",</a:t>
            </a:r>
            <a:r>
              <a:rPr lang="zh-CN" altLang="en-US" dirty="0" smtClean="0"/>
              <a:t>发布日期：</a:t>
            </a:r>
            <a:r>
              <a:rPr lang="en-US" dirty="0" smtClean="0"/>
              <a:t>" + time);</a:t>
            </a:r>
            <a:endParaRPr lang="zh-CN" altLang="en-US" dirty="0" smtClean="0"/>
          </a:p>
          <a:p>
            <a:pPr>
              <a:buNone/>
            </a:pPr>
            <a:r>
              <a:rPr lang="en-US" dirty="0" smtClean="0"/>
              <a:t>      }</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b="1" dirty="0" smtClean="0"/>
              <a:t>（</a:t>
            </a:r>
            <a:r>
              <a:rPr lang="en-US" b="1" dirty="0" smtClean="0"/>
              <a:t>5</a:t>
            </a:r>
            <a:r>
              <a:rPr lang="zh-CN" altLang="en-US" b="1" dirty="0" smtClean="0"/>
              <a:t>）关闭相关连接</a:t>
            </a:r>
          </a:p>
          <a:p>
            <a:pPr>
              <a:buNone/>
            </a:pPr>
            <a:r>
              <a:rPr lang="en-US" dirty="0" smtClean="0"/>
              <a:t>	</a:t>
            </a:r>
            <a:r>
              <a:rPr lang="zh-CN" altLang="en-US" dirty="0" smtClean="0"/>
              <a:t>操作数据库完毕后，需要关闭相应连接以释放资源，具体方法如下。</a:t>
            </a:r>
          </a:p>
          <a:p>
            <a:pPr lvl="2">
              <a:buNone/>
            </a:pPr>
            <a:r>
              <a:rPr lang="en-US" dirty="0" smtClean="0"/>
              <a:t>//</a:t>
            </a:r>
            <a:r>
              <a:rPr lang="zh-CN" altLang="en-US" dirty="0" smtClean="0"/>
              <a:t>关闭</a:t>
            </a:r>
            <a:r>
              <a:rPr lang="en-US" dirty="0" err="1" smtClean="0"/>
              <a:t>ResultSet</a:t>
            </a:r>
            <a:r>
              <a:rPr lang="zh-CN" altLang="en-US" dirty="0" smtClean="0"/>
              <a:t>实例</a:t>
            </a:r>
            <a:r>
              <a:rPr lang="en-US" dirty="0" err="1" smtClean="0"/>
              <a:t>rs</a:t>
            </a:r>
            <a:endParaRPr lang="zh-CN" altLang="en-US" dirty="0" smtClean="0"/>
          </a:p>
          <a:p>
            <a:pPr lvl="2">
              <a:buNone/>
            </a:pPr>
            <a:r>
              <a:rPr lang="en-US" i="1" dirty="0" err="1" smtClean="0"/>
              <a:t>rs.</a:t>
            </a:r>
            <a:r>
              <a:rPr lang="en-US" dirty="0" err="1" smtClean="0"/>
              <a:t>close</a:t>
            </a:r>
            <a:r>
              <a:rPr lang="en-US" dirty="0" smtClean="0"/>
              <a:t>();</a:t>
            </a:r>
            <a:endParaRPr lang="zh-CN" altLang="en-US" dirty="0" smtClean="0"/>
          </a:p>
          <a:p>
            <a:pPr lvl="2">
              <a:buNone/>
            </a:pPr>
            <a:r>
              <a:rPr lang="en-US" dirty="0" smtClean="0"/>
              <a:t>//</a:t>
            </a:r>
            <a:r>
              <a:rPr lang="zh-CN" altLang="en-US" dirty="0" smtClean="0"/>
              <a:t>关闭</a:t>
            </a:r>
            <a:r>
              <a:rPr lang="en-US" dirty="0" smtClean="0"/>
              <a:t>Statement</a:t>
            </a:r>
            <a:r>
              <a:rPr lang="zh-CN" altLang="en-US" dirty="0" smtClean="0"/>
              <a:t>实例</a:t>
            </a:r>
            <a:r>
              <a:rPr lang="en-US" dirty="0" smtClean="0"/>
              <a:t>statement</a:t>
            </a:r>
            <a:endParaRPr lang="zh-CN" altLang="en-US" dirty="0" smtClean="0"/>
          </a:p>
          <a:p>
            <a:pPr lvl="2">
              <a:buNone/>
            </a:pPr>
            <a:r>
              <a:rPr lang="en-US" i="1" dirty="0" err="1" smtClean="0"/>
              <a:t>statement.</a:t>
            </a:r>
            <a:r>
              <a:rPr lang="en-US" dirty="0" err="1" smtClean="0"/>
              <a:t>close</a:t>
            </a:r>
            <a:r>
              <a:rPr lang="en-US" dirty="0" smtClean="0"/>
              <a:t>();</a:t>
            </a:r>
            <a:endParaRPr lang="zh-CN" altLang="en-US" dirty="0" smtClean="0"/>
          </a:p>
          <a:p>
            <a:pPr lvl="2">
              <a:buNone/>
            </a:pPr>
            <a:r>
              <a:rPr lang="en-US" dirty="0" smtClean="0"/>
              <a:t>//</a:t>
            </a:r>
            <a:r>
              <a:rPr lang="zh-CN" altLang="en-US" dirty="0" smtClean="0"/>
              <a:t>关闭</a:t>
            </a:r>
            <a:r>
              <a:rPr lang="en-US" dirty="0" smtClean="0"/>
              <a:t>Connection</a:t>
            </a:r>
            <a:r>
              <a:rPr lang="zh-CN" altLang="en-US" dirty="0" smtClean="0"/>
              <a:t>实例</a:t>
            </a:r>
            <a:r>
              <a:rPr lang="en-US" dirty="0" smtClean="0"/>
              <a:t>con</a:t>
            </a:r>
            <a:endParaRPr lang="zh-CN" altLang="en-US" dirty="0" smtClean="0"/>
          </a:p>
          <a:p>
            <a:pPr lvl="2">
              <a:buNone/>
            </a:pPr>
            <a:r>
              <a:rPr lang="en-US" i="1" dirty="0" err="1" smtClean="0"/>
              <a:t>con</a:t>
            </a:r>
            <a:r>
              <a:rPr lang="en-US" dirty="0" err="1" smtClean="0"/>
              <a:t>.close</a:t>
            </a:r>
            <a:r>
              <a:rPr lang="en-US" dirty="0" smtClean="0"/>
              <a:t>();</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b="1" dirty="0" smtClean="0"/>
              <a:t>（</a:t>
            </a:r>
            <a:r>
              <a:rPr lang="en-US" b="1" dirty="0" smtClean="0"/>
              <a:t>6</a:t>
            </a:r>
            <a:r>
              <a:rPr lang="zh-CN" altLang="en-US" b="1" dirty="0" smtClean="0"/>
              <a:t>）使用存储过程</a:t>
            </a:r>
          </a:p>
          <a:p>
            <a:pPr lvl="1">
              <a:buNone/>
            </a:pPr>
            <a:r>
              <a:rPr lang="en-US" dirty="0" smtClean="0"/>
              <a:t>	</a:t>
            </a:r>
            <a:r>
              <a:rPr lang="zh-CN" altLang="en-US" dirty="0" smtClean="0"/>
              <a:t> </a:t>
            </a:r>
            <a:r>
              <a:rPr lang="en-US" dirty="0" err="1" smtClean="0"/>
              <a:t>CallableStatement</a:t>
            </a:r>
            <a:r>
              <a:rPr lang="en-US" dirty="0" smtClean="0"/>
              <a:t> stmt = </a:t>
            </a:r>
            <a:r>
              <a:rPr lang="en-US" b="1" dirty="0" smtClean="0"/>
              <a:t>null</a:t>
            </a:r>
            <a:r>
              <a:rPr lang="en-US" dirty="0" smtClean="0"/>
              <a:t>;  </a:t>
            </a:r>
            <a:endParaRPr lang="zh-CN" altLang="en-US" dirty="0" smtClean="0"/>
          </a:p>
          <a:p>
            <a:pPr lvl="1">
              <a:buNone/>
            </a:pPr>
            <a:r>
              <a:rPr lang="en-US" dirty="0" smtClean="0"/>
              <a:t>//</a:t>
            </a:r>
            <a:r>
              <a:rPr lang="zh-CN" altLang="en-US" dirty="0" smtClean="0"/>
              <a:t>调取</a:t>
            </a:r>
            <a:r>
              <a:rPr lang="en-US" dirty="0" smtClean="0"/>
              <a:t>IN</a:t>
            </a:r>
            <a:r>
              <a:rPr lang="zh-CN" altLang="en-US" dirty="0" smtClean="0"/>
              <a:t>型的存储过程</a:t>
            </a:r>
            <a:r>
              <a:rPr lang="en-US" dirty="0" err="1" smtClean="0"/>
              <a:t>sp_searchnews</a:t>
            </a:r>
            <a:r>
              <a:rPr lang="en-US" dirty="0" smtClean="0"/>
              <a:t>,(</a:t>
            </a:r>
            <a:r>
              <a:rPr lang="zh-CN" altLang="en-US" dirty="0" smtClean="0"/>
              <a:t>条件查询</a:t>
            </a:r>
            <a:r>
              <a:rPr lang="en-US" dirty="0" smtClean="0"/>
              <a:t>)  </a:t>
            </a:r>
            <a:endParaRPr lang="zh-CN" altLang="en-US" dirty="0" smtClean="0"/>
          </a:p>
          <a:p>
            <a:pPr lvl="1">
              <a:buNone/>
            </a:pPr>
            <a:r>
              <a:rPr lang="en-US" dirty="0" smtClean="0"/>
              <a:t>	 stmt = </a:t>
            </a:r>
            <a:r>
              <a:rPr lang="en-US" dirty="0" err="1" smtClean="0"/>
              <a:t>conn.prepareCall</a:t>
            </a:r>
            <a:r>
              <a:rPr lang="en-US" dirty="0" smtClean="0"/>
              <a:t>("{call </a:t>
            </a:r>
            <a:r>
              <a:rPr lang="en-US" dirty="0" err="1" smtClean="0"/>
              <a:t>sp_searchnews</a:t>
            </a:r>
            <a:r>
              <a:rPr lang="en-US" dirty="0" smtClean="0"/>
              <a:t>(?)}");      </a:t>
            </a:r>
            <a:endParaRPr lang="zh-CN" altLang="en-US" dirty="0" smtClean="0"/>
          </a:p>
          <a:p>
            <a:pPr lvl="1">
              <a:buNone/>
            </a:pPr>
            <a:r>
              <a:rPr lang="en-US" dirty="0" smtClean="0"/>
              <a:t>//</a:t>
            </a:r>
            <a:r>
              <a:rPr lang="zh-CN" altLang="en-US" dirty="0" smtClean="0"/>
              <a:t>设置</a:t>
            </a:r>
            <a:r>
              <a:rPr lang="en-US" dirty="0" smtClean="0"/>
              <a:t>IN</a:t>
            </a:r>
            <a:r>
              <a:rPr lang="zh-CN" altLang="en-US" dirty="0" smtClean="0"/>
              <a:t>型的存储过程参数值为</a:t>
            </a:r>
            <a:r>
              <a:rPr lang="en-US" dirty="0" smtClean="0"/>
              <a:t>3</a:t>
            </a:r>
            <a:endParaRPr lang="zh-CN" altLang="en-US" dirty="0" smtClean="0"/>
          </a:p>
          <a:p>
            <a:pPr lvl="1">
              <a:buNone/>
            </a:pPr>
            <a:r>
              <a:rPr lang="en-US" dirty="0" err="1" smtClean="0"/>
              <a:t>stmt.setInt</a:t>
            </a:r>
            <a:r>
              <a:rPr lang="en-US" dirty="0" smtClean="0"/>
              <a:t>(1, 3);  </a:t>
            </a:r>
            <a:endParaRPr lang="zh-CN" altLang="en-US" dirty="0" smtClean="0"/>
          </a:p>
          <a:p>
            <a:pPr lvl="1">
              <a:buNone/>
            </a:pPr>
            <a:r>
              <a:rPr lang="en-US" dirty="0" smtClean="0"/>
              <a:t>	 //</a:t>
            </a:r>
            <a:r>
              <a:rPr lang="zh-CN" altLang="en-US" dirty="0" smtClean="0"/>
              <a:t>执行语句</a:t>
            </a:r>
            <a:r>
              <a:rPr lang="en-US" dirty="0" smtClean="0"/>
              <a:t>,</a:t>
            </a:r>
            <a:r>
              <a:rPr lang="zh-CN" altLang="en-US" dirty="0" smtClean="0"/>
              <a:t>并返回值</a:t>
            </a:r>
            <a:r>
              <a:rPr lang="en-US" dirty="0" smtClean="0"/>
              <a:t>  </a:t>
            </a:r>
            <a:endParaRPr lang="zh-CN" altLang="en-US" dirty="0" smtClean="0"/>
          </a:p>
          <a:p>
            <a:pPr lvl="1">
              <a:buNone/>
            </a:pPr>
            <a:r>
              <a:rPr lang="en-US" dirty="0" err="1" smtClean="0"/>
              <a:t>rs</a:t>
            </a:r>
            <a:r>
              <a:rPr lang="en-US" dirty="0" smtClean="0"/>
              <a:t>=</a:t>
            </a:r>
            <a:r>
              <a:rPr lang="en-US" dirty="0" err="1" smtClean="0"/>
              <a:t>stmt.executeQuery</a:t>
            </a:r>
            <a:r>
              <a:rPr lang="en-US" dirty="0" smtClean="0"/>
              <a:t>();</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r>
              <a:rPr lang="zh-CN" altLang="en-US" sz="2800" b="1" dirty="0" smtClean="0"/>
              <a:t>注意：</a:t>
            </a:r>
          </a:p>
          <a:p>
            <a:pPr lvl="1"/>
            <a:r>
              <a:rPr lang="zh-CN" altLang="en-US" dirty="0" smtClean="0"/>
              <a:t>当向数据库发送一个</a:t>
            </a:r>
            <a:r>
              <a:rPr lang="en-US" dirty="0" smtClean="0"/>
              <a:t>SQL</a:t>
            </a:r>
            <a:r>
              <a:rPr lang="zh-CN" altLang="en-US" dirty="0" smtClean="0"/>
              <a:t>语句，如</a:t>
            </a:r>
            <a:r>
              <a:rPr lang="en-US" dirty="0" smtClean="0"/>
              <a:t>“SELECT * FROM news”</a:t>
            </a:r>
            <a:r>
              <a:rPr lang="zh-CN" altLang="en-US" dirty="0" smtClean="0"/>
              <a:t>，数据库中的</a:t>
            </a:r>
            <a:r>
              <a:rPr lang="en-US" dirty="0" smtClean="0"/>
              <a:t>SQL</a:t>
            </a:r>
            <a:r>
              <a:rPr lang="zh-CN" altLang="en-US" dirty="0" smtClean="0"/>
              <a:t>解释器负责把</a:t>
            </a:r>
            <a:r>
              <a:rPr lang="en-US" dirty="0" smtClean="0"/>
              <a:t>SQL</a:t>
            </a:r>
            <a:r>
              <a:rPr lang="zh-CN" altLang="en-US" dirty="0" smtClean="0"/>
              <a:t>语句生成底层的内部命令并执行该命令，完成相关操作。如果不断地向数据库提交</a:t>
            </a:r>
            <a:r>
              <a:rPr lang="en-US" dirty="0" smtClean="0"/>
              <a:t>SQL</a:t>
            </a:r>
            <a:r>
              <a:rPr lang="zh-CN" altLang="en-US" dirty="0" smtClean="0"/>
              <a:t>语句，不仅会增加数据库的负担，也会增加网络负载，势必影响应用程序的执行速度。而使用预处理语句或者存储过程能够极大地减负数据库的负担及网络负载。</a:t>
            </a:r>
          </a:p>
          <a:p>
            <a:pPr lvl="1"/>
            <a:r>
              <a:rPr lang="zh-CN" altLang="en-US" dirty="0" smtClean="0"/>
              <a:t>因此，在</a:t>
            </a:r>
            <a:r>
              <a:rPr lang="en-US" dirty="0" smtClean="0"/>
              <a:t>JDBC</a:t>
            </a:r>
            <a:r>
              <a:rPr lang="zh-CN" altLang="en-US" dirty="0" smtClean="0"/>
              <a:t>程序中建议使用</a:t>
            </a:r>
            <a:r>
              <a:rPr lang="en-US" dirty="0" err="1" smtClean="0"/>
              <a:t>PrepareStatement</a:t>
            </a:r>
            <a:r>
              <a:rPr lang="zh-CN" altLang="en-US" dirty="0" smtClean="0"/>
              <a:t>或者</a:t>
            </a:r>
            <a:r>
              <a:rPr lang="en-US" dirty="0" err="1" smtClean="0"/>
              <a:t>CallableStatement</a:t>
            </a:r>
            <a:r>
              <a:rPr lang="zh-CN" altLang="en-US" dirty="0" smtClean="0"/>
              <a:t>代替</a:t>
            </a:r>
            <a:r>
              <a:rPr lang="en-US" dirty="0" smtClean="0"/>
              <a:t>Statement</a:t>
            </a:r>
            <a:r>
              <a:rPr lang="zh-CN" altLang="en-US" dirty="0" smtClean="0"/>
              <a:t>，可以预防</a:t>
            </a:r>
            <a:r>
              <a:rPr lang="en-US" altLang="zh-CN" dirty="0" smtClean="0"/>
              <a:t>SQL</a:t>
            </a:r>
            <a:r>
              <a:rPr lang="zh-CN" altLang="en-US" dirty="0" smtClean="0"/>
              <a:t>注入问题，减轻网络负载（注意适度原则，减轻网络负载的同时，也就意味着增加了数据库服务器的负载。）</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60"/>
            <a:ext cx="7467600" cy="1143000"/>
          </a:xfrm>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28</a:t>
            </a:fld>
            <a:endParaRPr lang="zh-CN" altLang="en-US"/>
          </a:p>
        </p:txBody>
      </p:sp>
      <p:sp>
        <p:nvSpPr>
          <p:cNvPr id="7" name="内容占位符 6"/>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建立一个用户表（用户名、密码、本次登录时间等）</a:t>
            </a:r>
            <a:endParaRPr lang="en-US" altLang="zh-CN" dirty="0" smtClean="0"/>
          </a:p>
          <a:p>
            <a:pPr lvl="1"/>
            <a:r>
              <a:rPr lang="zh-CN" altLang="en-US" dirty="0" smtClean="0"/>
              <a:t>创建一个用户登录的</a:t>
            </a:r>
            <a:r>
              <a:rPr lang="en-US" altLang="zh-CN" dirty="0" smtClean="0"/>
              <a:t>JSP</a:t>
            </a:r>
            <a:r>
              <a:rPr lang="zh-CN" altLang="en-US" dirty="0" smtClean="0"/>
              <a:t>页面；</a:t>
            </a:r>
            <a:endParaRPr lang="en-US" altLang="zh-CN" dirty="0" smtClean="0"/>
          </a:p>
          <a:p>
            <a:pPr lvl="1"/>
            <a:r>
              <a:rPr lang="zh-CN" altLang="en-US" dirty="0" smtClean="0"/>
              <a:t>编写验证登录的业务逻辑，成功与否进行提示。</a:t>
            </a:r>
            <a:endParaRPr lang="en-US" altLang="zh-CN" dirty="0" smtClean="0"/>
          </a:p>
          <a:p>
            <a:pPr>
              <a:buNone/>
            </a:pPr>
            <a:endParaRPr lang="en-US" altLang="zh-CN" dirty="0" smtClean="0"/>
          </a:p>
          <a:p>
            <a:r>
              <a:rPr lang="zh-CN" altLang="en-US" b="1" dirty="0" smtClean="0">
                <a:solidFill>
                  <a:srgbClr val="00B050"/>
                </a:solidFill>
              </a:rPr>
              <a:t>目标：</a:t>
            </a:r>
            <a:endParaRPr lang="en-US" altLang="zh-CN" b="1" dirty="0" smtClean="0">
              <a:solidFill>
                <a:srgbClr val="00B050"/>
              </a:solidFill>
            </a:endParaRPr>
          </a:p>
          <a:p>
            <a:pPr lvl="1"/>
            <a:r>
              <a:rPr lang="zh-CN" altLang="en-US" dirty="0" smtClean="0"/>
              <a:t>学会使用</a:t>
            </a:r>
            <a:r>
              <a:rPr lang="en-US" altLang="zh-CN" dirty="0" err="1" smtClean="0"/>
              <a:t>MySQL</a:t>
            </a:r>
            <a:r>
              <a:rPr lang="zh-CN" altLang="en-US" dirty="0" smtClean="0"/>
              <a:t>数据库创建数据库与数据表；</a:t>
            </a:r>
            <a:endParaRPr lang="en-US" altLang="zh-CN" dirty="0" smtClean="0"/>
          </a:p>
          <a:p>
            <a:pPr lvl="1"/>
            <a:r>
              <a:rPr lang="zh-CN" altLang="en-US" dirty="0" smtClean="0"/>
              <a:t>掌握基本的</a:t>
            </a:r>
            <a:r>
              <a:rPr lang="en-US" altLang="zh-CN" dirty="0" smtClean="0"/>
              <a:t>SQL</a:t>
            </a:r>
            <a:r>
              <a:rPr lang="zh-CN" altLang="en-US" dirty="0" smtClean="0"/>
              <a:t>语句使用方法；</a:t>
            </a:r>
            <a:endParaRPr lang="en-US" altLang="zh-CN" dirty="0" smtClean="0"/>
          </a:p>
          <a:p>
            <a:pPr lvl="1"/>
            <a:r>
              <a:rPr lang="zh-CN" altLang="en-US" dirty="0" smtClean="0"/>
              <a:t>掌握在</a:t>
            </a:r>
            <a:r>
              <a:rPr lang="en-US" altLang="zh-CN" dirty="0" smtClean="0"/>
              <a:t>JSP</a:t>
            </a:r>
            <a:r>
              <a:rPr lang="zh-CN" altLang="en-US" dirty="0" smtClean="0"/>
              <a:t>程序中使用</a:t>
            </a:r>
            <a:r>
              <a:rPr lang="en-US" altLang="zh-CN" dirty="0" smtClean="0"/>
              <a:t>JDBC</a:t>
            </a:r>
            <a:r>
              <a:rPr lang="zh-CN" altLang="en-US" dirty="0" smtClean="0"/>
              <a:t>连接、访问数据库的步骤；</a:t>
            </a:r>
            <a:endParaRPr lang="en-US" altLang="zh-CN" dirty="0" smtClean="0"/>
          </a:p>
          <a:p>
            <a:pPr lvl="1"/>
            <a:r>
              <a:rPr lang="zh-CN" altLang="en-US" dirty="0" smtClean="0"/>
              <a:t>掌握</a:t>
            </a:r>
            <a:r>
              <a:rPr lang="en-US" altLang="zh-CN" dirty="0" smtClean="0"/>
              <a:t>JDBC API</a:t>
            </a:r>
            <a:r>
              <a:rPr lang="zh-CN" altLang="en-US"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连接</a:t>
            </a:r>
            <a:r>
              <a:rPr lang="en-US" b="1" dirty="0" smtClean="0"/>
              <a:t>SQL Server 2005</a:t>
            </a:r>
            <a:r>
              <a:rPr lang="zh-CN" altLang="en-US" b="1" dirty="0" smtClean="0"/>
              <a:t>数据库</a:t>
            </a:r>
            <a:endParaRPr lang="en-US" altLang="zh-CN" b="1" dirty="0" smtClean="0"/>
          </a:p>
          <a:p>
            <a:pPr lvl="1"/>
            <a:r>
              <a:rPr lang="zh-CN" altLang="en-US" dirty="0" smtClean="0"/>
              <a:t>第一步：下载</a:t>
            </a:r>
            <a:r>
              <a:rPr lang="en-US" altLang="zh-CN" dirty="0" smtClean="0"/>
              <a:t>SQL Server 2005 JDBC</a:t>
            </a:r>
            <a:r>
              <a:rPr lang="zh-CN" altLang="en-US" dirty="0" smtClean="0"/>
              <a:t>驱动。</a:t>
            </a:r>
            <a:endParaRPr lang="en-US" altLang="zh-CN" dirty="0" smtClean="0"/>
          </a:p>
          <a:p>
            <a:pPr lvl="1"/>
            <a:r>
              <a:rPr lang="zh-CN" altLang="en-US" dirty="0" smtClean="0"/>
              <a:t>第二步：加载驱动程序。</a:t>
            </a:r>
          </a:p>
          <a:p>
            <a:pPr lvl="1">
              <a:buNone/>
            </a:pPr>
            <a:r>
              <a:rPr lang="en-US" dirty="0" smtClean="0"/>
              <a:t>	</a:t>
            </a:r>
            <a:r>
              <a:rPr lang="en-US" dirty="0" err="1" smtClean="0"/>
              <a:t>Class.forName</a:t>
            </a:r>
            <a:r>
              <a:rPr lang="en-US" dirty="0" smtClean="0"/>
              <a:t>("</a:t>
            </a:r>
            <a:r>
              <a:rPr lang="en-US" dirty="0" err="1" smtClean="0"/>
              <a:t>com.microsoft.jdbc.sqlserver.SQLServerDriver</a:t>
            </a:r>
            <a:r>
              <a:rPr lang="en-US" dirty="0" smtClean="0"/>
              <a:t>");</a:t>
            </a:r>
            <a:endParaRPr lang="zh-CN" altLang="en-US" dirty="0" smtClean="0"/>
          </a:p>
          <a:p>
            <a:pPr lvl="1"/>
            <a:r>
              <a:rPr lang="zh-CN" altLang="en-US" dirty="0" smtClean="0"/>
              <a:t>第三步：建立连接。</a:t>
            </a:r>
          </a:p>
          <a:p>
            <a:pPr lvl="1">
              <a:buNone/>
            </a:pPr>
            <a:r>
              <a:rPr lang="en-US" dirty="0" smtClean="0"/>
              <a:t>	Connection con = </a:t>
            </a:r>
            <a:r>
              <a:rPr lang="en-US" dirty="0" err="1" smtClean="0"/>
              <a:t>DriverManager.getConnection</a:t>
            </a:r>
            <a:r>
              <a:rPr lang="en-US" dirty="0" smtClean="0"/>
              <a:t>("</a:t>
            </a:r>
            <a:r>
              <a:rPr lang="en-US" dirty="0" err="1" smtClean="0"/>
              <a:t>jdbc:sqlserver</a:t>
            </a:r>
            <a:r>
              <a:rPr lang="en-US" dirty="0" smtClean="0"/>
              <a:t>://localhost:1433; </a:t>
            </a:r>
            <a:r>
              <a:rPr lang="en-US" dirty="0" err="1" smtClean="0"/>
              <a:t>DatabaseName</a:t>
            </a:r>
            <a:r>
              <a:rPr lang="en-US" dirty="0" smtClean="0"/>
              <a:t>=</a:t>
            </a:r>
            <a:r>
              <a:rPr lang="en-US" dirty="0" err="1" smtClean="0"/>
              <a:t>dbName</a:t>
            </a:r>
            <a:r>
              <a:rPr lang="en-US" dirty="0" smtClean="0"/>
              <a:t>", </a:t>
            </a:r>
            <a:r>
              <a:rPr lang="en-US" dirty="0" err="1" smtClean="0"/>
              <a:t>userID</a:t>
            </a:r>
            <a:r>
              <a:rPr lang="en-US" dirty="0" smtClean="0"/>
              <a:t>, </a:t>
            </a:r>
            <a:r>
              <a:rPr lang="en-US" dirty="0" err="1" smtClean="0"/>
              <a:t>userPWD</a:t>
            </a:r>
            <a:r>
              <a:rPr lang="en-US" dirty="0" smtClean="0"/>
              <a:t>);</a:t>
            </a:r>
            <a:endParaRPr lang="zh-CN" altLang="en-US" dirty="0" smtClean="0"/>
          </a:p>
          <a:p>
            <a:pPr lvl="1">
              <a:buNone/>
            </a:pPr>
            <a:r>
              <a:rPr lang="en-US" altLang="zh-CN" dirty="0" smtClean="0"/>
              <a:t>	</a:t>
            </a:r>
          </a:p>
          <a:p>
            <a:pPr lvl="1">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a:t>
            </a:fld>
            <a:endParaRPr lang="zh-CN" altLang="en-US"/>
          </a:p>
        </p:txBody>
      </p:sp>
      <p:sp>
        <p:nvSpPr>
          <p:cNvPr id="6" name="内容占位符 5"/>
          <p:cNvSpPr>
            <a:spLocks noGrp="1"/>
          </p:cNvSpPr>
          <p:nvPr>
            <p:ph sz="quarter" idx="1"/>
          </p:nvPr>
        </p:nvSpPr>
        <p:spPr/>
        <p:txBody>
          <a:bodyPr>
            <a:normAutofit/>
          </a:bodyPr>
          <a:lstStyle/>
          <a:p>
            <a:r>
              <a:rPr lang="en-US" altLang="zh-CN" dirty="0" err="1" smtClean="0"/>
              <a:t>MySQL</a:t>
            </a:r>
            <a:r>
              <a:rPr lang="zh-CN" altLang="en-US" dirty="0" smtClean="0"/>
              <a:t>简介：</a:t>
            </a:r>
            <a:endParaRPr lang="en-US" altLang="zh-CN" dirty="0" smtClean="0"/>
          </a:p>
          <a:p>
            <a:pPr lvl="1"/>
            <a:r>
              <a:rPr lang="zh-CN" altLang="en-US" dirty="0" smtClean="0"/>
              <a:t>较好的可移植性；</a:t>
            </a:r>
          </a:p>
          <a:p>
            <a:pPr lvl="1"/>
            <a:r>
              <a:rPr lang="zh-CN" altLang="en-US" dirty="0" smtClean="0"/>
              <a:t>支持包括</a:t>
            </a:r>
            <a:r>
              <a:rPr lang="en-US" dirty="0" smtClean="0"/>
              <a:t>Windows</a:t>
            </a:r>
            <a:r>
              <a:rPr lang="zh-CN" altLang="en-US" dirty="0" smtClean="0"/>
              <a:t>、</a:t>
            </a:r>
            <a:r>
              <a:rPr lang="en-US" dirty="0" smtClean="0"/>
              <a:t>Linux</a:t>
            </a:r>
            <a:r>
              <a:rPr lang="zh-CN" altLang="en-US" dirty="0" smtClean="0"/>
              <a:t>、</a:t>
            </a:r>
            <a:r>
              <a:rPr lang="en-US" dirty="0" smtClean="0"/>
              <a:t>Solaris</a:t>
            </a:r>
            <a:r>
              <a:rPr lang="zh-CN" altLang="en-US" dirty="0" smtClean="0"/>
              <a:t>在内的多种操作系统；</a:t>
            </a:r>
          </a:p>
          <a:p>
            <a:pPr lvl="1"/>
            <a:r>
              <a:rPr lang="zh-CN" altLang="en-US" dirty="0" smtClean="0"/>
              <a:t>为</a:t>
            </a:r>
            <a:r>
              <a:rPr lang="en-US" dirty="0" smtClean="0"/>
              <a:t>Java</a:t>
            </a:r>
            <a:r>
              <a:rPr lang="zh-CN" altLang="en-US" dirty="0" smtClean="0"/>
              <a:t>、</a:t>
            </a:r>
            <a:r>
              <a:rPr lang="en-US" dirty="0" smtClean="0"/>
              <a:t>PHP</a:t>
            </a:r>
            <a:r>
              <a:rPr lang="zh-CN" altLang="en-US" dirty="0" smtClean="0"/>
              <a:t>、</a:t>
            </a:r>
            <a:r>
              <a:rPr lang="en-US" dirty="0" smtClean="0"/>
              <a:t>.NET</a:t>
            </a:r>
            <a:r>
              <a:rPr lang="zh-CN" altLang="en-US" dirty="0" smtClean="0"/>
              <a:t>、</a:t>
            </a:r>
            <a:r>
              <a:rPr lang="en-US" dirty="0" smtClean="0"/>
              <a:t>C</a:t>
            </a:r>
            <a:r>
              <a:rPr lang="zh-CN" altLang="en-US" dirty="0" smtClean="0"/>
              <a:t>等多种编程语言提供了</a:t>
            </a:r>
            <a:r>
              <a:rPr lang="en-US" dirty="0" smtClean="0"/>
              <a:t>API</a:t>
            </a:r>
            <a:r>
              <a:rPr lang="zh-CN" altLang="en-US" dirty="0" smtClean="0"/>
              <a:t>；</a:t>
            </a:r>
          </a:p>
          <a:p>
            <a:pPr lvl="1"/>
            <a:r>
              <a:rPr lang="zh-CN" altLang="en-US" dirty="0" smtClean="0"/>
              <a:t>支持多线程技术； </a:t>
            </a:r>
          </a:p>
          <a:p>
            <a:pPr lvl="1"/>
            <a:r>
              <a:rPr lang="zh-CN" altLang="en-US" dirty="0" smtClean="0"/>
              <a:t>优化的</a:t>
            </a:r>
            <a:r>
              <a:rPr lang="en-US" dirty="0" smtClean="0"/>
              <a:t>SQL</a:t>
            </a:r>
            <a:r>
              <a:rPr lang="zh-CN" altLang="en-US" dirty="0" smtClean="0"/>
              <a:t>查询算法，有效地提高查询速度；</a:t>
            </a:r>
          </a:p>
          <a:p>
            <a:pPr lvl="1"/>
            <a:r>
              <a:rPr lang="zh-CN" altLang="en-US" dirty="0" smtClean="0"/>
              <a:t>提供了</a:t>
            </a:r>
            <a:r>
              <a:rPr lang="en-US" dirty="0" smtClean="0"/>
              <a:t>TCP/IP</a:t>
            </a:r>
            <a:r>
              <a:rPr lang="zh-CN" altLang="en-US" dirty="0" smtClean="0"/>
              <a:t>、</a:t>
            </a:r>
            <a:r>
              <a:rPr lang="en-US" dirty="0" smtClean="0"/>
              <a:t>ODBC</a:t>
            </a:r>
            <a:r>
              <a:rPr lang="zh-CN" altLang="en-US" dirty="0" smtClean="0"/>
              <a:t>和</a:t>
            </a:r>
            <a:r>
              <a:rPr lang="en-US" dirty="0" smtClean="0"/>
              <a:t>JDBC</a:t>
            </a:r>
            <a:r>
              <a:rPr lang="zh-CN" altLang="en-US" dirty="0" smtClean="0"/>
              <a:t>等多种数据库连接途径；</a:t>
            </a:r>
          </a:p>
          <a:p>
            <a:pPr lvl="1"/>
            <a:r>
              <a:rPr lang="zh-CN" altLang="en-US" dirty="0" smtClean="0"/>
              <a:t>提供了用于管理、检查、优化数据库操作的管理工具；</a:t>
            </a:r>
          </a:p>
          <a:p>
            <a:pPr lvl="1"/>
            <a:r>
              <a:rPr lang="zh-CN" altLang="en-US" dirty="0" smtClean="0"/>
              <a:t>具有处理千万条记录的能力；</a:t>
            </a:r>
          </a:p>
          <a:p>
            <a:pPr lvl="1"/>
            <a:r>
              <a:rPr lang="zh-CN" altLang="en-US" dirty="0" smtClean="0"/>
              <a:t>支持多种字符编码。</a:t>
            </a:r>
          </a:p>
          <a:p>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b="1" dirty="0" smtClean="0"/>
              <a:t>连接</a:t>
            </a:r>
            <a:r>
              <a:rPr lang="en-US" b="1" dirty="0" smtClean="0"/>
              <a:t>Oracle</a:t>
            </a:r>
            <a:r>
              <a:rPr lang="zh-CN" altLang="en-US" b="1" dirty="0" smtClean="0"/>
              <a:t>数据库（</a:t>
            </a:r>
            <a:r>
              <a:rPr lang="en-US" altLang="zh-CN" b="1" dirty="0" err="1" smtClean="0"/>
              <a:t>oci</a:t>
            </a:r>
            <a:r>
              <a:rPr lang="zh-CN" altLang="en-US" b="1" dirty="0" smtClean="0"/>
              <a:t>方式）</a:t>
            </a:r>
            <a:endParaRPr lang="en-US" altLang="zh-CN" b="1" dirty="0" smtClean="0"/>
          </a:p>
          <a:p>
            <a:pPr>
              <a:buNone/>
            </a:pPr>
            <a:r>
              <a:rPr lang="zh-CN" altLang="en-US" dirty="0" smtClean="0"/>
              <a:t>       在</a:t>
            </a:r>
            <a:r>
              <a:rPr lang="en-US" dirty="0" smtClean="0"/>
              <a:t>Oracle</a:t>
            </a:r>
            <a:r>
              <a:rPr lang="zh-CN" altLang="en-US" dirty="0" smtClean="0"/>
              <a:t>的安装目录中找到</a:t>
            </a:r>
            <a:r>
              <a:rPr lang="en-US" dirty="0" err="1" smtClean="0"/>
              <a:t>jdbc</a:t>
            </a:r>
            <a:r>
              <a:rPr lang="en-US" dirty="0" smtClean="0"/>
              <a:t>/lib/classes12.zip</a:t>
            </a:r>
            <a:r>
              <a:rPr lang="zh-CN" altLang="en-US" dirty="0" smtClean="0"/>
              <a:t>文件，将该文件重命名为</a:t>
            </a:r>
            <a:r>
              <a:rPr lang="en-US" dirty="0" smtClean="0"/>
              <a:t>classes.jar</a:t>
            </a:r>
            <a:r>
              <a:rPr lang="zh-CN" altLang="en-US" dirty="0" smtClean="0"/>
              <a:t>并复制到</a:t>
            </a:r>
            <a:r>
              <a:rPr lang="en-US" dirty="0" smtClean="0"/>
              <a:t>Eclipse</a:t>
            </a:r>
            <a:r>
              <a:rPr lang="zh-CN" altLang="en-US" dirty="0" smtClean="0"/>
              <a:t>的</a:t>
            </a:r>
            <a:r>
              <a:rPr lang="en-US" dirty="0" smtClean="0"/>
              <a:t>Java Web</a:t>
            </a:r>
            <a:r>
              <a:rPr lang="zh-CN" altLang="en-US" dirty="0" smtClean="0"/>
              <a:t>应用的</a:t>
            </a:r>
            <a:r>
              <a:rPr lang="en-US" dirty="0" smtClean="0"/>
              <a:t>WEB-INF/lib</a:t>
            </a:r>
            <a:r>
              <a:rPr lang="zh-CN" altLang="en-US" dirty="0" smtClean="0"/>
              <a:t>目录下。然后，通过如下的两步连接</a:t>
            </a:r>
            <a:r>
              <a:rPr lang="en-US" dirty="0" smtClean="0"/>
              <a:t>Oracle</a:t>
            </a:r>
            <a:r>
              <a:rPr lang="zh-CN" altLang="en-US" dirty="0" smtClean="0"/>
              <a:t>数据库。</a:t>
            </a:r>
          </a:p>
          <a:p>
            <a:pPr>
              <a:buNone/>
            </a:pPr>
            <a:r>
              <a:rPr lang="zh-CN" altLang="en-US" dirty="0" smtClean="0"/>
              <a:t>第一步：加载驱动程序。</a:t>
            </a:r>
          </a:p>
          <a:p>
            <a:pPr>
              <a:buNone/>
            </a:pPr>
            <a:r>
              <a:rPr lang="en-US" dirty="0" smtClean="0"/>
              <a:t>    </a:t>
            </a:r>
            <a:r>
              <a:rPr lang="en-US" dirty="0" err="1" smtClean="0"/>
              <a:t>DriverManager.registerDriver</a:t>
            </a:r>
            <a:r>
              <a:rPr lang="en-US" dirty="0" smtClean="0"/>
              <a:t>(</a:t>
            </a:r>
            <a:r>
              <a:rPr lang="en-US" b="1" dirty="0" smtClean="0"/>
              <a:t>new </a:t>
            </a:r>
            <a:r>
              <a:rPr lang="en-US" dirty="0" err="1" smtClean="0"/>
              <a:t>oracle.jdbc.driver.OracleDriver</a:t>
            </a:r>
            <a:r>
              <a:rPr lang="en-US" dirty="0" smtClean="0"/>
              <a:t>());  </a:t>
            </a:r>
            <a:endParaRPr lang="zh-CN" altLang="en-US" sz="2800" dirty="0" smtClean="0"/>
          </a:p>
          <a:p>
            <a:pPr>
              <a:buNone/>
            </a:pPr>
            <a:r>
              <a:rPr lang="zh-CN" altLang="en-US" dirty="0" smtClean="0"/>
              <a:t>第二步：建立连接。</a:t>
            </a:r>
          </a:p>
          <a:p>
            <a:pPr>
              <a:buNone/>
            </a:pPr>
            <a:r>
              <a:rPr lang="en-US" dirty="0" smtClean="0"/>
              <a:t> </a:t>
            </a:r>
            <a:r>
              <a:rPr lang="en-US" dirty="0" err="1" smtClean="0"/>
              <a:t>conn</a:t>
            </a:r>
            <a:r>
              <a:rPr lang="en-US" dirty="0" smtClean="0"/>
              <a:t>=</a:t>
            </a:r>
            <a:r>
              <a:rPr lang="en-US" dirty="0" err="1" smtClean="0"/>
              <a:t>DriverManager.getConnection</a:t>
            </a:r>
            <a:r>
              <a:rPr lang="en-US" dirty="0" smtClean="0"/>
              <a:t>("jdbc:oracle:oci8:@ " + </a:t>
            </a:r>
            <a:r>
              <a:rPr lang="en-US" dirty="0" err="1" smtClean="0"/>
              <a:t>dbNAME,userID,userPWD</a:t>
            </a:r>
            <a:r>
              <a:rPr lang="en-US" dirty="0" smtClean="0"/>
              <a:t>); </a:t>
            </a:r>
            <a:endParaRPr lang="zh-CN" altLang="en-US" sz="2800" dirty="0" smtClean="0"/>
          </a:p>
          <a:p>
            <a:pPr>
              <a:buNone/>
            </a:pPr>
            <a:r>
              <a:rPr lang="en-US" altLang="zh-CN" dirty="0" smtClean="0"/>
              <a:t>    </a:t>
            </a:r>
          </a:p>
          <a:p>
            <a:pPr>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endParaRPr lang="zh-CN" altLang="en-US" sz="2800"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b="1" dirty="0" smtClean="0"/>
              <a:t>连接</a:t>
            </a:r>
            <a:r>
              <a:rPr lang="en-US" b="1" dirty="0" smtClean="0"/>
              <a:t>Oracle</a:t>
            </a:r>
            <a:r>
              <a:rPr lang="zh-CN" altLang="en-US" b="1" dirty="0" smtClean="0"/>
              <a:t>数据库（</a:t>
            </a:r>
            <a:r>
              <a:rPr lang="en-US" altLang="zh-CN" b="1" dirty="0" smtClean="0"/>
              <a:t>thin</a:t>
            </a:r>
            <a:r>
              <a:rPr lang="zh-CN" altLang="en-US" b="1" dirty="0" smtClean="0"/>
              <a:t>方式）</a:t>
            </a:r>
            <a:endParaRPr lang="en-US" altLang="zh-CN" b="1" dirty="0" smtClean="0"/>
          </a:p>
          <a:p>
            <a:pPr>
              <a:buNone/>
            </a:pPr>
            <a:r>
              <a:rPr lang="en-US" dirty="0" smtClean="0"/>
              <a:t>   thin</a:t>
            </a:r>
            <a:r>
              <a:rPr lang="zh-CN" altLang="en-US" dirty="0" smtClean="0"/>
              <a:t>方式是通过远程方式访问</a:t>
            </a:r>
            <a:r>
              <a:rPr lang="en-US" dirty="0" smtClean="0"/>
              <a:t>Oracle</a:t>
            </a:r>
            <a:r>
              <a:rPr lang="zh-CN" altLang="en-US" dirty="0" smtClean="0"/>
              <a:t>数据库，这种方式运用起来比较灵活，简单，具有较强的移植性和适用性，其连接步骤也分为两步。</a:t>
            </a:r>
          </a:p>
          <a:p>
            <a:pPr>
              <a:buNone/>
            </a:pPr>
            <a:r>
              <a:rPr lang="zh-CN" altLang="en-US" dirty="0" smtClean="0"/>
              <a:t>第一步：加载驱动程序。</a:t>
            </a:r>
          </a:p>
          <a:p>
            <a:pPr>
              <a:buNone/>
            </a:pPr>
            <a:r>
              <a:rPr lang="en-US" dirty="0" smtClean="0"/>
              <a:t> </a:t>
            </a:r>
            <a:r>
              <a:rPr lang="en-US" dirty="0" err="1" smtClean="0"/>
              <a:t>Class.forName</a:t>
            </a:r>
            <a:r>
              <a:rPr lang="en-US" dirty="0" smtClean="0"/>
              <a:t>("</a:t>
            </a:r>
            <a:r>
              <a:rPr lang="en-US" dirty="0" err="1" smtClean="0"/>
              <a:t>oracle.jdbc.driver.OracleDriver</a:t>
            </a:r>
            <a:r>
              <a:rPr lang="en-US" dirty="0" smtClean="0"/>
              <a:t>").</a:t>
            </a:r>
            <a:r>
              <a:rPr lang="en-US" dirty="0" err="1" smtClean="0"/>
              <a:t>newInstance</a:t>
            </a:r>
            <a:r>
              <a:rPr lang="en-US" dirty="0" smtClean="0"/>
              <a:t>();</a:t>
            </a:r>
            <a:endParaRPr lang="zh-CN" altLang="en-US" dirty="0" smtClean="0"/>
          </a:p>
          <a:p>
            <a:pPr>
              <a:buNone/>
            </a:pPr>
            <a:r>
              <a:rPr lang="zh-CN" altLang="en-US" dirty="0" smtClean="0"/>
              <a:t>第二步：建立连接。</a:t>
            </a:r>
          </a:p>
          <a:p>
            <a:pPr>
              <a:buNone/>
            </a:pPr>
            <a:r>
              <a:rPr lang="en-US" dirty="0" smtClean="0"/>
              <a:t>    Connection con = </a:t>
            </a:r>
            <a:r>
              <a:rPr lang="en-US" dirty="0" err="1" smtClean="0"/>
              <a:t>DriverManager.getConnection</a:t>
            </a:r>
            <a:r>
              <a:rPr lang="en-US" dirty="0" smtClean="0"/>
              <a:t>("</a:t>
            </a:r>
            <a:r>
              <a:rPr lang="en-US" dirty="0" err="1" smtClean="0"/>
              <a:t>jdbc:oracle:thin</a:t>
            </a:r>
            <a:r>
              <a:rPr lang="en-US" dirty="0" smtClean="0"/>
              <a:t>:@localhost:1521:dbName",userID,userPWD);</a:t>
            </a:r>
            <a:endParaRPr lang="zh-CN" altLang="en-US" dirty="0" smtClean="0"/>
          </a:p>
          <a:p>
            <a:pPr>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r>
              <a:rPr lang="en-US" dirty="0" err="1" smtClean="0"/>
              <a:t>userPWD</a:t>
            </a:r>
            <a:r>
              <a:rPr lang="zh-CN" altLang="en-US" dirty="0" smtClean="0"/>
              <a:t>表示对应用户的密码</a:t>
            </a:r>
            <a:endParaRPr lang="zh-CN" altLang="en-US" sz="2800"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32</a:t>
            </a:fld>
            <a:endParaRPr lang="zh-CN" altLang="en-US"/>
          </a:p>
        </p:txBody>
      </p:sp>
      <p:sp>
        <p:nvSpPr>
          <p:cNvPr id="7" name="内容占位符 6"/>
          <p:cNvSpPr>
            <a:spLocks noGrp="1"/>
          </p:cNvSpPr>
          <p:nvPr>
            <p:ph sz="quarter" idx="1"/>
          </p:nvPr>
        </p:nvSpPr>
        <p:spPr/>
        <p:txBody>
          <a:bodyPr>
            <a:normAutofit lnSpcReduction="10000"/>
          </a:bodyPr>
          <a:lstStyle/>
          <a:p>
            <a:r>
              <a:rPr lang="zh-CN" altLang="en-US" dirty="0" smtClean="0"/>
              <a:t>在实际应用开发中，如果</a:t>
            </a:r>
            <a:r>
              <a:rPr lang="en-US" dirty="0" smtClean="0"/>
              <a:t>JSP</a:t>
            </a:r>
            <a:r>
              <a:rPr lang="zh-CN" altLang="en-US" dirty="0" smtClean="0"/>
              <a:t>、</a:t>
            </a:r>
            <a:r>
              <a:rPr lang="en-US" dirty="0" err="1" smtClean="0"/>
              <a:t>Servlet</a:t>
            </a:r>
            <a:r>
              <a:rPr lang="zh-CN" altLang="en-US" dirty="0" smtClean="0"/>
              <a:t>等使用</a:t>
            </a:r>
            <a:r>
              <a:rPr lang="en-US" dirty="0" smtClean="0"/>
              <a:t>JDBC</a:t>
            </a:r>
            <a:r>
              <a:rPr lang="zh-CN" altLang="en-US" dirty="0" smtClean="0"/>
              <a:t>直接访问数据库中的数据，每一次数据访问请求都必须经历建立数据库连接、操作数据和关闭数据库连接等步骤，而连接并打开数据库是一件既消耗资源又费时的工作，如果频繁发生这种数据库操作，系统的性能必然会急剧下降，甚至会导致系统崩溃。</a:t>
            </a:r>
          </a:p>
          <a:p>
            <a:r>
              <a:rPr lang="zh-CN" altLang="en-US" dirty="0" smtClean="0"/>
              <a:t>数据库连接池技术是解决此类问题最常用的方法。所谓数据库连接池，就是在一个虚拟的池中，预先创建好一定数量的</a:t>
            </a:r>
            <a:r>
              <a:rPr lang="en-US" dirty="0" smtClean="0"/>
              <a:t>Connection</a:t>
            </a:r>
            <a:r>
              <a:rPr lang="zh-CN" altLang="en-US" dirty="0" smtClean="0"/>
              <a:t>对象等待客户端的连接，当有客户端连接时，则分配一个空闲的</a:t>
            </a:r>
            <a:r>
              <a:rPr lang="en-US" dirty="0" smtClean="0"/>
              <a:t>Connection</a:t>
            </a:r>
            <a:r>
              <a:rPr lang="zh-CN" altLang="en-US" dirty="0" smtClean="0"/>
              <a:t>对象给客户端连接数据库；当这个客户端请求结束时，则将</a:t>
            </a:r>
            <a:r>
              <a:rPr lang="en-US" dirty="0" smtClean="0"/>
              <a:t>Connection</a:t>
            </a:r>
            <a:r>
              <a:rPr lang="zh-CN" altLang="en-US" dirty="0" smtClean="0"/>
              <a:t>对象归还给池中，用来等待下一个客户端的访问。</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工作原理：</a:t>
            </a:r>
            <a:endParaRPr lang="en-US" altLang="zh-CN" dirty="0" smtClean="0"/>
          </a:p>
          <a:p>
            <a:pPr lvl="1">
              <a:buNone/>
            </a:pPr>
            <a:r>
              <a:rPr lang="zh-CN" altLang="en-US" dirty="0" smtClean="0"/>
              <a:t>（</a:t>
            </a:r>
            <a:r>
              <a:rPr lang="en-US" dirty="0" smtClean="0"/>
              <a:t>1</a:t>
            </a:r>
            <a:r>
              <a:rPr lang="zh-CN" altLang="en-US" dirty="0" smtClean="0"/>
              <a:t>）预定义一定数量的连接，并存放在数据库连接池中；</a:t>
            </a:r>
          </a:p>
          <a:p>
            <a:pPr lvl="1">
              <a:buNone/>
            </a:pPr>
            <a:r>
              <a:rPr lang="zh-CN" altLang="en-US" dirty="0" smtClean="0"/>
              <a:t>（</a:t>
            </a:r>
            <a:r>
              <a:rPr lang="en-US" dirty="0" smtClean="0"/>
              <a:t>2</a:t>
            </a:r>
            <a:r>
              <a:rPr lang="zh-CN" altLang="en-US" dirty="0" smtClean="0"/>
              <a:t>）当客户端请求一个数据库连接时，连接池将为该请求从数据库连接池中分配一个空闲的连接，而不是重新建立一个连接对象；当该请求结束后，该连接会重新回到数据库连接池中，而不是直接将其释放；</a:t>
            </a:r>
          </a:p>
          <a:p>
            <a:pPr lvl="1">
              <a:buNone/>
            </a:pPr>
            <a:r>
              <a:rPr lang="zh-CN" altLang="en-US" dirty="0" smtClean="0"/>
              <a:t>（</a:t>
            </a:r>
            <a:r>
              <a:rPr lang="en-US" dirty="0" smtClean="0"/>
              <a:t>3</a:t>
            </a:r>
            <a:r>
              <a:rPr lang="zh-CN" altLang="en-US" dirty="0" smtClean="0"/>
              <a:t>）当连接池中的空闲连接数量低于下限时，连接池将会根据配置信息追加一定数量的连接对象，当空闲连接数量高于上限时，连接池会释放一定数量的连接。</a:t>
            </a:r>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lstStyle/>
          <a:p>
            <a:r>
              <a:rPr lang="zh-CN" altLang="en-US" dirty="0" smtClean="0"/>
              <a:t>应用程序使用数据库连接池技术具有以下优势：</a:t>
            </a:r>
          </a:p>
          <a:p>
            <a:pPr lvl="1"/>
            <a:r>
              <a:rPr lang="zh-CN" altLang="en-US" dirty="0" smtClean="0"/>
              <a:t>创建一个新的数据库连接所耗费的时间主要取决于网络的速度以及应用程序和数据库服务器的（网络）距离，而且这个过程通常是一个很耗时的过程，而采用数据库连接池后，数据库连接请求则可以直接通过连接池满足，而不需要为该请求重新连接、认证到数据库服务器，从而节省了时间；</a:t>
            </a:r>
          </a:p>
          <a:p>
            <a:pPr lvl="1"/>
            <a:r>
              <a:rPr lang="zh-CN" altLang="en-US" dirty="0" smtClean="0"/>
              <a:t>提高了数据库连接的重复使用率；</a:t>
            </a:r>
          </a:p>
          <a:p>
            <a:pPr lvl="1"/>
            <a:r>
              <a:rPr lang="zh-CN" altLang="en-US" dirty="0" smtClean="0"/>
              <a:t>解决了数据库对连接数量的限制。</a:t>
            </a:r>
          </a:p>
          <a:p>
            <a:pPr lvl="1"/>
            <a:r>
              <a:rPr lang="zh-CN" altLang="en-US" dirty="0" smtClean="0"/>
              <a:t>在使用数据库连接池时还需要特别注意，在定义连接池的连接个数和空闲连接个数之前，开发人员必须比较准确地预先估算出连接的数量。</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77500" lnSpcReduction="20000"/>
          </a:bodyPr>
          <a:lstStyle/>
          <a:p>
            <a:pPr lvl="0"/>
            <a:r>
              <a:rPr lang="zh-CN" altLang="en-US" b="1" dirty="0" smtClean="0"/>
              <a:t>（</a:t>
            </a:r>
            <a:r>
              <a:rPr lang="en-US" altLang="zh-CN" b="1" dirty="0" smtClean="0"/>
              <a:t>1</a:t>
            </a:r>
            <a:r>
              <a:rPr lang="zh-CN" altLang="en-US" b="1" dirty="0" smtClean="0"/>
              <a:t>）基于</a:t>
            </a:r>
            <a:r>
              <a:rPr lang="en-US" b="1" dirty="0" smtClean="0"/>
              <a:t>Web</a:t>
            </a:r>
            <a:r>
              <a:rPr lang="zh-CN" altLang="en-US" b="1" dirty="0" smtClean="0"/>
              <a:t>服务器的数据库连接池</a:t>
            </a:r>
          </a:p>
          <a:p>
            <a:pPr>
              <a:buNone/>
            </a:pPr>
            <a:r>
              <a:rPr lang="en-US" altLang="zh-CN" dirty="0" smtClean="0"/>
              <a:t>		</a:t>
            </a:r>
            <a:r>
              <a:rPr lang="zh-CN" altLang="en-US" dirty="0" smtClean="0"/>
              <a:t>绝大多数</a:t>
            </a:r>
            <a:r>
              <a:rPr lang="en-US" dirty="0" smtClean="0"/>
              <a:t>Web</a:t>
            </a:r>
            <a:r>
              <a:rPr lang="zh-CN" altLang="en-US" dirty="0" smtClean="0"/>
              <a:t>服务器都支持数据库连接池技术，下面以</a:t>
            </a:r>
            <a:r>
              <a:rPr lang="en-US" dirty="0" smtClean="0"/>
              <a:t>Tomcat</a:t>
            </a:r>
            <a:r>
              <a:rPr lang="zh-CN" altLang="en-US" dirty="0" smtClean="0"/>
              <a:t>服务器为例配置访问</a:t>
            </a:r>
            <a:r>
              <a:rPr lang="en-US" dirty="0" err="1" smtClean="0"/>
              <a:t>MySQL</a:t>
            </a:r>
            <a:r>
              <a:rPr lang="zh-CN" altLang="en-US" dirty="0" smtClean="0"/>
              <a:t>数据库的数据库连接池，具体步骤如下。</a:t>
            </a:r>
          </a:p>
          <a:p>
            <a:pPr>
              <a:buNone/>
            </a:pPr>
            <a:r>
              <a:rPr lang="en-US" altLang="zh-CN" dirty="0" smtClean="0"/>
              <a:t>	</a:t>
            </a:r>
            <a:r>
              <a:rPr lang="zh-CN" altLang="en-US" b="1" dirty="0" smtClean="0"/>
              <a:t>第一步：</a:t>
            </a:r>
            <a:r>
              <a:rPr lang="zh-CN" altLang="en-US" dirty="0" smtClean="0"/>
              <a:t>在</a:t>
            </a:r>
            <a:r>
              <a:rPr lang="en-US" dirty="0" smtClean="0"/>
              <a:t>Web</a:t>
            </a:r>
            <a:r>
              <a:rPr lang="zh-CN" altLang="en-US" dirty="0" smtClean="0"/>
              <a:t>应用的</a:t>
            </a:r>
            <a:r>
              <a:rPr lang="en-US" dirty="0" smtClean="0"/>
              <a:t>META-INF</a:t>
            </a:r>
            <a:r>
              <a:rPr lang="zh-CN" altLang="en-US" dirty="0" smtClean="0"/>
              <a:t>下新建</a:t>
            </a:r>
            <a:r>
              <a:rPr lang="en-US" dirty="0" smtClean="0"/>
              <a:t>context.xml</a:t>
            </a:r>
            <a:r>
              <a:rPr lang="zh-CN" altLang="en-US" dirty="0" smtClean="0"/>
              <a:t>文件，配置数据源。</a:t>
            </a:r>
            <a:endParaRPr lang="en-US" altLang="zh-CN" dirty="0" smtClean="0"/>
          </a:p>
          <a:p>
            <a:pPr lvl="1">
              <a:buNone/>
            </a:pPr>
            <a:r>
              <a:rPr lang="en-US" dirty="0" smtClean="0"/>
              <a:t>&lt;?xml version=</a:t>
            </a:r>
            <a:r>
              <a:rPr lang="en-US" i="1" dirty="0" smtClean="0"/>
              <a:t>"1.0"</a:t>
            </a:r>
            <a:r>
              <a:rPr lang="en-US" dirty="0" smtClean="0"/>
              <a:t> encoding=</a:t>
            </a:r>
            <a:r>
              <a:rPr lang="en-US" i="1" dirty="0" smtClean="0"/>
              <a:t>"UTF-8"</a:t>
            </a:r>
            <a:r>
              <a:rPr lang="en-US" dirty="0" smtClean="0"/>
              <a:t>?&gt;</a:t>
            </a:r>
            <a:endParaRPr lang="zh-CN" altLang="en-US" dirty="0" smtClean="0"/>
          </a:p>
          <a:p>
            <a:pPr lvl="1">
              <a:buNone/>
            </a:pPr>
            <a:r>
              <a:rPr lang="en-US" dirty="0" smtClean="0"/>
              <a:t>&lt;Context&gt;</a:t>
            </a:r>
            <a:endParaRPr lang="zh-CN" altLang="en-US" dirty="0" smtClean="0"/>
          </a:p>
          <a:p>
            <a:pPr lvl="1">
              <a:buNone/>
            </a:pPr>
            <a:r>
              <a:rPr lang="en-US" dirty="0" smtClean="0"/>
              <a:t>	&lt;Resource name=</a:t>
            </a:r>
            <a:r>
              <a:rPr lang="en-US" i="1" dirty="0" smtClean="0"/>
              <a:t>"</a:t>
            </a:r>
            <a:r>
              <a:rPr lang="en-US" i="1" dirty="0" err="1" smtClean="0"/>
              <a:t>DBPool</a:t>
            </a:r>
            <a:r>
              <a:rPr lang="en-US" i="1" dirty="0" smtClean="0"/>
              <a:t>"</a:t>
            </a:r>
            <a:endParaRPr lang="zh-CN" altLang="en-US" dirty="0" smtClean="0"/>
          </a:p>
          <a:p>
            <a:pPr lvl="1">
              <a:buNone/>
            </a:pPr>
            <a:r>
              <a:rPr lang="en-US" dirty="0" smtClean="0"/>
              <a:t>	type=</a:t>
            </a:r>
            <a:r>
              <a:rPr lang="en-US" i="1" dirty="0" smtClean="0"/>
              <a:t>"</a:t>
            </a:r>
            <a:r>
              <a:rPr lang="en-US" i="1" dirty="0" err="1" smtClean="0"/>
              <a:t>javax.sql.DataSource</a:t>
            </a:r>
            <a:r>
              <a:rPr lang="en-US" i="1" dirty="0" smtClean="0"/>
              <a:t>"</a:t>
            </a:r>
            <a:r>
              <a:rPr lang="en-US" dirty="0" smtClean="0"/>
              <a:t> </a:t>
            </a:r>
            <a:endParaRPr lang="zh-CN" altLang="en-US" dirty="0" smtClean="0"/>
          </a:p>
          <a:p>
            <a:pPr lvl="1">
              <a:buNone/>
            </a:pPr>
            <a:r>
              <a:rPr lang="en-US" dirty="0" smtClean="0"/>
              <a:t>	auth=</a:t>
            </a:r>
            <a:r>
              <a:rPr lang="en-US" i="1" dirty="0" smtClean="0"/>
              <a:t>"Container"</a:t>
            </a:r>
            <a:endParaRPr lang="zh-CN" altLang="en-US" dirty="0" smtClean="0"/>
          </a:p>
          <a:p>
            <a:pPr lvl="1">
              <a:buNone/>
            </a:pPr>
            <a:r>
              <a:rPr lang="en-US" dirty="0" smtClean="0"/>
              <a:t>	</a:t>
            </a:r>
            <a:r>
              <a:rPr lang="en-US" dirty="0" err="1" smtClean="0"/>
              <a:t>driverClassName</a:t>
            </a:r>
            <a:r>
              <a:rPr lang="en-US" dirty="0" smtClean="0"/>
              <a:t>=</a:t>
            </a:r>
            <a:r>
              <a:rPr lang="en-US" i="1" dirty="0" smtClean="0"/>
              <a:t>"</a:t>
            </a:r>
            <a:r>
              <a:rPr lang="en-US" i="1" dirty="0" err="1" smtClean="0"/>
              <a:t>com.mysql.jdbc.Driver</a:t>
            </a:r>
            <a:r>
              <a:rPr lang="en-US" i="1" dirty="0" smtClean="0"/>
              <a:t>"</a:t>
            </a:r>
            <a:r>
              <a:rPr lang="en-US" dirty="0" smtClean="0"/>
              <a:t> </a:t>
            </a:r>
            <a:endParaRPr lang="zh-CN" altLang="en-US" dirty="0" smtClean="0"/>
          </a:p>
          <a:p>
            <a:pPr lvl="1">
              <a:buNone/>
            </a:pPr>
            <a:r>
              <a:rPr lang="en-US" dirty="0" smtClean="0"/>
              <a:t>	</a:t>
            </a:r>
            <a:r>
              <a:rPr lang="en-US" dirty="0" err="1" smtClean="0"/>
              <a:t>url</a:t>
            </a:r>
            <a:r>
              <a:rPr lang="en-US" dirty="0" smtClean="0"/>
              <a:t>=</a:t>
            </a:r>
            <a:r>
              <a:rPr lang="en-US" i="1" dirty="0" smtClean="0"/>
              <a:t>"</a:t>
            </a:r>
            <a:r>
              <a:rPr lang="en-US" i="1" dirty="0" err="1" smtClean="0"/>
              <a:t>jdbc:mysql</a:t>
            </a:r>
            <a:r>
              <a:rPr lang="en-US" i="1" dirty="0" smtClean="0"/>
              <a:t>://localhost:3306/test"</a:t>
            </a:r>
            <a:r>
              <a:rPr lang="en-US" dirty="0" smtClean="0"/>
              <a:t> </a:t>
            </a:r>
            <a:endParaRPr lang="zh-CN" altLang="en-US" dirty="0" smtClean="0"/>
          </a:p>
          <a:p>
            <a:pPr lvl="1">
              <a:buNone/>
            </a:pPr>
            <a:r>
              <a:rPr lang="en-US" dirty="0" smtClean="0"/>
              <a:t>	username=</a:t>
            </a:r>
            <a:r>
              <a:rPr lang="en-US" i="1" dirty="0" smtClean="0"/>
              <a:t>"root"</a:t>
            </a:r>
            <a:endParaRPr lang="zh-CN" altLang="en-US" dirty="0" smtClean="0"/>
          </a:p>
          <a:p>
            <a:pPr lvl="1">
              <a:buNone/>
            </a:pPr>
            <a:r>
              <a:rPr lang="en-US" dirty="0" smtClean="0"/>
              <a:t>	password=</a:t>
            </a:r>
            <a:r>
              <a:rPr lang="en-US" i="1" dirty="0" smtClean="0"/>
              <a:t>"123"</a:t>
            </a:r>
            <a:r>
              <a:rPr lang="en-US" dirty="0" smtClean="0"/>
              <a:t> </a:t>
            </a:r>
            <a:endParaRPr lang="zh-CN" altLang="en-US" dirty="0" smtClean="0"/>
          </a:p>
          <a:p>
            <a:pPr lvl="1">
              <a:buNone/>
            </a:pPr>
            <a:r>
              <a:rPr lang="en-US" dirty="0" smtClean="0"/>
              <a:t>	</a:t>
            </a:r>
            <a:r>
              <a:rPr lang="en-US" dirty="0" err="1" smtClean="0"/>
              <a:t>maxActive</a:t>
            </a:r>
            <a:r>
              <a:rPr lang="en-US" dirty="0" smtClean="0"/>
              <a:t>=</a:t>
            </a:r>
            <a:r>
              <a:rPr lang="en-US" i="1" dirty="0" smtClean="0"/>
              <a:t>"5"</a:t>
            </a:r>
            <a:r>
              <a:rPr lang="en-US" dirty="0" smtClean="0"/>
              <a:t> </a:t>
            </a:r>
            <a:endParaRPr lang="zh-CN" altLang="en-US" dirty="0" smtClean="0"/>
          </a:p>
          <a:p>
            <a:pPr lvl="1">
              <a:buNone/>
            </a:pPr>
            <a:r>
              <a:rPr lang="en-US" dirty="0" smtClean="0"/>
              <a:t>	</a:t>
            </a:r>
            <a:r>
              <a:rPr lang="en-US" dirty="0" err="1" smtClean="0"/>
              <a:t>maxIdle</a:t>
            </a:r>
            <a:r>
              <a:rPr lang="en-US" dirty="0" smtClean="0"/>
              <a:t>=</a:t>
            </a:r>
            <a:r>
              <a:rPr lang="en-US" i="1" dirty="0" smtClean="0"/>
              <a:t>"2"</a:t>
            </a:r>
            <a:r>
              <a:rPr lang="en-US" dirty="0" smtClean="0"/>
              <a:t> </a:t>
            </a:r>
            <a:endParaRPr lang="zh-CN" altLang="en-US" dirty="0" smtClean="0"/>
          </a:p>
          <a:p>
            <a:pPr lvl="1">
              <a:buNone/>
            </a:pPr>
            <a:r>
              <a:rPr lang="en-US" dirty="0" smtClean="0"/>
              <a:t>	</a:t>
            </a:r>
            <a:r>
              <a:rPr lang="en-US" dirty="0" err="1" smtClean="0"/>
              <a:t>maxWait</a:t>
            </a:r>
            <a:r>
              <a:rPr lang="en-US" dirty="0" smtClean="0"/>
              <a:t>=</a:t>
            </a:r>
            <a:r>
              <a:rPr lang="en-US" i="1" dirty="0" smtClean="0"/>
              <a:t>"6000"</a:t>
            </a:r>
            <a:r>
              <a:rPr lang="en-US" dirty="0" smtClean="0"/>
              <a:t> /&gt;</a:t>
            </a:r>
            <a:endParaRPr lang="zh-CN" altLang="en-US" dirty="0" smtClean="0"/>
          </a:p>
          <a:p>
            <a:pPr lvl="1">
              <a:buNone/>
            </a:pPr>
            <a:r>
              <a:rPr lang="en-US" dirty="0" smtClean="0"/>
              <a:t>&lt;/Context&gt;</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7467600" cy="1143000"/>
          </a:xfrm>
        </p:spPr>
        <p:txBody>
          <a:bodyPr/>
          <a:lstStyle/>
          <a:p>
            <a:r>
              <a:rPr lang="en-US" altLang="zh-CN" dirty="0" smtClean="0"/>
              <a:t>5. </a:t>
            </a:r>
            <a:r>
              <a:rPr lang="zh-CN" altLang="en-US" dirty="0" smtClean="0"/>
              <a:t>数据库连接池简介</a:t>
            </a:r>
            <a:endParaRPr lang="zh-CN" altLang="en-US" dirty="0"/>
          </a:p>
        </p:txBody>
      </p:sp>
      <p:graphicFrame>
        <p:nvGraphicFramePr>
          <p:cNvPr id="6" name="内容占位符 5"/>
          <p:cNvGraphicFramePr>
            <a:graphicFrameLocks noGrp="1"/>
          </p:cNvGraphicFramePr>
          <p:nvPr>
            <p:ph sz="quarter" idx="1"/>
          </p:nvPr>
        </p:nvGraphicFramePr>
        <p:xfrm>
          <a:off x="571472" y="1000108"/>
          <a:ext cx="7467600" cy="5849950"/>
        </p:xfrm>
        <a:graphic>
          <a:graphicData uri="http://schemas.openxmlformats.org/drawingml/2006/table">
            <a:tbl>
              <a:tblPr firstRow="1" bandRow="1">
                <a:tableStyleId>{5C22544A-7EE6-4342-B048-85BDC9FD1C3A}</a:tableStyleId>
              </a:tblPr>
              <a:tblGrid>
                <a:gridCol w="3400420"/>
                <a:gridCol w="4067180"/>
              </a:tblGrid>
              <a:tr h="32799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ctr">
                        <a:spcAft>
                          <a:spcPts val="0"/>
                        </a:spcAft>
                      </a:pPr>
                      <a:r>
                        <a:rPr lang="zh-CN" sz="1600" b="1" kern="100">
                          <a:latin typeface="Times New Roman"/>
                          <a:ea typeface="宋体"/>
                          <a:cs typeface="Times New Roman"/>
                        </a:rPr>
                        <a:t>属性名称</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a:t>
                      </a:r>
                      <a:r>
                        <a:rPr lang="en-US" sz="1600" kern="100">
                          <a:latin typeface="Times New Roman"/>
                          <a:ea typeface="宋体"/>
                          <a:cs typeface="Times New Roman"/>
                        </a:rPr>
                        <a:t>JNDI</a:t>
                      </a:r>
                      <a:r>
                        <a:rPr lang="zh-CN" sz="1600" kern="100">
                          <a:latin typeface="Times New Roman"/>
                          <a:ea typeface="宋体"/>
                          <a:cs typeface="Times New Roman"/>
                        </a:rPr>
                        <a:t>名</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type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设置数据源的类型</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auth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设置数据源的管理者，有两个可选值</a:t>
                      </a:r>
                      <a:r>
                        <a:rPr lang="en-US" sz="1600" kern="100">
                          <a:latin typeface="Times New Roman"/>
                          <a:ea typeface="宋体"/>
                          <a:cs typeface="Times New Roman"/>
                        </a:rPr>
                        <a:t>Container</a:t>
                      </a:r>
                      <a:r>
                        <a:rPr lang="zh-CN" sz="1600" kern="100">
                          <a:latin typeface="Times New Roman"/>
                          <a:ea typeface="宋体"/>
                          <a:cs typeface="Times New Roman"/>
                        </a:rPr>
                        <a:t>和</a:t>
                      </a:r>
                      <a:r>
                        <a:rPr lang="en-US" sz="1600" kern="100">
                          <a:latin typeface="Times New Roman"/>
                          <a:ea typeface="宋体"/>
                          <a:cs typeface="Times New Roman"/>
                        </a:rPr>
                        <a:t>Application</a:t>
                      </a:r>
                      <a:r>
                        <a:rPr lang="zh-CN" sz="1600" kern="100">
                          <a:latin typeface="Times New Roman"/>
                          <a:ea typeface="宋体"/>
                          <a:cs typeface="Times New Roman"/>
                        </a:rPr>
                        <a:t>，</a:t>
                      </a:r>
                      <a:r>
                        <a:rPr lang="en-US" sz="1600" kern="100">
                          <a:latin typeface="Times New Roman"/>
                          <a:ea typeface="宋体"/>
                          <a:cs typeface="Times New Roman"/>
                        </a:rPr>
                        <a:t>Container</a:t>
                      </a:r>
                      <a:r>
                        <a:rPr lang="zh-CN" sz="1600" kern="100">
                          <a:latin typeface="Times New Roman"/>
                          <a:ea typeface="宋体"/>
                          <a:cs typeface="Times New Roman"/>
                        </a:rPr>
                        <a:t>表示由容器来创建和管理数据源，</a:t>
                      </a:r>
                      <a:r>
                        <a:rPr lang="en-US" sz="1600" kern="100">
                          <a:latin typeface="Times New Roman"/>
                          <a:ea typeface="宋体"/>
                          <a:cs typeface="Times New Roman"/>
                        </a:rPr>
                        <a:t>Application</a:t>
                      </a:r>
                      <a:r>
                        <a:rPr lang="zh-CN" sz="1600" kern="100">
                          <a:latin typeface="Times New Roman"/>
                          <a:ea typeface="宋体"/>
                          <a:cs typeface="Times New Roman"/>
                        </a:rPr>
                        <a:t>表示由</a:t>
                      </a:r>
                      <a:r>
                        <a:rPr lang="en-US" sz="1600" kern="100">
                          <a:latin typeface="Times New Roman"/>
                          <a:ea typeface="宋体"/>
                          <a:cs typeface="Times New Roman"/>
                        </a:rPr>
                        <a:t>Web</a:t>
                      </a:r>
                      <a:r>
                        <a:rPr lang="zh-CN" sz="1600" kern="100">
                          <a:latin typeface="Times New Roman"/>
                          <a:ea typeface="宋体"/>
                          <a:cs typeface="Times New Roman"/>
                        </a:rPr>
                        <a:t>应用程序来创建和管理数据源</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driverClassName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a:t>
                      </a:r>
                      <a:r>
                        <a:rPr lang="en-US" sz="1600" kern="100">
                          <a:latin typeface="Times New Roman"/>
                          <a:ea typeface="宋体"/>
                          <a:cs typeface="Times New Roman"/>
                        </a:rPr>
                        <a:t>JDBC</a:t>
                      </a:r>
                      <a:r>
                        <a:rPr lang="zh-CN" sz="1600" kern="100">
                          <a:latin typeface="Times New Roman"/>
                          <a:ea typeface="宋体"/>
                          <a:cs typeface="Times New Roman"/>
                        </a:rPr>
                        <a:t>驱动程序</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url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设置连接数据库的路径</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username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设置连接数据库的用户名</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password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设置连接数据库的密码</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maxActive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设置连接池中处于活动状态的数据库连接的最大数目，</a:t>
                      </a:r>
                      <a:r>
                        <a:rPr lang="en-US" sz="1600" kern="100">
                          <a:latin typeface="Times New Roman"/>
                          <a:ea typeface="宋体"/>
                          <a:cs typeface="Times New Roman"/>
                        </a:rPr>
                        <a:t>0</a:t>
                      </a:r>
                      <a:r>
                        <a:rPr lang="zh-CN" sz="1600" kern="100">
                          <a:latin typeface="Times New Roman"/>
                          <a:ea typeface="宋体"/>
                          <a:cs typeface="Times New Roman"/>
                        </a:rPr>
                        <a:t>表示不受限制</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maxIdle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设置连接池中处于空闲状态的数据库连接的最大数目，</a:t>
                      </a:r>
                      <a:r>
                        <a:rPr lang="en-US" sz="1600" kern="100">
                          <a:latin typeface="Times New Roman"/>
                          <a:ea typeface="宋体"/>
                          <a:cs typeface="Times New Roman"/>
                        </a:rPr>
                        <a:t>0</a:t>
                      </a:r>
                      <a:r>
                        <a:rPr lang="zh-CN" sz="1600" kern="100">
                          <a:latin typeface="Times New Roman"/>
                          <a:ea typeface="宋体"/>
                          <a:cs typeface="Times New Roman"/>
                        </a:rPr>
                        <a:t>表示不受限制</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52126">
                <a:tc>
                  <a:txBody>
                    <a:bodyPr/>
                    <a:lstStyle/>
                    <a:p>
                      <a:pPr algn="just">
                        <a:spcAft>
                          <a:spcPts val="0"/>
                        </a:spcAft>
                      </a:pPr>
                      <a:r>
                        <a:rPr lang="en-US" sz="1600" kern="100">
                          <a:latin typeface="Times New Roman"/>
                          <a:ea typeface="宋体"/>
                          <a:cs typeface="Times New Roman"/>
                        </a:rPr>
                        <a:t>maxWait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设置当连接池中没有处于空闲状态的连接时，请求数据库连接的请求的最长等待时间（单位为</a:t>
                      </a:r>
                      <a:r>
                        <a:rPr lang="en-US" sz="1600" kern="100" dirty="0">
                          <a:latin typeface="Times New Roman"/>
                          <a:ea typeface="宋体"/>
                          <a:cs typeface="Times New Roman"/>
                        </a:rPr>
                        <a:t>ms</a:t>
                      </a:r>
                      <a:r>
                        <a:rPr lang="zh-CN" sz="1600" kern="100" dirty="0">
                          <a:latin typeface="Times New Roman"/>
                          <a:ea typeface="宋体"/>
                          <a:cs typeface="Times New Roman"/>
                        </a:rPr>
                        <a:t>），如果超出该时间将抛出异常，</a:t>
                      </a:r>
                      <a:r>
                        <a:rPr lang="en-US" sz="1600" kern="100" dirty="0">
                          <a:latin typeface="Times New Roman"/>
                          <a:ea typeface="宋体"/>
                          <a:cs typeface="Times New Roman"/>
                        </a:rPr>
                        <a:t>−1</a:t>
                      </a:r>
                      <a:r>
                        <a:rPr lang="zh-CN" sz="1600" kern="100" dirty="0">
                          <a:latin typeface="Times New Roman"/>
                          <a:ea typeface="宋体"/>
                          <a:cs typeface="Times New Roman"/>
                        </a:rPr>
                        <a:t>表示无限期等待</a:t>
                      </a:r>
                      <a:r>
                        <a:rPr lang="en-US" sz="1600" kern="100" dirty="0">
                          <a:latin typeface="Times New Roman"/>
                          <a:ea typeface="宋体"/>
                          <a:cs typeface="Times New Roman"/>
                        </a:rPr>
                        <a:t> </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lnSpcReduction="10000"/>
          </a:bodyPr>
          <a:lstStyle/>
          <a:p>
            <a:pPr>
              <a:buNone/>
            </a:pPr>
            <a:r>
              <a:rPr lang="zh-CN" altLang="en-US" dirty="0" smtClean="0"/>
              <a:t>第二步：使用</a:t>
            </a:r>
            <a:r>
              <a:rPr lang="en-US" dirty="0" smtClean="0"/>
              <a:t>JNDI</a:t>
            </a:r>
            <a:r>
              <a:rPr lang="zh-CN" altLang="en-US" dirty="0" smtClean="0"/>
              <a:t>访问数据库连接池。</a:t>
            </a:r>
          </a:p>
          <a:p>
            <a:r>
              <a:rPr lang="en-US" dirty="0" smtClean="0"/>
              <a:t>JDBC</a:t>
            </a:r>
            <a:r>
              <a:rPr lang="zh-CN" altLang="en-US" dirty="0" smtClean="0"/>
              <a:t>提供了</a:t>
            </a:r>
            <a:r>
              <a:rPr lang="en-US" dirty="0" err="1" smtClean="0"/>
              <a:t>javax.sql.DataSource</a:t>
            </a:r>
            <a:r>
              <a:rPr lang="zh-CN" altLang="en-US" dirty="0" smtClean="0"/>
              <a:t>接口，负责与数据库建立连接，在应用中无需编写连接数据库代码，便可直接从数据源（</a:t>
            </a:r>
            <a:r>
              <a:rPr lang="en-US" dirty="0" smtClean="0"/>
              <a:t>context.xml</a:t>
            </a:r>
            <a:r>
              <a:rPr lang="zh-CN" altLang="en-US" dirty="0" smtClean="0"/>
              <a:t>）中获得数据库连接。</a:t>
            </a:r>
            <a:endParaRPr lang="en-US" altLang="zh-CN" dirty="0" smtClean="0"/>
          </a:p>
          <a:p>
            <a:r>
              <a:rPr lang="zh-CN" altLang="en-US" dirty="0" smtClean="0"/>
              <a:t>在</a:t>
            </a:r>
            <a:r>
              <a:rPr lang="en-US" dirty="0" err="1" smtClean="0"/>
              <a:t>DataSource</a:t>
            </a:r>
            <a:r>
              <a:rPr lang="zh-CN" altLang="en-US" dirty="0" smtClean="0"/>
              <a:t>中预先建立了多个数据库连接，这些数据库连接保存在数据库连接池中，当程序访问数据库时，只需从连接池中取出空闲的连接，访问结束后，再将连接归还给连接池。</a:t>
            </a:r>
            <a:r>
              <a:rPr lang="en-US" dirty="0" err="1" smtClean="0"/>
              <a:t>DataSource</a:t>
            </a:r>
            <a:r>
              <a:rPr lang="zh-CN" altLang="en-US" dirty="0" smtClean="0"/>
              <a:t>对象由</a:t>
            </a:r>
            <a:r>
              <a:rPr lang="en-US" dirty="0" smtClean="0"/>
              <a:t>Web</a:t>
            </a:r>
            <a:r>
              <a:rPr lang="zh-CN" altLang="en-US" dirty="0" smtClean="0"/>
              <a:t>服务器（例如</a:t>
            </a:r>
            <a:r>
              <a:rPr lang="en-US" dirty="0" smtClean="0"/>
              <a:t>Tomcat</a:t>
            </a:r>
            <a:r>
              <a:rPr lang="zh-CN" altLang="en-US" dirty="0" smtClean="0"/>
              <a:t>）提供，不能通过创建实例的方法来获得</a:t>
            </a:r>
            <a:r>
              <a:rPr lang="en-US" dirty="0" err="1" smtClean="0"/>
              <a:t>DataSource</a:t>
            </a:r>
            <a:r>
              <a:rPr lang="zh-CN" altLang="en-US" dirty="0" smtClean="0"/>
              <a:t>对象，需要利用</a:t>
            </a:r>
            <a:r>
              <a:rPr lang="en-US" dirty="0" smtClean="0"/>
              <a:t>Java</a:t>
            </a:r>
            <a:r>
              <a:rPr lang="zh-CN" altLang="en-US" dirty="0" smtClean="0"/>
              <a:t>的</a:t>
            </a:r>
            <a:r>
              <a:rPr lang="en-US" dirty="0" smtClean="0"/>
              <a:t>JNDI</a:t>
            </a:r>
            <a:r>
              <a:rPr lang="zh-CN" altLang="en-US" dirty="0" smtClean="0"/>
              <a:t>（</a:t>
            </a:r>
            <a:r>
              <a:rPr lang="en-US" dirty="0" smtClean="0"/>
              <a:t>Java Naming and Directory Interface</a:t>
            </a:r>
            <a:r>
              <a:rPr lang="zh-CN" altLang="en-US" dirty="0" smtClean="0"/>
              <a:t>，</a:t>
            </a:r>
            <a:r>
              <a:rPr lang="en-US" dirty="0" smtClean="0"/>
              <a:t>Java</a:t>
            </a:r>
            <a:r>
              <a:rPr lang="zh-CN" altLang="en-US" dirty="0" smtClean="0"/>
              <a:t>命名和目录接口）来获得</a:t>
            </a:r>
            <a:r>
              <a:rPr lang="en-US" dirty="0" err="1" smtClean="0"/>
              <a:t>DataSource</a:t>
            </a:r>
            <a:r>
              <a:rPr lang="zh-CN" altLang="en-US" dirty="0" smtClean="0"/>
              <a:t>对象的引用</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zh-CN" altLang="en-US" sz="4500" dirty="0" smtClean="0"/>
              <a:t>示例：</a:t>
            </a:r>
            <a:endParaRPr lang="en-US" altLang="zh-CN" sz="4500" dirty="0" smtClean="0"/>
          </a:p>
          <a:p>
            <a:pPr>
              <a:buNone/>
            </a:pPr>
            <a:r>
              <a:rPr lang="en-US" dirty="0" smtClean="0"/>
              <a:t>	</a:t>
            </a:r>
            <a:r>
              <a:rPr lang="en-US" b="1" dirty="0" smtClean="0"/>
              <a:t>public</a:t>
            </a:r>
            <a:r>
              <a:rPr lang="en-US" dirty="0" smtClean="0"/>
              <a:t> </a:t>
            </a:r>
            <a:r>
              <a:rPr lang="en-US" b="1" dirty="0" smtClean="0"/>
              <a:t>static</a:t>
            </a:r>
            <a:r>
              <a:rPr lang="en-US" dirty="0" smtClean="0"/>
              <a:t> Connection </a:t>
            </a:r>
            <a:r>
              <a:rPr lang="en-US" dirty="0" err="1" smtClean="0"/>
              <a:t>getConnection</a:t>
            </a:r>
            <a:r>
              <a:rPr lang="en-US" dirty="0" smtClean="0"/>
              <a:t>()</a:t>
            </a:r>
            <a:endParaRPr lang="zh-CN" altLang="en-US" sz="2800" dirty="0" smtClean="0"/>
          </a:p>
          <a:p>
            <a:pPr>
              <a:buNone/>
            </a:pPr>
            <a:r>
              <a:rPr lang="en-US" dirty="0" smtClean="0"/>
              <a:t>	{</a:t>
            </a:r>
            <a:endParaRPr lang="zh-CN" altLang="en-US" sz="2800" dirty="0" smtClean="0"/>
          </a:p>
          <a:p>
            <a:pPr>
              <a:buNone/>
            </a:pPr>
            <a:r>
              <a:rPr lang="en-US" dirty="0" smtClean="0"/>
              <a:t>		</a:t>
            </a:r>
            <a:r>
              <a:rPr lang="en-US" b="1" dirty="0" smtClean="0"/>
              <a:t>try</a:t>
            </a:r>
            <a:endParaRPr lang="zh-CN" altLang="en-US" sz="2800" dirty="0" smtClean="0"/>
          </a:p>
          <a:p>
            <a:pPr>
              <a:buNone/>
            </a:pPr>
            <a:r>
              <a:rPr lang="en-US" dirty="0" smtClean="0"/>
              <a:t>		{</a:t>
            </a:r>
            <a:endParaRPr lang="zh-CN" altLang="en-US" sz="2800" dirty="0" smtClean="0"/>
          </a:p>
          <a:p>
            <a:pPr>
              <a:buNone/>
            </a:pPr>
            <a:r>
              <a:rPr lang="en-US" dirty="0" smtClean="0"/>
              <a:t>			//Context</a:t>
            </a:r>
            <a:r>
              <a:rPr lang="zh-CN" altLang="en-US" dirty="0" smtClean="0"/>
              <a:t>是</a:t>
            </a:r>
            <a:r>
              <a:rPr lang="en-US" dirty="0" smtClean="0"/>
              <a:t>javax.name</a:t>
            </a:r>
            <a:r>
              <a:rPr lang="zh-CN" altLang="en-US" dirty="0" smtClean="0"/>
              <a:t>包中的一个接口，用于查找数据库连接池的配置文件</a:t>
            </a:r>
            <a:endParaRPr lang="zh-CN" altLang="en-US" sz="2800" dirty="0" smtClean="0"/>
          </a:p>
          <a:p>
            <a:pPr>
              <a:buNone/>
            </a:pPr>
            <a:r>
              <a:rPr lang="en-US" dirty="0" smtClean="0"/>
              <a:t>			Context </a:t>
            </a:r>
            <a:r>
              <a:rPr lang="en-US" dirty="0" err="1" smtClean="0"/>
              <a:t>ctx</a:t>
            </a:r>
            <a:r>
              <a:rPr lang="en-US" dirty="0" smtClean="0"/>
              <a:t> = </a:t>
            </a:r>
            <a:r>
              <a:rPr lang="en-US" b="1" dirty="0" smtClean="0"/>
              <a:t>new</a:t>
            </a:r>
            <a:r>
              <a:rPr lang="en-US" dirty="0" smtClean="0"/>
              <a:t> </a:t>
            </a:r>
            <a:r>
              <a:rPr lang="en-US" dirty="0" err="1" smtClean="0"/>
              <a:t>InitialContext</a:t>
            </a:r>
            <a:r>
              <a:rPr lang="en-US" dirty="0" smtClean="0"/>
              <a:t>();  //</a:t>
            </a:r>
            <a:r>
              <a:rPr lang="zh-CN" altLang="en-US" dirty="0" smtClean="0"/>
              <a:t>向上转型</a:t>
            </a:r>
            <a:endParaRPr lang="zh-CN" altLang="en-US" sz="2800" dirty="0" smtClean="0"/>
          </a:p>
          <a:p>
            <a:pPr>
              <a:buNone/>
            </a:pPr>
            <a:r>
              <a:rPr lang="en-US" dirty="0" smtClean="0"/>
              <a:t>			</a:t>
            </a:r>
            <a:r>
              <a:rPr lang="en-US" dirty="0" err="1" smtClean="0"/>
              <a:t>ctx</a:t>
            </a:r>
            <a:r>
              <a:rPr lang="en-US" dirty="0" smtClean="0"/>
              <a:t> = (Context) </a:t>
            </a:r>
            <a:r>
              <a:rPr lang="en-US" dirty="0" err="1" smtClean="0"/>
              <a:t>ctx.lookup</a:t>
            </a:r>
            <a:r>
              <a:rPr lang="en-US" dirty="0" smtClean="0"/>
              <a:t>("</a:t>
            </a:r>
            <a:r>
              <a:rPr lang="en-US" dirty="0" err="1" smtClean="0"/>
              <a:t>java:comp</a:t>
            </a:r>
            <a:r>
              <a:rPr lang="en-US" dirty="0" smtClean="0"/>
              <a:t>/</a:t>
            </a:r>
            <a:r>
              <a:rPr lang="en-US" dirty="0" err="1" smtClean="0"/>
              <a:t>env</a:t>
            </a:r>
            <a:r>
              <a:rPr lang="en-US" dirty="0" smtClean="0"/>
              <a:t>");</a:t>
            </a:r>
            <a:endParaRPr lang="zh-CN" altLang="en-US" sz="2800" dirty="0" smtClean="0"/>
          </a:p>
          <a:p>
            <a:pPr>
              <a:buNone/>
            </a:pPr>
            <a:r>
              <a:rPr lang="en-US" dirty="0" smtClean="0"/>
              <a:t>			</a:t>
            </a:r>
            <a:r>
              <a:rPr lang="en-US" dirty="0" err="1" smtClean="0"/>
              <a:t>DataSource</a:t>
            </a:r>
            <a:r>
              <a:rPr lang="en-US" dirty="0" smtClean="0"/>
              <a:t> </a:t>
            </a:r>
            <a:r>
              <a:rPr lang="en-US" dirty="0" err="1" smtClean="0"/>
              <a:t>ds</a:t>
            </a:r>
            <a:r>
              <a:rPr lang="en-US" dirty="0" smtClean="0"/>
              <a:t> = (</a:t>
            </a:r>
            <a:r>
              <a:rPr lang="en-US" dirty="0" err="1" smtClean="0"/>
              <a:t>DataSource</a:t>
            </a:r>
            <a:r>
              <a:rPr lang="en-US" dirty="0" smtClean="0"/>
              <a:t>) </a:t>
            </a:r>
            <a:r>
              <a:rPr lang="en-US" dirty="0" err="1" smtClean="0"/>
              <a:t>ctx.lookup</a:t>
            </a:r>
            <a:r>
              <a:rPr lang="en-US" dirty="0" smtClean="0"/>
              <a:t>("</a:t>
            </a:r>
            <a:r>
              <a:rPr lang="en-US" dirty="0" err="1" smtClean="0"/>
              <a:t>DataPool</a:t>
            </a:r>
            <a:r>
              <a:rPr lang="en-US" dirty="0" smtClean="0"/>
              <a:t>");</a:t>
            </a:r>
            <a:endParaRPr lang="zh-CN" altLang="en-US" sz="2800" dirty="0" smtClean="0"/>
          </a:p>
          <a:p>
            <a:pPr>
              <a:buNone/>
            </a:pPr>
            <a:r>
              <a:rPr lang="en-US" dirty="0" smtClean="0"/>
              <a:t>			</a:t>
            </a:r>
            <a:r>
              <a:rPr lang="en-US" i="1" dirty="0" err="1" smtClean="0"/>
              <a:t>conn</a:t>
            </a:r>
            <a:r>
              <a:rPr lang="en-US" dirty="0" smtClean="0"/>
              <a:t> = </a:t>
            </a:r>
            <a:r>
              <a:rPr lang="en-US" dirty="0" err="1" smtClean="0"/>
              <a:t>ds.getConnection</a:t>
            </a:r>
            <a:r>
              <a:rPr lang="en-US" dirty="0" smtClean="0"/>
              <a:t>();</a:t>
            </a:r>
            <a:endParaRPr lang="zh-CN" altLang="en-US" sz="2800" dirty="0" smtClean="0"/>
          </a:p>
          <a:p>
            <a:pPr>
              <a:buNone/>
            </a:pPr>
            <a:r>
              <a:rPr lang="en-US" dirty="0" smtClean="0"/>
              <a:t>		}</a:t>
            </a:r>
            <a:r>
              <a:rPr lang="en-US" b="1" dirty="0" smtClean="0"/>
              <a:t>catch</a:t>
            </a:r>
            <a:r>
              <a:rPr lang="en-US" dirty="0" smtClean="0"/>
              <a:t>(Exception e)</a:t>
            </a:r>
            <a:endParaRPr lang="zh-CN" altLang="en-US" sz="2800" dirty="0" smtClean="0"/>
          </a:p>
          <a:p>
            <a:pPr>
              <a:buNone/>
            </a:pPr>
            <a:r>
              <a:rPr lang="en-US" dirty="0" smtClean="0"/>
              <a:t>		{</a:t>
            </a:r>
            <a:endParaRPr lang="zh-CN" altLang="en-US" sz="2800" dirty="0" smtClean="0"/>
          </a:p>
          <a:p>
            <a:pPr>
              <a:buNone/>
            </a:pPr>
            <a:r>
              <a:rPr lang="en-US" dirty="0" smtClean="0"/>
              <a:t>			</a:t>
            </a:r>
            <a:r>
              <a:rPr lang="en-US" dirty="0" err="1" smtClean="0"/>
              <a:t>e.printStackTrace</a:t>
            </a:r>
            <a:r>
              <a:rPr lang="en-US" dirty="0" smtClean="0"/>
              <a:t>();</a:t>
            </a:r>
            <a:endParaRPr lang="zh-CN" altLang="en-US" sz="2800" dirty="0" smtClean="0"/>
          </a:p>
          <a:p>
            <a:pPr>
              <a:buNone/>
            </a:pPr>
            <a:r>
              <a:rPr lang="en-US" dirty="0" smtClean="0"/>
              <a:t>		}</a:t>
            </a:r>
            <a:endParaRPr lang="zh-CN" altLang="en-US" sz="2800" dirty="0" smtClean="0"/>
          </a:p>
          <a:p>
            <a:pPr>
              <a:buNone/>
            </a:pPr>
            <a:r>
              <a:rPr lang="en-US" dirty="0" smtClean="0"/>
              <a:t>		</a:t>
            </a:r>
            <a:r>
              <a:rPr lang="en-US" b="1" dirty="0" smtClean="0"/>
              <a:t>return</a:t>
            </a:r>
            <a:r>
              <a:rPr lang="en-US" dirty="0" smtClean="0"/>
              <a:t> </a:t>
            </a:r>
            <a:r>
              <a:rPr lang="en-US" i="1" dirty="0" err="1" smtClean="0"/>
              <a:t>conn</a:t>
            </a:r>
            <a:r>
              <a:rPr lang="en-US" dirty="0" smtClean="0"/>
              <a:t>;</a:t>
            </a:r>
            <a:endParaRPr lang="zh-CN" altLang="en-US" sz="2800" dirty="0" smtClean="0"/>
          </a:p>
          <a:p>
            <a:pPr>
              <a:buNone/>
            </a:pPr>
            <a:r>
              <a:rPr lang="en-US" dirty="0" smtClean="0"/>
              <a:t>	}</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85000" lnSpcReduction="20000"/>
          </a:bodyPr>
          <a:lstStyle/>
          <a:p>
            <a:pPr lvl="0">
              <a:buNone/>
            </a:pPr>
            <a:r>
              <a:rPr lang="zh-CN" altLang="en-US" b="1" dirty="0" smtClean="0"/>
              <a:t>（</a:t>
            </a:r>
            <a:r>
              <a:rPr lang="en-US" altLang="zh-CN" b="1" dirty="0" smtClean="0"/>
              <a:t>2</a:t>
            </a:r>
            <a:r>
              <a:rPr lang="zh-CN" altLang="en-US" b="1" dirty="0" smtClean="0"/>
              <a:t>）独立于</a:t>
            </a:r>
            <a:r>
              <a:rPr lang="en-US" b="1" dirty="0" smtClean="0"/>
              <a:t>Web</a:t>
            </a:r>
            <a:r>
              <a:rPr lang="zh-CN" altLang="en-US" b="1" dirty="0" smtClean="0"/>
              <a:t>服务器的数据库连接池</a:t>
            </a:r>
          </a:p>
          <a:p>
            <a:pPr>
              <a:buNone/>
            </a:pPr>
            <a:r>
              <a:rPr lang="en-US" altLang="zh-CN" dirty="0" smtClean="0"/>
              <a:t>	      </a:t>
            </a:r>
            <a:r>
              <a:rPr lang="zh-CN" altLang="en-US" dirty="0" smtClean="0"/>
              <a:t>尽管现在大部分的应用服务器都提供了自己的数据库连接池方案，但有些时候，若我们的</a:t>
            </a:r>
            <a:r>
              <a:rPr lang="en-US" dirty="0" smtClean="0"/>
              <a:t>Web</a:t>
            </a:r>
            <a:r>
              <a:rPr lang="zh-CN" altLang="en-US" dirty="0" smtClean="0"/>
              <a:t>应用是一个独立的应用程序，并不是普通的</a:t>
            </a:r>
            <a:r>
              <a:rPr lang="en-US" dirty="0" smtClean="0"/>
              <a:t>Web/Java EE</a:t>
            </a:r>
            <a:r>
              <a:rPr lang="zh-CN" altLang="en-US" dirty="0" smtClean="0"/>
              <a:t>应用，而且是单独运行的，无须应用服务器的支持。这种情况下，应用程序就需要建立独立的数据库连接池方案了。这里，介绍如何利用</a:t>
            </a:r>
            <a:r>
              <a:rPr lang="en-US" dirty="0" smtClean="0"/>
              <a:t>Apache</a:t>
            </a:r>
            <a:r>
              <a:rPr lang="zh-CN" altLang="en-US" dirty="0" smtClean="0"/>
              <a:t>的</a:t>
            </a:r>
            <a:r>
              <a:rPr lang="en-US" dirty="0" smtClean="0"/>
              <a:t>DBCP</a:t>
            </a:r>
            <a:r>
              <a:rPr lang="zh-CN" altLang="en-US" dirty="0" smtClean="0"/>
              <a:t>建立独立于</a:t>
            </a:r>
            <a:r>
              <a:rPr lang="en-US" dirty="0" smtClean="0"/>
              <a:t>Web</a:t>
            </a:r>
            <a:r>
              <a:rPr lang="zh-CN" altLang="en-US" dirty="0" smtClean="0"/>
              <a:t>服务器的数据库连接池。</a:t>
            </a:r>
          </a:p>
          <a:p>
            <a:pPr>
              <a:buNone/>
            </a:pPr>
            <a:r>
              <a:rPr lang="en-US" altLang="zh-CN" dirty="0" smtClean="0"/>
              <a:t>	</a:t>
            </a:r>
            <a:r>
              <a:rPr lang="zh-CN" altLang="en-US" dirty="0" smtClean="0"/>
              <a:t>第一步：下载必需的</a:t>
            </a:r>
            <a:r>
              <a:rPr lang="en-US" dirty="0" smtClean="0"/>
              <a:t>JAR</a:t>
            </a:r>
            <a:r>
              <a:rPr lang="zh-CN" altLang="en-US" dirty="0" smtClean="0"/>
              <a:t>包，分别是：</a:t>
            </a:r>
          </a:p>
          <a:p>
            <a:pPr lvl="1">
              <a:buFont typeface="Wingdings" pitchFamily="2" charset="2"/>
              <a:buChar char="l"/>
            </a:pPr>
            <a:r>
              <a:rPr lang="en-US" dirty="0" smtClean="0"/>
              <a:t>DBCP</a:t>
            </a:r>
            <a:r>
              <a:rPr lang="zh-CN" altLang="en-US" dirty="0" smtClean="0"/>
              <a:t>包，目前最新版本为</a:t>
            </a:r>
            <a:r>
              <a:rPr lang="en-US" dirty="0" smtClean="0"/>
              <a:t>1.4</a:t>
            </a:r>
            <a:r>
              <a:rPr lang="zh-CN" altLang="en-US" dirty="0" smtClean="0"/>
              <a:t>，下载地址：</a:t>
            </a:r>
            <a:r>
              <a:rPr lang="en-US" dirty="0" smtClean="0"/>
              <a:t>http://commons.apache.org/dbcp/</a:t>
            </a:r>
            <a:r>
              <a:rPr lang="zh-CN" altLang="en-US" dirty="0" smtClean="0"/>
              <a:t>；</a:t>
            </a:r>
          </a:p>
          <a:p>
            <a:pPr lvl="1">
              <a:buFont typeface="Wingdings" pitchFamily="2" charset="2"/>
              <a:buChar char="l"/>
            </a:pPr>
            <a:r>
              <a:rPr lang="en-US" dirty="0" smtClean="0"/>
              <a:t>Pool</a:t>
            </a:r>
            <a:r>
              <a:rPr lang="zh-CN" altLang="en-US" dirty="0" smtClean="0"/>
              <a:t>包，目前最新版本为</a:t>
            </a:r>
            <a:r>
              <a:rPr lang="en-US" dirty="0" smtClean="0"/>
              <a:t>1.5.6</a:t>
            </a:r>
            <a:r>
              <a:rPr lang="zh-CN" altLang="en-US" dirty="0" smtClean="0"/>
              <a:t>，下载地址：</a:t>
            </a:r>
            <a:r>
              <a:rPr lang="en-US" dirty="0" smtClean="0"/>
              <a:t>http://commons.apache.org/pool/</a:t>
            </a:r>
            <a:r>
              <a:rPr lang="zh-CN" altLang="en-US" dirty="0" smtClean="0"/>
              <a:t>。</a:t>
            </a:r>
          </a:p>
          <a:p>
            <a:pPr>
              <a:buNone/>
            </a:pPr>
            <a:r>
              <a:rPr lang="en-US" altLang="zh-CN" dirty="0" smtClean="0"/>
              <a:t>	       </a:t>
            </a:r>
            <a:r>
              <a:rPr lang="zh-CN" altLang="en-US" dirty="0" smtClean="0"/>
              <a:t>将上述两个</a:t>
            </a:r>
            <a:r>
              <a:rPr lang="en-US" dirty="0" smtClean="0"/>
              <a:t>JAR</a:t>
            </a:r>
            <a:r>
              <a:rPr lang="zh-CN" altLang="en-US" dirty="0" smtClean="0"/>
              <a:t>文件加载到应用环境变量中即可使用它们创建独立于</a:t>
            </a:r>
            <a:r>
              <a:rPr lang="en-US" dirty="0" smtClean="0"/>
              <a:t>Web</a:t>
            </a:r>
            <a:r>
              <a:rPr lang="zh-CN" altLang="en-US" dirty="0" smtClean="0"/>
              <a:t>服务器的数据库连接池了。</a:t>
            </a:r>
          </a:p>
          <a:p>
            <a:pPr>
              <a:buNone/>
            </a:pPr>
            <a:r>
              <a:rPr lang="en-US" altLang="zh-CN" dirty="0" smtClean="0"/>
              <a:t>	</a:t>
            </a:r>
          </a:p>
          <a:p>
            <a:pPr>
              <a:buNone/>
            </a:pPr>
            <a:r>
              <a:rPr lang="en-US" altLang="zh-CN" dirty="0" smtClean="0"/>
              <a:t>	</a:t>
            </a:r>
            <a:r>
              <a:rPr lang="zh-CN" altLang="en-US" dirty="0" smtClean="0"/>
              <a:t>第二步：使用</a:t>
            </a:r>
            <a:r>
              <a:rPr lang="en-US" dirty="0" smtClean="0"/>
              <a:t>DBCP</a:t>
            </a:r>
            <a:r>
              <a:rPr lang="zh-CN" altLang="en-US" dirty="0" smtClean="0"/>
              <a:t>创建数据库连接池公共类。在创建数据库连接池公共类时，可以使用</a:t>
            </a:r>
            <a:r>
              <a:rPr lang="en-US" dirty="0" smtClean="0"/>
              <a:t>XML</a:t>
            </a:r>
            <a:r>
              <a:rPr lang="zh-CN" altLang="en-US" dirty="0" smtClean="0"/>
              <a:t>文件来传入需要的参数或者</a:t>
            </a:r>
            <a:r>
              <a:rPr lang="en-US" altLang="zh-CN" dirty="0" smtClean="0"/>
              <a:t>.properties</a:t>
            </a:r>
            <a:r>
              <a:rPr lang="zh-CN" altLang="en-US" dirty="0" smtClean="0"/>
              <a:t>资源文件。</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下载并安装</a:t>
            </a:r>
            <a:r>
              <a:rPr lang="en-US" altLang="zh-CN" dirty="0" err="1" smtClean="0"/>
              <a:t>MySQL</a:t>
            </a:r>
            <a:r>
              <a:rPr lang="zh-CN" altLang="en-US" dirty="0" smtClean="0"/>
              <a:t>数据库；</a:t>
            </a:r>
            <a:endParaRPr lang="en-US" altLang="zh-CN" dirty="0" smtClean="0"/>
          </a:p>
          <a:p>
            <a:pPr lvl="1"/>
            <a:r>
              <a:rPr lang="zh-CN" altLang="en-US" dirty="0" smtClean="0"/>
              <a:t>安装</a:t>
            </a:r>
            <a:r>
              <a:rPr lang="en-US" altLang="zh-CN" dirty="0" err="1" smtClean="0"/>
              <a:t>MySQL</a:t>
            </a:r>
            <a:r>
              <a:rPr lang="zh-CN" altLang="en-US" dirty="0" smtClean="0"/>
              <a:t>客户端连接工具；</a:t>
            </a:r>
            <a:endParaRPr lang="en-US" altLang="zh-CN" dirty="0" smtClean="0"/>
          </a:p>
          <a:p>
            <a:pPr lvl="1"/>
            <a:r>
              <a:rPr lang="zh-CN" altLang="en-US" dirty="0" smtClean="0"/>
              <a:t>在</a:t>
            </a:r>
            <a:r>
              <a:rPr lang="en-US" altLang="zh-CN" dirty="0" smtClean="0"/>
              <a:t>Eclipse</a:t>
            </a:r>
            <a:r>
              <a:rPr lang="zh-CN" altLang="en-US" dirty="0" smtClean="0"/>
              <a:t>中连接</a:t>
            </a:r>
            <a:r>
              <a:rPr lang="en-US" altLang="zh-CN" dirty="0" err="1" smtClean="0"/>
              <a:t>MySQL</a:t>
            </a:r>
            <a:r>
              <a:rPr lang="zh-CN" altLang="en-US" dirty="0" smtClean="0"/>
              <a:t>数据库；</a:t>
            </a:r>
            <a:endParaRPr lang="en-US" altLang="zh-CN" dirty="0" smtClean="0"/>
          </a:p>
          <a:p>
            <a:pPr lvl="1"/>
            <a:r>
              <a:rPr lang="zh-CN" altLang="en-US" dirty="0" smtClean="0"/>
              <a:t>下载</a:t>
            </a:r>
            <a:r>
              <a:rPr lang="en-US" altLang="zh-CN" dirty="0" err="1" smtClean="0"/>
              <a:t>MySQL</a:t>
            </a:r>
            <a:r>
              <a:rPr lang="en-US" altLang="zh-CN" dirty="0" smtClean="0"/>
              <a:t> JDBC</a:t>
            </a:r>
            <a:r>
              <a:rPr lang="zh-CN" altLang="en-US" dirty="0" smtClean="0"/>
              <a:t>驱动；</a:t>
            </a:r>
            <a:endParaRPr lang="en-US" altLang="zh-CN" dirty="0" smtClean="0"/>
          </a:p>
          <a:p>
            <a:r>
              <a:rPr lang="zh-CN" altLang="en-US" b="1" dirty="0" smtClean="0">
                <a:solidFill>
                  <a:srgbClr val="00B050"/>
                </a:solidFill>
              </a:rPr>
              <a:t>目标：</a:t>
            </a:r>
            <a:endParaRPr lang="en-US" altLang="zh-CN" b="1" dirty="0" smtClean="0">
              <a:solidFill>
                <a:srgbClr val="00B050"/>
              </a:solidFill>
            </a:endParaRPr>
          </a:p>
          <a:p>
            <a:pPr lvl="1"/>
            <a:r>
              <a:rPr lang="zh-CN" altLang="en-US" dirty="0" smtClean="0"/>
              <a:t>熟悉</a:t>
            </a:r>
            <a:r>
              <a:rPr lang="en-US" altLang="zh-CN" dirty="0" smtClean="0"/>
              <a:t>Java</a:t>
            </a:r>
            <a:r>
              <a:rPr lang="zh-CN" altLang="en-US" dirty="0" smtClean="0"/>
              <a:t>常用软件开发工具的安装与使用；</a:t>
            </a:r>
            <a:endParaRPr lang="en-US" altLang="zh-CN" dirty="0" smtClean="0"/>
          </a:p>
          <a:p>
            <a:pPr lvl="1"/>
            <a:r>
              <a:rPr lang="zh-CN" altLang="en-US" dirty="0" smtClean="0"/>
              <a:t>学会使用在线帮助与联机文档等；</a:t>
            </a:r>
            <a:endParaRPr lang="en-US" altLang="zh-CN" dirty="0" smtClean="0"/>
          </a:p>
          <a:p>
            <a:pPr lvl="1"/>
            <a:r>
              <a:rPr lang="zh-CN" altLang="en-US" dirty="0" smtClean="0"/>
              <a:t>掌握</a:t>
            </a:r>
            <a:r>
              <a:rPr lang="en-US" altLang="zh-CN" dirty="0" smtClean="0"/>
              <a:t>Eclipse</a:t>
            </a:r>
            <a:r>
              <a:rPr lang="zh-CN" altLang="en-US" dirty="0" smtClean="0"/>
              <a:t>环境下</a:t>
            </a:r>
            <a:r>
              <a:rPr lang="en-US" altLang="zh-CN" dirty="0" err="1" smtClean="0"/>
              <a:t>MySQL</a:t>
            </a:r>
            <a:r>
              <a:rPr lang="zh-CN" altLang="en-US" dirty="0" smtClean="0"/>
              <a:t>数据库的配置；</a:t>
            </a:r>
            <a:endParaRPr lang="en-US" altLang="zh-CN" dirty="0" smtClean="0"/>
          </a:p>
          <a:p>
            <a:pPr lvl="1"/>
            <a:r>
              <a:rPr lang="zh-CN" altLang="en-US" dirty="0" smtClean="0"/>
              <a:t>了解</a:t>
            </a:r>
            <a:r>
              <a:rPr lang="en-US" altLang="zh-CN" dirty="0" err="1" smtClean="0"/>
              <a:t>MySQL</a:t>
            </a:r>
            <a:r>
              <a:rPr lang="en-US" altLang="zh-CN" dirty="0" smtClean="0"/>
              <a:t> JDBC JAR</a:t>
            </a:r>
            <a:r>
              <a:rPr lang="zh-CN" altLang="en-US" dirty="0" smtClean="0"/>
              <a:t>文件。</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下载并安装</a:t>
            </a:r>
            <a:r>
              <a:rPr lang="en-US" altLang="zh-CN" dirty="0" smtClean="0"/>
              <a:t>apache</a:t>
            </a:r>
            <a:r>
              <a:rPr lang="zh-CN" altLang="en-US" dirty="0" smtClean="0"/>
              <a:t>提供的数据库连接池</a:t>
            </a:r>
            <a:r>
              <a:rPr lang="en-US" altLang="zh-CN" dirty="0" smtClean="0"/>
              <a:t>JAR</a:t>
            </a:r>
            <a:r>
              <a:rPr lang="zh-CN" altLang="en-US" dirty="0" smtClean="0"/>
              <a:t>文件；</a:t>
            </a:r>
            <a:endParaRPr lang="en-US" altLang="zh-CN" dirty="0" smtClean="0"/>
          </a:p>
          <a:p>
            <a:pPr lvl="1"/>
            <a:r>
              <a:rPr lang="zh-CN" altLang="en-US" dirty="0" smtClean="0"/>
              <a:t>使用数据库连接池编写一个连接与访问数据库的公共类；</a:t>
            </a:r>
            <a:endParaRPr lang="en-US" altLang="zh-CN" dirty="0" smtClean="0"/>
          </a:p>
          <a:p>
            <a:pPr lvl="1"/>
            <a:r>
              <a:rPr lang="zh-CN" altLang="en-US" dirty="0" smtClean="0"/>
              <a:t>改进用户登录模块，使用上述公共类操作数据库。</a:t>
            </a:r>
            <a:endParaRPr lang="en-US" altLang="zh-CN" dirty="0" smtClean="0"/>
          </a:p>
          <a:p>
            <a:pPr marL="274320" lvl="1">
              <a:spcBef>
                <a:spcPts val="600"/>
              </a:spcBef>
              <a:buSzPct val="70000"/>
              <a:buFont typeface="Wingdings"/>
              <a:buChar char=""/>
            </a:pPr>
            <a:r>
              <a:rPr lang="zh-CN" altLang="en-US" sz="2400" b="1" dirty="0" smtClean="0">
                <a:solidFill>
                  <a:srgbClr val="00B050"/>
                </a:solidFill>
              </a:rPr>
              <a:t>目标：</a:t>
            </a:r>
            <a:endParaRPr lang="en-US" altLang="zh-CN" sz="2400" b="1" dirty="0" smtClean="0">
              <a:solidFill>
                <a:srgbClr val="00B050"/>
              </a:solidFill>
            </a:endParaRPr>
          </a:p>
          <a:p>
            <a:pPr lvl="1"/>
            <a:r>
              <a:rPr lang="zh-CN" altLang="en-US" dirty="0" smtClean="0"/>
              <a:t>理解公共类的优势；</a:t>
            </a:r>
            <a:endParaRPr lang="en-US" altLang="zh-CN" dirty="0" smtClean="0"/>
          </a:p>
          <a:p>
            <a:pPr lvl="1"/>
            <a:r>
              <a:rPr lang="zh-CN" altLang="en-US" dirty="0" smtClean="0"/>
              <a:t>掌握</a:t>
            </a:r>
            <a:r>
              <a:rPr lang="en-US" altLang="zh-CN" dirty="0" smtClean="0"/>
              <a:t>Java JAR</a:t>
            </a:r>
            <a:r>
              <a:rPr lang="zh-CN" altLang="en-US" dirty="0" smtClean="0"/>
              <a:t>包的加载方法；</a:t>
            </a:r>
            <a:endParaRPr lang="en-US" altLang="zh-CN" dirty="0" smtClean="0"/>
          </a:p>
          <a:p>
            <a:pPr lvl="1"/>
            <a:r>
              <a:rPr lang="zh-CN" altLang="en-US" dirty="0" smtClean="0"/>
              <a:t>掌握数据库连接池的用法；</a:t>
            </a:r>
            <a:endParaRPr lang="en-US" altLang="zh-CN" dirty="0" smtClean="0"/>
          </a:p>
          <a:p>
            <a:pPr lvl="1"/>
            <a:r>
              <a:rPr lang="zh-CN" altLang="en-US" dirty="0" smtClean="0"/>
              <a:t>学会分析问题与解决问题。</a:t>
            </a:r>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本章小结</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zh-CN" altLang="en-US" dirty="0" smtClean="0"/>
              <a:t>本章主要介绍了</a:t>
            </a:r>
            <a:r>
              <a:rPr lang="en-US" dirty="0" smtClean="0"/>
              <a:t>JDBC</a:t>
            </a:r>
            <a:r>
              <a:rPr lang="zh-CN" altLang="en-US" dirty="0" smtClean="0"/>
              <a:t>技术，并对</a:t>
            </a:r>
            <a:r>
              <a:rPr lang="en-US" dirty="0" err="1" smtClean="0"/>
              <a:t>MySQL</a:t>
            </a:r>
            <a:r>
              <a:rPr lang="zh-CN" altLang="en-US" dirty="0" smtClean="0"/>
              <a:t>数据库的安装与配置以及在</a:t>
            </a:r>
            <a:r>
              <a:rPr lang="en-US" dirty="0" smtClean="0"/>
              <a:t>Eclipse</a:t>
            </a:r>
            <a:r>
              <a:rPr lang="zh-CN" altLang="en-US" dirty="0" smtClean="0"/>
              <a:t>中配置</a:t>
            </a:r>
            <a:r>
              <a:rPr lang="en-US" dirty="0" err="1" smtClean="0"/>
              <a:t>MySQL</a:t>
            </a:r>
            <a:r>
              <a:rPr lang="zh-CN" altLang="en-US" dirty="0" smtClean="0"/>
              <a:t>数据库进行了详细介绍。由于</a:t>
            </a:r>
            <a:r>
              <a:rPr lang="en-US" dirty="0" err="1" smtClean="0"/>
              <a:t>MySQL</a:t>
            </a:r>
            <a:r>
              <a:rPr lang="zh-CN" altLang="en-US" dirty="0" smtClean="0"/>
              <a:t>数据库免费开源，因此它在互联网中小型网站广泛应用，还介绍了</a:t>
            </a:r>
            <a:r>
              <a:rPr lang="en-US" dirty="0" err="1" smtClean="0"/>
              <a:t>MySQL</a:t>
            </a:r>
            <a:r>
              <a:rPr lang="zh-CN" altLang="en-US" dirty="0" smtClean="0"/>
              <a:t>数据库的命令行操作和图形化管理工具</a:t>
            </a:r>
            <a:r>
              <a:rPr lang="en-US" dirty="0" err="1" smtClean="0"/>
              <a:t>MySQL</a:t>
            </a:r>
            <a:r>
              <a:rPr lang="en-US" dirty="0" smtClean="0"/>
              <a:t>-Front</a:t>
            </a:r>
            <a:r>
              <a:rPr lang="zh-CN" altLang="en-US" dirty="0" smtClean="0"/>
              <a:t>。</a:t>
            </a:r>
          </a:p>
          <a:p>
            <a:r>
              <a:rPr lang="en-US" dirty="0" smtClean="0"/>
              <a:t>Java</a:t>
            </a:r>
            <a:r>
              <a:rPr lang="zh-CN" altLang="en-US" dirty="0" smtClean="0"/>
              <a:t>应用程序通过</a:t>
            </a:r>
            <a:r>
              <a:rPr lang="en-US" dirty="0" smtClean="0"/>
              <a:t>JDBC</a:t>
            </a:r>
            <a:r>
              <a:rPr lang="zh-CN" altLang="en-US" dirty="0" smtClean="0"/>
              <a:t>访问各种数据库，主要是依赖于</a:t>
            </a:r>
            <a:r>
              <a:rPr lang="en-US" dirty="0" smtClean="0"/>
              <a:t>JDBC API</a:t>
            </a:r>
            <a:r>
              <a:rPr lang="zh-CN" altLang="en-US" dirty="0" smtClean="0"/>
              <a:t>，如</a:t>
            </a:r>
            <a:r>
              <a:rPr lang="en-US" dirty="0" err="1" smtClean="0"/>
              <a:t>DriverManager</a:t>
            </a:r>
            <a:r>
              <a:rPr lang="zh-CN" altLang="en-US" dirty="0" smtClean="0"/>
              <a:t>、</a:t>
            </a:r>
            <a:r>
              <a:rPr lang="en-US" dirty="0" smtClean="0"/>
              <a:t>Connection</a:t>
            </a:r>
            <a:r>
              <a:rPr lang="zh-CN" altLang="en-US" dirty="0" smtClean="0"/>
              <a:t>、</a:t>
            </a:r>
            <a:r>
              <a:rPr lang="en-US" dirty="0" smtClean="0"/>
              <a:t>Statement</a:t>
            </a:r>
            <a:r>
              <a:rPr lang="zh-CN" altLang="en-US" dirty="0" smtClean="0"/>
              <a:t>、</a:t>
            </a:r>
            <a:r>
              <a:rPr lang="en-US" dirty="0" err="1" smtClean="0"/>
              <a:t>PreparedStatement</a:t>
            </a:r>
            <a:r>
              <a:rPr lang="zh-CN" altLang="en-US" dirty="0" smtClean="0"/>
              <a:t>、</a:t>
            </a:r>
            <a:r>
              <a:rPr lang="en-US" dirty="0" err="1" smtClean="0"/>
              <a:t>CallableStatement</a:t>
            </a:r>
            <a:r>
              <a:rPr lang="zh-CN" altLang="en-US" dirty="0" smtClean="0"/>
              <a:t>、</a:t>
            </a:r>
            <a:r>
              <a:rPr lang="en-US" dirty="0" err="1" smtClean="0"/>
              <a:t>ResultSet</a:t>
            </a:r>
            <a:r>
              <a:rPr lang="zh-CN" altLang="en-US" dirty="0" smtClean="0"/>
              <a:t>等。</a:t>
            </a:r>
            <a:r>
              <a:rPr lang="en-US" dirty="0" smtClean="0"/>
              <a:t>JDBC</a:t>
            </a:r>
            <a:r>
              <a:rPr lang="zh-CN" altLang="en-US" dirty="0" smtClean="0"/>
              <a:t>连接数据库的步骤通常可分为</a:t>
            </a:r>
            <a:r>
              <a:rPr lang="en-US" dirty="0" smtClean="0"/>
              <a:t>5</a:t>
            </a:r>
            <a:r>
              <a:rPr lang="zh-CN" altLang="en-US" dirty="0" smtClean="0"/>
              <a:t>步：加载</a:t>
            </a:r>
            <a:r>
              <a:rPr lang="en-US" dirty="0" smtClean="0"/>
              <a:t>JDBC</a:t>
            </a:r>
            <a:r>
              <a:rPr lang="zh-CN" altLang="en-US" dirty="0" smtClean="0"/>
              <a:t>驱动建立连接</a:t>
            </a:r>
            <a:r>
              <a:rPr lang="en-US" dirty="0" smtClean="0">
                <a:sym typeface="Wingdings"/>
              </a:rPr>
              <a:t></a:t>
            </a:r>
            <a:r>
              <a:rPr lang="zh-CN" altLang="en-US" dirty="0" smtClean="0"/>
              <a:t>建立与数据库的连接</a:t>
            </a:r>
            <a:r>
              <a:rPr lang="en-US" dirty="0" smtClean="0">
                <a:sym typeface="Wingdings"/>
              </a:rPr>
              <a:t></a:t>
            </a:r>
            <a:r>
              <a:rPr lang="zh-CN" altLang="en-US" dirty="0" smtClean="0"/>
              <a:t>对数据库进行操作</a:t>
            </a:r>
            <a:r>
              <a:rPr lang="en-US" dirty="0" smtClean="0">
                <a:sym typeface="Wingdings"/>
              </a:rPr>
              <a:t></a:t>
            </a:r>
            <a:r>
              <a:rPr lang="zh-CN" altLang="en-US" dirty="0" smtClean="0"/>
              <a:t>分析结果集</a:t>
            </a:r>
            <a:r>
              <a:rPr lang="en-US" dirty="0" smtClean="0">
                <a:sym typeface="Wingdings"/>
              </a:rPr>
              <a:t></a:t>
            </a:r>
            <a:r>
              <a:rPr lang="zh-CN" altLang="en-US" dirty="0" smtClean="0"/>
              <a:t>关闭数据库连接。本章以新闻发布系统的用户登录为例介绍了上述</a:t>
            </a:r>
            <a:r>
              <a:rPr lang="en-US" dirty="0" smtClean="0"/>
              <a:t>5</a:t>
            </a:r>
            <a:r>
              <a:rPr lang="zh-CN" altLang="en-US" dirty="0" smtClean="0"/>
              <a:t>个步骤。此外还介绍了利用</a:t>
            </a:r>
            <a:r>
              <a:rPr lang="en-US" dirty="0" smtClean="0"/>
              <a:t>JDBC</a:t>
            </a:r>
            <a:r>
              <a:rPr lang="zh-CN" altLang="en-US" dirty="0" smtClean="0"/>
              <a:t>连接</a:t>
            </a:r>
            <a:r>
              <a:rPr lang="en-US" dirty="0" smtClean="0"/>
              <a:t>SQL Server 2005</a:t>
            </a:r>
            <a:r>
              <a:rPr lang="zh-CN" altLang="en-US" dirty="0" smtClean="0"/>
              <a:t>和</a:t>
            </a:r>
            <a:r>
              <a:rPr lang="en-US" dirty="0" smtClean="0"/>
              <a:t>Oracle</a:t>
            </a:r>
            <a:r>
              <a:rPr lang="zh-CN" altLang="en-US" dirty="0" smtClean="0"/>
              <a:t>数据库的方法。</a:t>
            </a:r>
          </a:p>
          <a:p>
            <a:r>
              <a:rPr lang="zh-CN" altLang="en-US" dirty="0" smtClean="0"/>
              <a:t>最后，本章介绍了数据库连接池技术，数据库连接池避免了应用程序在访问数据库时每次都要重新建立数据库连接的繁琐过程，提高了效率。目前，实现数据库连接也的技术主要有两种：基于</a:t>
            </a:r>
            <a:r>
              <a:rPr lang="en-US" dirty="0" smtClean="0"/>
              <a:t>Web</a:t>
            </a:r>
            <a:r>
              <a:rPr lang="zh-CN" altLang="en-US" dirty="0" smtClean="0"/>
              <a:t>服务器的连接池技术和独立于</a:t>
            </a:r>
            <a:r>
              <a:rPr lang="en-US" dirty="0" smtClean="0"/>
              <a:t>Web</a:t>
            </a:r>
            <a:r>
              <a:rPr lang="zh-CN" altLang="en-US" dirty="0" smtClean="0"/>
              <a:t>服务器的数据库连接池</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41</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5</a:t>
            </a:fld>
            <a:endParaRPr lang="zh-CN" altLang="en-US"/>
          </a:p>
        </p:txBody>
      </p:sp>
      <p:sp>
        <p:nvSpPr>
          <p:cNvPr id="7" name="内容占位符 6"/>
          <p:cNvSpPr>
            <a:spLocks noGrp="1"/>
          </p:cNvSpPr>
          <p:nvPr>
            <p:ph sz="quarter" idx="1"/>
          </p:nvPr>
        </p:nvSpPr>
        <p:spPr/>
        <p:txBody>
          <a:bodyPr>
            <a:normAutofit fontScale="55000" lnSpcReduction="20000"/>
          </a:bodyPr>
          <a:lstStyle/>
          <a:p>
            <a:r>
              <a:rPr lang="zh-CN" altLang="en-US" sz="4500" b="1" dirty="0" smtClean="0"/>
              <a:t>基本的</a:t>
            </a:r>
            <a:r>
              <a:rPr lang="en-US" altLang="zh-CN" sz="4500" b="1" dirty="0" smtClean="0"/>
              <a:t>SQL</a:t>
            </a:r>
            <a:r>
              <a:rPr lang="zh-CN" altLang="en-US" sz="4500" b="1" dirty="0" smtClean="0"/>
              <a:t>语句：</a:t>
            </a:r>
            <a:endParaRPr lang="en-US" altLang="zh-CN" sz="4500" b="1" dirty="0" smtClean="0"/>
          </a:p>
          <a:p>
            <a:pPr>
              <a:buNone/>
            </a:pPr>
            <a:r>
              <a:rPr lang="zh-CN" altLang="en-US" dirty="0" smtClean="0"/>
              <a:t>（</a:t>
            </a:r>
            <a:r>
              <a:rPr lang="en-US" dirty="0" smtClean="0"/>
              <a:t>1</a:t>
            </a:r>
            <a:r>
              <a:rPr lang="zh-CN" altLang="en-US" dirty="0" smtClean="0"/>
              <a:t>）创建数据库</a:t>
            </a:r>
          </a:p>
          <a:p>
            <a:pPr>
              <a:buNone/>
            </a:pPr>
            <a:r>
              <a:rPr lang="en-US" dirty="0" smtClean="0"/>
              <a:t>	</a:t>
            </a:r>
            <a:r>
              <a:rPr lang="zh-CN" altLang="en-US" dirty="0" smtClean="0"/>
              <a:t>创建一个名为</a:t>
            </a:r>
            <a:r>
              <a:rPr lang="en-US" dirty="0" err="1" smtClean="0"/>
              <a:t>newsdb</a:t>
            </a:r>
            <a:r>
              <a:rPr lang="zh-CN" altLang="en-US" dirty="0" smtClean="0"/>
              <a:t>的数据库：</a:t>
            </a:r>
          </a:p>
          <a:p>
            <a:pPr>
              <a:buNone/>
            </a:pPr>
            <a:r>
              <a:rPr lang="en-US" b="1" dirty="0" smtClean="0"/>
              <a:t>	CREATE</a:t>
            </a:r>
            <a:r>
              <a:rPr lang="en-US" dirty="0" smtClean="0"/>
              <a:t> </a:t>
            </a:r>
            <a:r>
              <a:rPr lang="en-US" dirty="0" err="1" smtClean="0"/>
              <a:t>datebase</a:t>
            </a:r>
            <a:r>
              <a:rPr lang="en-US" dirty="0" smtClean="0"/>
              <a:t> </a:t>
            </a:r>
            <a:r>
              <a:rPr lang="en-US" dirty="0" err="1" smtClean="0"/>
              <a:t>newsdb</a:t>
            </a:r>
            <a:r>
              <a:rPr lang="en-US" dirty="0" smtClean="0"/>
              <a:t>;</a:t>
            </a:r>
            <a:endParaRPr lang="zh-CN" altLang="en-US" sz="2800" dirty="0" smtClean="0"/>
          </a:p>
          <a:p>
            <a:pPr>
              <a:buNone/>
            </a:pPr>
            <a:r>
              <a:rPr lang="zh-CN" altLang="en-US" dirty="0" smtClean="0"/>
              <a:t>（</a:t>
            </a:r>
            <a:r>
              <a:rPr lang="en-US" dirty="0" smtClean="0"/>
              <a:t>2</a:t>
            </a:r>
            <a:r>
              <a:rPr lang="zh-CN" altLang="en-US" dirty="0" smtClean="0"/>
              <a:t>）删除数据库</a:t>
            </a:r>
          </a:p>
          <a:p>
            <a:pPr>
              <a:buNone/>
            </a:pPr>
            <a:r>
              <a:rPr lang="en-US" dirty="0" smtClean="0"/>
              <a:t>	</a:t>
            </a:r>
            <a:r>
              <a:rPr lang="zh-CN" altLang="en-US" dirty="0" smtClean="0"/>
              <a:t>删除一个名为</a:t>
            </a:r>
            <a:r>
              <a:rPr lang="en-US" dirty="0" err="1" smtClean="0"/>
              <a:t>newsdb</a:t>
            </a:r>
            <a:r>
              <a:rPr lang="zh-CN" altLang="en-US" dirty="0" smtClean="0"/>
              <a:t>的数据库：</a:t>
            </a:r>
          </a:p>
          <a:p>
            <a:pPr>
              <a:buNone/>
            </a:pPr>
            <a:r>
              <a:rPr lang="en-US" b="1" dirty="0" smtClean="0"/>
              <a:t>	DROP</a:t>
            </a:r>
            <a:r>
              <a:rPr lang="en-US" dirty="0" smtClean="0"/>
              <a:t> database </a:t>
            </a:r>
            <a:r>
              <a:rPr lang="en-US" dirty="0" err="1" smtClean="0"/>
              <a:t>newsdb</a:t>
            </a:r>
            <a:r>
              <a:rPr lang="en-US" dirty="0" smtClean="0"/>
              <a:t>;</a:t>
            </a:r>
            <a:endParaRPr lang="zh-CN" altLang="en-US" sz="2800" dirty="0" smtClean="0"/>
          </a:p>
          <a:p>
            <a:pPr>
              <a:buNone/>
            </a:pPr>
            <a:r>
              <a:rPr lang="zh-CN" altLang="en-US" dirty="0" smtClean="0"/>
              <a:t>（</a:t>
            </a:r>
            <a:r>
              <a:rPr lang="en-US" dirty="0" smtClean="0"/>
              <a:t>3</a:t>
            </a:r>
            <a:r>
              <a:rPr lang="zh-CN" altLang="en-US" dirty="0" smtClean="0"/>
              <a:t>）创建表</a:t>
            </a:r>
          </a:p>
          <a:p>
            <a:pPr>
              <a:buNone/>
            </a:pPr>
            <a:r>
              <a:rPr lang="en-US" altLang="zh-CN" dirty="0" smtClean="0"/>
              <a:t>     </a:t>
            </a:r>
            <a:r>
              <a:rPr lang="zh-CN" altLang="en-US" dirty="0" smtClean="0"/>
              <a:t>创建表一个数据表</a:t>
            </a:r>
            <a:r>
              <a:rPr lang="en-US" dirty="0" smtClean="0"/>
              <a:t>news</a:t>
            </a:r>
            <a:r>
              <a:rPr lang="zh-CN" altLang="en-US" dirty="0" smtClean="0"/>
              <a:t>。</a:t>
            </a:r>
          </a:p>
          <a:p>
            <a:pPr lvl="1">
              <a:buNone/>
            </a:pPr>
            <a:r>
              <a:rPr lang="en-US" sz="2400" b="1" dirty="0" smtClean="0"/>
              <a:t>USE </a:t>
            </a:r>
            <a:r>
              <a:rPr lang="en-US" sz="2400" dirty="0" err="1" smtClean="0"/>
              <a:t>newsdb</a:t>
            </a:r>
            <a:r>
              <a:rPr lang="en-US" sz="2400" dirty="0" smtClean="0"/>
              <a:t>;</a:t>
            </a:r>
            <a:endParaRPr lang="zh-CN" altLang="en-US" sz="2400" dirty="0" smtClean="0"/>
          </a:p>
          <a:p>
            <a:pPr lvl="1">
              <a:buNone/>
            </a:pPr>
            <a:r>
              <a:rPr lang="en-US" sz="2400" b="1" dirty="0" smtClean="0"/>
              <a:t>CREATE</a:t>
            </a:r>
            <a:r>
              <a:rPr lang="en-US" sz="2400" dirty="0" smtClean="0"/>
              <a:t> </a:t>
            </a:r>
            <a:r>
              <a:rPr lang="en-US" sz="2400" b="1" dirty="0" smtClean="0"/>
              <a:t>TABLE</a:t>
            </a:r>
            <a:r>
              <a:rPr lang="en-US" sz="2400" dirty="0" smtClean="0"/>
              <a:t> `news` (</a:t>
            </a:r>
            <a:endParaRPr lang="zh-CN" altLang="en-US" sz="2400" dirty="0" smtClean="0"/>
          </a:p>
          <a:p>
            <a:pPr lvl="1">
              <a:buNone/>
            </a:pPr>
            <a:r>
              <a:rPr lang="en-US" sz="2400" dirty="0" smtClean="0"/>
              <a:t>       `id` </a:t>
            </a:r>
            <a:r>
              <a:rPr lang="en-US" sz="2400" dirty="0" err="1" smtClean="0"/>
              <a:t>bigint</a:t>
            </a:r>
            <a:r>
              <a:rPr lang="en-US" sz="2400" dirty="0" smtClean="0"/>
              <a:t>(20) unsigned </a:t>
            </a:r>
            <a:r>
              <a:rPr lang="en-US" sz="2400" b="1" dirty="0" smtClean="0"/>
              <a:t>NOT</a:t>
            </a:r>
            <a:r>
              <a:rPr lang="en-US" sz="2400" dirty="0" smtClean="0"/>
              <a:t> </a:t>
            </a:r>
            <a:r>
              <a:rPr lang="en-US" sz="2400" b="1" dirty="0" smtClean="0"/>
              <a:t>NULL</a:t>
            </a:r>
            <a:r>
              <a:rPr lang="en-US" sz="2400" dirty="0" smtClean="0"/>
              <a:t> </a:t>
            </a:r>
            <a:r>
              <a:rPr lang="en-US" sz="2400" dirty="0" err="1" smtClean="0"/>
              <a:t>auto_increment</a:t>
            </a:r>
            <a:r>
              <a:rPr lang="en-US" sz="2400" dirty="0" smtClean="0"/>
              <a:t>,</a:t>
            </a:r>
            <a:endParaRPr lang="zh-CN" altLang="en-US" sz="2400" dirty="0" smtClean="0"/>
          </a:p>
          <a:p>
            <a:pPr lvl="1">
              <a:buNone/>
            </a:pPr>
            <a:r>
              <a:rPr lang="en-US" sz="2400" dirty="0" smtClean="0"/>
              <a:t>       `title` </a:t>
            </a:r>
            <a:r>
              <a:rPr lang="en-US" sz="2400" b="1" dirty="0" err="1" smtClean="0"/>
              <a:t>varchar</a:t>
            </a:r>
            <a:r>
              <a:rPr lang="en-US" sz="2400" dirty="0" smtClean="0"/>
              <a:t>(100) </a:t>
            </a:r>
            <a:r>
              <a:rPr lang="en-US" sz="2400" b="1" dirty="0" smtClean="0"/>
              <a:t>NOT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`username` </a:t>
            </a:r>
            <a:r>
              <a:rPr lang="en-US" sz="2400" b="1" dirty="0" err="1" smtClean="0"/>
              <a:t>varchar</a:t>
            </a:r>
            <a:r>
              <a:rPr lang="en-US" sz="2400" dirty="0" smtClean="0"/>
              <a:t>(20) </a:t>
            </a:r>
            <a:r>
              <a:rPr lang="en-US" sz="2400" b="1" dirty="0" smtClean="0"/>
              <a:t>NOT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`content` text,</a:t>
            </a:r>
            <a:endParaRPr lang="zh-CN" altLang="en-US" sz="2400" dirty="0" smtClean="0"/>
          </a:p>
          <a:p>
            <a:pPr lvl="1">
              <a:buNone/>
            </a:pPr>
            <a:r>
              <a:rPr lang="en-US" sz="2400" dirty="0" smtClean="0"/>
              <a:t>       `</a:t>
            </a:r>
            <a:r>
              <a:rPr lang="en-US" sz="2400" dirty="0" err="1" smtClean="0"/>
              <a:t>submitTime</a:t>
            </a:r>
            <a:r>
              <a:rPr lang="en-US" sz="2400" dirty="0" smtClean="0"/>
              <a:t>` </a:t>
            </a:r>
            <a:r>
              <a:rPr lang="en-US" sz="2400" dirty="0" err="1" smtClean="0"/>
              <a:t>datetime</a:t>
            </a:r>
            <a:r>
              <a:rPr lang="en-US" sz="2400" dirty="0" smtClean="0"/>
              <a:t>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
            </a:r>
            <a:r>
              <a:rPr lang="en-US" sz="2400" dirty="0" err="1" smtClean="0"/>
              <a:t>viewCount</a:t>
            </a:r>
            <a:r>
              <a:rPr lang="en-US" sz="2400" dirty="0" smtClean="0"/>
              <a:t>` </a:t>
            </a:r>
            <a:r>
              <a:rPr lang="en-US" sz="2400" b="1" dirty="0" err="1" smtClean="0"/>
              <a:t>int</a:t>
            </a:r>
            <a:r>
              <a:rPr lang="en-US" sz="2400" dirty="0" smtClean="0"/>
              <a:t>(10) unsigned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`catalogs` </a:t>
            </a:r>
            <a:r>
              <a:rPr lang="en-US" sz="2400" b="1" dirty="0" err="1" smtClean="0"/>
              <a:t>varchar</a:t>
            </a:r>
            <a:r>
              <a:rPr lang="en-US" sz="2400" dirty="0" smtClean="0"/>
              <a:t>(20)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`attachment` </a:t>
            </a:r>
            <a:r>
              <a:rPr lang="en-US" sz="2400" b="1" dirty="0" err="1" smtClean="0"/>
              <a:t>varchar</a:t>
            </a:r>
            <a:r>
              <a:rPr lang="en-US" sz="2400" dirty="0" smtClean="0"/>
              <a:t>(100)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
            </a:r>
            <a:r>
              <a:rPr lang="en-US" sz="2400" b="1" dirty="0" smtClean="0"/>
              <a:t>PRIMARY</a:t>
            </a:r>
            <a:r>
              <a:rPr lang="en-US" sz="2400" dirty="0" smtClean="0"/>
              <a:t> </a:t>
            </a:r>
            <a:r>
              <a:rPr lang="en-US" sz="2400" b="1" dirty="0" smtClean="0"/>
              <a:t>KEY</a:t>
            </a:r>
            <a:r>
              <a:rPr lang="en-US" sz="2400" dirty="0" smtClean="0"/>
              <a:t>  (`id`));</a:t>
            </a:r>
            <a:endParaRPr lang="zh-CN" altLang="en-US" sz="2400" dirty="0" smtClean="0"/>
          </a:p>
          <a:p>
            <a:pPr lvl="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6</a:t>
            </a:fld>
            <a:endParaRPr lang="zh-CN" altLang="en-US"/>
          </a:p>
        </p:txBody>
      </p:sp>
      <p:sp>
        <p:nvSpPr>
          <p:cNvPr id="7" name="内容占位符 6"/>
          <p:cNvSpPr>
            <a:spLocks noGrp="1"/>
          </p:cNvSpPr>
          <p:nvPr>
            <p:ph sz="quarter" idx="1"/>
          </p:nvPr>
        </p:nvSpPr>
        <p:spPr/>
        <p:txBody>
          <a:bodyPr>
            <a:normAutofit fontScale="70000" lnSpcReduction="20000"/>
          </a:bodyPr>
          <a:lstStyle/>
          <a:p>
            <a:pPr>
              <a:buNone/>
            </a:pPr>
            <a:r>
              <a:rPr lang="zh-CN" altLang="en-US" dirty="0" smtClean="0"/>
              <a:t>（</a:t>
            </a:r>
            <a:r>
              <a:rPr lang="en-US" dirty="0" smtClean="0"/>
              <a:t>4</a:t>
            </a:r>
            <a:r>
              <a:rPr lang="zh-CN" altLang="en-US" dirty="0" smtClean="0"/>
              <a:t>）修改表</a:t>
            </a:r>
          </a:p>
          <a:p>
            <a:pPr>
              <a:buNone/>
            </a:pPr>
            <a:r>
              <a:rPr lang="en-US" dirty="0" smtClean="0"/>
              <a:t>	</a:t>
            </a:r>
            <a:r>
              <a:rPr lang="zh-CN" altLang="en-US" dirty="0" smtClean="0"/>
              <a:t>为了将属性</a:t>
            </a:r>
            <a:r>
              <a:rPr lang="en-US" dirty="0" smtClean="0"/>
              <a:t>id</a:t>
            </a:r>
            <a:r>
              <a:rPr lang="zh-CN" altLang="en-US" dirty="0" smtClean="0"/>
              <a:t>从</a:t>
            </a:r>
            <a:r>
              <a:rPr lang="en-US" dirty="0" smtClean="0"/>
              <a:t>TINYINT </a:t>
            </a:r>
            <a:r>
              <a:rPr lang="zh-CN" altLang="en-US" dirty="0" smtClean="0"/>
              <a:t>改变为</a:t>
            </a:r>
            <a:r>
              <a:rPr lang="en-US" dirty="0" smtClean="0"/>
              <a:t>INTEGER</a:t>
            </a:r>
            <a:r>
              <a:rPr lang="zh-CN" altLang="en-US" dirty="0" smtClean="0"/>
              <a:t>（属性名不变），并将属性</a:t>
            </a:r>
            <a:r>
              <a:rPr lang="en-US" dirty="0" smtClean="0"/>
              <a:t>title</a:t>
            </a:r>
            <a:r>
              <a:rPr lang="zh-CN" altLang="en-US" dirty="0" smtClean="0"/>
              <a:t>从 </a:t>
            </a:r>
            <a:r>
              <a:rPr lang="en-US" dirty="0" smtClean="0"/>
              <a:t>VARCHAR(100) </a:t>
            </a:r>
            <a:r>
              <a:rPr lang="zh-CN" altLang="en-US" dirty="0" smtClean="0"/>
              <a:t>改变为</a:t>
            </a:r>
            <a:r>
              <a:rPr lang="en-US" dirty="0" smtClean="0"/>
              <a:t>VARCHAR(200)</a:t>
            </a:r>
            <a:r>
              <a:rPr lang="zh-CN" altLang="en-US" dirty="0" smtClean="0"/>
              <a:t>，同时也将</a:t>
            </a:r>
            <a:r>
              <a:rPr lang="en-US" dirty="0" smtClean="0"/>
              <a:t>title</a:t>
            </a:r>
            <a:r>
              <a:rPr lang="zh-CN" altLang="en-US" dirty="0" smtClean="0"/>
              <a:t>重命名为</a:t>
            </a:r>
            <a:r>
              <a:rPr lang="en-US" dirty="0" smtClean="0"/>
              <a:t>t</a:t>
            </a:r>
            <a:r>
              <a:rPr lang="zh-CN" altLang="en-US" dirty="0" smtClean="0"/>
              <a:t>。</a:t>
            </a:r>
            <a:r>
              <a:rPr lang="en-US" dirty="0" smtClean="0"/>
              <a:t> </a:t>
            </a:r>
            <a:endParaRPr lang="zh-CN" altLang="en-US" dirty="0" smtClean="0"/>
          </a:p>
          <a:p>
            <a:pPr>
              <a:buNone/>
            </a:pPr>
            <a:r>
              <a:rPr lang="en-US" b="1" dirty="0" smtClean="0"/>
              <a:t>	ALTER TABLE </a:t>
            </a:r>
            <a:r>
              <a:rPr lang="en-US" dirty="0" smtClean="0"/>
              <a:t>news</a:t>
            </a:r>
            <a:r>
              <a:rPr lang="en-US" b="1" dirty="0" smtClean="0"/>
              <a:t> MODIFY </a:t>
            </a:r>
            <a:r>
              <a:rPr lang="en-US" dirty="0" smtClean="0"/>
              <a:t>id </a:t>
            </a:r>
            <a:r>
              <a:rPr lang="en-US" b="1" dirty="0" smtClean="0"/>
              <a:t>INTEGER NOT NULL, CHANGE </a:t>
            </a:r>
            <a:r>
              <a:rPr lang="en-US" dirty="0" smtClean="0"/>
              <a:t>title  t </a:t>
            </a:r>
            <a:r>
              <a:rPr lang="en-US" b="1" dirty="0" smtClean="0"/>
              <a:t>VARCHAR(200);</a:t>
            </a:r>
            <a:endParaRPr lang="zh-CN" altLang="en-US" dirty="0" smtClean="0"/>
          </a:p>
          <a:p>
            <a:pPr>
              <a:buNone/>
            </a:pPr>
            <a:r>
              <a:rPr lang="zh-CN" altLang="en-US" dirty="0" smtClean="0"/>
              <a:t>（</a:t>
            </a:r>
            <a:r>
              <a:rPr lang="en-US" dirty="0" smtClean="0"/>
              <a:t>5</a:t>
            </a:r>
            <a:r>
              <a:rPr lang="zh-CN" altLang="en-US" dirty="0" smtClean="0"/>
              <a:t>）删除表</a:t>
            </a:r>
          </a:p>
          <a:p>
            <a:pPr>
              <a:buNone/>
            </a:pPr>
            <a:r>
              <a:rPr lang="en-US" dirty="0" smtClean="0"/>
              <a:t>	</a:t>
            </a:r>
            <a:r>
              <a:rPr lang="zh-CN" altLang="en-US" dirty="0" smtClean="0"/>
              <a:t>删除新闻表</a:t>
            </a:r>
            <a:r>
              <a:rPr lang="en-US" dirty="0" smtClean="0"/>
              <a:t>news</a:t>
            </a:r>
            <a:r>
              <a:rPr lang="zh-CN" altLang="en-US" dirty="0" smtClean="0"/>
              <a:t>。</a:t>
            </a:r>
          </a:p>
          <a:p>
            <a:pPr>
              <a:buNone/>
            </a:pPr>
            <a:r>
              <a:rPr lang="en-US" b="1" dirty="0" smtClean="0"/>
              <a:t>	DROP</a:t>
            </a:r>
            <a:r>
              <a:rPr lang="en-US" dirty="0" smtClean="0"/>
              <a:t> </a:t>
            </a:r>
            <a:r>
              <a:rPr lang="en-US" b="1" dirty="0" smtClean="0"/>
              <a:t>TABLE</a:t>
            </a:r>
            <a:r>
              <a:rPr lang="en-US" dirty="0" smtClean="0"/>
              <a:t> news;</a:t>
            </a:r>
            <a:endParaRPr lang="zh-CN" altLang="en-US" dirty="0" smtClean="0"/>
          </a:p>
          <a:p>
            <a:pPr>
              <a:buNone/>
            </a:pPr>
            <a:r>
              <a:rPr lang="zh-CN" altLang="en-US" dirty="0" smtClean="0"/>
              <a:t>（</a:t>
            </a:r>
            <a:r>
              <a:rPr lang="en-US" dirty="0" smtClean="0"/>
              <a:t>6</a:t>
            </a:r>
            <a:r>
              <a:rPr lang="zh-CN" altLang="en-US" dirty="0" smtClean="0"/>
              <a:t>）添加记录</a:t>
            </a:r>
          </a:p>
          <a:p>
            <a:pPr>
              <a:buNone/>
            </a:pPr>
            <a:r>
              <a:rPr lang="en-US" dirty="0" smtClean="0"/>
              <a:t>	</a:t>
            </a:r>
            <a:r>
              <a:rPr lang="zh-CN" altLang="en-US" dirty="0" smtClean="0"/>
              <a:t>向数据表</a:t>
            </a:r>
            <a:r>
              <a:rPr lang="en-US" dirty="0" smtClean="0"/>
              <a:t>news</a:t>
            </a:r>
            <a:r>
              <a:rPr lang="zh-CN" altLang="en-US" dirty="0" smtClean="0"/>
              <a:t>中添加一条记录。</a:t>
            </a:r>
          </a:p>
          <a:p>
            <a:pPr>
              <a:buNone/>
            </a:pPr>
            <a:r>
              <a:rPr lang="en-US" b="1" dirty="0" smtClean="0"/>
              <a:t>	INSERT</a:t>
            </a:r>
            <a:r>
              <a:rPr lang="en-US" dirty="0" smtClean="0"/>
              <a:t> </a:t>
            </a:r>
            <a:r>
              <a:rPr lang="en-US" b="1" dirty="0" smtClean="0"/>
              <a:t>INTO</a:t>
            </a:r>
            <a:r>
              <a:rPr lang="en-US" dirty="0" smtClean="0"/>
              <a:t> `news` (`</a:t>
            </a:r>
            <a:r>
              <a:rPr lang="en-US" dirty="0" err="1" smtClean="0"/>
              <a:t>id`,`title`,`username`,`content`,`submitTime`,`viewCount</a:t>
            </a:r>
            <a:r>
              <a:rPr lang="en-US" dirty="0" smtClean="0"/>
              <a:t>`,</a:t>
            </a:r>
            <a:endParaRPr lang="zh-CN" altLang="en-US" dirty="0" smtClean="0"/>
          </a:p>
          <a:p>
            <a:pPr>
              <a:buNone/>
            </a:pPr>
            <a:r>
              <a:rPr lang="en-US" dirty="0" smtClean="0"/>
              <a:t>`</a:t>
            </a:r>
            <a:r>
              <a:rPr lang="en-US" dirty="0" err="1" smtClean="0"/>
              <a:t>catalogs`,`attachment</a:t>
            </a:r>
            <a:r>
              <a:rPr lang="en-US" dirty="0" smtClean="0"/>
              <a:t>`) </a:t>
            </a:r>
            <a:r>
              <a:rPr lang="en-US" b="1" dirty="0" smtClean="0"/>
              <a:t>VALUES</a:t>
            </a:r>
            <a:r>
              <a:rPr lang="en-US" dirty="0" smtClean="0"/>
              <a:t> </a:t>
            </a:r>
            <a:endParaRPr lang="zh-CN" altLang="en-US" dirty="0" smtClean="0"/>
          </a:p>
          <a:p>
            <a:pPr>
              <a:buNone/>
            </a:pPr>
            <a:r>
              <a:rPr lang="en-US" dirty="0" smtClean="0"/>
              <a:t>   (1,'</a:t>
            </a:r>
            <a:r>
              <a:rPr lang="zh-CN" altLang="en-US" dirty="0" smtClean="0"/>
              <a:t>新闻标题</a:t>
            </a:r>
            <a:r>
              <a:rPr lang="en-US" dirty="0" smtClean="0"/>
              <a:t>','</a:t>
            </a:r>
            <a:r>
              <a:rPr lang="zh-CN" altLang="en-US" dirty="0" smtClean="0"/>
              <a:t>张三</a:t>
            </a:r>
            <a:r>
              <a:rPr lang="en-US" dirty="0" smtClean="0"/>
              <a:t>','</a:t>
            </a:r>
            <a:r>
              <a:rPr lang="zh-CN" altLang="en-US" dirty="0" smtClean="0"/>
              <a:t>新闻内容</a:t>
            </a:r>
            <a:r>
              <a:rPr lang="en-US" dirty="0" smtClean="0"/>
              <a:t>','2009-12-14 00:00:00',1,'5','null');</a:t>
            </a:r>
            <a:endParaRPr lang="zh-CN" altLang="en-US" dirty="0" smtClean="0"/>
          </a:p>
          <a:p>
            <a:pPr>
              <a:buNone/>
            </a:pPr>
            <a:r>
              <a:rPr lang="zh-CN" altLang="en-US" dirty="0" smtClean="0"/>
              <a:t>（</a:t>
            </a:r>
            <a:r>
              <a:rPr lang="en-US" dirty="0" smtClean="0"/>
              <a:t>7</a:t>
            </a:r>
            <a:r>
              <a:rPr lang="zh-CN" altLang="en-US" dirty="0" smtClean="0"/>
              <a:t>）查询记录</a:t>
            </a:r>
          </a:p>
          <a:p>
            <a:pPr>
              <a:buNone/>
            </a:pPr>
            <a:r>
              <a:rPr lang="en-US" dirty="0" smtClean="0"/>
              <a:t>	</a:t>
            </a:r>
            <a:r>
              <a:rPr lang="zh-CN" altLang="en-US" dirty="0" smtClean="0"/>
              <a:t>查询新闻编号</a:t>
            </a:r>
            <a:r>
              <a:rPr lang="en-US" dirty="0" smtClean="0"/>
              <a:t>id</a:t>
            </a:r>
            <a:r>
              <a:rPr lang="zh-CN" altLang="en-US" dirty="0" smtClean="0"/>
              <a:t>为</a:t>
            </a:r>
            <a:r>
              <a:rPr lang="en-US" dirty="0" smtClean="0"/>
              <a:t>1</a:t>
            </a:r>
            <a:r>
              <a:rPr lang="zh-CN" altLang="en-US" dirty="0" smtClean="0"/>
              <a:t>记录的所有属性信息。</a:t>
            </a:r>
          </a:p>
          <a:p>
            <a:pPr>
              <a:buNone/>
            </a:pPr>
            <a:r>
              <a:rPr lang="en-US" b="1" dirty="0" smtClean="0"/>
              <a:t>	SELECT</a:t>
            </a:r>
            <a:r>
              <a:rPr lang="en-US" dirty="0" smtClean="0"/>
              <a:t> * </a:t>
            </a:r>
            <a:r>
              <a:rPr lang="en-US" b="1" dirty="0" smtClean="0"/>
              <a:t>from</a:t>
            </a:r>
            <a:r>
              <a:rPr lang="en-US" dirty="0" smtClean="0"/>
              <a:t> news </a:t>
            </a:r>
            <a:r>
              <a:rPr lang="en-US" b="1" dirty="0" smtClean="0"/>
              <a:t>where</a:t>
            </a:r>
            <a:r>
              <a:rPr lang="en-US" dirty="0" smtClean="0"/>
              <a:t> id = 1;</a:t>
            </a:r>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7</a:t>
            </a:fld>
            <a:endParaRPr lang="zh-CN" altLang="en-US"/>
          </a:p>
        </p:txBody>
      </p:sp>
      <p:sp>
        <p:nvSpPr>
          <p:cNvPr id="7" name="内容占位符 6"/>
          <p:cNvSpPr>
            <a:spLocks noGrp="1"/>
          </p:cNvSpPr>
          <p:nvPr>
            <p:ph sz="quarter" idx="1"/>
          </p:nvPr>
        </p:nvSpPr>
        <p:spPr/>
        <p:txBody>
          <a:bodyPr>
            <a:normAutofit fontScale="70000" lnSpcReduction="20000"/>
          </a:bodyPr>
          <a:lstStyle/>
          <a:p>
            <a:pPr>
              <a:buNone/>
            </a:pPr>
            <a:r>
              <a:rPr lang="zh-CN" altLang="en-US" dirty="0" smtClean="0"/>
              <a:t>（</a:t>
            </a:r>
            <a:r>
              <a:rPr lang="en-US" dirty="0" smtClean="0"/>
              <a:t>8</a:t>
            </a:r>
            <a:r>
              <a:rPr lang="zh-CN" altLang="en-US" dirty="0" smtClean="0"/>
              <a:t>）删除记录</a:t>
            </a:r>
          </a:p>
          <a:p>
            <a:pPr>
              <a:buNone/>
            </a:pPr>
            <a:r>
              <a:rPr lang="en-US" dirty="0" smtClean="0"/>
              <a:t>	</a:t>
            </a:r>
            <a:r>
              <a:rPr lang="zh-CN" altLang="en-US" dirty="0" smtClean="0"/>
              <a:t>删除新闻编号</a:t>
            </a:r>
            <a:r>
              <a:rPr lang="en-US" dirty="0" smtClean="0"/>
              <a:t>id</a:t>
            </a:r>
            <a:r>
              <a:rPr lang="zh-CN" altLang="en-US" dirty="0" smtClean="0"/>
              <a:t>为</a:t>
            </a:r>
            <a:r>
              <a:rPr lang="en-US" dirty="0" smtClean="0"/>
              <a:t>1</a:t>
            </a:r>
            <a:r>
              <a:rPr lang="zh-CN" altLang="en-US" dirty="0" smtClean="0"/>
              <a:t>的记录。</a:t>
            </a:r>
          </a:p>
          <a:p>
            <a:pPr>
              <a:buNone/>
            </a:pPr>
            <a:r>
              <a:rPr lang="en-US" b="1" dirty="0" smtClean="0"/>
              <a:t>	DELETE</a:t>
            </a:r>
            <a:r>
              <a:rPr lang="en-US" dirty="0" smtClean="0"/>
              <a:t> </a:t>
            </a:r>
            <a:r>
              <a:rPr lang="en-US" b="1" dirty="0" smtClean="0"/>
              <a:t>FROM</a:t>
            </a:r>
            <a:r>
              <a:rPr lang="en-US" dirty="0" smtClean="0"/>
              <a:t> news </a:t>
            </a:r>
            <a:r>
              <a:rPr lang="en-US" b="1" dirty="0" smtClean="0"/>
              <a:t>WHERE</a:t>
            </a:r>
            <a:r>
              <a:rPr lang="en-US" dirty="0" smtClean="0"/>
              <a:t> id = 1;</a:t>
            </a:r>
            <a:endParaRPr lang="zh-CN" altLang="en-US" dirty="0" smtClean="0"/>
          </a:p>
          <a:p>
            <a:pPr>
              <a:buNone/>
            </a:pPr>
            <a:r>
              <a:rPr lang="zh-CN" altLang="en-US" dirty="0" smtClean="0"/>
              <a:t>（</a:t>
            </a:r>
            <a:r>
              <a:rPr lang="en-US" dirty="0" smtClean="0"/>
              <a:t>9</a:t>
            </a:r>
            <a:r>
              <a:rPr lang="zh-CN" altLang="en-US" dirty="0" smtClean="0"/>
              <a:t>）修改记录</a:t>
            </a:r>
          </a:p>
          <a:p>
            <a:pPr>
              <a:buNone/>
            </a:pPr>
            <a:r>
              <a:rPr lang="en-US" dirty="0" smtClean="0"/>
              <a:t>    </a:t>
            </a:r>
            <a:r>
              <a:rPr lang="zh-CN" altLang="en-US" dirty="0" smtClean="0"/>
              <a:t>修改编号</a:t>
            </a:r>
            <a:r>
              <a:rPr lang="en-US" dirty="0" smtClean="0"/>
              <a:t>id</a:t>
            </a:r>
            <a:r>
              <a:rPr lang="zh-CN" altLang="en-US" dirty="0" smtClean="0"/>
              <a:t>为</a:t>
            </a:r>
            <a:r>
              <a:rPr lang="en-US" dirty="0" smtClean="0"/>
              <a:t>1</a:t>
            </a:r>
            <a:r>
              <a:rPr lang="zh-CN" altLang="en-US" dirty="0" smtClean="0"/>
              <a:t>的记录，其标题</a:t>
            </a:r>
            <a:r>
              <a:rPr lang="en-US" dirty="0" smtClean="0"/>
              <a:t>title</a:t>
            </a:r>
            <a:r>
              <a:rPr lang="zh-CN" altLang="en-US" dirty="0" smtClean="0"/>
              <a:t>为“新的标题”。</a:t>
            </a:r>
          </a:p>
          <a:p>
            <a:pPr>
              <a:buNone/>
            </a:pPr>
            <a:r>
              <a:rPr lang="en-US" b="1" dirty="0" smtClean="0"/>
              <a:t>	UPDATE</a:t>
            </a:r>
            <a:r>
              <a:rPr lang="en-US" dirty="0" smtClean="0"/>
              <a:t> </a:t>
            </a:r>
            <a:r>
              <a:rPr lang="en-US" b="1" dirty="0" smtClean="0"/>
              <a:t>TABLE</a:t>
            </a:r>
            <a:r>
              <a:rPr lang="en-US" dirty="0" smtClean="0"/>
              <a:t> news </a:t>
            </a:r>
            <a:r>
              <a:rPr lang="en-US" b="1" dirty="0" smtClean="0"/>
              <a:t>SET</a:t>
            </a:r>
            <a:r>
              <a:rPr lang="en-US" dirty="0" smtClean="0"/>
              <a:t> title = "</a:t>
            </a:r>
            <a:r>
              <a:rPr lang="zh-CN" altLang="en-US" dirty="0" smtClean="0"/>
              <a:t>新的标题</a:t>
            </a:r>
            <a:r>
              <a:rPr lang="en-US" dirty="0" smtClean="0"/>
              <a:t>" </a:t>
            </a:r>
            <a:r>
              <a:rPr lang="en-US" b="1" dirty="0" smtClean="0"/>
              <a:t>WHERE</a:t>
            </a:r>
            <a:r>
              <a:rPr lang="en-US" dirty="0" smtClean="0"/>
              <a:t> id = 1;</a:t>
            </a:r>
            <a:endParaRPr lang="zh-CN" altLang="en-US" dirty="0" smtClean="0"/>
          </a:p>
          <a:p>
            <a:pPr>
              <a:buNone/>
            </a:pPr>
            <a:r>
              <a:rPr lang="zh-CN" altLang="en-US" dirty="0" smtClean="0"/>
              <a:t>（</a:t>
            </a:r>
            <a:r>
              <a:rPr lang="en-US" dirty="0" smtClean="0"/>
              <a:t>10</a:t>
            </a:r>
            <a:r>
              <a:rPr lang="zh-CN" altLang="en-US" dirty="0" smtClean="0"/>
              <a:t>）使用存储过程</a:t>
            </a:r>
          </a:p>
          <a:p>
            <a:pPr>
              <a:buNone/>
            </a:pPr>
            <a:r>
              <a:rPr lang="en-US" dirty="0" smtClean="0"/>
              <a:t>	</a:t>
            </a:r>
            <a:r>
              <a:rPr lang="zh-CN" altLang="en-US" dirty="0" smtClean="0"/>
              <a:t>建立一个存储过程，其名称为</a:t>
            </a:r>
            <a:r>
              <a:rPr lang="en-US" dirty="0" err="1" smtClean="0"/>
              <a:t>sp_searchnews</a:t>
            </a:r>
            <a:r>
              <a:rPr lang="zh-CN" altLang="en-US" dirty="0" smtClean="0"/>
              <a:t>且带有一个</a:t>
            </a:r>
            <a:r>
              <a:rPr lang="en-US" dirty="0" err="1" smtClean="0"/>
              <a:t>int</a:t>
            </a:r>
            <a:r>
              <a:rPr lang="zh-CN" altLang="en-US" dirty="0" smtClean="0"/>
              <a:t>类型的输入参数</a:t>
            </a:r>
            <a:r>
              <a:rPr lang="en-US" dirty="0" err="1" smtClean="0"/>
              <a:t>p_id</a:t>
            </a:r>
            <a:r>
              <a:rPr lang="zh-CN" altLang="en-US" dirty="0" smtClean="0"/>
              <a:t>，该存储过程的功能是检索</a:t>
            </a:r>
            <a:r>
              <a:rPr lang="en-US" dirty="0" smtClean="0"/>
              <a:t>id</a:t>
            </a:r>
            <a:r>
              <a:rPr lang="zh-CN" altLang="en-US" dirty="0" smtClean="0"/>
              <a:t>大于参数</a:t>
            </a:r>
            <a:r>
              <a:rPr lang="en-US" dirty="0" err="1" smtClean="0"/>
              <a:t>p_id</a:t>
            </a:r>
            <a:r>
              <a:rPr lang="zh-CN" altLang="en-US" dirty="0" smtClean="0"/>
              <a:t>的所有</a:t>
            </a:r>
            <a:r>
              <a:rPr lang="en-US" dirty="0" smtClean="0"/>
              <a:t>news</a:t>
            </a:r>
            <a:r>
              <a:rPr lang="zh-CN" altLang="en-US" dirty="0" smtClean="0"/>
              <a:t>表中的记录。</a:t>
            </a:r>
          </a:p>
          <a:p>
            <a:pPr>
              <a:buNone/>
            </a:pPr>
            <a:r>
              <a:rPr lang="en-US" b="1" dirty="0" smtClean="0"/>
              <a:t>	CREATE DEFINER</a:t>
            </a:r>
            <a:r>
              <a:rPr lang="en-US" dirty="0" smtClean="0"/>
              <a:t>=`</a:t>
            </a:r>
            <a:r>
              <a:rPr lang="en-US" dirty="0" err="1" smtClean="0"/>
              <a:t>root`@`localhost</a:t>
            </a:r>
            <a:r>
              <a:rPr lang="en-US" dirty="0" smtClean="0"/>
              <a:t>` </a:t>
            </a:r>
            <a:r>
              <a:rPr lang="en-US" b="1" dirty="0" smtClean="0"/>
              <a:t>PROCEDURE </a:t>
            </a:r>
            <a:r>
              <a:rPr lang="en-US" dirty="0" smtClean="0"/>
              <a:t>`</a:t>
            </a:r>
            <a:r>
              <a:rPr lang="en-US" dirty="0" err="1" smtClean="0"/>
              <a:t>sp_searchnews</a:t>
            </a:r>
            <a:r>
              <a:rPr lang="en-US" dirty="0" smtClean="0"/>
              <a:t>`</a:t>
            </a:r>
            <a:endParaRPr lang="zh-CN" altLang="en-US" dirty="0" smtClean="0"/>
          </a:p>
          <a:p>
            <a:pPr>
              <a:buNone/>
            </a:pPr>
            <a:r>
              <a:rPr lang="en-US" b="1" dirty="0" smtClean="0"/>
              <a:t>	(in </a:t>
            </a:r>
            <a:r>
              <a:rPr lang="en-US" dirty="0" err="1" smtClean="0"/>
              <a:t>p_id</a:t>
            </a:r>
            <a:r>
              <a:rPr lang="en-US" b="1" dirty="0" smtClean="0"/>
              <a:t> </a:t>
            </a:r>
            <a:r>
              <a:rPr lang="en-US" b="1" dirty="0" err="1" smtClean="0"/>
              <a:t>int</a:t>
            </a:r>
            <a:r>
              <a:rPr lang="en-US" b="1" dirty="0" smtClean="0"/>
              <a:t>)</a:t>
            </a:r>
            <a:endParaRPr lang="zh-CN" altLang="en-US" dirty="0" smtClean="0"/>
          </a:p>
          <a:p>
            <a:pPr>
              <a:buNone/>
            </a:pPr>
            <a:r>
              <a:rPr lang="en-US" b="1" dirty="0" smtClean="0"/>
              <a:t>	begin</a:t>
            </a:r>
            <a:endParaRPr lang="zh-CN" altLang="en-US" dirty="0" smtClean="0"/>
          </a:p>
          <a:p>
            <a:pPr>
              <a:buNone/>
            </a:pPr>
            <a:r>
              <a:rPr lang="en-US" b="1" dirty="0" smtClean="0"/>
              <a:t>	select </a:t>
            </a:r>
            <a:r>
              <a:rPr lang="en-US" dirty="0" smtClean="0"/>
              <a:t>*</a:t>
            </a:r>
            <a:r>
              <a:rPr lang="en-US" b="1" dirty="0" smtClean="0"/>
              <a:t> from </a:t>
            </a:r>
            <a:r>
              <a:rPr lang="en-US" dirty="0" smtClean="0"/>
              <a:t>news </a:t>
            </a:r>
            <a:r>
              <a:rPr lang="en-US" b="1" dirty="0" smtClean="0"/>
              <a:t>where </a:t>
            </a:r>
            <a:r>
              <a:rPr lang="en-US" dirty="0" smtClean="0"/>
              <a:t>id &gt; </a:t>
            </a:r>
            <a:r>
              <a:rPr lang="en-US" dirty="0" err="1" smtClean="0"/>
              <a:t>p_id</a:t>
            </a:r>
            <a:r>
              <a:rPr lang="en-US" dirty="0" smtClean="0"/>
              <a:t>;</a:t>
            </a:r>
            <a:endParaRPr lang="zh-CN" altLang="en-US" dirty="0" smtClean="0"/>
          </a:p>
          <a:p>
            <a:pPr>
              <a:buNone/>
            </a:pPr>
            <a:r>
              <a:rPr lang="en-US" b="1" dirty="0" smtClean="0"/>
              <a:t>	end</a:t>
            </a:r>
            <a:endParaRPr lang="zh-CN" altLang="en-US"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JDBC</a:t>
            </a:r>
            <a:r>
              <a:rPr lang="zh-CN" altLang="en-US" dirty="0" smtClean="0"/>
              <a:t>简介</a:t>
            </a:r>
            <a:endParaRPr lang="zh-CN" altLang="en-US" dirty="0"/>
          </a:p>
        </p:txBody>
      </p:sp>
      <p:sp>
        <p:nvSpPr>
          <p:cNvPr id="3" name="内容占位符 2"/>
          <p:cNvSpPr>
            <a:spLocks noGrp="1"/>
          </p:cNvSpPr>
          <p:nvPr>
            <p:ph sz="quarter" idx="1"/>
          </p:nvPr>
        </p:nvSpPr>
        <p:spPr/>
        <p:txBody>
          <a:bodyPr>
            <a:normAutofit lnSpcReduction="10000"/>
          </a:bodyPr>
          <a:lstStyle/>
          <a:p>
            <a:r>
              <a:rPr lang="en-US" dirty="0" smtClean="0"/>
              <a:t>Java</a:t>
            </a:r>
            <a:r>
              <a:rPr lang="zh-CN" altLang="en-US" dirty="0" smtClean="0"/>
              <a:t>应用程序通过</a:t>
            </a:r>
            <a:r>
              <a:rPr lang="en-US" dirty="0" smtClean="0"/>
              <a:t>JDBC</a:t>
            </a:r>
            <a:r>
              <a:rPr lang="zh-CN" altLang="en-US" dirty="0" smtClean="0"/>
              <a:t>（</a:t>
            </a:r>
            <a:r>
              <a:rPr lang="en-US" dirty="0" smtClean="0"/>
              <a:t>Java </a:t>
            </a:r>
            <a:r>
              <a:rPr lang="en-US" dirty="0" err="1" smtClean="0"/>
              <a:t>DataBase</a:t>
            </a:r>
            <a:r>
              <a:rPr lang="en-US" dirty="0" smtClean="0"/>
              <a:t> Connectivity</a:t>
            </a:r>
            <a:r>
              <a:rPr lang="zh-CN" altLang="en-US" dirty="0" smtClean="0"/>
              <a:t>，</a:t>
            </a:r>
            <a:r>
              <a:rPr lang="en-US" dirty="0" smtClean="0"/>
              <a:t>JDBC</a:t>
            </a:r>
            <a:r>
              <a:rPr lang="zh-CN" altLang="en-US" dirty="0" smtClean="0"/>
              <a:t>）技术访问数据库；</a:t>
            </a:r>
            <a:endParaRPr lang="en-US" altLang="zh-CN" dirty="0" smtClean="0"/>
          </a:p>
          <a:p>
            <a:r>
              <a:rPr lang="en-US" dirty="0" smtClean="0"/>
              <a:t>JDBC</a:t>
            </a:r>
            <a:r>
              <a:rPr lang="zh-CN" altLang="en-US" dirty="0" smtClean="0"/>
              <a:t>是一个独立于特定数据库管理系统的、提供了通用的</a:t>
            </a:r>
            <a:r>
              <a:rPr lang="en-US" dirty="0" smtClean="0"/>
              <a:t>SQL</a:t>
            </a:r>
            <a:r>
              <a:rPr lang="zh-CN" altLang="en-US" dirty="0" smtClean="0"/>
              <a:t>数据库存取和操作的公共接口（一组</a:t>
            </a:r>
            <a:r>
              <a:rPr lang="en-US" dirty="0" smtClean="0"/>
              <a:t>API</a:t>
            </a:r>
            <a:r>
              <a:rPr lang="zh-CN" altLang="en-US" dirty="0" smtClean="0"/>
              <a:t>），定义了用来访问数据库的标准</a:t>
            </a:r>
            <a:r>
              <a:rPr lang="en-US" dirty="0" smtClean="0"/>
              <a:t>Java</a:t>
            </a:r>
            <a:r>
              <a:rPr lang="zh-CN" altLang="en-US" dirty="0" smtClean="0"/>
              <a:t>类库（</a:t>
            </a:r>
            <a:r>
              <a:rPr lang="en-US" dirty="0" smtClean="0"/>
              <a:t>java.sql</a:t>
            </a:r>
            <a:r>
              <a:rPr lang="zh-CN" altLang="en-US" dirty="0" smtClean="0"/>
              <a:t>包），使用这个类库可以以一种标准的方法、方便地访问数据库资源。</a:t>
            </a:r>
            <a:endParaRPr lang="en-US" altLang="zh-CN" dirty="0" smtClean="0"/>
          </a:p>
          <a:p>
            <a:r>
              <a:rPr lang="en-US" dirty="0" smtClean="0"/>
              <a:t>JDBC</a:t>
            </a:r>
            <a:r>
              <a:rPr lang="zh-CN" altLang="en-US" dirty="0" smtClean="0"/>
              <a:t>为访问不同的数据库提供了一种统一的途径，像</a:t>
            </a:r>
            <a:r>
              <a:rPr lang="en-US" dirty="0" smtClean="0"/>
              <a:t>ODBC</a:t>
            </a:r>
            <a:r>
              <a:rPr lang="zh-CN" altLang="en-US" dirty="0" smtClean="0"/>
              <a:t>（</a:t>
            </a:r>
            <a:r>
              <a:rPr lang="en-US" dirty="0" smtClean="0"/>
              <a:t>Open Database Connectivity</a:t>
            </a:r>
            <a:r>
              <a:rPr lang="zh-CN" altLang="en-US" dirty="0" smtClean="0"/>
              <a:t>，</a:t>
            </a:r>
            <a:r>
              <a:rPr lang="en-US" dirty="0" smtClean="0"/>
              <a:t>ODBC</a:t>
            </a:r>
            <a:r>
              <a:rPr lang="zh-CN" altLang="en-US" dirty="0" smtClean="0"/>
              <a:t>）一样，</a:t>
            </a:r>
            <a:r>
              <a:rPr lang="en-US" dirty="0" smtClean="0"/>
              <a:t>JDBC</a:t>
            </a:r>
            <a:r>
              <a:rPr lang="zh-CN" altLang="en-US" dirty="0" smtClean="0"/>
              <a:t>对开发者屏蔽了一些具体的细节问题。</a:t>
            </a:r>
            <a:r>
              <a:rPr lang="en-US" dirty="0" smtClean="0"/>
              <a:t>JDBC</a:t>
            </a:r>
            <a:r>
              <a:rPr lang="zh-CN" altLang="en-US" dirty="0" smtClean="0"/>
              <a:t>的目标是使</a:t>
            </a:r>
            <a:r>
              <a:rPr lang="en-US" dirty="0" smtClean="0"/>
              <a:t>Java</a:t>
            </a:r>
            <a:r>
              <a:rPr lang="zh-CN" altLang="en-US" dirty="0" smtClean="0"/>
              <a:t>应用程序开发人员使用</a:t>
            </a:r>
            <a:r>
              <a:rPr lang="en-US" dirty="0" smtClean="0"/>
              <a:t>JDBC</a:t>
            </a:r>
            <a:r>
              <a:rPr lang="zh-CN" altLang="en-US" dirty="0" smtClean="0"/>
              <a:t>就可以连接任何提供了</a:t>
            </a:r>
            <a:r>
              <a:rPr lang="en-US" dirty="0" smtClean="0"/>
              <a:t>JDBC</a:t>
            </a:r>
            <a:r>
              <a:rPr lang="zh-CN" altLang="en-US" dirty="0" smtClean="0"/>
              <a:t>驱动程序的数据库系统，并且开发人员无须对一些特定数据库系统有过多的了解，从而大大简化和加快开发过程。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b="1" dirty="0" smtClean="0"/>
              <a:t>Java</a:t>
            </a:r>
            <a:r>
              <a:rPr lang="zh-CN" altLang="en-US" b="1" dirty="0" smtClean="0"/>
              <a:t>中两种连接数据库的方式：</a:t>
            </a:r>
            <a:endParaRPr lang="en-US" altLang="zh-CN" b="1" dirty="0" smtClean="0"/>
          </a:p>
          <a:p>
            <a:pPr lvl="1"/>
            <a:r>
              <a:rPr lang="en-US" dirty="0" smtClean="0"/>
              <a:t>JDBC-ODBC</a:t>
            </a:r>
            <a:r>
              <a:rPr lang="zh-CN" altLang="en-US" dirty="0" smtClean="0"/>
              <a:t>桥方式，是将</a:t>
            </a:r>
            <a:r>
              <a:rPr lang="en-US" dirty="0" smtClean="0"/>
              <a:t>JDBC API</a:t>
            </a:r>
            <a:r>
              <a:rPr lang="zh-CN" altLang="en-US" dirty="0" smtClean="0"/>
              <a:t>的调用作为到另一类数据访问</a:t>
            </a:r>
            <a:r>
              <a:rPr lang="en-US" dirty="0" smtClean="0"/>
              <a:t>API</a:t>
            </a:r>
            <a:r>
              <a:rPr lang="zh-CN" altLang="en-US" dirty="0" smtClean="0"/>
              <a:t>映射来实现，即调用时采用</a:t>
            </a:r>
            <a:r>
              <a:rPr lang="en-US" dirty="0" smtClean="0"/>
              <a:t>JDBC API</a:t>
            </a:r>
            <a:r>
              <a:rPr lang="zh-CN" altLang="en-US" dirty="0" smtClean="0"/>
              <a:t>，然后转换为</a:t>
            </a:r>
            <a:r>
              <a:rPr lang="en-US" dirty="0" smtClean="0"/>
              <a:t>ODBC API</a:t>
            </a:r>
            <a:r>
              <a:rPr lang="zh-CN" altLang="en-US" dirty="0" smtClean="0"/>
              <a:t>与具体的数据源相连接，这种方式通常依赖于本地库文件，可移植性差，而且通过</a:t>
            </a:r>
            <a:r>
              <a:rPr lang="en-US" dirty="0" smtClean="0"/>
              <a:t>JDBC API</a:t>
            </a:r>
            <a:r>
              <a:rPr lang="zh-CN" altLang="en-US" dirty="0" smtClean="0"/>
              <a:t>转换为</a:t>
            </a:r>
            <a:r>
              <a:rPr lang="en-US" dirty="0" smtClean="0"/>
              <a:t>ODBC API</a:t>
            </a:r>
            <a:r>
              <a:rPr lang="zh-CN" altLang="en-US" dirty="0" smtClean="0"/>
              <a:t>，性能大大降低了，这种方式目前很少使用。</a:t>
            </a:r>
          </a:p>
          <a:p>
            <a:pPr lvl="1"/>
            <a:r>
              <a:rPr lang="zh-CN" altLang="en-US" dirty="0" smtClean="0"/>
              <a:t>纯</a:t>
            </a:r>
            <a:r>
              <a:rPr lang="en-US" dirty="0" smtClean="0"/>
              <a:t>Java</a:t>
            </a:r>
            <a:r>
              <a:rPr lang="zh-CN" altLang="en-US" dirty="0" smtClean="0"/>
              <a:t>驱动程序方式：这种方式由各数据库厂商提供各自的</a:t>
            </a:r>
            <a:r>
              <a:rPr lang="en-US" dirty="0" smtClean="0"/>
              <a:t>JDBC</a:t>
            </a:r>
            <a:r>
              <a:rPr lang="zh-CN" altLang="en-US" dirty="0" smtClean="0"/>
              <a:t>驱动程序，并且完全采用</a:t>
            </a:r>
            <a:r>
              <a:rPr lang="en-US" dirty="0" smtClean="0"/>
              <a:t>Java</a:t>
            </a:r>
            <a:r>
              <a:rPr lang="zh-CN" altLang="en-US" dirty="0" smtClean="0"/>
              <a:t>语言编写，底层使用套接字编程实现，这种方式采用针对特定的数据源网络协议，客户机直接与数据源连接，这种方式可移植性和性能比</a:t>
            </a:r>
            <a:r>
              <a:rPr lang="en-US" dirty="0" smtClean="0"/>
              <a:t>JDBC-ODBC</a:t>
            </a:r>
            <a:r>
              <a:rPr lang="zh-CN" altLang="en-US" dirty="0" smtClean="0"/>
              <a:t>桥方式高，此处仅介绍采用纯</a:t>
            </a:r>
            <a:r>
              <a:rPr lang="en-US" dirty="0" smtClean="0"/>
              <a:t>Java</a:t>
            </a:r>
            <a:r>
              <a:rPr lang="zh-CN" altLang="en-US" dirty="0" smtClean="0"/>
              <a:t>驱动程序方式连接数据库。</a:t>
            </a:r>
          </a:p>
          <a:p>
            <a:endParaRPr lang="zh-CN" altLang="en-US"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674</TotalTime>
  <Words>3479</Words>
  <Application>Microsoft Macintosh PowerPoint</Application>
  <PresentationFormat>全屏显示(4:3)</PresentationFormat>
  <Paragraphs>465</Paragraphs>
  <Slides>41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Calibri</vt:lpstr>
      <vt:lpstr>Century Schoolbook</vt:lpstr>
      <vt:lpstr>Times New Roman</vt:lpstr>
      <vt:lpstr>Wingdings</vt:lpstr>
      <vt:lpstr>Wingdings 2</vt:lpstr>
      <vt:lpstr>黑体</vt:lpstr>
      <vt:lpstr>华文楷体</vt:lpstr>
      <vt:lpstr>宋体</vt:lpstr>
      <vt:lpstr>微软雅黑</vt:lpstr>
      <vt:lpstr>凸显</vt:lpstr>
      <vt:lpstr>Java Web 应用开发与实践</vt:lpstr>
      <vt:lpstr>JDBC</vt:lpstr>
      <vt:lpstr> 1. 安装和配置MySQL数据库</vt:lpstr>
      <vt:lpstr>1. 安装和配置MySQL数据库</vt:lpstr>
      <vt:lpstr>1. 安装和配置MySQL数据库</vt:lpstr>
      <vt:lpstr>1. 安装和配置MySQL数据库</vt:lpstr>
      <vt:lpstr>1. 安装和配置MySQL数据库</vt:lpstr>
      <vt:lpstr>2. JDBC简介</vt:lpstr>
      <vt:lpstr>2. JDBC简介</vt:lpstr>
      <vt:lpstr>2. response对象</vt:lpstr>
      <vt:lpstr>2. JDBC简介</vt:lpstr>
      <vt:lpstr>2. JDBC简介</vt:lpstr>
      <vt:lpstr>2. JDBC简介</vt:lpstr>
      <vt:lpstr>2. JDBC简介</vt:lpstr>
      <vt:lpstr>2. JDBC简介</vt:lpstr>
      <vt:lpstr>2. JDBC简介</vt:lpstr>
      <vt:lpstr>2. JDBC简介</vt:lpstr>
      <vt:lpstr>2. JDBC简介</vt:lpstr>
      <vt:lpstr>2. JDBC简介</vt:lpstr>
      <vt:lpstr>2. JDBC简介</vt:lpstr>
      <vt:lpstr>3.使用JDBC API访问数据库</vt:lpstr>
      <vt:lpstr>3. 使用JDBC API访问数据库</vt:lpstr>
      <vt:lpstr>3. 使用JDBC API访问数据库</vt:lpstr>
      <vt:lpstr>3. 使用JDBC API访问数据库</vt:lpstr>
      <vt:lpstr>3. 使用JDBC API访问数据库</vt:lpstr>
      <vt:lpstr>3. 使用JDBC API访问数据库</vt:lpstr>
      <vt:lpstr>3. 使用JDBC API访问数据库</vt:lpstr>
      <vt:lpstr>3. 使用JDBC API访问数据库</vt:lpstr>
      <vt:lpstr>4. 其它常见数据库的连接</vt:lpstr>
      <vt:lpstr>4. 其它常见数据库的连接</vt:lpstr>
      <vt:lpstr>4. 其它常见数据库的连接</vt:lpstr>
      <vt:lpstr>5. 数据库连接池简介</vt:lpstr>
      <vt:lpstr>5. 数据库连接池简介</vt:lpstr>
      <vt:lpstr>5. 数据库连接池简介</vt:lpstr>
      <vt:lpstr>5. 数据库连接池简介</vt:lpstr>
      <vt:lpstr>5. 数据库连接池简介</vt:lpstr>
      <vt:lpstr>5. 数据库连接池简介</vt:lpstr>
      <vt:lpstr>5. 数据库连接池简介</vt:lpstr>
      <vt:lpstr>5. 数据库连接池简介</vt:lpstr>
      <vt:lpstr>6. session对象</vt:lpstr>
      <vt:lpstr>10. 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梁胜彬</dc:creator>
  <cp:lastModifiedBy>Microsoft Office 用户</cp:lastModifiedBy>
  <cp:revision>82</cp:revision>
  <dcterms:created xsi:type="dcterms:W3CDTF">2011-08-25T23:02:52Z</dcterms:created>
  <dcterms:modified xsi:type="dcterms:W3CDTF">2015-11-18T13:57:20Z</dcterms:modified>
</cp:coreProperties>
</file>