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306" r:id="rId5"/>
    <p:sldId id="260" r:id="rId6"/>
    <p:sldId id="272" r:id="rId7"/>
    <p:sldId id="294" r:id="rId8"/>
    <p:sldId id="261" r:id="rId9"/>
    <p:sldId id="308" r:id="rId10"/>
    <p:sldId id="309" r:id="rId11"/>
    <p:sldId id="307" r:id="rId12"/>
    <p:sldId id="262" r:id="rId13"/>
    <p:sldId id="264" r:id="rId14"/>
    <p:sldId id="310" r:id="rId15"/>
    <p:sldId id="274" r:id="rId16"/>
    <p:sldId id="263" r:id="rId17"/>
    <p:sldId id="259" r:id="rId18"/>
  </p:sldIdLst>
  <p:sldSz cx="9144000" cy="6858000" type="screen4x3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1650" y="-8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smtClean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清华大学出版社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2B5BCE8-DE56-4773-BA35-A114ADF744CA}" type="datetimeFigureOut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smtClean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河南大学</a:t>
            </a:r>
            <a:r>
              <a:rPr lang="en-US" altLang="zh-CN"/>
              <a:t>2011</a:t>
            </a:r>
            <a:r>
              <a:rPr lang="zh-CN" altLang="en-US"/>
              <a:t>年度校级规划教材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385F2C6-0F0F-4DB3-BE56-63467E09B6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788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6A35AFE-D034-454E-B5BA-21A6C0644A7F}" type="datetimeFigureOut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0F7F511-BED9-4E22-937A-81B49EE3A0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11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1C0D362-A6A2-4EE6-BC3D-1457F0C6F27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1459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7BEB6FC-BFBA-4AD7-8B99-52C422A3592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242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11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13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18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直接连接符 10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直接连接符 1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" name="直接连接符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5" name="直接连接符 21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6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椭圆 22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椭圆 23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椭圆 25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椭圆 24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22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2B5F0-4576-4521-AE5D-1D20C329EAB2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23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4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E16F0-53CB-42C0-AB33-613DBECE16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0C34-5EE1-4762-A956-19DBC5F9633F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DAF65-70C1-44DE-A7DF-BC64C4ABCD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E07A0-8259-471C-85F2-C6B6444B415A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967E3-BF85-4327-B187-EFDDAE5E90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0AE6846-6573-41B7-BD11-89B290C7B935}" type="datetime1">
              <a:rPr lang="zh-CN" altLang="en-US"/>
              <a:pPr>
                <a:defRPr/>
              </a:pPr>
              <a:t>15/10/14</a:t>
            </a:fld>
            <a:endParaRPr lang="zh-CN" altLang="en-US" dirty="0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F4B080B-4F5F-495A-A2FE-6EDFAFD656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9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10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11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直接连接符 12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直接连接符 14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直接连接符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椭圆 19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椭圆 20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椭圆 21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椭圆 22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直接连接符 25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CEE33-AFB7-4291-9FCB-E8E0E16EDB20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2B92F-E5C8-4CA0-9114-732670AE7C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8FB5C-B980-4A48-BB47-CCC59E4B1E46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98117-FF51-4426-A59C-53E0F08F02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AD283-5CE8-4152-8150-0BDEEE7A3C3B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8A5EC-40E7-4376-B880-0723BEE562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02F188E-166D-4C17-AB58-D1AE1E11DC9E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A58C029-25C2-4C7C-9B25-2A5CB7F5AE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B04BB-F658-4748-BD5A-4A84EECCB50C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722F3-FF85-4AB0-8D55-0EFA99E2A8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7" name="直接连接符 8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8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椭圆 1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日期占位符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33A45EA-DFBE-4A71-B16F-E907300C9EEF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13" name="灯片编号占位符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13E98C3-3140-445D-8716-5B45536301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4" name="页脚占位符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椭圆 12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1" name="直接连接符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4450C4E-7E21-471F-93A4-7C25FD4309FC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13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F1FEDB4-4BCD-4808-AEF6-70B5EFFD65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4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8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F68EFA-BECD-4201-8CA2-C995CAC5900A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清华大学出版社</a:t>
            </a: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3DD573B-5BBF-4C71-9507-07B9E06B71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27" r:id="rId4"/>
    <p:sldLayoutId id="2147483826" r:id="rId5"/>
    <p:sldLayoutId id="2147483831" r:id="rId6"/>
    <p:sldLayoutId id="2147483825" r:id="rId7"/>
    <p:sldLayoutId id="2147483832" r:id="rId8"/>
    <p:sldLayoutId id="2147483833" r:id="rId9"/>
    <p:sldLayoutId id="2147483824" r:id="rId10"/>
    <p:sldLayoutId id="2147483823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k:@MSITStore:D:\Affairs\Java%20Dev\Reference\javax.servlet&#8212;api.chm::/jsdk23/javax/servlet/http/HttpServletRequest.html" TargetMode="External"/><Relationship Id="rId3" Type="http://schemas.openxmlformats.org/officeDocument/2006/relationships/hyperlink" Target="mk:@MSITStore:D:\Affairs\Java%20Dev\Reference\javax.servlet&#8212;api.chm::/jsdk23/javax/servlet/http/HttpServletResponse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57438" y="1500188"/>
            <a:ext cx="6786562" cy="189388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 smtClean="0"/>
              <a:t>Java Web </a:t>
            </a:r>
            <a:r>
              <a:rPr lang="zh-CN" altLang="en-US" sz="4000" dirty="0" smtClean="0"/>
              <a:t>应用开发与实践</a:t>
            </a:r>
            <a:endParaRPr lang="zh-CN" altLang="en-US" sz="4000" dirty="0"/>
          </a:p>
        </p:txBody>
      </p:sp>
      <p:sp>
        <p:nvSpPr>
          <p:cNvPr id="15362" name="副标题 2"/>
          <p:cNvSpPr>
            <a:spLocks noGrp="1"/>
          </p:cNvSpPr>
          <p:nvPr>
            <p:ph type="subTitle" idx="1"/>
          </p:nvPr>
        </p:nvSpPr>
        <p:spPr>
          <a:xfrm>
            <a:off x="2357438" y="3429000"/>
            <a:ext cx="6172200" cy="1371600"/>
          </a:xfrm>
        </p:spPr>
        <p:txBody>
          <a:bodyPr/>
          <a:lstStyle/>
          <a:p>
            <a:pPr algn="ctr"/>
            <a:endParaRPr lang="en-US" altLang="zh-CN" smtClean="0">
              <a:solidFill>
                <a:srgbClr val="00B050"/>
              </a:solidFill>
            </a:endParaRPr>
          </a:p>
          <a:p>
            <a:pPr algn="ctr"/>
            <a:r>
              <a:rPr lang="en-US" altLang="zh-CN" sz="2800" smtClean="0">
                <a:solidFill>
                  <a:srgbClr val="00B050"/>
                </a:solidFill>
              </a:rPr>
              <a:t>Servlet</a:t>
            </a:r>
            <a:endParaRPr lang="zh-CN" altLang="en-US" sz="2800" smtClean="0">
              <a:solidFill>
                <a:srgbClr val="00B050"/>
              </a:solidFill>
            </a:endParaRP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3357563" y="5500688"/>
            <a:ext cx="4500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杭州电子科技大学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3. </a:t>
            </a:r>
            <a:r>
              <a:rPr lang="en-US" dirty="0" err="1" smtClean="0"/>
              <a:t>Servlet</a:t>
            </a:r>
            <a:r>
              <a:rPr lang="zh-CN" altLang="en-US" dirty="0" smtClean="0"/>
              <a:t>的生命周期</a:t>
            </a:r>
            <a:endParaRPr lang="zh-CN" altLang="en-US" dirty="0"/>
          </a:p>
        </p:txBody>
      </p:sp>
      <p:sp>
        <p:nvSpPr>
          <p:cNvPr id="26626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zh-CN" altLang="en-US" b="1" smtClean="0"/>
              <a:t>消毁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		</a:t>
            </a:r>
            <a:r>
              <a:rPr lang="zh-CN" altLang="en-US" smtClean="0"/>
              <a:t>虽然</a:t>
            </a:r>
            <a:r>
              <a:rPr lang="en-US" altLang="zh-CN" smtClean="0"/>
              <a:t>Java</a:t>
            </a:r>
            <a:r>
              <a:rPr lang="zh-CN" altLang="en-US" smtClean="0"/>
              <a:t>虚拟机提供了垃圾自动回收机制，但是有一部分资源却是该机制不能处理或延迟很久才能处理的，如关闭文件，释放数据库连接等。当服务器不再需要</a:t>
            </a:r>
            <a:r>
              <a:rPr lang="en-US" altLang="zh-CN" smtClean="0"/>
              <a:t>Servlet</a:t>
            </a:r>
            <a:r>
              <a:rPr lang="zh-CN" altLang="en-US" smtClean="0"/>
              <a:t>对象时，或需要重新装入</a:t>
            </a:r>
            <a:r>
              <a:rPr lang="en-US" altLang="zh-CN" smtClean="0"/>
              <a:t>Servlet</a:t>
            </a:r>
            <a:r>
              <a:rPr lang="zh-CN" altLang="en-US" smtClean="0"/>
              <a:t>的新实例时，服务器会调用</a:t>
            </a:r>
            <a:r>
              <a:rPr lang="en-US" altLang="zh-CN" smtClean="0"/>
              <a:t>Servlet</a:t>
            </a:r>
            <a:r>
              <a:rPr lang="zh-CN" altLang="en-US" smtClean="0"/>
              <a:t>的</a:t>
            </a:r>
            <a:r>
              <a:rPr lang="en-US" altLang="zh-CN" smtClean="0"/>
              <a:t>destroy()</a:t>
            </a:r>
            <a:r>
              <a:rPr lang="zh-CN" altLang="en-US" smtClean="0"/>
              <a:t>方法以让</a:t>
            </a:r>
            <a:r>
              <a:rPr lang="en-US" altLang="zh-CN" smtClean="0"/>
              <a:t>Servlet</a:t>
            </a:r>
            <a:r>
              <a:rPr lang="zh-CN" altLang="en-US" smtClean="0"/>
              <a:t>自行释放占用的系统资源。</a:t>
            </a:r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3C31E6F-5F56-4490-85A4-C1AB0BD7694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 Java 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 </a:t>
            </a:r>
            <a:r>
              <a:rPr lang="zh-CN" altLang="en-US" dirty="0" smtClean="0"/>
              <a:t>核心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27650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zh-CN" smtClean="0"/>
              <a:t>Servlet</a:t>
            </a:r>
            <a:r>
              <a:rPr lang="zh-CN" altLang="en-US" smtClean="0"/>
              <a:t>提供了两个基本软件包：</a:t>
            </a:r>
            <a:r>
              <a:rPr lang="en-US" altLang="zh-CN" smtClean="0"/>
              <a:t>javax.servlet</a:t>
            </a:r>
            <a:r>
              <a:rPr lang="zh-CN" altLang="en-US" smtClean="0"/>
              <a:t>和</a:t>
            </a:r>
            <a:r>
              <a:rPr lang="en-US" smtClean="0">
                <a:ea typeface="宋体" charset="-122"/>
              </a:rPr>
              <a:t> </a:t>
            </a:r>
            <a:r>
              <a:rPr lang="en-US" altLang="zh-CN" smtClean="0"/>
              <a:t>javax.servlet.http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javax.servlet.Servlet</a:t>
            </a:r>
            <a:r>
              <a:rPr lang="zh-CN" altLang="en-US" smtClean="0"/>
              <a:t>是</a:t>
            </a:r>
            <a:r>
              <a:rPr lang="en-US" altLang="zh-CN" smtClean="0"/>
              <a:t>Servlet</a:t>
            </a:r>
            <a:r>
              <a:rPr lang="zh-CN" altLang="en-US" smtClean="0"/>
              <a:t>体系结构的核心，它为所有的</a:t>
            </a:r>
            <a:r>
              <a:rPr lang="en-US" altLang="zh-CN" smtClean="0"/>
              <a:t>Servlet</a:t>
            </a:r>
            <a:r>
              <a:rPr lang="zh-CN" altLang="en-US" smtClean="0"/>
              <a:t>提供了基本框架，定义了</a:t>
            </a:r>
            <a:r>
              <a:rPr lang="en-US" altLang="zh-CN" smtClean="0"/>
              <a:t>Servlet</a:t>
            </a:r>
            <a:r>
              <a:rPr lang="zh-CN" altLang="en-US" smtClean="0"/>
              <a:t>生命周期的基本方法，如：</a:t>
            </a:r>
          </a:p>
          <a:p>
            <a:pPr lvl="1"/>
            <a:r>
              <a:rPr lang="en-US" altLang="zh-CN" smtClean="0"/>
              <a:t>init()</a:t>
            </a:r>
            <a:endParaRPr lang="zh-CN" altLang="en-US" smtClean="0"/>
          </a:p>
          <a:p>
            <a:pPr lvl="1"/>
            <a:r>
              <a:rPr lang="en-US" altLang="zh-CN" smtClean="0"/>
              <a:t>service()</a:t>
            </a:r>
            <a:endParaRPr lang="zh-CN" altLang="en-US" smtClean="0"/>
          </a:p>
          <a:p>
            <a:pPr lvl="1"/>
            <a:r>
              <a:rPr lang="en-US" altLang="zh-CN" smtClean="0"/>
              <a:t>destroy()</a:t>
            </a:r>
            <a:endParaRPr lang="zh-CN" altLang="en-US" smtClean="0"/>
          </a:p>
          <a:p>
            <a:pPr lvl="1"/>
            <a:r>
              <a:rPr lang="en-US" altLang="zh-CN" smtClean="0"/>
              <a:t>getServletConfig()</a:t>
            </a:r>
            <a:endParaRPr lang="zh-CN" altLang="en-US" smtClean="0"/>
          </a:p>
          <a:p>
            <a:pPr lvl="1"/>
            <a:r>
              <a:rPr lang="en-US" altLang="zh-CN" smtClean="0"/>
              <a:t>getServletInfo()</a:t>
            </a:r>
            <a:endParaRPr lang="zh-CN" altLang="en-US" smtClean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9A1555E-77A7-4E10-856B-C854E4AAC04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 Java 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 </a:t>
            </a:r>
            <a:r>
              <a:rPr lang="zh-CN" altLang="en-US" dirty="0" smtClean="0"/>
              <a:t>核心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pic>
        <p:nvPicPr>
          <p:cNvPr id="28674" name="内容占位符 5" descr="捕获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71625" y="1285875"/>
            <a:ext cx="5429250" cy="5572125"/>
          </a:xfrm>
        </p:spPr>
      </p:pic>
      <p:sp>
        <p:nvSpPr>
          <p:cNvPr id="28675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4DF4D2-2CFF-48E9-82C2-4035E323F93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 Java 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 </a:t>
            </a:r>
            <a:r>
              <a:rPr lang="zh-CN" altLang="en-US" dirty="0" smtClean="0"/>
              <a:t>核心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29698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32DDE6B-4247-4F99-B705-D8DD1DE7C54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/>
          </a:p>
        </p:txBody>
      </p:sp>
      <p:sp>
        <p:nvSpPr>
          <p:cNvPr id="29700" name="内容占位符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zh-CN" b="1" smtClean="0"/>
              <a:t>public void init(ServletConfig config)</a:t>
            </a:r>
            <a:endParaRPr lang="zh-CN" altLang="en-US" b="1" smtClean="0"/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Servlet</a:t>
            </a:r>
            <a:r>
              <a:rPr lang="zh-CN" altLang="en-US" smtClean="0"/>
              <a:t>的生命周期中，仅执行一次</a:t>
            </a:r>
            <a:r>
              <a:rPr lang="en-US" altLang="zh-CN" smtClean="0"/>
              <a:t>init()</a:t>
            </a:r>
            <a:r>
              <a:rPr lang="zh-CN" altLang="en-US" smtClean="0"/>
              <a:t>方法，即在</a:t>
            </a:r>
            <a:r>
              <a:rPr lang="en-US" altLang="zh-CN" smtClean="0"/>
              <a:t>Web</a:t>
            </a:r>
            <a:r>
              <a:rPr lang="zh-CN" altLang="en-US" smtClean="0"/>
              <a:t>服务器装入</a:t>
            </a:r>
            <a:r>
              <a:rPr lang="en-US" altLang="zh-CN" smtClean="0"/>
              <a:t>Servlet</a:t>
            </a:r>
            <a:r>
              <a:rPr lang="zh-CN" altLang="en-US" smtClean="0"/>
              <a:t>程序时执行该方法。无论有多少客户机访问</a:t>
            </a:r>
            <a:r>
              <a:rPr lang="en-US" altLang="zh-CN" smtClean="0"/>
              <a:t>Servlet</a:t>
            </a:r>
            <a:r>
              <a:rPr lang="zh-CN" altLang="en-US" smtClean="0"/>
              <a:t>程序，都不会重复执行该</a:t>
            </a:r>
            <a:r>
              <a:rPr lang="en-US" altLang="zh-CN" smtClean="0"/>
              <a:t>Servlet</a:t>
            </a:r>
            <a:r>
              <a:rPr lang="zh-CN" altLang="en-US" smtClean="0"/>
              <a:t>的</a:t>
            </a:r>
            <a:r>
              <a:rPr lang="en-US" altLang="zh-CN" smtClean="0"/>
              <a:t>init()</a:t>
            </a:r>
            <a:r>
              <a:rPr lang="zh-CN" altLang="en-US" smtClean="0"/>
              <a:t>方法。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 Java 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 </a:t>
            </a:r>
            <a:r>
              <a:rPr lang="zh-CN" altLang="en-US" dirty="0" smtClean="0"/>
              <a:t>核心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0722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4EDE7DC-97D4-4507-9730-294CCFA59B6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b="1" dirty="0" smtClean="0"/>
              <a:t>public void service(</a:t>
            </a:r>
            <a:r>
              <a:rPr lang="en-US" b="1" dirty="0" err="1" smtClean="0">
                <a:hlinkClick r:id="rId2" action="ppaction://hlinkfile"/>
              </a:rPr>
              <a:t>HttpServletRequest</a:t>
            </a:r>
            <a:r>
              <a:rPr lang="en-US" b="1" dirty="0" smtClean="0"/>
              <a:t> </a:t>
            </a:r>
            <a:r>
              <a:rPr lang="en-US" b="1" dirty="0" err="1" smtClean="0"/>
              <a:t>req,</a:t>
            </a:r>
            <a:r>
              <a:rPr lang="en-US" b="1" dirty="0" err="1" smtClean="0">
                <a:hlinkClick r:id="rId3" action="ppaction://hlinkfile"/>
              </a:rPr>
              <a:t>HttpServletResponse</a:t>
            </a:r>
            <a:r>
              <a:rPr lang="en-US" b="1" dirty="0" smtClean="0"/>
              <a:t> res)</a:t>
            </a:r>
            <a:endParaRPr lang="zh-CN" altLang="en-US" b="1" dirty="0" smtClean="0"/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service()</a:t>
            </a:r>
            <a:r>
              <a:rPr lang="zh-CN" altLang="en-US" dirty="0" smtClean="0"/>
              <a:t>方法是</a:t>
            </a:r>
            <a:r>
              <a:rPr lang="en-US" dirty="0" err="1" smtClean="0"/>
              <a:t>Servlet</a:t>
            </a:r>
            <a:r>
              <a:rPr lang="zh-CN" altLang="en-US" dirty="0" smtClean="0"/>
              <a:t>的核心。每当客户请求一个</a:t>
            </a:r>
            <a:r>
              <a:rPr lang="en-US" dirty="0" err="1" smtClean="0"/>
              <a:t>HttpServlet</a:t>
            </a:r>
            <a:r>
              <a:rPr lang="zh-CN" altLang="en-US" dirty="0" smtClean="0"/>
              <a:t>对象时，该对象的</a:t>
            </a:r>
            <a:r>
              <a:rPr lang="en-US" dirty="0" smtClean="0"/>
              <a:t>service()</a:t>
            </a:r>
            <a:r>
              <a:rPr lang="zh-CN" altLang="en-US" dirty="0" smtClean="0"/>
              <a:t>方法就要被调用，而且传递给这个方法一个请求对象</a:t>
            </a:r>
            <a:r>
              <a:rPr lang="en-US" dirty="0" err="1" smtClean="0"/>
              <a:t>HttpServletRequest</a:t>
            </a:r>
            <a:r>
              <a:rPr lang="zh-CN" altLang="en-US" dirty="0" smtClean="0"/>
              <a:t>和一个响应对象</a:t>
            </a:r>
            <a:r>
              <a:rPr lang="en-US" dirty="0" err="1" smtClean="0"/>
              <a:t>HttpServletResponse</a:t>
            </a:r>
            <a:r>
              <a:rPr lang="zh-CN" altLang="en-US" dirty="0" smtClean="0"/>
              <a:t>作为参数。在</a:t>
            </a:r>
            <a:r>
              <a:rPr lang="en-US" dirty="0" err="1" smtClean="0"/>
              <a:t>HttpServlet</a:t>
            </a:r>
            <a:r>
              <a:rPr lang="en-US" dirty="0" smtClean="0"/>
              <a:t> </a:t>
            </a:r>
            <a:r>
              <a:rPr lang="zh-CN" altLang="en-US" dirty="0" smtClean="0"/>
              <a:t>中已存在</a:t>
            </a:r>
            <a:r>
              <a:rPr lang="en-US" dirty="0" smtClean="0"/>
              <a:t>service()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dirty="0" smtClean="0"/>
              <a:t>缺省地</a:t>
            </a:r>
            <a:r>
              <a:rPr lang="en-US" dirty="0" smtClean="0"/>
              <a:t>service()</a:t>
            </a:r>
            <a:r>
              <a:rPr lang="zh-CN" altLang="en-US" dirty="0" smtClean="0"/>
              <a:t>方法可以调用与</a:t>
            </a:r>
            <a:r>
              <a:rPr lang="en-US" dirty="0" smtClean="0"/>
              <a:t>HTTP</a:t>
            </a:r>
            <a:r>
              <a:rPr lang="zh-CN" altLang="en-US" dirty="0" smtClean="0"/>
              <a:t>请求的方法相应的</a:t>
            </a:r>
            <a:r>
              <a:rPr lang="en-US" dirty="0" err="1" smtClean="0"/>
              <a:t>doXxx</a:t>
            </a:r>
            <a:r>
              <a:rPr lang="en-US" dirty="0" smtClean="0"/>
              <a:t>()</a:t>
            </a:r>
            <a:r>
              <a:rPr lang="zh-CN" altLang="en-US" dirty="0" smtClean="0"/>
              <a:t>功能。</a:t>
            </a:r>
            <a:endParaRPr lang="en-US" altLang="zh-CN" dirty="0" smtClean="0"/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US" altLang="zh-CN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err="1" smtClean="0"/>
              <a:t>Servlet</a:t>
            </a:r>
            <a:r>
              <a:rPr lang="zh-CN" altLang="en-US" dirty="0" smtClean="0"/>
              <a:t>的响应可以是下列几种类型：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dirty="0" smtClean="0"/>
              <a:t>一个输出流，浏览器根据它的</a:t>
            </a:r>
            <a:r>
              <a:rPr lang="en-US" dirty="0" smtClean="0"/>
              <a:t>MIME</a:t>
            </a:r>
            <a:r>
              <a:rPr lang="zh-CN" altLang="en-US" dirty="0" smtClean="0"/>
              <a:t>类型（如</a:t>
            </a:r>
            <a:r>
              <a:rPr lang="en-US" dirty="0" smtClean="0"/>
              <a:t>text/html</a:t>
            </a:r>
            <a:r>
              <a:rPr lang="zh-CN" altLang="en-US" dirty="0" smtClean="0"/>
              <a:t>）进行解释。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dirty="0" smtClean="0"/>
              <a:t>一个</a:t>
            </a:r>
            <a:r>
              <a:rPr lang="en-US" dirty="0" smtClean="0"/>
              <a:t>HTTP</a:t>
            </a:r>
            <a:r>
              <a:rPr lang="zh-CN" altLang="en-US" dirty="0" smtClean="0"/>
              <a:t>错误响应</a:t>
            </a:r>
            <a:r>
              <a:rPr lang="en-US" dirty="0" smtClean="0"/>
              <a:t>, </a:t>
            </a:r>
            <a:r>
              <a:rPr lang="zh-CN" altLang="en-US" dirty="0" smtClean="0"/>
              <a:t>重定向到另一个</a:t>
            </a:r>
            <a:r>
              <a:rPr lang="en-US" dirty="0" smtClean="0"/>
              <a:t>URL</a:t>
            </a:r>
            <a:r>
              <a:rPr lang="zh-CN" altLang="en-US" dirty="0" smtClean="0"/>
              <a:t>、</a:t>
            </a:r>
            <a:r>
              <a:rPr lang="en-US" dirty="0" err="1" smtClean="0"/>
              <a:t>Servlet</a:t>
            </a:r>
            <a:r>
              <a:rPr lang="zh-CN" altLang="en-US" dirty="0" smtClean="0"/>
              <a:t>或者</a:t>
            </a:r>
            <a:r>
              <a:rPr lang="en-US" dirty="0" smtClean="0"/>
              <a:t>JSP</a:t>
            </a:r>
            <a:r>
              <a:rPr lang="zh-CN" altLang="en-US" dirty="0" smtClean="0"/>
              <a:t>页面。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 Java 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 </a:t>
            </a:r>
            <a:r>
              <a:rPr lang="zh-CN" altLang="en-US" dirty="0" smtClean="0"/>
              <a:t>核心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b="1" dirty="0" smtClean="0"/>
              <a:t>public </a:t>
            </a:r>
            <a:r>
              <a:rPr lang="en-US" b="1" dirty="0" err="1" smtClean="0"/>
              <a:t>ServletConfig</a:t>
            </a:r>
            <a:r>
              <a:rPr lang="en-US" b="1" dirty="0" smtClean="0"/>
              <a:t> </a:t>
            </a:r>
            <a:r>
              <a:rPr lang="en-US" b="1" dirty="0" err="1" smtClean="0"/>
              <a:t>getServletConfig</a:t>
            </a:r>
            <a:r>
              <a:rPr lang="en-US" b="1" dirty="0" smtClean="0"/>
              <a:t>()</a:t>
            </a:r>
            <a:endParaRPr lang="zh-CN" altLang="en-US" b="1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 	</a:t>
            </a:r>
            <a:r>
              <a:rPr lang="en-US" dirty="0" err="1" smtClean="0"/>
              <a:t>getServletConfig</a:t>
            </a:r>
            <a:r>
              <a:rPr lang="en-US" dirty="0" smtClean="0"/>
              <a:t>()</a:t>
            </a:r>
            <a:r>
              <a:rPr lang="zh-CN" altLang="en-US" dirty="0" smtClean="0"/>
              <a:t>方法返回一个</a:t>
            </a:r>
            <a:r>
              <a:rPr lang="en-US" dirty="0" err="1" smtClean="0"/>
              <a:t>ServletConfig</a:t>
            </a:r>
            <a:r>
              <a:rPr lang="zh-CN" altLang="en-US" dirty="0" smtClean="0"/>
              <a:t>对象，该对象用来返回初始化参数和</a:t>
            </a:r>
            <a:r>
              <a:rPr lang="en-US" dirty="0" err="1" smtClean="0"/>
              <a:t>ServletContext</a:t>
            </a:r>
            <a:r>
              <a:rPr lang="zh-CN" altLang="en-US" dirty="0" smtClean="0"/>
              <a:t>。</a:t>
            </a:r>
            <a:r>
              <a:rPr lang="en-US" dirty="0" err="1" smtClean="0"/>
              <a:t>ServletContext</a:t>
            </a:r>
            <a:r>
              <a:rPr lang="zh-CN" altLang="en-US" dirty="0" smtClean="0"/>
              <a:t>接口提供有关</a:t>
            </a:r>
            <a:r>
              <a:rPr lang="en-US" dirty="0" err="1" smtClean="0"/>
              <a:t>Servlet</a:t>
            </a:r>
            <a:r>
              <a:rPr lang="zh-CN" altLang="en-US" dirty="0" smtClean="0"/>
              <a:t>的环境信息。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b="1" dirty="0" smtClean="0"/>
              <a:t>public String </a:t>
            </a:r>
            <a:r>
              <a:rPr lang="en-US" b="1" dirty="0" err="1" smtClean="0"/>
              <a:t>getServletInfo</a:t>
            </a:r>
            <a:r>
              <a:rPr lang="en-US" b="1" dirty="0" smtClean="0"/>
              <a:t>()</a:t>
            </a:r>
            <a:endParaRPr lang="zh-CN" altLang="en-US" b="1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	</a:t>
            </a:r>
            <a:r>
              <a:rPr lang="en-US" dirty="0" err="1" smtClean="0"/>
              <a:t>getServletInfo</a:t>
            </a:r>
            <a:r>
              <a:rPr lang="en-US" dirty="0" smtClean="0"/>
              <a:t>()</a:t>
            </a:r>
            <a:r>
              <a:rPr lang="zh-CN" altLang="en-US" dirty="0" smtClean="0"/>
              <a:t>方法是一个可选的方法，它提供有关</a:t>
            </a:r>
            <a:r>
              <a:rPr lang="en-US" dirty="0" err="1" smtClean="0"/>
              <a:t>Servlet</a:t>
            </a:r>
            <a:r>
              <a:rPr lang="zh-CN" altLang="en-US" dirty="0" smtClean="0"/>
              <a:t>的信息，如作者、版本、版权等信息。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b="1" dirty="0" smtClean="0"/>
              <a:t>public String </a:t>
            </a:r>
            <a:r>
              <a:rPr lang="en-US" b="1" dirty="0" err="1" smtClean="0"/>
              <a:t>getInitParameter</a:t>
            </a:r>
            <a:r>
              <a:rPr lang="en-US" b="1" dirty="0" smtClean="0"/>
              <a:t>(String name)</a:t>
            </a:r>
            <a:endParaRPr lang="zh-CN" altLang="en-US" b="1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	</a:t>
            </a:r>
            <a:r>
              <a:rPr lang="zh-CN" altLang="en-US" dirty="0" smtClean="0"/>
              <a:t>返回指定初始化参数</a:t>
            </a:r>
            <a:r>
              <a:rPr lang="en-US" dirty="0" smtClean="0"/>
              <a:t>name</a:t>
            </a:r>
            <a:r>
              <a:rPr lang="zh-CN" altLang="en-US" dirty="0" smtClean="0"/>
              <a:t>的数值，如果初始化参数不存在则返回</a:t>
            </a:r>
            <a:r>
              <a:rPr lang="en-US" dirty="0" smtClean="0"/>
              <a:t>null</a:t>
            </a:r>
            <a:r>
              <a:rPr lang="zh-CN" altLang="en-US" dirty="0" smtClean="0"/>
              <a:t>。该方法主要用来读取</a:t>
            </a:r>
            <a:r>
              <a:rPr lang="en-US" dirty="0" smtClean="0"/>
              <a:t>web.xml</a:t>
            </a:r>
            <a:r>
              <a:rPr lang="zh-CN" altLang="en-US" dirty="0" smtClean="0"/>
              <a:t>文件中定义的</a:t>
            </a:r>
            <a:r>
              <a:rPr lang="en-US" dirty="0" err="1" smtClean="0"/>
              <a:t>Servlet</a:t>
            </a:r>
            <a:r>
              <a:rPr lang="zh-CN" altLang="en-US" dirty="0" smtClean="0"/>
              <a:t>初始化参数。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b="1" dirty="0" smtClean="0"/>
              <a:t>public </a:t>
            </a:r>
            <a:r>
              <a:rPr lang="en-US" b="1" dirty="0" err="1" smtClean="0"/>
              <a:t>Enumeriation</a:t>
            </a:r>
            <a:r>
              <a:rPr lang="en-US" b="1" dirty="0" smtClean="0"/>
              <a:t> </a:t>
            </a:r>
            <a:r>
              <a:rPr lang="en-US" b="1" dirty="0" err="1" smtClean="0"/>
              <a:t>getInitParameterNames</a:t>
            </a:r>
            <a:r>
              <a:rPr lang="en-US" b="1" dirty="0" smtClean="0"/>
              <a:t>()</a:t>
            </a:r>
            <a:endParaRPr lang="zh-CN" altLang="en-US" b="1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	</a:t>
            </a:r>
            <a:r>
              <a:rPr lang="zh-CN" altLang="en-US" dirty="0" smtClean="0"/>
              <a:t>该方法以</a:t>
            </a:r>
            <a:r>
              <a:rPr lang="en-US" dirty="0" err="1" smtClean="0"/>
              <a:t>Enumeriation</a:t>
            </a:r>
            <a:r>
              <a:rPr lang="zh-CN" altLang="en-US" dirty="0" smtClean="0"/>
              <a:t>形式返回</a:t>
            </a:r>
            <a:r>
              <a:rPr lang="en-US" dirty="0" err="1" smtClean="0"/>
              <a:t>Servlet</a:t>
            </a:r>
            <a:r>
              <a:rPr lang="zh-CN" altLang="en-US" dirty="0" smtClean="0"/>
              <a:t>所有的初始化参数名称。</a:t>
            </a:r>
            <a:endParaRPr lang="zh-CN" altLang="en-US" dirty="0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CD2797E-844C-487E-89C0-686BA78BB9F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7467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5. </a:t>
            </a:r>
            <a:r>
              <a:rPr lang="zh-CN" altLang="en-US" dirty="0" smtClean="0"/>
              <a:t>创建</a:t>
            </a:r>
            <a:r>
              <a:rPr lang="en-US" dirty="0" err="1" smtClean="0"/>
              <a:t>Servlet</a:t>
            </a:r>
            <a:r>
              <a:rPr lang="en-US" dirty="0" smtClean="0"/>
              <a:t> </a:t>
            </a:r>
            <a:endParaRPr lang="zh-CN" altLang="en-US" dirty="0"/>
          </a:p>
        </p:txBody>
      </p:sp>
      <p:sp>
        <p:nvSpPr>
          <p:cNvPr id="32770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2E15030-C428-4FB9-8398-B9B5FBA3BF7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 lnSpcReduction="20000"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dirty="0" smtClean="0"/>
              <a:t>第一步：扩展</a:t>
            </a:r>
            <a:r>
              <a:rPr lang="en-US" dirty="0" smtClean="0"/>
              <a:t> </a:t>
            </a:r>
            <a:r>
              <a:rPr lang="en-US" dirty="0" err="1" smtClean="0"/>
              <a:t>HttpServlet</a:t>
            </a:r>
            <a:r>
              <a:rPr lang="en-US" dirty="0" smtClean="0"/>
              <a:t> </a:t>
            </a:r>
            <a:r>
              <a:rPr lang="zh-CN" altLang="en-US" dirty="0" smtClean="0"/>
              <a:t>抽象类。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dirty="0" smtClean="0"/>
              <a:t>第二步：重写适当的方法。如覆盖（或称为重写）</a:t>
            </a:r>
            <a:r>
              <a:rPr lang="en-US" dirty="0" err="1" smtClean="0"/>
              <a:t>doGet</a:t>
            </a:r>
            <a:r>
              <a:rPr lang="en-US" dirty="0" smtClean="0"/>
              <a:t>()</a:t>
            </a:r>
            <a:r>
              <a:rPr lang="zh-CN" altLang="en-US" dirty="0" smtClean="0"/>
              <a:t>或</a:t>
            </a:r>
            <a:r>
              <a:rPr lang="en-US" dirty="0" err="1" smtClean="0"/>
              <a:t>doPost</a:t>
            </a:r>
            <a:r>
              <a:rPr lang="en-US" dirty="0" smtClean="0"/>
              <a:t>()</a:t>
            </a:r>
            <a:r>
              <a:rPr lang="zh-CN" altLang="en-US" dirty="0" smtClean="0"/>
              <a:t>方法。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dirty="0" smtClean="0"/>
              <a:t>第三步：配置</a:t>
            </a:r>
            <a:r>
              <a:rPr lang="en-US" dirty="0" smtClean="0"/>
              <a:t>Web</a:t>
            </a:r>
            <a:r>
              <a:rPr lang="zh-CN" altLang="en-US" dirty="0" smtClean="0"/>
              <a:t>应用的配置文件</a:t>
            </a:r>
            <a:r>
              <a:rPr lang="en-US" dirty="0" smtClean="0"/>
              <a:t>web.xml</a:t>
            </a:r>
            <a:r>
              <a:rPr lang="zh-CN" altLang="en-US" dirty="0" smtClean="0"/>
              <a:t>，添加对应</a:t>
            </a:r>
            <a:r>
              <a:rPr lang="en-US" dirty="0" err="1" smtClean="0"/>
              <a:t>Servlet</a:t>
            </a:r>
            <a:r>
              <a:rPr lang="zh-CN" altLang="en-US" dirty="0" smtClean="0"/>
              <a:t>的配置信息。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dirty="0" smtClean="0"/>
              <a:t>第四步：如果有</a:t>
            </a:r>
            <a:r>
              <a:rPr lang="en-US" dirty="0" smtClean="0"/>
              <a:t> HTTP </a:t>
            </a:r>
            <a:r>
              <a:rPr lang="zh-CN" altLang="en-US" dirty="0" smtClean="0"/>
              <a:t>请求信息的话，获取该信息。用</a:t>
            </a:r>
            <a:r>
              <a:rPr lang="en-US" dirty="0" smtClean="0"/>
              <a:t> </a:t>
            </a:r>
            <a:r>
              <a:rPr lang="en-US" dirty="0" err="1" smtClean="0"/>
              <a:t>HttpServletRequest</a:t>
            </a:r>
            <a:r>
              <a:rPr lang="zh-CN" altLang="en-US" dirty="0" smtClean="0"/>
              <a:t>对象来检索</a:t>
            </a:r>
            <a:r>
              <a:rPr lang="en-US" dirty="0" smtClean="0"/>
              <a:t>HTML</a:t>
            </a:r>
            <a:r>
              <a:rPr lang="zh-CN" altLang="en-US" dirty="0" smtClean="0"/>
              <a:t>表单所提交的数据或</a:t>
            </a:r>
            <a:r>
              <a:rPr lang="en-US" dirty="0" smtClean="0"/>
              <a:t>URL</a:t>
            </a:r>
            <a:r>
              <a:rPr lang="zh-CN" altLang="en-US" dirty="0" smtClean="0"/>
              <a:t>上的查询字符串。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dirty="0" smtClean="0"/>
              <a:t>第五步：生成</a:t>
            </a:r>
            <a:r>
              <a:rPr lang="en-US" dirty="0" smtClean="0"/>
              <a:t> HTTP </a:t>
            </a:r>
            <a:r>
              <a:rPr lang="zh-CN" altLang="en-US" dirty="0" smtClean="0"/>
              <a:t>响应。</a:t>
            </a:r>
            <a:r>
              <a:rPr lang="en-US" dirty="0" err="1" smtClean="0"/>
              <a:t>HttpServletResponse</a:t>
            </a:r>
            <a:r>
              <a:rPr lang="zh-CN" altLang="en-US" dirty="0" smtClean="0"/>
              <a:t>对象生成响应，并将它返回到发出请求的客户机上。它的方法允许设置请求标题和响应主体。响应对象还含有</a:t>
            </a:r>
            <a:r>
              <a:rPr lang="en-US" dirty="0" err="1" smtClean="0"/>
              <a:t>getWriter</a:t>
            </a:r>
            <a:r>
              <a:rPr lang="en-US" dirty="0" smtClean="0"/>
              <a:t>()</a:t>
            </a:r>
            <a:r>
              <a:rPr lang="zh-CN" altLang="en-US" dirty="0" smtClean="0"/>
              <a:t>方法以返回一个</a:t>
            </a:r>
            <a:r>
              <a:rPr lang="en-US" dirty="0" err="1" smtClean="0"/>
              <a:t>PrintWriter</a:t>
            </a:r>
            <a:r>
              <a:rPr lang="zh-CN" altLang="en-US" dirty="0" smtClean="0"/>
              <a:t>对象。使用</a:t>
            </a:r>
            <a:r>
              <a:rPr lang="en-US" dirty="0" err="1" smtClean="0"/>
              <a:t>PrintWriter</a:t>
            </a:r>
            <a:r>
              <a:rPr lang="zh-CN" altLang="en-US" dirty="0" smtClean="0"/>
              <a:t>的</a:t>
            </a:r>
            <a:r>
              <a:rPr lang="en-US" dirty="0" smtClean="0"/>
              <a:t>print()</a:t>
            </a:r>
            <a:r>
              <a:rPr lang="zh-CN" altLang="en-US" dirty="0" smtClean="0"/>
              <a:t>和</a:t>
            </a:r>
            <a:r>
              <a:rPr lang="en-US" dirty="0" err="1" smtClean="0"/>
              <a:t>println</a:t>
            </a:r>
            <a:r>
              <a:rPr lang="en-US" dirty="0" smtClean="0"/>
              <a:t>()</a:t>
            </a:r>
            <a:r>
              <a:rPr lang="zh-CN" altLang="en-US" dirty="0" smtClean="0"/>
              <a:t>方法以编写</a:t>
            </a:r>
            <a:r>
              <a:rPr lang="en-US" dirty="0" err="1" smtClean="0"/>
              <a:t>Servlet</a:t>
            </a:r>
            <a:r>
              <a:rPr lang="zh-CN" altLang="en-US" dirty="0" smtClean="0"/>
              <a:t>响应来返回给客户机。或者直接使用</a:t>
            </a:r>
            <a:r>
              <a:rPr lang="en-US" dirty="0" smtClean="0"/>
              <a:t>out</a:t>
            </a:r>
            <a:r>
              <a:rPr lang="zh-CN" altLang="en-US" dirty="0" smtClean="0"/>
              <a:t>对象输出有关</a:t>
            </a:r>
            <a:r>
              <a:rPr lang="en-US" dirty="0" smtClean="0"/>
              <a:t>HTML</a:t>
            </a:r>
            <a:r>
              <a:rPr lang="zh-CN" altLang="en-US" dirty="0" smtClean="0"/>
              <a:t>文档内容。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5. </a:t>
            </a:r>
            <a:r>
              <a:rPr lang="zh-CN" altLang="en-US" dirty="0" smtClean="0"/>
              <a:t>创建</a:t>
            </a:r>
            <a:r>
              <a:rPr lang="en-US" dirty="0" err="1" smtClean="0"/>
              <a:t>Servlet</a:t>
            </a:r>
            <a:endParaRPr lang="zh-CN" altLang="en-US" dirty="0"/>
          </a:p>
        </p:txBody>
      </p:sp>
      <p:sp>
        <p:nvSpPr>
          <p:cNvPr id="33794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zh-CN" altLang="en-US" b="1" smtClean="0">
                <a:solidFill>
                  <a:srgbClr val="00B050"/>
                </a:solidFill>
              </a:rPr>
              <a:t>动手实践：</a:t>
            </a:r>
            <a:endParaRPr lang="en-US" altLang="zh-CN" b="1" smtClean="0">
              <a:solidFill>
                <a:srgbClr val="00B050"/>
              </a:solidFill>
            </a:endParaRPr>
          </a:p>
          <a:p>
            <a:pPr lvl="1"/>
            <a:r>
              <a:rPr lang="zh-CN" altLang="en-US" smtClean="0"/>
              <a:t>编写一个向客户端输出</a:t>
            </a:r>
            <a:r>
              <a:rPr lang="en-US" altLang="zh-CN" smtClean="0"/>
              <a:t>”hello, Servlet</a:t>
            </a:r>
            <a:r>
              <a:rPr lang="zh-CN" altLang="en-US" smtClean="0"/>
              <a:t>！</a:t>
            </a:r>
            <a:r>
              <a:rPr lang="en-US" altLang="zh-CN" smtClean="0"/>
              <a:t>”</a:t>
            </a:r>
            <a:r>
              <a:rPr lang="zh-CN" altLang="en-US" smtClean="0"/>
              <a:t>的</a:t>
            </a:r>
            <a:r>
              <a:rPr lang="en-US" altLang="zh-CN" smtClean="0"/>
              <a:t>Servlet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smtClean="0"/>
              <a:t>编写一个计算三角形面积的</a:t>
            </a:r>
            <a:r>
              <a:rPr lang="en-US" altLang="zh-CN" smtClean="0"/>
              <a:t>Servlet</a:t>
            </a:r>
            <a:r>
              <a:rPr lang="zh-CN" altLang="en-US" smtClean="0"/>
              <a:t>，并尝试在</a:t>
            </a:r>
            <a:r>
              <a:rPr lang="en-US" altLang="zh-CN" smtClean="0"/>
              <a:t>JSP</a:t>
            </a:r>
            <a:r>
              <a:rPr lang="zh-CN" altLang="en-US" smtClean="0"/>
              <a:t>页面中如何调用该</a:t>
            </a:r>
            <a:r>
              <a:rPr lang="en-US" altLang="zh-CN" smtClean="0"/>
              <a:t>Servlet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b="1" smtClean="0">
                <a:solidFill>
                  <a:srgbClr val="00B050"/>
                </a:solidFill>
              </a:rPr>
              <a:t>目标：</a:t>
            </a:r>
            <a:endParaRPr lang="en-US" altLang="zh-CN" b="1" smtClean="0">
              <a:solidFill>
                <a:srgbClr val="00B050"/>
              </a:solidFill>
            </a:endParaRPr>
          </a:p>
          <a:p>
            <a:pPr lvl="1"/>
            <a:r>
              <a:rPr lang="zh-CN" altLang="en-US" smtClean="0"/>
              <a:t>掌握如何创建</a:t>
            </a:r>
            <a:r>
              <a:rPr lang="en-US" altLang="zh-CN" smtClean="0"/>
              <a:t>Servlet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smtClean="0"/>
              <a:t>能够在</a:t>
            </a:r>
            <a:r>
              <a:rPr lang="en-US" altLang="zh-CN" smtClean="0"/>
              <a:t>web.xml</a:t>
            </a:r>
            <a:r>
              <a:rPr lang="zh-CN" altLang="en-US" smtClean="0"/>
              <a:t>文件配置</a:t>
            </a:r>
            <a:r>
              <a:rPr lang="en-US" altLang="zh-CN" smtClean="0"/>
              <a:t>Servlet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smtClean="0"/>
              <a:t>掌握</a:t>
            </a:r>
            <a:r>
              <a:rPr lang="en-US" altLang="zh-CN" smtClean="0"/>
              <a:t>Servlet</a:t>
            </a:r>
            <a:r>
              <a:rPr lang="zh-CN" altLang="en-US" smtClean="0"/>
              <a:t>的相关方法，如</a:t>
            </a:r>
            <a:r>
              <a:rPr lang="en-US" altLang="zh-CN" smtClean="0"/>
              <a:t>init</a:t>
            </a:r>
            <a:r>
              <a:rPr lang="zh-CN" altLang="en-US" smtClean="0"/>
              <a:t>、</a:t>
            </a:r>
            <a:r>
              <a:rPr lang="en-US" altLang="zh-CN" smtClean="0"/>
              <a:t>service</a:t>
            </a:r>
            <a:r>
              <a:rPr lang="zh-CN" altLang="en-US" smtClean="0"/>
              <a:t>、</a:t>
            </a:r>
            <a:r>
              <a:rPr lang="en-US" altLang="zh-CN" smtClean="0"/>
              <a:t>doGet</a:t>
            </a:r>
            <a:r>
              <a:rPr lang="zh-CN" altLang="en-US" smtClean="0"/>
              <a:t>、</a:t>
            </a:r>
            <a:r>
              <a:rPr lang="en-US" altLang="zh-CN" smtClean="0"/>
              <a:t>doPost</a:t>
            </a:r>
            <a:r>
              <a:rPr lang="zh-CN" altLang="en-US" smtClean="0"/>
              <a:t>等；</a:t>
            </a:r>
            <a:endParaRPr lang="en-US" altLang="zh-CN" smtClean="0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2F3E990-5778-4D23-93DA-2AD13745616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SERVLET</a:t>
            </a:r>
            <a:endParaRPr lang="zh-CN" altLang="en-US" cap="none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本章要点：</a:t>
            </a:r>
            <a:endParaRPr lang="en-US" sz="280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mtClean="0"/>
              <a:t>Servlet</a:t>
            </a:r>
            <a:r>
              <a:rPr lang="zh-CN" altLang="en-US" smtClean="0"/>
              <a:t>简介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Servlet</a:t>
            </a:r>
            <a:r>
              <a:rPr lang="zh-CN" altLang="en-US" smtClean="0"/>
              <a:t>的作用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Servlet</a:t>
            </a:r>
            <a:r>
              <a:rPr lang="zh-CN" altLang="en-US" smtClean="0"/>
              <a:t>的生命周期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Servlet API</a:t>
            </a:r>
            <a:endParaRPr lang="zh-CN" altLang="en-US" smtClean="0"/>
          </a:p>
          <a:p>
            <a:pPr>
              <a:lnSpc>
                <a:spcPct val="90000"/>
              </a:lnSpc>
            </a:pPr>
            <a:r>
              <a:rPr lang="zh-CN" altLang="en-US" smtClean="0"/>
              <a:t>创建</a:t>
            </a:r>
            <a:r>
              <a:rPr lang="en-US" altLang="zh-CN" smtClean="0"/>
              <a:t>Servlet</a:t>
            </a:r>
            <a:endParaRPr lang="zh-CN" altLang="en-US" smtClean="0"/>
          </a:p>
          <a:p>
            <a:pPr>
              <a:lnSpc>
                <a:spcPct val="90000"/>
              </a:lnSpc>
            </a:pPr>
            <a:r>
              <a:rPr lang="zh-CN" altLang="en-US" smtClean="0"/>
              <a:t>调用</a:t>
            </a:r>
            <a:r>
              <a:rPr lang="en-US" altLang="zh-CN" smtClean="0"/>
              <a:t>Servlet</a:t>
            </a:r>
            <a:endParaRPr lang="zh-CN" altLang="en-US" smtClean="0"/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endParaRPr lang="zh-CN" altLang="en-US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C82E113-8F5F-435A-9F71-45583FD2B42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1. </a:t>
            </a:r>
            <a:r>
              <a:rPr lang="en-US" dirty="0" err="1" smtClean="0"/>
              <a:t>Servlet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19458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1046626-D9D8-4786-B900-B782DEF5770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/>
          </a:p>
        </p:txBody>
      </p:sp>
      <p:sp>
        <p:nvSpPr>
          <p:cNvPr id="19460" name="内容占位符 5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zh-CN" smtClean="0"/>
              <a:t>Servlet</a:t>
            </a:r>
            <a:r>
              <a:rPr lang="zh-CN" altLang="en-US" smtClean="0"/>
              <a:t>是一种运行服务器端的</a:t>
            </a:r>
            <a:r>
              <a:rPr lang="en-US" altLang="zh-CN" smtClean="0"/>
              <a:t>Java</a:t>
            </a:r>
            <a:r>
              <a:rPr lang="zh-CN" altLang="en-US" smtClean="0"/>
              <a:t>应用程序，具有独立于平台和协议的特性，并且可以动态地生成</a:t>
            </a:r>
            <a:r>
              <a:rPr lang="en-US" altLang="zh-CN" smtClean="0"/>
              <a:t>Web</a:t>
            </a:r>
            <a:r>
              <a:rPr lang="zh-CN" altLang="en-US" smtClean="0"/>
              <a:t>页面，它工作在客户端请求与服务器响应的中间层。</a:t>
            </a:r>
            <a:endParaRPr lang="en-US" altLang="zh-CN" smtClean="0"/>
          </a:p>
          <a:p>
            <a:r>
              <a:rPr lang="en-US" altLang="zh-CN" smtClean="0"/>
              <a:t>Servlet</a:t>
            </a:r>
            <a:r>
              <a:rPr lang="zh-CN" altLang="en-US" smtClean="0"/>
              <a:t>运行在服务器端，与传统的以命令行方式启动的</a:t>
            </a:r>
            <a:r>
              <a:rPr lang="en-US" altLang="zh-CN" smtClean="0"/>
              <a:t>Java</a:t>
            </a:r>
            <a:r>
              <a:rPr lang="zh-CN" altLang="en-US" smtClean="0"/>
              <a:t>应用程序（</a:t>
            </a:r>
            <a:r>
              <a:rPr lang="en-US" altLang="zh-CN" smtClean="0"/>
              <a:t>Java Application</a:t>
            </a:r>
            <a:r>
              <a:rPr lang="zh-CN" altLang="en-US" smtClean="0"/>
              <a:t>）不同，</a:t>
            </a:r>
            <a:r>
              <a:rPr lang="en-US" altLang="zh-CN" smtClean="0"/>
              <a:t>Servlet</a:t>
            </a:r>
            <a:r>
              <a:rPr lang="zh-CN" altLang="en-US" smtClean="0"/>
              <a:t>由包含</a:t>
            </a:r>
            <a:r>
              <a:rPr lang="en-US" altLang="zh-CN" smtClean="0"/>
              <a:t>Java</a:t>
            </a:r>
            <a:r>
              <a:rPr lang="zh-CN" altLang="en-US" smtClean="0"/>
              <a:t>虚拟机的</a:t>
            </a:r>
            <a:r>
              <a:rPr lang="en-US" altLang="zh-CN" smtClean="0"/>
              <a:t>Web</a:t>
            </a:r>
            <a:r>
              <a:rPr lang="zh-CN" altLang="en-US" smtClean="0"/>
              <a:t>服务器（如</a:t>
            </a:r>
            <a:r>
              <a:rPr lang="en-US" altLang="zh-CN" smtClean="0"/>
              <a:t>Tomcat</a:t>
            </a:r>
            <a:r>
              <a:rPr lang="zh-CN" altLang="en-US" smtClean="0"/>
              <a:t>）进行加载并运行。</a:t>
            </a:r>
          </a:p>
          <a:p>
            <a:endParaRPr lang="en-US" altLang="zh-CN" smtClean="0"/>
          </a:p>
        </p:txBody>
      </p:sp>
      <p:pic>
        <p:nvPicPr>
          <p:cNvPr id="19461" name="图片 6" descr="捕获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63" y="4857750"/>
            <a:ext cx="66436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1. </a:t>
            </a:r>
            <a:r>
              <a:rPr lang="en-US" dirty="0" err="1" smtClean="0"/>
              <a:t>Servlet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20482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1C52551-8519-477E-AA99-D026592A9A1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/>
          </a:p>
        </p:txBody>
      </p:sp>
      <p:sp>
        <p:nvSpPr>
          <p:cNvPr id="20484" name="内容占位符 5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zh-CN" smtClean="0"/>
              <a:t>Servlet</a:t>
            </a:r>
            <a:r>
              <a:rPr lang="zh-CN" altLang="en-US" smtClean="0"/>
              <a:t>使用</a:t>
            </a:r>
            <a:r>
              <a:rPr lang="en-US" altLang="zh-CN" smtClean="0"/>
              <a:t>Java Servlet API</a:t>
            </a:r>
            <a:r>
              <a:rPr lang="zh-CN" altLang="en-US" smtClean="0"/>
              <a:t>及相关类和方法编写的</a:t>
            </a:r>
            <a:r>
              <a:rPr lang="en-US" altLang="zh-CN" smtClean="0"/>
              <a:t>Java</a:t>
            </a:r>
            <a:r>
              <a:rPr lang="zh-CN" altLang="en-US" smtClean="0"/>
              <a:t>应用程序。除了</a:t>
            </a:r>
            <a:r>
              <a:rPr lang="en-US" altLang="zh-CN" smtClean="0"/>
              <a:t>Servlet API</a:t>
            </a:r>
            <a:r>
              <a:rPr lang="zh-CN" altLang="en-US" smtClean="0"/>
              <a:t>，</a:t>
            </a:r>
            <a:r>
              <a:rPr lang="en-US" altLang="zh-CN" smtClean="0"/>
              <a:t>Servlet</a:t>
            </a:r>
            <a:r>
              <a:rPr lang="zh-CN" altLang="en-US" smtClean="0"/>
              <a:t>还提供了用以扩展基于</a:t>
            </a:r>
            <a:r>
              <a:rPr lang="en-US" altLang="zh-CN" smtClean="0"/>
              <a:t>HTTP</a:t>
            </a:r>
            <a:r>
              <a:rPr lang="zh-CN" altLang="en-US" smtClean="0"/>
              <a:t>协议的</a:t>
            </a:r>
            <a:r>
              <a:rPr lang="en-US" altLang="zh-CN" smtClean="0"/>
              <a:t>Java</a:t>
            </a:r>
            <a:r>
              <a:rPr lang="zh-CN" altLang="en-US" smtClean="0"/>
              <a:t>类软件包，从而使</a:t>
            </a:r>
            <a:r>
              <a:rPr lang="en-US" altLang="zh-CN" smtClean="0"/>
              <a:t>Servlet</a:t>
            </a:r>
            <a:r>
              <a:rPr lang="zh-CN" altLang="en-US" smtClean="0"/>
              <a:t>具有在</a:t>
            </a:r>
            <a:r>
              <a:rPr lang="en-US" altLang="zh-CN" smtClean="0"/>
              <a:t>Java Web</a:t>
            </a:r>
            <a:r>
              <a:rPr lang="zh-CN" altLang="en-US" smtClean="0"/>
              <a:t>服务器上或应用服务器上运行并扩展该服务器的能力。</a:t>
            </a:r>
            <a:r>
              <a:rPr lang="en-US" altLang="zh-CN" smtClean="0"/>
              <a:t>Servlet API</a:t>
            </a:r>
            <a:r>
              <a:rPr lang="zh-CN" altLang="en-US" smtClean="0"/>
              <a:t>包括：</a:t>
            </a:r>
          </a:p>
          <a:p>
            <a:pPr lvl="1"/>
            <a:r>
              <a:rPr lang="en-US" altLang="zh-CN" smtClean="0"/>
              <a:t>javax.servlet.*</a:t>
            </a:r>
            <a:r>
              <a:rPr lang="zh-CN" altLang="en-US" smtClean="0"/>
              <a:t>：包含了所有</a:t>
            </a:r>
            <a:r>
              <a:rPr lang="en-US" altLang="zh-CN" smtClean="0"/>
              <a:t>Servlet</a:t>
            </a:r>
            <a:r>
              <a:rPr lang="zh-CN" altLang="en-US" smtClean="0"/>
              <a:t>类实现的基本接口和继承的基本类。 </a:t>
            </a:r>
          </a:p>
          <a:p>
            <a:pPr lvl="1"/>
            <a:r>
              <a:rPr lang="en-US" altLang="zh-CN" smtClean="0"/>
              <a:t>javax.servlet.http.*</a:t>
            </a:r>
            <a:r>
              <a:rPr lang="zh-CN" altLang="en-US" smtClean="0"/>
              <a:t>：包含了编写基于</a:t>
            </a:r>
            <a:r>
              <a:rPr lang="en-US" altLang="zh-CN" smtClean="0"/>
              <a:t>HTTP</a:t>
            </a:r>
            <a:r>
              <a:rPr lang="zh-CN" altLang="en-US" smtClean="0"/>
              <a:t>协议的</a:t>
            </a:r>
            <a:r>
              <a:rPr lang="en-US" altLang="zh-CN" smtClean="0"/>
              <a:t>Servlet</a:t>
            </a:r>
            <a:r>
              <a:rPr lang="zh-CN" altLang="en-US" smtClean="0"/>
              <a:t>所需的基类。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 1. </a:t>
            </a:r>
            <a:r>
              <a:rPr lang="en-US" dirty="0" err="1" smtClean="0"/>
              <a:t>Servlet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21506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C473663-B5CF-4FCE-AC5A-AF873B59372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/>
          </a:p>
        </p:txBody>
      </p:sp>
      <p:sp>
        <p:nvSpPr>
          <p:cNvPr id="21508" name="内容占位符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zh-CN" altLang="en-US" sz="3200" smtClean="0"/>
              <a:t>注意：</a:t>
            </a:r>
          </a:p>
          <a:p>
            <a:pPr>
              <a:buFont typeface="Wingdings" pitchFamily="2" charset="2"/>
              <a:buNone/>
            </a:pPr>
            <a:r>
              <a:rPr lang="en-US" altLang="zh-CN" sz="3200" smtClean="0"/>
              <a:t>		</a:t>
            </a:r>
            <a:r>
              <a:rPr lang="en-US" altLang="zh-CN" smtClean="0"/>
              <a:t> Servlet</a:t>
            </a:r>
            <a:r>
              <a:rPr lang="zh-CN" altLang="en-US" smtClean="0"/>
              <a:t>应用程序和</a:t>
            </a:r>
            <a:r>
              <a:rPr lang="en-US" altLang="zh-CN" smtClean="0"/>
              <a:t>Applet</a:t>
            </a:r>
            <a:r>
              <a:rPr lang="zh-CN" altLang="en-US" smtClean="0"/>
              <a:t>程序的对照关系：</a:t>
            </a:r>
            <a:r>
              <a:rPr lang="en-US" altLang="zh-CN" smtClean="0"/>
              <a:t>Servlet</a:t>
            </a:r>
            <a:r>
              <a:rPr lang="zh-CN" altLang="en-US" smtClean="0"/>
              <a:t>运行在服务器端，</a:t>
            </a:r>
            <a:r>
              <a:rPr lang="en-US" altLang="zh-CN" smtClean="0"/>
              <a:t>Applet</a:t>
            </a:r>
            <a:r>
              <a:rPr lang="zh-CN" altLang="en-US" smtClean="0"/>
              <a:t>运行在客户端；</a:t>
            </a:r>
            <a:r>
              <a:rPr lang="en-US" altLang="zh-CN" smtClean="0"/>
              <a:t>Servlet</a:t>
            </a:r>
            <a:r>
              <a:rPr lang="zh-CN" altLang="en-US" smtClean="0"/>
              <a:t>对于</a:t>
            </a:r>
            <a:r>
              <a:rPr lang="en-US" altLang="zh-CN" smtClean="0"/>
              <a:t>Web</a:t>
            </a:r>
            <a:r>
              <a:rPr lang="zh-CN" altLang="en-US" smtClean="0"/>
              <a:t>服务器就好像</a:t>
            </a:r>
            <a:r>
              <a:rPr lang="en-US" altLang="zh-CN" smtClean="0"/>
              <a:t>Applet</a:t>
            </a:r>
            <a:r>
              <a:rPr lang="zh-CN" altLang="en-US" smtClean="0"/>
              <a:t>对于</a:t>
            </a:r>
            <a:r>
              <a:rPr lang="en-US" altLang="zh-CN" smtClean="0"/>
              <a:t>Web</a:t>
            </a:r>
            <a:r>
              <a:rPr lang="zh-CN" altLang="en-US" smtClean="0"/>
              <a:t>浏览器；</a:t>
            </a:r>
            <a:r>
              <a:rPr lang="en-US" altLang="zh-CN" smtClean="0"/>
              <a:t>Servlet</a:t>
            </a:r>
            <a:r>
              <a:rPr lang="zh-CN" altLang="en-US" smtClean="0"/>
              <a:t>装入</a:t>
            </a:r>
            <a:r>
              <a:rPr lang="en-US" altLang="zh-CN" smtClean="0"/>
              <a:t>Web</a:t>
            </a:r>
            <a:r>
              <a:rPr lang="zh-CN" altLang="en-US" smtClean="0"/>
              <a:t>服务器并在</a:t>
            </a:r>
            <a:r>
              <a:rPr lang="en-US" altLang="zh-CN" smtClean="0"/>
              <a:t>Web</a:t>
            </a:r>
            <a:r>
              <a:rPr lang="zh-CN" altLang="en-US" smtClean="0"/>
              <a:t>服务器上执行，而</a:t>
            </a:r>
            <a:r>
              <a:rPr lang="en-US" altLang="zh-CN" smtClean="0"/>
              <a:t>Applet</a:t>
            </a:r>
            <a:r>
              <a:rPr lang="zh-CN" altLang="en-US" smtClean="0"/>
              <a:t>装入</a:t>
            </a:r>
            <a:r>
              <a:rPr lang="en-US" altLang="zh-CN" smtClean="0"/>
              <a:t>Web</a:t>
            </a:r>
            <a:r>
              <a:rPr lang="zh-CN" altLang="en-US" smtClean="0"/>
              <a:t>浏览器并在</a:t>
            </a:r>
            <a:r>
              <a:rPr lang="en-US" altLang="zh-CN" smtClean="0"/>
              <a:t>Web</a:t>
            </a:r>
            <a:r>
              <a:rPr lang="zh-CN" altLang="en-US" smtClean="0"/>
              <a:t>浏览器内执行。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8"/>
            <a:ext cx="7467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2. </a:t>
            </a:r>
            <a:r>
              <a:rPr lang="en-US" dirty="0" err="1" smtClean="0"/>
              <a:t>Servlet</a:t>
            </a:r>
            <a:r>
              <a:rPr lang="zh-CN" altLang="en-US" dirty="0" smtClean="0"/>
              <a:t>的作用</a:t>
            </a:r>
            <a:endParaRPr lang="zh-CN" altLang="en-US" dirty="0"/>
          </a:p>
        </p:txBody>
      </p:sp>
      <p:sp>
        <p:nvSpPr>
          <p:cNvPr id="22530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1E717D-2BB9-41D1-9211-14F7103E341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/>
          </a:p>
        </p:txBody>
      </p:sp>
      <p:sp>
        <p:nvSpPr>
          <p:cNvPr id="22532" name="内容占位符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zh-CN" b="1" smtClean="0"/>
              <a:t>Servlet</a:t>
            </a:r>
            <a:r>
              <a:rPr lang="zh-CN" altLang="en-US" b="1" smtClean="0"/>
              <a:t>可以完成如下功能</a:t>
            </a:r>
            <a:r>
              <a:rPr lang="en-US" altLang="zh-CN" b="1" smtClean="0"/>
              <a:t>:</a:t>
            </a:r>
            <a:endParaRPr lang="zh-CN" altLang="en-US" b="1" smtClean="0"/>
          </a:p>
          <a:p>
            <a:pPr lvl="1"/>
            <a:r>
              <a:rPr lang="zh-CN" altLang="en-US" smtClean="0"/>
              <a:t>创建并返回一个包含基于客户请求性质的动态内容的完整的</a:t>
            </a:r>
            <a:r>
              <a:rPr lang="en-US" smtClean="0">
                <a:ea typeface="宋体" charset="-122"/>
              </a:rPr>
              <a:t> </a:t>
            </a:r>
            <a:r>
              <a:rPr lang="en-US" altLang="zh-CN" smtClean="0"/>
              <a:t>HTML</a:t>
            </a:r>
            <a:r>
              <a:rPr lang="zh-CN" altLang="en-US" smtClean="0"/>
              <a:t>页面；</a:t>
            </a:r>
          </a:p>
          <a:p>
            <a:pPr lvl="1"/>
            <a:r>
              <a:rPr lang="zh-CN" altLang="en-US" smtClean="0"/>
              <a:t>创建可嵌入到现有</a:t>
            </a:r>
            <a:r>
              <a:rPr lang="en-US" altLang="zh-CN" smtClean="0"/>
              <a:t>HTML</a:t>
            </a:r>
            <a:r>
              <a:rPr lang="zh-CN" altLang="en-US" smtClean="0"/>
              <a:t>页面中的一部分</a:t>
            </a:r>
            <a:r>
              <a:rPr lang="en-US" altLang="zh-CN" smtClean="0"/>
              <a:t>HTML</a:t>
            </a:r>
            <a:r>
              <a:rPr lang="zh-CN" altLang="en-US" smtClean="0"/>
              <a:t>页面（</a:t>
            </a:r>
            <a:r>
              <a:rPr lang="en-US" altLang="zh-CN" smtClean="0"/>
              <a:t>HTML</a:t>
            </a:r>
            <a:r>
              <a:rPr lang="zh-CN" altLang="en-US" smtClean="0"/>
              <a:t>片段）；</a:t>
            </a:r>
          </a:p>
          <a:p>
            <a:pPr lvl="1"/>
            <a:r>
              <a:rPr lang="zh-CN" altLang="en-US" smtClean="0"/>
              <a:t>读取客户端发来的隐藏数据；</a:t>
            </a:r>
          </a:p>
          <a:p>
            <a:pPr lvl="1"/>
            <a:r>
              <a:rPr lang="zh-CN" altLang="en-US" smtClean="0"/>
              <a:t>读取客户端发来的显式数据；</a:t>
            </a:r>
          </a:p>
          <a:p>
            <a:pPr lvl="1"/>
            <a:r>
              <a:rPr lang="zh-CN" altLang="en-US" smtClean="0"/>
              <a:t>与其它服务器资源（包括数据库和</a:t>
            </a:r>
            <a:r>
              <a:rPr lang="en-US" altLang="zh-CN" smtClean="0"/>
              <a:t>Java</a:t>
            </a:r>
            <a:r>
              <a:rPr lang="zh-CN" altLang="en-US" smtClean="0"/>
              <a:t>应用程序）进行通信； </a:t>
            </a:r>
          </a:p>
          <a:p>
            <a:pPr lvl="1"/>
            <a:r>
              <a:rPr lang="zh-CN" altLang="en-US" smtClean="0"/>
              <a:t>通过状态代码和响应头向客户端发送隐藏数据。</a:t>
            </a:r>
          </a:p>
          <a:p>
            <a:pPr lvl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8"/>
            <a:ext cx="7467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3. </a:t>
            </a:r>
            <a:r>
              <a:rPr lang="en-US" dirty="0" err="1" smtClean="0"/>
              <a:t>Servlet</a:t>
            </a:r>
            <a:r>
              <a:rPr lang="zh-CN" altLang="en-US" dirty="0" smtClean="0"/>
              <a:t>的生命周期</a:t>
            </a:r>
            <a:endParaRPr lang="zh-CN" altLang="en-US" dirty="0"/>
          </a:p>
        </p:txBody>
      </p:sp>
      <p:sp>
        <p:nvSpPr>
          <p:cNvPr id="23554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5F45E5-205B-43D4-8AFF-85D2B22A3A4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/>
          </a:p>
        </p:txBody>
      </p:sp>
      <p:sp>
        <p:nvSpPr>
          <p:cNvPr id="23556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zh-CN" smtClean="0"/>
              <a:t>Servlet</a:t>
            </a:r>
            <a:r>
              <a:rPr lang="zh-CN" altLang="en-US" smtClean="0"/>
              <a:t>的生命周期始于它被装入</a:t>
            </a:r>
            <a:r>
              <a:rPr lang="en-US" altLang="zh-CN" smtClean="0"/>
              <a:t>Web</a:t>
            </a:r>
            <a:r>
              <a:rPr lang="zh-CN" altLang="en-US" smtClean="0"/>
              <a:t>服务器的内存时，并在</a:t>
            </a:r>
            <a:r>
              <a:rPr lang="en-US" altLang="zh-CN" smtClean="0"/>
              <a:t>Web</a:t>
            </a:r>
            <a:r>
              <a:rPr lang="zh-CN" altLang="en-US" smtClean="0"/>
              <a:t>服务器终止或重新装入</a:t>
            </a:r>
            <a:r>
              <a:rPr lang="en-US" altLang="zh-CN" smtClean="0"/>
              <a:t>Servlet</a:t>
            </a:r>
            <a:r>
              <a:rPr lang="zh-CN" altLang="en-US" smtClean="0"/>
              <a:t>时结束。</a:t>
            </a:r>
            <a:r>
              <a:rPr lang="en-US" altLang="zh-CN" smtClean="0"/>
              <a:t>Servlet</a:t>
            </a:r>
            <a:r>
              <a:rPr lang="zh-CN" altLang="en-US" smtClean="0"/>
              <a:t>一旦被装入</a:t>
            </a:r>
            <a:r>
              <a:rPr lang="en-US" altLang="zh-CN" smtClean="0"/>
              <a:t>Web</a:t>
            </a:r>
            <a:r>
              <a:rPr lang="zh-CN" altLang="en-US" smtClean="0"/>
              <a:t>服务器，一般不会从</a:t>
            </a:r>
            <a:r>
              <a:rPr lang="en-US" altLang="zh-CN" smtClean="0"/>
              <a:t>Web</a:t>
            </a:r>
            <a:r>
              <a:rPr lang="zh-CN" altLang="en-US" smtClean="0"/>
              <a:t>服务器内存中删除，直至</a:t>
            </a:r>
            <a:r>
              <a:rPr lang="en-US" altLang="zh-CN" smtClean="0"/>
              <a:t>Web</a:t>
            </a:r>
            <a:r>
              <a:rPr lang="zh-CN" altLang="en-US" smtClean="0"/>
              <a:t>服务器关闭或者重新启动结束。</a:t>
            </a:r>
          </a:p>
        </p:txBody>
      </p:sp>
      <p:pic>
        <p:nvPicPr>
          <p:cNvPr id="23557" name="图片 8" descr="捕获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0" y="3786188"/>
            <a:ext cx="5929313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3. </a:t>
            </a:r>
            <a:r>
              <a:rPr lang="en-US" dirty="0" err="1" smtClean="0"/>
              <a:t>Servlet</a:t>
            </a:r>
            <a:r>
              <a:rPr lang="zh-CN" altLang="en-US" dirty="0" smtClean="0"/>
              <a:t>的生命周期</a:t>
            </a:r>
            <a:endParaRPr lang="zh-CN" altLang="en-US" dirty="0"/>
          </a:p>
        </p:txBody>
      </p:sp>
      <p:sp>
        <p:nvSpPr>
          <p:cNvPr id="24578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zh-CN" altLang="en-US" b="1" smtClean="0"/>
              <a:t>初始化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		Web</a:t>
            </a:r>
            <a:r>
              <a:rPr lang="zh-CN" altLang="en-US" smtClean="0"/>
              <a:t>服务器负责加载和实例化</a:t>
            </a:r>
            <a:r>
              <a:rPr lang="en-US" altLang="zh-CN" smtClean="0"/>
              <a:t>Servlet</a:t>
            </a:r>
            <a:r>
              <a:rPr lang="zh-CN" altLang="en-US" smtClean="0"/>
              <a:t>的工作，该工作既可以在</a:t>
            </a:r>
            <a:r>
              <a:rPr lang="en-US" altLang="zh-CN" smtClean="0"/>
              <a:t>Web</a:t>
            </a:r>
            <a:r>
              <a:rPr lang="zh-CN" altLang="en-US" smtClean="0"/>
              <a:t>服务器启动时完成，也可以在</a:t>
            </a:r>
            <a:r>
              <a:rPr lang="en-US" altLang="zh-CN" smtClean="0"/>
              <a:t>Web</a:t>
            </a:r>
            <a:r>
              <a:rPr lang="zh-CN" altLang="en-US" smtClean="0"/>
              <a:t>服务器收到请求时完成，或者是两者之间的某个时刻启动。之后需要初始化</a:t>
            </a:r>
            <a:r>
              <a:rPr lang="en-US" altLang="zh-CN" smtClean="0"/>
              <a:t>Servlet</a:t>
            </a:r>
            <a:r>
              <a:rPr lang="zh-CN" altLang="en-US" smtClean="0"/>
              <a:t>，即读取配置信息、初始化参数等，这些动作在整个生命周期中只需要执行一次。</a:t>
            </a:r>
            <a:r>
              <a:rPr lang="en-US" altLang="zh-CN" smtClean="0"/>
              <a:t>Servlet</a:t>
            </a:r>
            <a:r>
              <a:rPr lang="zh-CN" altLang="en-US" smtClean="0"/>
              <a:t>的初始化工作由它的</a:t>
            </a:r>
            <a:r>
              <a:rPr lang="en-US" altLang="zh-CN" smtClean="0"/>
              <a:t>init()</a:t>
            </a:r>
            <a:r>
              <a:rPr lang="zh-CN" altLang="en-US" smtClean="0"/>
              <a:t>方法负责执行完成。</a:t>
            </a:r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669929D-9127-4B29-B54C-12894BC1467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3. </a:t>
            </a:r>
            <a:r>
              <a:rPr lang="en-US" dirty="0" err="1" smtClean="0"/>
              <a:t>Servlet</a:t>
            </a:r>
            <a:r>
              <a:rPr lang="zh-CN" altLang="en-US" dirty="0" smtClean="0"/>
              <a:t>的生命周期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b="1" dirty="0" smtClean="0"/>
              <a:t>调用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	</a:t>
            </a:r>
            <a:r>
              <a:rPr lang="zh-CN" altLang="en-US" dirty="0" smtClean="0"/>
              <a:t>对于发送至</a:t>
            </a:r>
            <a:r>
              <a:rPr lang="en-US" dirty="0" smtClean="0"/>
              <a:t>Web</a:t>
            </a:r>
            <a:r>
              <a:rPr lang="zh-CN" altLang="en-US" dirty="0" smtClean="0"/>
              <a:t>服务器端的客户机请求，</a:t>
            </a:r>
            <a:r>
              <a:rPr lang="en-US" dirty="0" smtClean="0"/>
              <a:t>Web</a:t>
            </a:r>
            <a:r>
              <a:rPr lang="zh-CN" altLang="en-US" dirty="0" smtClean="0"/>
              <a:t>服务器创建针对于该请求的一个</a:t>
            </a:r>
            <a:r>
              <a:rPr lang="en-US" dirty="0" err="1" smtClean="0"/>
              <a:t>ServletRequest</a:t>
            </a:r>
            <a:r>
              <a:rPr lang="zh-CN" altLang="en-US" dirty="0" smtClean="0"/>
              <a:t>类型的请求对象和一个</a:t>
            </a:r>
            <a:r>
              <a:rPr lang="en-US" dirty="0" err="1" smtClean="0"/>
              <a:t>ServletResponse</a:t>
            </a:r>
            <a:r>
              <a:rPr lang="zh-CN" altLang="en-US" dirty="0" smtClean="0"/>
              <a:t>类型的响应对象。然后，</a:t>
            </a:r>
            <a:r>
              <a:rPr lang="en-US" dirty="0" smtClean="0"/>
              <a:t>Web</a:t>
            </a:r>
            <a:r>
              <a:rPr lang="zh-CN" altLang="en-US" dirty="0" smtClean="0"/>
              <a:t>服务器调用</a:t>
            </a:r>
            <a:r>
              <a:rPr lang="en-US" dirty="0" err="1" smtClean="0"/>
              <a:t>Servlet</a:t>
            </a:r>
            <a:r>
              <a:rPr lang="zh-CN" altLang="en-US" dirty="0" smtClean="0"/>
              <a:t>的</a:t>
            </a:r>
            <a:r>
              <a:rPr lang="en-US" dirty="0" smtClean="0"/>
              <a:t>service()</a:t>
            </a:r>
            <a:r>
              <a:rPr lang="zh-CN" altLang="en-US" dirty="0" smtClean="0"/>
              <a:t>方法，该方法用于传递请求对象和响应对象。</a:t>
            </a:r>
            <a:r>
              <a:rPr lang="en-US" dirty="0" smtClean="0"/>
              <a:t>service()</a:t>
            </a:r>
            <a:r>
              <a:rPr lang="zh-CN" altLang="en-US" dirty="0" smtClean="0"/>
              <a:t>方法从请求对象获得请求信息，处理该请求并用响应对象的方法将响应返回给客户机。</a:t>
            </a:r>
            <a:endParaRPr lang="en-US" altLang="zh-CN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b="1" dirty="0" smtClean="0"/>
              <a:t>注意：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CN" dirty="0" smtClean="0"/>
              <a:t>		</a:t>
            </a:r>
            <a:r>
              <a:rPr lang="zh-CN" altLang="en-US" dirty="0" smtClean="0"/>
              <a:t>在自定义的</a:t>
            </a:r>
            <a:r>
              <a:rPr lang="en-US" dirty="0" err="1" smtClean="0"/>
              <a:t>Servlet</a:t>
            </a:r>
            <a:r>
              <a:rPr lang="zh-CN" altLang="en-US" dirty="0" smtClean="0"/>
              <a:t>类中，若自定义</a:t>
            </a:r>
            <a:r>
              <a:rPr lang="en-US" dirty="0" err="1" smtClean="0"/>
              <a:t>Servlet</a:t>
            </a:r>
            <a:r>
              <a:rPr lang="zh-CN" altLang="en-US" dirty="0" smtClean="0"/>
              <a:t>类中重写了</a:t>
            </a:r>
            <a:r>
              <a:rPr lang="en-US" dirty="0" err="1" smtClean="0"/>
              <a:t>doGet</a:t>
            </a:r>
            <a:r>
              <a:rPr lang="en-US" dirty="0" smtClean="0"/>
              <a:t>()</a:t>
            </a:r>
            <a:r>
              <a:rPr lang="zh-CN" altLang="en-US" dirty="0" smtClean="0"/>
              <a:t>或者</a:t>
            </a:r>
            <a:r>
              <a:rPr lang="en-US" dirty="0" err="1" smtClean="0"/>
              <a:t>doPost</a:t>
            </a:r>
            <a:r>
              <a:rPr lang="en-US" dirty="0" smtClean="0"/>
              <a:t>()</a:t>
            </a:r>
            <a:r>
              <a:rPr lang="zh-CN" altLang="en-US" dirty="0" smtClean="0"/>
              <a:t>方法时，那么</a:t>
            </a:r>
            <a:r>
              <a:rPr lang="en-US" dirty="0" smtClean="0"/>
              <a:t>service()</a:t>
            </a:r>
            <a:r>
              <a:rPr lang="zh-CN" altLang="en-US" dirty="0" smtClean="0"/>
              <a:t>方法就不必重写，它会默认地调用这两个方法。</a:t>
            </a:r>
            <a:r>
              <a:rPr lang="en-US" dirty="0" err="1" smtClean="0"/>
              <a:t>doGet</a:t>
            </a:r>
            <a:r>
              <a:rPr lang="en-US" dirty="0" smtClean="0"/>
              <a:t>()</a:t>
            </a:r>
            <a:r>
              <a:rPr lang="zh-CN" altLang="en-US" dirty="0" smtClean="0"/>
              <a:t>方法用于处理来自客户端</a:t>
            </a:r>
            <a:r>
              <a:rPr lang="en-US" dirty="0" smtClean="0"/>
              <a:t>HTTP</a:t>
            </a:r>
            <a:r>
              <a:rPr lang="zh-CN" altLang="en-US" dirty="0" smtClean="0"/>
              <a:t>的</a:t>
            </a:r>
            <a:r>
              <a:rPr lang="en-US" dirty="0" smtClean="0"/>
              <a:t>GET</a:t>
            </a:r>
            <a:r>
              <a:rPr lang="zh-CN" altLang="en-US" dirty="0" smtClean="0"/>
              <a:t>请求；</a:t>
            </a:r>
            <a:r>
              <a:rPr lang="en-US" dirty="0" err="1" smtClean="0"/>
              <a:t>doPost</a:t>
            </a:r>
            <a:r>
              <a:rPr lang="en-US" dirty="0" smtClean="0"/>
              <a:t>()</a:t>
            </a:r>
            <a:r>
              <a:rPr lang="zh-CN" altLang="en-US" dirty="0" smtClean="0"/>
              <a:t>方法用于处理</a:t>
            </a:r>
            <a:r>
              <a:rPr lang="en-US" dirty="0" smtClean="0"/>
              <a:t>HTTP</a:t>
            </a:r>
            <a:r>
              <a:rPr lang="zh-CN" altLang="en-US" dirty="0" smtClean="0"/>
              <a:t>的</a:t>
            </a:r>
            <a:r>
              <a:rPr lang="en-US" dirty="0" smtClean="0"/>
              <a:t>POST</a:t>
            </a:r>
            <a:r>
              <a:rPr lang="zh-CN" altLang="en-US" dirty="0" smtClean="0"/>
              <a:t>请求。</a:t>
            </a:r>
            <a:endParaRPr lang="zh-CN" altLang="en-US" dirty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0CDADE0-F1BE-48B1-A857-AA39269EF2B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凸显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1388</TotalTime>
  <Words>712</Words>
  <Application>Microsoft Macintosh PowerPoint</Application>
  <PresentationFormat>全屏显示(4:3)</PresentationFormat>
  <Paragraphs>104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Calibri</vt:lpstr>
      <vt:lpstr>Century Schoolbook</vt:lpstr>
      <vt:lpstr>Wingdings</vt:lpstr>
      <vt:lpstr>Wingdings 2</vt:lpstr>
      <vt:lpstr>黑体</vt:lpstr>
      <vt:lpstr>华文楷体</vt:lpstr>
      <vt:lpstr>宋体</vt:lpstr>
      <vt:lpstr>微软雅黑</vt:lpstr>
      <vt:lpstr>Arial</vt:lpstr>
      <vt:lpstr>凸显</vt:lpstr>
      <vt:lpstr>Java Web 应用开发与实践</vt:lpstr>
      <vt:lpstr>SERVLET</vt:lpstr>
      <vt:lpstr> 1. Servlet简介</vt:lpstr>
      <vt:lpstr>  1. Servlet简介</vt:lpstr>
      <vt:lpstr> 1. Servlet简介</vt:lpstr>
      <vt:lpstr>2. Servlet的作用</vt:lpstr>
      <vt:lpstr>3. Servlet的生命周期</vt:lpstr>
      <vt:lpstr>3. Servlet的生命周期</vt:lpstr>
      <vt:lpstr>3. Servlet的生命周期</vt:lpstr>
      <vt:lpstr>3. Servlet的生命周期</vt:lpstr>
      <vt:lpstr>4. Java Servlet 核心API</vt:lpstr>
      <vt:lpstr>4. Java Servlet 核心API</vt:lpstr>
      <vt:lpstr>4. Java Servlet 核心API</vt:lpstr>
      <vt:lpstr>4. Java Servlet 核心API</vt:lpstr>
      <vt:lpstr>4. Java Servlet 核心API</vt:lpstr>
      <vt:lpstr>5. 创建Servlet </vt:lpstr>
      <vt:lpstr>5. 创建Servlet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梁胜彬</dc:creator>
  <cp:lastModifiedBy>Microsoft Office 用户</cp:lastModifiedBy>
  <cp:revision>136</cp:revision>
  <dcterms:created xsi:type="dcterms:W3CDTF">2011-08-25T23:02:52Z</dcterms:created>
  <dcterms:modified xsi:type="dcterms:W3CDTF">2015-10-14T14:31:45Z</dcterms:modified>
</cp:coreProperties>
</file>