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3ac540809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3ac540809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What percent of members make up the 30% of users using Cyclistic to commute?</a:t>
            </a:r>
            <a:endParaRPr/>
          </a:p>
          <a:p>
            <a:pPr indent="0" lvl="0" marL="0" rtl="0" algn="l">
              <a:spcBef>
                <a:spcPts val="0"/>
              </a:spcBef>
              <a:spcAft>
                <a:spcPts val="0"/>
              </a:spcAft>
              <a:buNone/>
            </a:pPr>
            <a:r>
              <a:rPr lang="en"/>
              <a:t>Can we survey customers to discover how and why they utilize our service?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3ac540809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3ac540809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Are there events, festivals, or other reasons customers ride longer on the weekend?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Lower weekday avg. ride times could be the result of commuters while on the weekend is more for leisure riding.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Members ride longer when they ride less.</a:t>
            </a:r>
            <a:endParaRPr/>
          </a:p>
          <a:p>
            <a:pPr indent="0" lvl="0" marL="0" rtl="0" algn="l">
              <a:spcBef>
                <a:spcPts val="0"/>
              </a:spcBef>
              <a:spcAft>
                <a:spcPts val="0"/>
              </a:spcAft>
              <a:buNone/>
            </a:pPr>
            <a:r>
              <a:rPr lang="en"/>
              <a:t>During weekdays, member’s ride count is at it highest while its average ride time is at its lowest.</a:t>
            </a:r>
            <a:endParaRPr/>
          </a:p>
          <a:p>
            <a:pPr indent="0" lvl="0" marL="0" rtl="0" algn="l">
              <a:spcBef>
                <a:spcPts val="0"/>
              </a:spcBef>
              <a:spcAft>
                <a:spcPts val="0"/>
              </a:spcAft>
              <a:buNone/>
            </a:pPr>
            <a:r>
              <a:rPr lang="en"/>
              <a:t>This flips on the weekend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casual riders, as expected, when there are more riders, ie weekend, the average ride times increase.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3ac540809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3ac540809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to May increase experienced by both annual members and casual riders.</a:t>
            </a:r>
            <a:endParaRPr/>
          </a:p>
          <a:p>
            <a:pPr indent="0" lvl="0" marL="0" rtl="0" algn="l">
              <a:spcBef>
                <a:spcPts val="0"/>
              </a:spcBef>
              <a:spcAft>
                <a:spcPts val="0"/>
              </a:spcAft>
              <a:buNone/>
            </a:pPr>
            <a:r>
              <a:rPr lang="en"/>
              <a:t>June -  July difference between the number rides of our members and casual riders.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3ac540809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3ac540809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audience has access to the dashboard highlight the drilldown by day.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78d50e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78d50e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3ac540809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3ac540809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Limitations:</a:t>
            </a:r>
            <a:endParaRPr/>
          </a:p>
          <a:p>
            <a:pPr indent="-298450" lvl="0" marL="457200" rtl="0" algn="l">
              <a:spcBef>
                <a:spcPts val="0"/>
              </a:spcBef>
              <a:spcAft>
                <a:spcPts val="0"/>
              </a:spcAft>
              <a:buSzPts val="1100"/>
              <a:buChar char="●"/>
            </a:pPr>
            <a:r>
              <a:rPr lang="en"/>
              <a:t>Geographic data not used in analysis, missing ~940,000 records</a:t>
            </a:r>
            <a:endParaRPr/>
          </a:p>
          <a:p>
            <a:pPr indent="-298450" lvl="0" marL="457200" rtl="0" algn="l">
              <a:spcBef>
                <a:spcPts val="0"/>
              </a:spcBef>
              <a:spcAft>
                <a:spcPts val="0"/>
              </a:spcAft>
              <a:buSzPts val="1100"/>
              <a:buChar char="●"/>
            </a:pPr>
            <a:r>
              <a:rPr lang="en"/>
              <a:t>Maintenance records were removed</a:t>
            </a:r>
            <a:endParaRPr/>
          </a:p>
          <a:p>
            <a:pPr indent="-298450" lvl="1" marL="914400" rtl="0" algn="l">
              <a:spcBef>
                <a:spcPts val="0"/>
              </a:spcBef>
              <a:spcAft>
                <a:spcPts val="0"/>
              </a:spcAft>
              <a:buSzPts val="1100"/>
              <a:buChar char="○"/>
            </a:pPr>
            <a:r>
              <a:rPr lang="en"/>
              <a:t>Some contain negative records that may have been entered inaccurately</a:t>
            </a:r>
            <a:endParaRPr/>
          </a:p>
          <a:p>
            <a:pPr indent="-298450" lvl="1" marL="914400" rtl="0" algn="l">
              <a:spcBef>
                <a:spcPts val="0"/>
              </a:spcBef>
              <a:spcAft>
                <a:spcPts val="0"/>
              </a:spcAft>
              <a:buSzPts val="1100"/>
              <a:buChar char="○"/>
            </a:pPr>
            <a:r>
              <a:rPr lang="en"/>
              <a:t>Records where Cyclistic staff remove a bike to check quality</a:t>
            </a:r>
            <a:endParaRPr/>
          </a:p>
          <a:p>
            <a:pPr indent="-298450" lvl="0" marL="457200" rtl="0" algn="l">
              <a:spcBef>
                <a:spcPts val="0"/>
              </a:spcBef>
              <a:spcAft>
                <a:spcPts val="0"/>
              </a:spcAft>
              <a:buSzPts val="1100"/>
              <a:buChar char="●"/>
            </a:pPr>
            <a:r>
              <a:rPr lang="en"/>
              <a:t>Percentage of each type of rider who:</a:t>
            </a:r>
            <a:endParaRPr/>
          </a:p>
          <a:p>
            <a:pPr indent="-298450" lvl="1" marL="914400" rtl="0" algn="l">
              <a:spcBef>
                <a:spcPts val="0"/>
              </a:spcBef>
              <a:spcAft>
                <a:spcPts val="0"/>
              </a:spcAft>
              <a:buSzPts val="1100"/>
              <a:buChar char="○"/>
            </a:pPr>
            <a:r>
              <a:rPr lang="en"/>
              <a:t>Commutes to work, by type</a:t>
            </a:r>
            <a:endParaRPr/>
          </a:p>
          <a:p>
            <a:pPr indent="-298450" lvl="1" marL="914400" rtl="0" algn="l">
              <a:spcBef>
                <a:spcPts val="0"/>
              </a:spcBef>
              <a:spcAft>
                <a:spcPts val="0"/>
              </a:spcAft>
              <a:buSzPts val="1100"/>
              <a:buChar char="○"/>
            </a:pPr>
            <a:r>
              <a:rPr lang="en"/>
              <a:t>Use for events</a:t>
            </a:r>
            <a:endParaRPr/>
          </a:p>
          <a:p>
            <a:pPr indent="-298450" lvl="1" marL="914400" rtl="0" algn="l">
              <a:spcBef>
                <a:spcPts val="0"/>
              </a:spcBef>
              <a:spcAft>
                <a:spcPts val="0"/>
              </a:spcAft>
              <a:buSzPts val="1100"/>
              <a:buChar char="○"/>
            </a:pPr>
            <a:r>
              <a:rPr lang="en"/>
              <a:t>Have disabilities</a:t>
            </a:r>
            <a:endParaRPr/>
          </a:p>
          <a:p>
            <a:pPr indent="-298450" lvl="0" marL="457200" rtl="0" algn="l">
              <a:spcBef>
                <a:spcPts val="0"/>
              </a:spcBef>
              <a:spcAft>
                <a:spcPts val="0"/>
              </a:spcAft>
              <a:buSzPts val="1100"/>
              <a:buChar char="●"/>
            </a:pPr>
            <a:r>
              <a:rPr lang="en"/>
              <a:t>Mention the outliers as part of the appendix</a:t>
            </a:r>
            <a:endParaRPr/>
          </a:p>
          <a:p>
            <a:pPr indent="-298450" lvl="1" marL="914400" rtl="0" algn="l">
              <a:spcBef>
                <a:spcPts val="0"/>
              </a:spcBef>
              <a:spcAft>
                <a:spcPts val="0"/>
              </a:spcAft>
              <a:buSzPts val="1100"/>
              <a:buChar char="○"/>
            </a:pPr>
            <a:r>
              <a:rPr lang="en"/>
              <a:t>Pertain </a:t>
            </a:r>
            <a:r>
              <a:rPr lang="en"/>
              <a:t>solely</a:t>
            </a:r>
            <a:r>
              <a:rPr lang="en"/>
              <a:t> to casual riders</a:t>
            </a:r>
            <a:endParaRPr/>
          </a:p>
          <a:p>
            <a:pPr indent="-298450" lvl="1" marL="914400" rtl="0" algn="l">
              <a:spcBef>
                <a:spcPts val="0"/>
              </a:spcBef>
              <a:spcAft>
                <a:spcPts val="0"/>
              </a:spcAft>
              <a:buSzPts val="1100"/>
              <a:buChar char="○"/>
            </a:pPr>
            <a:r>
              <a:rPr lang="en"/>
              <a:t>Pertain only to docked bikes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78d50ea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78d50ea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3ac540809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3ac540809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Restate limitations, if needed.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Would like 4-6 weeks for further analysis.</a:t>
            </a:r>
            <a:endParaRPr b="1"/>
          </a:p>
          <a:p>
            <a:pPr indent="-298450" lvl="0" marL="457200" rtl="0" algn="l">
              <a:spcBef>
                <a:spcPts val="0"/>
              </a:spcBef>
              <a:spcAft>
                <a:spcPts val="0"/>
              </a:spcAft>
              <a:buSzPts val="1100"/>
              <a:buAutoNum type="arabicPeriod"/>
            </a:pPr>
            <a:r>
              <a:rPr lang="en"/>
              <a:t>Survey?</a:t>
            </a:r>
            <a:endParaRPr/>
          </a:p>
          <a:p>
            <a:pPr indent="-298450" lvl="0" marL="457200" rtl="0" algn="l">
              <a:spcBef>
                <a:spcPts val="0"/>
              </a:spcBef>
              <a:spcAft>
                <a:spcPts val="0"/>
              </a:spcAft>
              <a:buSzPts val="1100"/>
              <a:buAutoNum type="arabicPeriod"/>
            </a:pPr>
            <a:r>
              <a:rPr lang="en"/>
              <a:t>Geographical</a:t>
            </a:r>
            <a:r>
              <a:rPr lang="en"/>
              <a:t> data?</a:t>
            </a:r>
            <a:endParaRPr/>
          </a:p>
          <a:p>
            <a:pPr indent="-298450" lvl="0" marL="457200" rtl="0" algn="l">
              <a:spcBef>
                <a:spcPts val="0"/>
              </a:spcBef>
              <a:spcAft>
                <a:spcPts val="0"/>
              </a:spcAft>
              <a:buSzPts val="1100"/>
              <a:buAutoNum type="arabicPeriod"/>
            </a:pPr>
            <a:r>
              <a:rPr lang="en"/>
              <a:t>Verify </a:t>
            </a:r>
            <a:r>
              <a:rPr lang="en"/>
              <a:t>maintenance</a:t>
            </a:r>
            <a:r>
              <a:rPr lang="en"/>
              <a:t> records?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78d50ea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78d50ea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we’re coming up on winter, that allows time to conduct a survey to acquire more </a:t>
            </a:r>
            <a:r>
              <a:rPr lang="en"/>
              <a:t>data</a:t>
            </a:r>
            <a:r>
              <a:rPr lang="en"/>
              <a:t> for analysis.</a:t>
            </a:r>
            <a:endParaRPr/>
          </a:p>
          <a:p>
            <a:pPr indent="0" lvl="0" marL="0" rtl="0" algn="l">
              <a:spcBef>
                <a:spcPts val="0"/>
              </a:spcBef>
              <a:spcAft>
                <a:spcPts val="0"/>
              </a:spcAft>
              <a:buNone/>
            </a:pPr>
            <a:r>
              <a:rPr lang="en"/>
              <a:t>Ex. Geographic data, and maintenance records</a:t>
            </a:r>
            <a:endParaRPr/>
          </a:p>
          <a:p>
            <a:pPr indent="0" lvl="0" marL="0" rtl="0" algn="l">
              <a:spcBef>
                <a:spcPts val="0"/>
              </a:spcBef>
              <a:spcAft>
                <a:spcPts val="0"/>
              </a:spcAft>
              <a:buNone/>
            </a:pPr>
            <a:r>
              <a:rPr lang="en"/>
              <a:t>We can use the </a:t>
            </a:r>
            <a:r>
              <a:rPr lang="en"/>
              <a:t>survey</a:t>
            </a:r>
            <a:r>
              <a:rPr lang="en"/>
              <a:t> data to find where customers pickup and drop off our bikes.</a:t>
            </a:r>
            <a:endParaRPr/>
          </a:p>
          <a:p>
            <a:pPr indent="0" lvl="0" marL="0" rtl="0" algn="l">
              <a:spcBef>
                <a:spcPts val="0"/>
              </a:spcBef>
              <a:spcAft>
                <a:spcPts val="0"/>
              </a:spcAft>
              <a:buNone/>
            </a:pPr>
            <a:r>
              <a:rPr lang="en"/>
              <a:t>Do they use them to go to festivals or events?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78d50ea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78d50ea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survey may help.</a:t>
            </a:r>
            <a:endParaRPr/>
          </a:p>
          <a:p>
            <a:pPr indent="0" lvl="0" marL="0" rtl="0" algn="l">
              <a:spcBef>
                <a:spcPts val="0"/>
              </a:spcBef>
              <a:spcAft>
                <a:spcPts val="0"/>
              </a:spcAft>
              <a:buNone/>
            </a:pPr>
            <a:r>
              <a:rPr lang="en"/>
              <a:t>Benefits for disabled riders can improve company image and give us some publicity and FREE advertising.</a:t>
            </a:r>
            <a:endParaRPr/>
          </a:p>
          <a:p>
            <a:pPr indent="0" lvl="0" marL="0" rtl="0" algn="l">
              <a:spcBef>
                <a:spcPts val="0"/>
              </a:spcBef>
              <a:spcAft>
                <a:spcPts val="0"/>
              </a:spcAft>
              <a:buNone/>
            </a:pPr>
            <a:r>
              <a:rPr lang="en"/>
              <a:t>See partnerships.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be986ffd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be986ff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78d50eaf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78d50eaf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 data.</a:t>
            </a:r>
            <a:endParaRPr/>
          </a:p>
          <a:p>
            <a:pPr indent="0" lvl="0" marL="0" rtl="0" algn="l">
              <a:spcBef>
                <a:spcPts val="0"/>
              </a:spcBef>
              <a:spcAft>
                <a:spcPts val="0"/>
              </a:spcAft>
              <a:buNone/>
            </a:pPr>
            <a:r>
              <a:rPr lang="en"/>
              <a:t>Survey</a:t>
            </a:r>
            <a:endParaRPr/>
          </a:p>
          <a:p>
            <a:pPr indent="0" lvl="0" marL="0" rtl="0" algn="l">
              <a:spcBef>
                <a:spcPts val="0"/>
              </a:spcBef>
              <a:spcAft>
                <a:spcPts val="0"/>
              </a:spcAft>
              <a:buNone/>
            </a:pPr>
            <a:r>
              <a:rPr lang="en"/>
              <a:t>Benefits of working with the non profit:</a:t>
            </a:r>
            <a:endParaRPr/>
          </a:p>
          <a:p>
            <a:pPr indent="0" lvl="0" marL="0" rtl="0" algn="l">
              <a:spcBef>
                <a:spcPts val="0"/>
              </a:spcBef>
              <a:spcAft>
                <a:spcPts val="0"/>
              </a:spcAft>
              <a:buNone/>
            </a:pPr>
            <a:r>
              <a:rPr lang="en"/>
              <a:t>Publicity/ Free Advertising</a:t>
            </a:r>
            <a:endParaRPr/>
          </a:p>
          <a:p>
            <a:pPr indent="0" lvl="0" marL="0" rtl="0" algn="l">
              <a:spcBef>
                <a:spcPts val="0"/>
              </a:spcBef>
              <a:spcAft>
                <a:spcPts val="0"/>
              </a:spcAft>
              <a:buNone/>
            </a:pPr>
            <a:r>
              <a:rPr lang="en"/>
              <a:t>Possibly able to structure the deal to be tax beneficial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3ac540809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3ac540809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3ac54080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3ac54080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used to:</a:t>
            </a:r>
            <a:endParaRPr/>
          </a:p>
          <a:p>
            <a:pPr indent="-298450" lvl="0" marL="457200" rtl="0" algn="l">
              <a:spcBef>
                <a:spcPts val="0"/>
              </a:spcBef>
              <a:spcAft>
                <a:spcPts val="0"/>
              </a:spcAft>
              <a:buSzPts val="1100"/>
              <a:buAutoNum type="arabicPeriod"/>
            </a:pPr>
            <a:r>
              <a:rPr lang="en"/>
              <a:t>Calculate the number rides per customer and bike type. </a:t>
            </a:r>
            <a:endParaRPr/>
          </a:p>
          <a:p>
            <a:pPr indent="-298450" lvl="0" marL="457200" rtl="0" algn="l">
              <a:spcBef>
                <a:spcPts val="0"/>
              </a:spcBef>
              <a:spcAft>
                <a:spcPts val="0"/>
              </a:spcAft>
              <a:buSzPts val="1100"/>
              <a:buAutoNum type="arabicPeriod"/>
            </a:pPr>
            <a:r>
              <a:rPr lang="en"/>
              <a:t>Plot the resulting bar graph.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3ac54080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3ac54080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used to:</a:t>
            </a:r>
            <a:endParaRPr/>
          </a:p>
          <a:p>
            <a:pPr indent="-298450" lvl="0" marL="457200" rtl="0" algn="l">
              <a:spcBef>
                <a:spcPts val="0"/>
              </a:spcBef>
              <a:spcAft>
                <a:spcPts val="0"/>
              </a:spcAft>
              <a:buSzPts val="1100"/>
              <a:buAutoNum type="arabicPeriod"/>
            </a:pPr>
            <a:r>
              <a:rPr lang="en"/>
              <a:t>Calculate the number rides per customer and bike type. </a:t>
            </a:r>
            <a:endParaRPr/>
          </a:p>
          <a:p>
            <a:pPr indent="-298450" lvl="0" marL="457200" rtl="0" algn="l">
              <a:spcBef>
                <a:spcPts val="0"/>
              </a:spcBef>
              <a:spcAft>
                <a:spcPts val="0"/>
              </a:spcAft>
              <a:buSzPts val="1100"/>
              <a:buAutoNum type="arabicPeriod"/>
            </a:pPr>
            <a:r>
              <a:rPr lang="en"/>
              <a:t>Plot the resulting bar graph.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3ac54080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3ac54080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used to calculate the number rides by each bike type.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3ac540809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3ac540809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 to calculate the number of rides per day occurred by customer type.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3ac540809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b3ac540809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 to calculate the average ride length per day of week by customer type.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3ac54080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3ac54080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 to calculate the number of rides per month occurred by customer type.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3ac540809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b3ac540809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use to calculate the average ride length per month by customer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be986ffd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be986ffd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 marketing campaign targeted at converting casual riders into annual members.</a:t>
            </a:r>
            <a:endParaRPr/>
          </a:p>
          <a:p>
            <a:pPr indent="0" lvl="0" marL="0" rtl="0" algn="l">
              <a:spcBef>
                <a:spcPts val="0"/>
              </a:spcBef>
              <a:spcAft>
                <a:spcPts val="0"/>
              </a:spcAft>
              <a:buNone/>
            </a:pPr>
            <a:r>
              <a:rPr lang="en"/>
              <a:t>Uncover trends and insights in how annual members and casual riders us Cyclistic differently.</a:t>
            </a:r>
            <a:endParaRPr/>
          </a:p>
          <a:p>
            <a:pPr indent="0" lvl="0" marL="0" rtl="0" algn="l">
              <a:spcBef>
                <a:spcPts val="0"/>
              </a:spcBef>
              <a:spcAft>
                <a:spcPts val="0"/>
              </a:spcAft>
              <a:buNone/>
            </a:pPr>
            <a:r>
              <a:rPr lang="en"/>
              <a:t>Differences are based on number of rides per day and per month but also average ride length, in minutes, by day and month.</a:t>
            </a:r>
            <a:endParaRPr/>
          </a:p>
          <a:p>
            <a:pPr indent="0" lvl="0" marL="0" rtl="0" algn="l">
              <a:spcBef>
                <a:spcPts val="0"/>
              </a:spcBef>
              <a:spcAft>
                <a:spcPts val="0"/>
              </a:spcAft>
              <a:buNone/>
            </a:pPr>
            <a:r>
              <a:rPr lang="en"/>
              <a:t>This was also compared by type of bike.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be986ffd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be986ffd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940,000 records missing geographical data</a:t>
            </a:r>
            <a:endParaRPr/>
          </a:p>
          <a:p>
            <a:pPr indent="0" lvl="0" marL="0" rtl="0" algn="l">
              <a:spcBef>
                <a:spcPts val="0"/>
              </a:spcBef>
              <a:spcAft>
                <a:spcPts val="0"/>
              </a:spcAft>
              <a:buNone/>
            </a:pPr>
            <a:r>
              <a:rPr lang="en"/>
              <a:t>Records containing negative, or 0, values for ‘ride_lenght’ are considered maintenance records.</a:t>
            </a:r>
            <a:endParaRPr/>
          </a:p>
          <a:p>
            <a:pPr indent="0" lvl="0" marL="0" rtl="0" algn="l">
              <a:spcBef>
                <a:spcPts val="0"/>
              </a:spcBef>
              <a:spcAft>
                <a:spcPts val="0"/>
              </a:spcAft>
              <a:buNone/>
            </a:pPr>
            <a:r>
              <a:rPr lang="en"/>
              <a:t>No way of tracking whether a customer uses our service more than once a day.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3ac540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3ac540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Downloaded as 12 zip files.</a:t>
            </a:r>
            <a:endParaRPr/>
          </a:p>
          <a:p>
            <a:pPr indent="0" lvl="0" marL="0" rtl="0" algn="l">
              <a:spcBef>
                <a:spcPts val="0"/>
              </a:spcBef>
              <a:spcAft>
                <a:spcPts val="0"/>
              </a:spcAft>
              <a:buNone/>
            </a:pPr>
            <a:r>
              <a:rPr lang="en"/>
              <a:t>Extracted csv files from each zip file.</a:t>
            </a:r>
            <a:endParaRPr/>
          </a:p>
          <a:p>
            <a:pPr indent="0" lvl="0" marL="0" rtl="0" algn="l">
              <a:spcBef>
                <a:spcPts val="0"/>
              </a:spcBef>
              <a:spcAft>
                <a:spcPts val="0"/>
              </a:spcAft>
              <a:buNone/>
            </a:pPr>
            <a:r>
              <a:rPr lang="en"/>
              <a:t>Used to get a feel for the dataset, verify table structure, and perform basic </a:t>
            </a:r>
            <a:r>
              <a:rPr lang="en"/>
              <a:t>descriptive</a:t>
            </a:r>
            <a:r>
              <a:rPr lang="en"/>
              <a:t> statistics.</a:t>
            </a:r>
            <a:endParaRPr/>
          </a:p>
          <a:p>
            <a:pPr indent="0" lvl="0" marL="0" rtl="0" algn="l">
              <a:spcBef>
                <a:spcPts val="0"/>
              </a:spcBef>
              <a:spcAft>
                <a:spcPts val="0"/>
              </a:spcAft>
              <a:buNone/>
            </a:pPr>
            <a:r>
              <a:rPr lang="en"/>
              <a:t>Pandas, OS, Matplotlib, and Seaborn were the libraries used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3ac54080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3ac54080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Market Share:</a:t>
            </a:r>
            <a:endParaRPr b="1"/>
          </a:p>
          <a:p>
            <a:pPr indent="-298450" lvl="0" marL="457200" rtl="0" algn="l">
              <a:spcBef>
                <a:spcPts val="0"/>
              </a:spcBef>
              <a:spcAft>
                <a:spcPts val="0"/>
              </a:spcAft>
              <a:buSzPts val="1100"/>
              <a:buAutoNum type="arabicPeriod"/>
            </a:pPr>
            <a:r>
              <a:rPr lang="en"/>
              <a:t>Which customer type uses Cyclistic most? By what percent?</a:t>
            </a:r>
            <a:endParaRPr/>
          </a:p>
          <a:p>
            <a:pPr indent="-298450" lvl="0" marL="457200" rtl="0" algn="l">
              <a:spcBef>
                <a:spcPts val="0"/>
              </a:spcBef>
              <a:spcAft>
                <a:spcPts val="0"/>
              </a:spcAft>
              <a:buSzPts val="1100"/>
              <a:buAutoNum type="arabicPeriod"/>
            </a:pPr>
            <a:r>
              <a:rPr lang="en"/>
              <a:t>Same for bike type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Trends:</a:t>
            </a:r>
            <a:endParaRPr b="1"/>
          </a:p>
          <a:p>
            <a:pPr indent="-298450" lvl="0" marL="457200" rtl="0" algn="l">
              <a:spcBef>
                <a:spcPts val="0"/>
              </a:spcBef>
              <a:spcAft>
                <a:spcPts val="0"/>
              </a:spcAft>
              <a:buSzPts val="1100"/>
              <a:buAutoNum type="arabicPeriod"/>
            </a:pPr>
            <a:r>
              <a:rPr lang="en"/>
              <a:t>Daily</a:t>
            </a:r>
            <a:endParaRPr/>
          </a:p>
          <a:p>
            <a:pPr indent="-298450" lvl="1" marL="914400" rtl="0" algn="l">
              <a:spcBef>
                <a:spcPts val="0"/>
              </a:spcBef>
              <a:spcAft>
                <a:spcPts val="0"/>
              </a:spcAft>
              <a:buSzPts val="1100"/>
              <a:buAutoNum type="alphaLcPeriod"/>
            </a:pPr>
            <a:r>
              <a:rPr lang="en"/>
              <a:t>Rides per day </a:t>
            </a:r>
            <a:endParaRPr/>
          </a:p>
          <a:p>
            <a:pPr indent="-298450" lvl="1" marL="914400" rtl="0" algn="l">
              <a:spcBef>
                <a:spcPts val="0"/>
              </a:spcBef>
              <a:spcAft>
                <a:spcPts val="0"/>
              </a:spcAft>
              <a:buSzPts val="1100"/>
              <a:buAutoNum type="alphaLcPeriod"/>
            </a:pPr>
            <a:r>
              <a:rPr lang="en"/>
              <a:t>Avg. ride length</a:t>
            </a:r>
            <a:endParaRPr/>
          </a:p>
          <a:p>
            <a:pPr indent="-298450" lvl="0" marL="457200" rtl="0" algn="l">
              <a:spcBef>
                <a:spcPts val="0"/>
              </a:spcBef>
              <a:spcAft>
                <a:spcPts val="0"/>
              </a:spcAft>
              <a:buSzPts val="1100"/>
              <a:buAutoNum type="arabicPeriod"/>
            </a:pPr>
            <a:r>
              <a:rPr lang="en"/>
              <a:t>Monthly</a:t>
            </a:r>
            <a:endParaRPr/>
          </a:p>
          <a:p>
            <a:pPr indent="-298450" lvl="1" marL="914400" rtl="0" algn="l">
              <a:spcBef>
                <a:spcPts val="0"/>
              </a:spcBef>
              <a:spcAft>
                <a:spcPts val="0"/>
              </a:spcAft>
              <a:buSzPts val="1100"/>
              <a:buAutoNum type="alphaLcPeriod"/>
            </a:pPr>
            <a:r>
              <a:rPr lang="en"/>
              <a:t>Monthly rides</a:t>
            </a:r>
            <a:endParaRPr/>
          </a:p>
          <a:p>
            <a:pPr indent="-298450" lvl="1" marL="914400" rtl="0" algn="l">
              <a:spcBef>
                <a:spcPts val="0"/>
              </a:spcBef>
              <a:spcAft>
                <a:spcPts val="0"/>
              </a:spcAft>
              <a:buSzPts val="1100"/>
              <a:buAutoNum type="alphaLcPeriod"/>
            </a:pPr>
            <a:r>
              <a:rPr lang="en"/>
              <a:t>Avg.ride length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Outliers:</a:t>
            </a:r>
            <a:endParaRPr/>
          </a:p>
          <a:p>
            <a:pPr indent="-298450" lvl="0" marL="457200" rtl="0" algn="l">
              <a:spcBef>
                <a:spcPts val="0"/>
              </a:spcBef>
              <a:spcAft>
                <a:spcPts val="0"/>
              </a:spcAft>
              <a:buSzPts val="1100"/>
              <a:buAutoNum type="arabicPeriod"/>
            </a:pPr>
            <a:r>
              <a:rPr lang="en"/>
              <a:t>Do certain customers ride longer?</a:t>
            </a:r>
            <a:endParaRPr/>
          </a:p>
          <a:p>
            <a:pPr indent="-298450" lvl="0" marL="457200" rtl="0" algn="l">
              <a:spcBef>
                <a:spcPts val="0"/>
              </a:spcBef>
              <a:spcAft>
                <a:spcPts val="0"/>
              </a:spcAft>
              <a:buSzPts val="1100"/>
              <a:buAutoNum type="arabicPeriod"/>
            </a:pPr>
            <a:r>
              <a:rPr lang="en"/>
              <a:t>Which bikes are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3ac54080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3ac54080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Out of </a:t>
            </a:r>
            <a:r>
              <a:rPr b="1" lang="en">
                <a:solidFill>
                  <a:schemeClr val="dk1"/>
                </a:solidFill>
                <a:highlight>
                  <a:schemeClr val="lt1"/>
                </a:highlight>
              </a:rPr>
              <a:t>5,755,128 ride events</a:t>
            </a:r>
            <a:r>
              <a:rPr lang="en" sz="900">
                <a:solidFill>
                  <a:schemeClr val="dk1"/>
                </a:solidFill>
                <a:highlight>
                  <a:srgbClr val="E1F5FE"/>
                </a:highlight>
              </a:rPr>
              <a:t> </a:t>
            </a:r>
            <a:endParaRPr>
              <a:solidFill>
                <a:schemeClr val="dk1"/>
              </a:solidFill>
            </a:endParaRPr>
          </a:p>
          <a:p>
            <a:pPr indent="0" lvl="0" marL="0" rtl="0" algn="l">
              <a:spcBef>
                <a:spcPts val="0"/>
              </a:spcBef>
              <a:spcAft>
                <a:spcPts val="0"/>
              </a:spcAft>
              <a:buNone/>
            </a:pPr>
            <a:r>
              <a:rPr b="1" lang="en">
                <a:highlight>
                  <a:srgbClr val="FFFFFF"/>
                </a:highlight>
              </a:rPr>
              <a:t>Member: 3402379</a:t>
            </a:r>
            <a:endParaRPr b="1">
              <a:highlight>
                <a:srgbClr val="FFFFFF"/>
              </a:highlight>
            </a:endParaRPr>
          </a:p>
          <a:p>
            <a:pPr indent="0" lvl="0" marL="0" rtl="0" algn="l">
              <a:spcBef>
                <a:spcPts val="0"/>
              </a:spcBef>
              <a:spcAft>
                <a:spcPts val="0"/>
              </a:spcAft>
              <a:buNone/>
            </a:pPr>
            <a:r>
              <a:rPr b="1" lang="en">
                <a:highlight>
                  <a:srgbClr val="FFFFFF"/>
                </a:highlight>
              </a:rPr>
              <a:t>  Casual: 2352749</a:t>
            </a:r>
            <a:endParaRPr b="1">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Pricing plans: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Single-ride passes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Full-day passes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Annual memberships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Remember:</a:t>
            </a:r>
            <a:endParaRPr b="1">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Casual riders are customers who purchase the single-ride or full-day passes.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There is no way to account for customers who use Cyclistic multiple times in a day.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casual riders make up 40.9% of riders.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Assistive bike options are:</a:t>
            </a:r>
            <a:endParaRPr b="1"/>
          </a:p>
          <a:p>
            <a:pPr indent="-298450" lvl="0" marL="457200" rtl="0" algn="l">
              <a:spcBef>
                <a:spcPts val="0"/>
              </a:spcBef>
              <a:spcAft>
                <a:spcPts val="0"/>
              </a:spcAft>
              <a:buSzPts val="1100"/>
              <a:buAutoNum type="arabicPeriod"/>
            </a:pPr>
            <a:r>
              <a:rPr lang="en"/>
              <a:t>Reclining bikes</a:t>
            </a:r>
            <a:endParaRPr/>
          </a:p>
          <a:p>
            <a:pPr indent="-298450" lvl="0" marL="457200" rtl="0" algn="l">
              <a:spcBef>
                <a:spcPts val="0"/>
              </a:spcBef>
              <a:spcAft>
                <a:spcPts val="0"/>
              </a:spcAft>
              <a:buSzPts val="1100"/>
              <a:buAutoNum type="arabicPeriod"/>
            </a:pPr>
            <a:r>
              <a:rPr lang="en"/>
              <a:t>Hand tricycles</a:t>
            </a:r>
            <a:endParaRPr/>
          </a:p>
          <a:p>
            <a:pPr indent="-298450" lvl="0" marL="457200" rtl="0" algn="l">
              <a:spcBef>
                <a:spcPts val="0"/>
              </a:spcBef>
              <a:spcAft>
                <a:spcPts val="0"/>
              </a:spcAft>
              <a:buSzPts val="1100"/>
              <a:buAutoNum type="arabicPeriod"/>
            </a:pPr>
            <a:r>
              <a:rPr lang="en"/>
              <a:t>Cargo bikes</a:t>
            </a:r>
            <a:endParaRPr/>
          </a:p>
          <a:p>
            <a:pPr indent="0" lvl="0" marL="0" rtl="0" algn="l">
              <a:spcBef>
                <a:spcPts val="0"/>
              </a:spcBef>
              <a:spcAft>
                <a:spcPts val="0"/>
              </a:spcAft>
              <a:buNone/>
            </a:pPr>
            <a:r>
              <a:rPr lang="en"/>
              <a:t>These make bike sharing more inclusive for people with disabilities.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3ac54080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3ac54080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Out of </a:t>
            </a:r>
            <a:r>
              <a:rPr b="1" lang="en">
                <a:solidFill>
                  <a:schemeClr val="dk1"/>
                </a:solidFill>
                <a:highlight>
                  <a:schemeClr val="lt1"/>
                </a:highlight>
              </a:rPr>
              <a:t>5,755,128 ride events</a:t>
            </a:r>
            <a:endParaRPr b="1">
              <a:solidFill>
                <a:schemeClr val="dk1"/>
              </a:solidFill>
              <a:highlight>
                <a:schemeClr val="lt1"/>
              </a:highlight>
            </a:endParaRPr>
          </a:p>
          <a:p>
            <a:pPr indent="0" lvl="0" marL="0" rtl="0" algn="l">
              <a:spcBef>
                <a:spcPts val="0"/>
              </a:spcBef>
              <a:spcAft>
                <a:spcPts val="0"/>
              </a:spcAft>
              <a:buNone/>
            </a:pPr>
            <a:r>
              <a:rPr lang="en" sz="900">
                <a:solidFill>
                  <a:schemeClr val="dk1"/>
                </a:solidFill>
                <a:highlight>
                  <a:srgbClr val="E1F5FE"/>
                </a:highlight>
              </a:rPr>
              <a:t> </a:t>
            </a:r>
            <a:endParaRPr>
              <a:solidFill>
                <a:schemeClr val="dk1"/>
              </a:solidFill>
            </a:endParaRPr>
          </a:p>
          <a:p>
            <a:pPr indent="0" lvl="0" marL="0" rtl="0" algn="l">
              <a:spcBef>
                <a:spcPts val="0"/>
              </a:spcBef>
              <a:spcAft>
                <a:spcPts val="0"/>
              </a:spcAft>
              <a:buNone/>
            </a:pPr>
            <a:r>
              <a:rPr b="1" lang="en">
                <a:highlight>
                  <a:srgbClr val="FFFFFF"/>
                </a:highlight>
              </a:rPr>
              <a:t>Classic_bike: 897,376 | 1,740,432</a:t>
            </a:r>
            <a:endParaRPr b="1">
              <a:highlight>
                <a:srgbClr val="FFFFFF"/>
              </a:highlight>
            </a:endParaRPr>
          </a:p>
          <a:p>
            <a:pPr indent="0" lvl="0" marL="0" rtl="0" algn="l">
              <a:spcBef>
                <a:spcPts val="0"/>
              </a:spcBef>
              <a:spcAft>
                <a:spcPts val="0"/>
              </a:spcAft>
              <a:buNone/>
            </a:pPr>
            <a:r>
              <a:rPr b="1" lang="en">
                <a:highlight>
                  <a:srgbClr val="FFFFFF"/>
                </a:highlight>
              </a:rPr>
              <a:t>Docked_bike: 182,194 | 0</a:t>
            </a:r>
            <a:endParaRPr b="1">
              <a:highlight>
                <a:srgbClr val="FFFFFF"/>
              </a:highlight>
            </a:endParaRPr>
          </a:p>
          <a:p>
            <a:pPr indent="0" lvl="0" marL="0" rtl="0" algn="l">
              <a:spcBef>
                <a:spcPts val="0"/>
              </a:spcBef>
              <a:spcAft>
                <a:spcPts val="0"/>
              </a:spcAft>
              <a:buNone/>
            </a:pPr>
            <a:r>
              <a:rPr b="1" lang="en">
                <a:highlight>
                  <a:srgbClr val="FFFFFF"/>
                </a:highlight>
              </a:rPr>
              <a:t>Electric_bike: 1,273,179 | 1,661,947</a:t>
            </a:r>
            <a:endParaRPr b="1">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Remember:</a:t>
            </a:r>
            <a:endParaRPr b="1">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Casual riders are customers who purchase the single-ride or full-day passes.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There is no way to account for customers who use Cyclistic multiple times in a day.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Annual members slightly prefer classic bikes to electric bikes.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3ac540809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3ac540809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&gt; Median = Right skewed data points.</a:t>
            </a:r>
            <a:endParaRPr/>
          </a:p>
          <a:p>
            <a:pPr indent="0" lvl="0" marL="0" rtl="0" algn="l">
              <a:spcBef>
                <a:spcPts val="0"/>
              </a:spcBef>
              <a:spcAft>
                <a:spcPts val="0"/>
              </a:spcAft>
              <a:buNone/>
            </a:pPr>
            <a:r>
              <a:rPr lang="en"/>
              <a:t>Suggests outliers exist, on the high end.</a:t>
            </a:r>
            <a:endParaRPr/>
          </a:p>
          <a:p>
            <a:pPr indent="0" lvl="0" marL="0" rtl="0" algn="l">
              <a:spcBef>
                <a:spcPts val="0"/>
              </a:spcBef>
              <a:spcAft>
                <a:spcPts val="0"/>
              </a:spcAft>
              <a:buNone/>
            </a:pPr>
            <a:r>
              <a:rPr lang="en"/>
              <a:t>For both casual riders and annual members, the max ride length indicates some customers keep the bikes longer than 24 hours.</a:t>
            </a:r>
            <a:endParaRPr/>
          </a:p>
          <a:p>
            <a:pPr indent="0" lvl="0" marL="0" rtl="0" algn="l">
              <a:spcBef>
                <a:spcPts val="0"/>
              </a:spcBef>
              <a:spcAft>
                <a:spcPts val="0"/>
              </a:spcAft>
              <a:buNone/>
            </a:pPr>
            <a:r>
              <a:rPr lang="en"/>
              <a:t>Removed maintenance records contained negative entries, if positive, that exceed 24 hrs.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744575"/>
            <a:ext cx="5082900" cy="92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Cyclistic Bike-Share</a:t>
            </a:r>
            <a:endParaRPr/>
          </a:p>
        </p:txBody>
      </p:sp>
      <p:sp>
        <p:nvSpPr>
          <p:cNvPr id="65" name="Google Shape;65;p13"/>
          <p:cNvSpPr txBox="1"/>
          <p:nvPr>
            <p:ph idx="1" type="subTitle"/>
          </p:nvPr>
        </p:nvSpPr>
        <p:spPr>
          <a:xfrm>
            <a:off x="1240875" y="1477850"/>
            <a:ext cx="2862900" cy="61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solidFill>
                  <a:srgbClr val="434343"/>
                </a:solidFill>
              </a:rPr>
              <a:t>Marketing Analysis</a:t>
            </a:r>
            <a:endParaRPr sz="2400">
              <a:solidFill>
                <a:srgbClr val="434343"/>
              </a:solidFill>
            </a:endParaRPr>
          </a:p>
        </p:txBody>
      </p:sp>
      <p:sp>
        <p:nvSpPr>
          <p:cNvPr id="66" name="Google Shape;66;p13"/>
          <p:cNvSpPr txBox="1"/>
          <p:nvPr/>
        </p:nvSpPr>
        <p:spPr>
          <a:xfrm>
            <a:off x="6318850" y="4128875"/>
            <a:ext cx="26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Presentor: Malcomb C. Brown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         Date: 12-07-2022</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25" y="311425"/>
            <a:ext cx="8520600" cy="8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a:t>
            </a:r>
            <a:endParaRPr/>
          </a:p>
          <a:p>
            <a:pPr indent="0" lvl="0" marL="0" rtl="0" algn="l">
              <a:spcBef>
                <a:spcPts val="0"/>
              </a:spcBef>
              <a:spcAft>
                <a:spcPts val="0"/>
              </a:spcAft>
              <a:buNone/>
            </a:pPr>
            <a:r>
              <a:rPr lang="en" sz="1466"/>
              <a:t>Number of Rides</a:t>
            </a:r>
            <a:endParaRPr sz="1466"/>
          </a:p>
        </p:txBody>
      </p:sp>
      <p:sp>
        <p:nvSpPr>
          <p:cNvPr id="139" name="Google Shape;139;p22"/>
          <p:cNvSpPr txBox="1"/>
          <p:nvPr>
            <p:ph idx="1" type="body"/>
          </p:nvPr>
        </p:nvSpPr>
        <p:spPr>
          <a:xfrm>
            <a:off x="311725" y="1505700"/>
            <a:ext cx="3999900" cy="30762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Saturday is the busiest day of the week</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38761D"/>
                </a:solidFill>
              </a:rPr>
              <a:t>Members</a:t>
            </a:r>
            <a:r>
              <a:rPr b="1" lang="en" sz="1400">
                <a:solidFill>
                  <a:srgbClr val="000000"/>
                </a:solidFill>
              </a:rPr>
              <a:t> ride most on weekdays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Sun. is the only day </a:t>
            </a:r>
            <a:r>
              <a:rPr b="1" lang="en" sz="1400">
                <a:solidFill>
                  <a:srgbClr val="38761D"/>
                </a:solidFill>
              </a:rPr>
              <a:t>members</a:t>
            </a:r>
            <a:r>
              <a:rPr b="1" lang="en" sz="1400">
                <a:solidFill>
                  <a:srgbClr val="000000"/>
                </a:solidFill>
              </a:rPr>
              <a:t> ride count less than 450,000</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 </a:t>
            </a:r>
            <a:r>
              <a:rPr b="1" lang="en" sz="1400">
                <a:solidFill>
                  <a:srgbClr val="000000"/>
                </a:solidFill>
              </a:rPr>
              <a:t>ride mostly on weekends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a:t>
            </a:r>
            <a:r>
              <a:rPr b="1" lang="en" sz="1400">
                <a:solidFill>
                  <a:srgbClr val="000000"/>
                </a:solidFill>
              </a:rPr>
              <a:t> are highest demographic on Sat. and Sun.</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Sat. and Sun. are the only days </a:t>
            </a:r>
            <a:r>
              <a:rPr b="1" lang="en" sz="1400">
                <a:solidFill>
                  <a:srgbClr val="1155CC"/>
                </a:solidFill>
              </a:rPr>
              <a:t>casual riders</a:t>
            </a:r>
            <a:r>
              <a:rPr b="1" lang="en" sz="1400">
                <a:solidFill>
                  <a:srgbClr val="000000"/>
                </a:solidFill>
              </a:rPr>
              <a:t> ride count exceeds 350,000</a:t>
            </a:r>
            <a:endParaRPr b="1" sz="1400">
              <a:solidFill>
                <a:srgbClr val="000000"/>
              </a:solidFill>
            </a:endParaRPr>
          </a:p>
        </p:txBody>
      </p:sp>
      <p:pic>
        <p:nvPicPr>
          <p:cNvPr id="140" name="Google Shape;140;p22"/>
          <p:cNvPicPr preferRelativeResize="0"/>
          <p:nvPr/>
        </p:nvPicPr>
        <p:blipFill>
          <a:blip r:embed="rId3">
            <a:alphaModFix/>
          </a:blip>
          <a:stretch>
            <a:fillRect/>
          </a:stretch>
        </p:blipFill>
        <p:spPr>
          <a:xfrm>
            <a:off x="4464000" y="1505050"/>
            <a:ext cx="4527600" cy="3077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0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1000"/>
                                        <p:tgtEl>
                                          <p:spTgt spid="1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25" y="311425"/>
            <a:ext cx="8520600" cy="8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a:t>
            </a:r>
            <a:endParaRPr/>
          </a:p>
          <a:p>
            <a:pPr indent="0" lvl="0" marL="0" rtl="0" algn="l">
              <a:spcBef>
                <a:spcPts val="0"/>
              </a:spcBef>
              <a:spcAft>
                <a:spcPts val="0"/>
              </a:spcAft>
              <a:buNone/>
            </a:pPr>
            <a:r>
              <a:rPr lang="en" sz="1466"/>
              <a:t>Average</a:t>
            </a:r>
            <a:r>
              <a:rPr lang="en" sz="1466"/>
              <a:t> Ride Time (minutes)</a:t>
            </a:r>
            <a:endParaRPr sz="1466"/>
          </a:p>
        </p:txBody>
      </p:sp>
      <p:sp>
        <p:nvSpPr>
          <p:cNvPr id="146" name="Google Shape;146;p23"/>
          <p:cNvSpPr txBox="1"/>
          <p:nvPr>
            <p:ph idx="1" type="body"/>
          </p:nvPr>
        </p:nvSpPr>
        <p:spPr>
          <a:xfrm>
            <a:off x="311725" y="1505700"/>
            <a:ext cx="3999900" cy="30762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38761D"/>
                </a:solidFill>
              </a:rPr>
              <a:t>Members</a:t>
            </a:r>
            <a:r>
              <a:rPr b="1" lang="en" sz="1400">
                <a:solidFill>
                  <a:srgbClr val="000000"/>
                </a:solidFill>
              </a:rPr>
              <a:t>  and </a:t>
            </a:r>
            <a:r>
              <a:rPr b="1" lang="en" sz="1400">
                <a:solidFill>
                  <a:srgbClr val="1155CC"/>
                </a:solidFill>
              </a:rPr>
              <a:t>casual riders</a:t>
            </a:r>
            <a:r>
              <a:rPr b="1" lang="en" sz="1400">
                <a:solidFill>
                  <a:srgbClr val="000000"/>
                </a:solidFill>
              </a:rPr>
              <a:t> ride longer on weekends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 </a:t>
            </a:r>
            <a:r>
              <a:rPr b="1" lang="en" sz="1400">
                <a:solidFill>
                  <a:srgbClr val="000000"/>
                </a:solidFill>
              </a:rPr>
              <a:t>ride longest on Sundays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a:t>
            </a:r>
            <a:r>
              <a:rPr b="1" lang="en" sz="1400">
                <a:solidFill>
                  <a:srgbClr val="000000"/>
                </a:solidFill>
              </a:rPr>
              <a:t> average less than 30 minutes ride time on weekdays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Members</a:t>
            </a:r>
            <a:r>
              <a:rPr b="1" lang="en" sz="1400">
                <a:solidFill>
                  <a:srgbClr val="000000"/>
                </a:solidFill>
              </a:rPr>
              <a:t> on average ride less than 13 minutes a day</a:t>
            </a:r>
            <a:endParaRPr b="1" sz="1400">
              <a:solidFill>
                <a:srgbClr val="000000"/>
              </a:solidFill>
            </a:endParaRPr>
          </a:p>
        </p:txBody>
      </p:sp>
      <p:pic>
        <p:nvPicPr>
          <p:cNvPr id="147" name="Google Shape;147;p23"/>
          <p:cNvPicPr preferRelativeResize="0"/>
          <p:nvPr/>
        </p:nvPicPr>
        <p:blipFill>
          <a:blip r:embed="rId3">
            <a:alphaModFix/>
          </a:blip>
          <a:stretch>
            <a:fillRect/>
          </a:stretch>
        </p:blipFill>
        <p:spPr>
          <a:xfrm>
            <a:off x="4464025" y="1435325"/>
            <a:ext cx="4527576" cy="32169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25" y="311425"/>
            <a:ext cx="8520600" cy="8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a:t>
            </a:r>
            <a:r>
              <a:rPr lang="en"/>
              <a:t>ly Trends</a:t>
            </a:r>
            <a:endParaRPr/>
          </a:p>
          <a:p>
            <a:pPr indent="0" lvl="0" marL="0" rtl="0" algn="l">
              <a:spcBef>
                <a:spcPts val="0"/>
              </a:spcBef>
              <a:spcAft>
                <a:spcPts val="0"/>
              </a:spcAft>
              <a:buNone/>
            </a:pPr>
            <a:r>
              <a:rPr lang="en" sz="1466"/>
              <a:t>Number of Rides</a:t>
            </a:r>
            <a:endParaRPr sz="1466"/>
          </a:p>
        </p:txBody>
      </p:sp>
      <p:sp>
        <p:nvSpPr>
          <p:cNvPr id="153" name="Google Shape;153;p24"/>
          <p:cNvSpPr txBox="1"/>
          <p:nvPr>
            <p:ph idx="1" type="body"/>
          </p:nvPr>
        </p:nvSpPr>
        <p:spPr>
          <a:xfrm>
            <a:off x="311725" y="1505700"/>
            <a:ext cx="3999900" cy="30762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38761D"/>
                </a:solidFill>
              </a:rPr>
              <a:t>Members</a:t>
            </a:r>
            <a:r>
              <a:rPr b="1" lang="en" sz="1400">
                <a:solidFill>
                  <a:srgbClr val="000000"/>
                </a:solidFill>
              </a:rPr>
              <a:t> ride more than </a:t>
            </a:r>
            <a:r>
              <a:rPr b="1" lang="en" sz="1400">
                <a:solidFill>
                  <a:srgbClr val="1155CC"/>
                </a:solidFill>
              </a:rPr>
              <a:t>casual riders</a:t>
            </a:r>
            <a:endParaRPr b="1" sz="1400">
              <a:solidFill>
                <a:srgbClr val="1155CC"/>
              </a:solidFill>
            </a:endParaRPr>
          </a:p>
          <a:p>
            <a:pPr indent="-317500" lvl="0" marL="457200" rtl="0" algn="l">
              <a:spcBef>
                <a:spcPts val="0"/>
              </a:spcBef>
              <a:spcAft>
                <a:spcPts val="0"/>
              </a:spcAft>
              <a:buClr>
                <a:srgbClr val="000000"/>
              </a:buClr>
              <a:buSzPts val="1400"/>
              <a:buChar char="●"/>
            </a:pPr>
            <a:r>
              <a:rPr b="1" lang="en" sz="1400">
                <a:solidFill>
                  <a:srgbClr val="000000"/>
                </a:solidFill>
              </a:rPr>
              <a:t>Summer is the busiest season</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July is the busiest month</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Winter is the slowest season</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January is the slowest month</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Rides increase significantly from April to May</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June and July difference less than 50,000 </a:t>
            </a:r>
            <a:endParaRPr b="1" sz="1400">
              <a:solidFill>
                <a:srgbClr val="000000"/>
              </a:solidFill>
            </a:endParaRPr>
          </a:p>
        </p:txBody>
      </p:sp>
      <p:pic>
        <p:nvPicPr>
          <p:cNvPr id="154" name="Google Shape;154;p24"/>
          <p:cNvPicPr preferRelativeResize="0"/>
          <p:nvPr/>
        </p:nvPicPr>
        <p:blipFill>
          <a:blip r:embed="rId3">
            <a:alphaModFix/>
          </a:blip>
          <a:stretch>
            <a:fillRect/>
          </a:stretch>
        </p:blipFill>
        <p:spPr>
          <a:xfrm>
            <a:off x="4464025" y="1505063"/>
            <a:ext cx="4527575" cy="30774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25" y="311425"/>
            <a:ext cx="8520600" cy="8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a:t>
            </a:r>
            <a:r>
              <a:rPr lang="en"/>
              <a:t>ly Trends</a:t>
            </a:r>
            <a:endParaRPr/>
          </a:p>
          <a:p>
            <a:pPr indent="0" lvl="0" marL="0" rtl="0" algn="l">
              <a:spcBef>
                <a:spcPts val="0"/>
              </a:spcBef>
              <a:spcAft>
                <a:spcPts val="0"/>
              </a:spcAft>
              <a:buNone/>
            </a:pPr>
            <a:r>
              <a:rPr lang="en" sz="1466"/>
              <a:t>Average Ride Time (minutes)</a:t>
            </a:r>
            <a:endParaRPr sz="1466"/>
          </a:p>
        </p:txBody>
      </p:sp>
      <p:sp>
        <p:nvSpPr>
          <p:cNvPr id="160" name="Google Shape;160;p25"/>
          <p:cNvSpPr txBox="1"/>
          <p:nvPr>
            <p:ph idx="1" type="body"/>
          </p:nvPr>
        </p:nvSpPr>
        <p:spPr>
          <a:xfrm>
            <a:off x="311725" y="1505700"/>
            <a:ext cx="3999900" cy="30762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38761D"/>
                </a:solidFill>
              </a:rPr>
              <a:t>Members</a:t>
            </a:r>
            <a:r>
              <a:rPr b="1" lang="en" sz="1400">
                <a:solidFill>
                  <a:srgbClr val="000000"/>
                </a:solidFill>
              </a:rPr>
              <a:t> avg. ride time is less during the winter</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 </a:t>
            </a:r>
            <a:r>
              <a:rPr b="1" lang="en" sz="1400">
                <a:solidFill>
                  <a:srgbClr val="000000"/>
                </a:solidFill>
              </a:rPr>
              <a:t>avg.</a:t>
            </a:r>
            <a:r>
              <a:rPr b="1" lang="en" sz="1400">
                <a:solidFill>
                  <a:srgbClr val="1155CC"/>
                </a:solidFill>
              </a:rPr>
              <a:t> </a:t>
            </a:r>
            <a:r>
              <a:rPr b="1" lang="en" sz="1400">
                <a:solidFill>
                  <a:srgbClr val="000000"/>
                </a:solidFill>
              </a:rPr>
              <a:t>ride time decreases in the fall</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a:t>
            </a:r>
            <a:r>
              <a:rPr b="1" lang="en" sz="1400">
                <a:solidFill>
                  <a:srgbClr val="000000"/>
                </a:solidFill>
              </a:rPr>
              <a:t> ride longer in Jan. and Mar. thru Jun.</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Spring has the highest combined average ride lengths</a:t>
            </a:r>
            <a:endParaRPr b="1" sz="1400">
              <a:solidFill>
                <a:srgbClr val="000000"/>
              </a:solidFill>
            </a:endParaRPr>
          </a:p>
        </p:txBody>
      </p:sp>
      <p:pic>
        <p:nvPicPr>
          <p:cNvPr id="161" name="Google Shape;161;p25"/>
          <p:cNvPicPr preferRelativeResize="0"/>
          <p:nvPr/>
        </p:nvPicPr>
        <p:blipFill>
          <a:blip r:embed="rId3">
            <a:alphaModFix/>
          </a:blip>
          <a:stretch>
            <a:fillRect/>
          </a:stretch>
        </p:blipFill>
        <p:spPr>
          <a:xfrm>
            <a:off x="4474075" y="1435325"/>
            <a:ext cx="4527576" cy="32169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Trends and Insights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Trends and Insights</a:t>
            </a:r>
            <a:endParaRPr/>
          </a:p>
        </p:txBody>
      </p:sp>
      <p:sp>
        <p:nvSpPr>
          <p:cNvPr id="172" name="Google Shape;172;p27"/>
          <p:cNvSpPr txBox="1"/>
          <p:nvPr/>
        </p:nvSpPr>
        <p:spPr>
          <a:xfrm>
            <a:off x="311700" y="2240225"/>
            <a:ext cx="8520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b="1" lang="en" sz="1800">
                <a:latin typeface="Roboto"/>
                <a:ea typeface="Roboto"/>
                <a:cs typeface="Roboto"/>
                <a:sym typeface="Roboto"/>
              </a:rPr>
              <a:t>Summer is the busiest season</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solidFill>
                  <a:srgbClr val="1155CC"/>
                </a:solidFill>
                <a:latin typeface="Roboto"/>
                <a:ea typeface="Roboto"/>
                <a:cs typeface="Roboto"/>
                <a:sym typeface="Roboto"/>
              </a:rPr>
              <a:t>Casual riders’</a:t>
            </a:r>
            <a:r>
              <a:rPr b="1" lang="en" sz="1800">
                <a:latin typeface="Roboto"/>
                <a:ea typeface="Roboto"/>
                <a:cs typeface="Roboto"/>
                <a:sym typeface="Roboto"/>
              </a:rPr>
              <a:t> avg. ride length is more than double that of </a:t>
            </a:r>
            <a:r>
              <a:rPr b="1" lang="en" sz="1800">
                <a:solidFill>
                  <a:srgbClr val="38761D"/>
                </a:solidFill>
                <a:latin typeface="Roboto"/>
                <a:ea typeface="Roboto"/>
                <a:cs typeface="Roboto"/>
                <a:sym typeface="Roboto"/>
              </a:rPr>
              <a:t>annual members</a:t>
            </a:r>
            <a:endParaRPr b="1" sz="1800">
              <a:solidFill>
                <a:srgbClr val="38761D"/>
              </a:solidFill>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solidFill>
                  <a:srgbClr val="1155CC"/>
                </a:solidFill>
                <a:latin typeface="Roboto"/>
                <a:ea typeface="Roboto"/>
                <a:cs typeface="Roboto"/>
                <a:sym typeface="Roboto"/>
              </a:rPr>
              <a:t>Casual riders</a:t>
            </a:r>
            <a:r>
              <a:rPr b="1" lang="en" sz="1800">
                <a:latin typeface="Roboto"/>
                <a:ea typeface="Roboto"/>
                <a:cs typeface="Roboto"/>
                <a:sym typeface="Roboto"/>
              </a:rPr>
              <a:t> ride more than </a:t>
            </a:r>
            <a:r>
              <a:rPr b="1" lang="en" sz="1800">
                <a:solidFill>
                  <a:srgbClr val="38761D"/>
                </a:solidFill>
                <a:latin typeface="Roboto"/>
                <a:ea typeface="Roboto"/>
                <a:cs typeface="Roboto"/>
                <a:sym typeface="Roboto"/>
              </a:rPr>
              <a:t>members</a:t>
            </a:r>
            <a:r>
              <a:rPr b="1" lang="en" sz="1800">
                <a:latin typeface="Roboto"/>
                <a:ea typeface="Roboto"/>
                <a:cs typeface="Roboto"/>
                <a:sym typeface="Roboto"/>
              </a:rPr>
              <a:t> on the weekend</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solidFill>
                  <a:srgbClr val="38761D"/>
                </a:solidFill>
                <a:latin typeface="Roboto"/>
                <a:ea typeface="Roboto"/>
                <a:cs typeface="Roboto"/>
                <a:sym typeface="Roboto"/>
              </a:rPr>
              <a:t>Annual Members</a:t>
            </a:r>
            <a:r>
              <a:rPr b="1" lang="en" sz="1800">
                <a:latin typeface="Roboto"/>
                <a:ea typeface="Roboto"/>
                <a:cs typeface="Roboto"/>
                <a:sym typeface="Roboto"/>
              </a:rPr>
              <a:t> ride more on weekdays</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latin typeface="Roboto"/>
                <a:ea typeface="Roboto"/>
                <a:cs typeface="Roboto"/>
                <a:sym typeface="Roboto"/>
              </a:rPr>
              <a:t>Only </a:t>
            </a:r>
            <a:r>
              <a:rPr b="1" lang="en" sz="1800">
                <a:solidFill>
                  <a:srgbClr val="1155CC"/>
                </a:solidFill>
                <a:latin typeface="Roboto"/>
                <a:ea typeface="Roboto"/>
                <a:cs typeface="Roboto"/>
                <a:sym typeface="Roboto"/>
              </a:rPr>
              <a:t>casual riders </a:t>
            </a:r>
            <a:r>
              <a:rPr b="1" lang="en" sz="1800">
                <a:latin typeface="Roboto"/>
                <a:ea typeface="Roboto"/>
                <a:cs typeface="Roboto"/>
                <a:sym typeface="Roboto"/>
              </a:rPr>
              <a:t>use the ‘docked’ bike option</a:t>
            </a:r>
            <a:endParaRPr b="1"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Recommendations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83" name="Google Shape;183;p29"/>
          <p:cNvSpPr txBox="1"/>
          <p:nvPr>
            <p:ph idx="1" type="body"/>
          </p:nvPr>
        </p:nvSpPr>
        <p:spPr>
          <a:xfrm>
            <a:off x="2136000" y="1676475"/>
            <a:ext cx="4872000" cy="3076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b="1" lang="en" sz="1600">
                <a:solidFill>
                  <a:srgbClr val="000000"/>
                </a:solidFill>
              </a:rPr>
              <a:t>Conduct a survey of </a:t>
            </a:r>
            <a:r>
              <a:rPr b="1" lang="en" sz="1600">
                <a:solidFill>
                  <a:srgbClr val="1155CC"/>
                </a:solidFill>
              </a:rPr>
              <a:t>casual riders</a:t>
            </a:r>
            <a:r>
              <a:rPr b="1" lang="en" sz="1600">
                <a:solidFill>
                  <a:srgbClr val="000000"/>
                </a:solidFill>
              </a:rPr>
              <a:t>.</a:t>
            </a:r>
            <a:endParaRPr b="1" sz="16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Why do they choose Cyclistic?</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How do they utilize our service?</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Why do customers choose a bike type?</a:t>
            </a:r>
            <a:endParaRPr sz="1400">
              <a:solidFill>
                <a:srgbClr val="000000"/>
              </a:solidFill>
            </a:endParaRPr>
          </a:p>
          <a:p>
            <a:pPr indent="-330200" lvl="0" marL="457200" rtl="0" algn="l">
              <a:spcBef>
                <a:spcPts val="0"/>
              </a:spcBef>
              <a:spcAft>
                <a:spcPts val="0"/>
              </a:spcAft>
              <a:buClr>
                <a:srgbClr val="000000"/>
              </a:buClr>
              <a:buSzPts val="1600"/>
              <a:buAutoNum type="arabicPeriod"/>
            </a:pPr>
            <a:r>
              <a:rPr b="1" lang="en" sz="1600">
                <a:solidFill>
                  <a:srgbClr val="000000"/>
                </a:solidFill>
              </a:rPr>
              <a:t>Target the ‘docked’ bike riders.</a:t>
            </a:r>
            <a:endParaRPr b="1" sz="1600">
              <a:solidFill>
                <a:srgbClr val="000000"/>
              </a:solidFill>
            </a:endParaRPr>
          </a:p>
          <a:p>
            <a:pPr indent="-317500" lvl="1" marL="914400" rtl="0" algn="l">
              <a:spcBef>
                <a:spcPts val="0"/>
              </a:spcBef>
              <a:spcAft>
                <a:spcPts val="0"/>
              </a:spcAft>
              <a:buClr>
                <a:srgbClr val="38761D"/>
              </a:buClr>
              <a:buSzPts val="1400"/>
              <a:buAutoNum type="alphaLcPeriod"/>
            </a:pPr>
            <a:r>
              <a:rPr lang="en" sz="1400">
                <a:solidFill>
                  <a:srgbClr val="38761D"/>
                </a:solidFill>
              </a:rPr>
              <a:t>Members</a:t>
            </a:r>
            <a:r>
              <a:rPr lang="en" sz="1400">
                <a:solidFill>
                  <a:srgbClr val="000000"/>
                </a:solidFill>
              </a:rPr>
              <a:t> do not use ‘docked’ bikes.</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Represents 3% of all rides.</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8% of customers choose assistive bike options.</a:t>
            </a:r>
            <a:endParaRPr sz="1400">
              <a:solidFill>
                <a:srgbClr val="000000"/>
              </a:solidFill>
            </a:endParaRPr>
          </a:p>
          <a:p>
            <a:pPr indent="-330200" lvl="0" marL="457200" rtl="0" algn="l">
              <a:spcBef>
                <a:spcPts val="0"/>
              </a:spcBef>
              <a:spcAft>
                <a:spcPts val="0"/>
              </a:spcAft>
              <a:buClr>
                <a:srgbClr val="000000"/>
              </a:buClr>
              <a:buSzPts val="1600"/>
              <a:buAutoNum type="arabicPeriod"/>
            </a:pPr>
            <a:r>
              <a:rPr b="1" lang="en" sz="1600">
                <a:solidFill>
                  <a:srgbClr val="000000"/>
                </a:solidFill>
              </a:rPr>
              <a:t>Partnerships.</a:t>
            </a:r>
            <a:endParaRPr b="1" sz="16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Local businesses.</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Events.</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sz="1400">
                <a:solidFill>
                  <a:srgbClr val="000000"/>
                </a:solidFill>
              </a:rPr>
              <a:t>Festivals.</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Survey</a:t>
            </a:r>
            <a:endParaRPr/>
          </a:p>
        </p:txBody>
      </p:sp>
      <p:sp>
        <p:nvSpPr>
          <p:cNvPr id="189" name="Google Shape;189;p30"/>
          <p:cNvSpPr txBox="1"/>
          <p:nvPr/>
        </p:nvSpPr>
        <p:spPr>
          <a:xfrm>
            <a:off x="1678800" y="1979050"/>
            <a:ext cx="5786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Conduct a survey of our casual riders to gather more data to design the marketing strategy around.  We can gain an understanding of WHY </a:t>
            </a:r>
            <a:r>
              <a:rPr b="1" lang="en" sz="1600">
                <a:solidFill>
                  <a:srgbClr val="1155CC"/>
                </a:solidFill>
                <a:latin typeface="Roboto"/>
                <a:ea typeface="Roboto"/>
                <a:cs typeface="Roboto"/>
                <a:sym typeface="Roboto"/>
              </a:rPr>
              <a:t>casual riders</a:t>
            </a:r>
            <a:r>
              <a:rPr b="1" lang="en" sz="1600">
                <a:latin typeface="Roboto"/>
                <a:ea typeface="Roboto"/>
                <a:cs typeface="Roboto"/>
                <a:sym typeface="Roboto"/>
              </a:rPr>
              <a:t> choose a specific payment option and type of bike.  </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While the survey is taking place, further data cleaning and verification of geographical data can be done and added into the analysis.  Data architects can explain how data is entered in the system.</a:t>
            </a:r>
            <a:endParaRPr b="1"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Docked Bike Type</a:t>
            </a:r>
            <a:endParaRPr/>
          </a:p>
        </p:txBody>
      </p:sp>
      <p:sp>
        <p:nvSpPr>
          <p:cNvPr id="195" name="Google Shape;195;p31"/>
          <p:cNvSpPr txBox="1"/>
          <p:nvPr/>
        </p:nvSpPr>
        <p:spPr>
          <a:xfrm>
            <a:off x="1678800" y="1989100"/>
            <a:ext cx="5786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Design a campaign focused on converting the ‘docked’ bike riders into annual member.  3% of all rides occur on these bikes and only </a:t>
            </a:r>
            <a:r>
              <a:rPr b="1" lang="en" sz="1600">
                <a:solidFill>
                  <a:srgbClr val="1155CC"/>
                </a:solidFill>
                <a:latin typeface="Roboto"/>
                <a:ea typeface="Roboto"/>
                <a:cs typeface="Roboto"/>
                <a:sym typeface="Roboto"/>
              </a:rPr>
              <a:t>casual riders</a:t>
            </a:r>
            <a:r>
              <a:rPr b="1" lang="en" sz="1600">
                <a:latin typeface="Roboto"/>
                <a:ea typeface="Roboto"/>
                <a:cs typeface="Roboto"/>
                <a:sym typeface="Roboto"/>
              </a:rPr>
              <a:t> use them.  8% of customers use our </a:t>
            </a:r>
            <a:r>
              <a:rPr b="1" lang="en" sz="1600">
                <a:latin typeface="Roboto"/>
                <a:ea typeface="Roboto"/>
                <a:cs typeface="Roboto"/>
                <a:sym typeface="Roboto"/>
              </a:rPr>
              <a:t>assistive</a:t>
            </a:r>
            <a:r>
              <a:rPr b="1" lang="en" sz="1600">
                <a:latin typeface="Roboto"/>
                <a:ea typeface="Roboto"/>
                <a:cs typeface="Roboto"/>
                <a:sym typeface="Roboto"/>
              </a:rPr>
              <a:t> bike option, providing a service to those with a disability.</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Highlight the cost benefits of becoming an </a:t>
            </a:r>
            <a:r>
              <a:rPr b="1" lang="en" sz="1600">
                <a:solidFill>
                  <a:srgbClr val="38761D"/>
                </a:solidFill>
                <a:latin typeface="Roboto"/>
                <a:ea typeface="Roboto"/>
                <a:cs typeface="Roboto"/>
                <a:sym typeface="Roboto"/>
              </a:rPr>
              <a:t>annual member</a:t>
            </a:r>
            <a:r>
              <a:rPr b="1" lang="en" sz="1600">
                <a:latin typeface="Roboto"/>
                <a:ea typeface="Roboto"/>
                <a:cs typeface="Roboto"/>
                <a:sym typeface="Roboto"/>
              </a:rPr>
              <a:t> as these riders, on average, ride longer.   For disabled riders, we should offer a discount or additional service.</a:t>
            </a:r>
            <a:endParaRPr b="1"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t>Outline</a:t>
            </a:r>
            <a:endParaRPr b="1" sz="3200"/>
          </a:p>
        </p:txBody>
      </p:sp>
      <p:sp>
        <p:nvSpPr>
          <p:cNvPr id="72" name="Google Shape;72;p14"/>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b="1" lang="en" sz="1800">
                <a:solidFill>
                  <a:schemeClr val="dk1"/>
                </a:solidFill>
              </a:rPr>
              <a:t>Executive Summary</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Introduction</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Methodology</a:t>
            </a:r>
            <a:endParaRPr b="1" sz="1800">
              <a:solidFill>
                <a:schemeClr val="dk1"/>
              </a:solidFill>
            </a:endParaRPr>
          </a:p>
          <a:p>
            <a:pPr indent="-330200" lvl="1" marL="914400" rtl="0" algn="l">
              <a:spcBef>
                <a:spcPts val="0"/>
              </a:spcBef>
              <a:spcAft>
                <a:spcPts val="0"/>
              </a:spcAft>
              <a:buClr>
                <a:schemeClr val="dk1"/>
              </a:buClr>
              <a:buSzPts val="1600"/>
              <a:buChar char="○"/>
            </a:pPr>
            <a:r>
              <a:rPr i="1" lang="en" sz="1600">
                <a:solidFill>
                  <a:schemeClr val="dk1"/>
                </a:solidFill>
              </a:rPr>
              <a:t>Tools</a:t>
            </a:r>
            <a:endParaRPr i="1" sz="1600">
              <a:solidFill>
                <a:schemeClr val="dk1"/>
              </a:solidFill>
            </a:endParaRPr>
          </a:p>
          <a:p>
            <a:pPr indent="-330200" lvl="1" marL="914400" rtl="0" algn="l">
              <a:spcBef>
                <a:spcPts val="0"/>
              </a:spcBef>
              <a:spcAft>
                <a:spcPts val="0"/>
              </a:spcAft>
              <a:buClr>
                <a:schemeClr val="dk1"/>
              </a:buClr>
              <a:buSzPts val="1600"/>
              <a:buChar char="○"/>
            </a:pPr>
            <a:r>
              <a:rPr i="1" lang="en" sz="1600">
                <a:solidFill>
                  <a:schemeClr val="dk1"/>
                </a:solidFill>
              </a:rPr>
              <a:t>Techniques</a:t>
            </a:r>
            <a:endParaRPr i="1" sz="16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Results</a:t>
            </a:r>
            <a:endParaRPr b="1" sz="1800">
              <a:solidFill>
                <a:schemeClr val="dk1"/>
              </a:solidFill>
            </a:endParaRPr>
          </a:p>
          <a:p>
            <a:pPr indent="-323850" lvl="1" marL="914400" rtl="0" algn="l">
              <a:spcBef>
                <a:spcPts val="0"/>
              </a:spcBef>
              <a:spcAft>
                <a:spcPts val="0"/>
              </a:spcAft>
              <a:buClr>
                <a:schemeClr val="dk1"/>
              </a:buClr>
              <a:buSzPts val="1500"/>
              <a:buChar char="○"/>
            </a:pPr>
            <a:r>
              <a:rPr i="1" lang="en" sz="1500">
                <a:solidFill>
                  <a:schemeClr val="dk1"/>
                </a:solidFill>
              </a:rPr>
              <a:t>Visualizations</a:t>
            </a:r>
            <a:endParaRPr i="1" sz="1500">
              <a:solidFill>
                <a:schemeClr val="dk1"/>
              </a:solidFill>
            </a:endParaRPr>
          </a:p>
          <a:p>
            <a:pPr indent="-323850" lvl="1" marL="914400" rtl="0" algn="l">
              <a:spcBef>
                <a:spcPts val="0"/>
              </a:spcBef>
              <a:spcAft>
                <a:spcPts val="0"/>
              </a:spcAft>
              <a:buClr>
                <a:schemeClr val="dk1"/>
              </a:buClr>
              <a:buSzPts val="1500"/>
              <a:buChar char="○"/>
            </a:pPr>
            <a:r>
              <a:rPr i="1" lang="en" sz="1500">
                <a:solidFill>
                  <a:schemeClr val="dk1"/>
                </a:solidFill>
              </a:rPr>
              <a:t>Dashboard</a:t>
            </a:r>
            <a:endParaRPr i="1" sz="15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Discussion</a:t>
            </a:r>
            <a:endParaRPr b="1" sz="1800">
              <a:solidFill>
                <a:schemeClr val="dk1"/>
              </a:solidFill>
            </a:endParaRPr>
          </a:p>
          <a:p>
            <a:pPr indent="-323850" lvl="1" marL="914400" rtl="0" algn="l">
              <a:spcBef>
                <a:spcPts val="0"/>
              </a:spcBef>
              <a:spcAft>
                <a:spcPts val="0"/>
              </a:spcAft>
              <a:buClr>
                <a:schemeClr val="dk1"/>
              </a:buClr>
              <a:buSzPts val="1500"/>
              <a:buChar char="○"/>
            </a:pPr>
            <a:r>
              <a:rPr i="1" lang="en" sz="1500">
                <a:solidFill>
                  <a:schemeClr val="dk1"/>
                </a:solidFill>
              </a:rPr>
              <a:t>Trends</a:t>
            </a:r>
            <a:endParaRPr i="1" sz="1500">
              <a:solidFill>
                <a:schemeClr val="dk1"/>
              </a:solidFill>
            </a:endParaRPr>
          </a:p>
          <a:p>
            <a:pPr indent="-323850" lvl="1" marL="914400" rtl="0" algn="l">
              <a:spcBef>
                <a:spcPts val="0"/>
              </a:spcBef>
              <a:spcAft>
                <a:spcPts val="0"/>
              </a:spcAft>
              <a:buClr>
                <a:schemeClr val="dk1"/>
              </a:buClr>
              <a:buSzPts val="1500"/>
              <a:buChar char="○"/>
            </a:pPr>
            <a:r>
              <a:rPr i="1" lang="en" sz="1500">
                <a:solidFill>
                  <a:schemeClr val="dk1"/>
                </a:solidFill>
              </a:rPr>
              <a:t>Insights</a:t>
            </a:r>
            <a:endParaRPr i="1" sz="15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Conclusion</a:t>
            </a:r>
            <a:endParaRPr b="1" sz="1800">
              <a:solidFill>
                <a:schemeClr val="dk1"/>
              </a:solidFill>
            </a:endParaRPr>
          </a:p>
          <a:p>
            <a:pPr indent="-323850" lvl="1" marL="914400" rtl="0" algn="l">
              <a:spcBef>
                <a:spcPts val="0"/>
              </a:spcBef>
              <a:spcAft>
                <a:spcPts val="0"/>
              </a:spcAft>
              <a:buClr>
                <a:schemeClr val="dk1"/>
              </a:buClr>
              <a:buSzPts val="1500"/>
              <a:buChar char="○"/>
            </a:pPr>
            <a:r>
              <a:rPr i="1" lang="en" sz="1500">
                <a:solidFill>
                  <a:schemeClr val="dk1"/>
                </a:solidFill>
              </a:rPr>
              <a:t>Recommendations</a:t>
            </a:r>
            <a:endParaRPr i="1" sz="15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Appendix</a:t>
            </a:r>
            <a:endParaRPr b="1"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Partnerships</a:t>
            </a:r>
            <a:endParaRPr/>
          </a:p>
        </p:txBody>
      </p:sp>
      <p:sp>
        <p:nvSpPr>
          <p:cNvPr id="201" name="Google Shape;201;p32"/>
          <p:cNvSpPr txBox="1"/>
          <p:nvPr/>
        </p:nvSpPr>
        <p:spPr>
          <a:xfrm>
            <a:off x="1678800" y="2089550"/>
            <a:ext cx="5786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Establish partnerships with local businesses and organizations.  </a:t>
            </a:r>
            <a:r>
              <a:rPr b="1" lang="en" sz="1600">
                <a:solidFill>
                  <a:srgbClr val="1155CC"/>
                </a:solidFill>
                <a:latin typeface="Roboto"/>
                <a:ea typeface="Roboto"/>
                <a:cs typeface="Roboto"/>
                <a:sym typeface="Roboto"/>
              </a:rPr>
              <a:t>Casual riders</a:t>
            </a:r>
            <a:r>
              <a:rPr b="1" lang="en" sz="1600">
                <a:latin typeface="Roboto"/>
                <a:ea typeface="Roboto"/>
                <a:cs typeface="Roboto"/>
                <a:sym typeface="Roboto"/>
              </a:rPr>
              <a:t> use Cyclistic mainly for leisure.  Target the benefit of </a:t>
            </a:r>
            <a:r>
              <a:rPr b="1" lang="en" sz="1600">
                <a:solidFill>
                  <a:srgbClr val="38761D"/>
                </a:solidFill>
                <a:latin typeface="Roboto"/>
                <a:ea typeface="Roboto"/>
                <a:cs typeface="Roboto"/>
                <a:sym typeface="Roboto"/>
              </a:rPr>
              <a:t>annual memberships</a:t>
            </a:r>
            <a:r>
              <a:rPr b="1" lang="en" sz="1600">
                <a:latin typeface="Roboto"/>
                <a:ea typeface="Roboto"/>
                <a:cs typeface="Roboto"/>
                <a:sym typeface="Roboto"/>
              </a:rPr>
              <a:t> for riders who also do business with partners.  This is to include our local sports franchises, museums, and zoo.  </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Work with a nonprofit focused on assisting disabled citizens to provide services for them. </a:t>
            </a:r>
            <a:endParaRPr b="1" sz="1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Rides by Customer Type</a:t>
            </a:r>
            <a:endParaRPr/>
          </a:p>
        </p:txBody>
      </p:sp>
      <p:pic>
        <p:nvPicPr>
          <p:cNvPr id="212" name="Google Shape;212;p34"/>
          <p:cNvPicPr preferRelativeResize="0"/>
          <p:nvPr/>
        </p:nvPicPr>
        <p:blipFill>
          <a:blip r:embed="rId3">
            <a:alphaModFix/>
          </a:blip>
          <a:stretch>
            <a:fillRect/>
          </a:stretch>
        </p:blipFill>
        <p:spPr>
          <a:xfrm>
            <a:off x="1136475" y="1347350"/>
            <a:ext cx="6871038" cy="371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Rides by Customer &amp; Bike Type</a:t>
            </a:r>
            <a:endParaRPr/>
          </a:p>
        </p:txBody>
      </p:sp>
      <p:pic>
        <p:nvPicPr>
          <p:cNvPr id="218" name="Google Shape;218;p35"/>
          <p:cNvPicPr preferRelativeResize="0"/>
          <p:nvPr/>
        </p:nvPicPr>
        <p:blipFill>
          <a:blip r:embed="rId3">
            <a:alphaModFix/>
          </a:blip>
          <a:stretch>
            <a:fillRect/>
          </a:stretch>
        </p:blipFill>
        <p:spPr>
          <a:xfrm>
            <a:off x="152400" y="1327250"/>
            <a:ext cx="8458557" cy="3714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Rides by Bike Type</a:t>
            </a:r>
            <a:endParaRPr/>
          </a:p>
        </p:txBody>
      </p:sp>
      <p:pic>
        <p:nvPicPr>
          <p:cNvPr id="224" name="Google Shape;224;p36"/>
          <p:cNvPicPr preferRelativeResize="0"/>
          <p:nvPr/>
        </p:nvPicPr>
        <p:blipFill>
          <a:blip r:embed="rId3">
            <a:alphaModFix/>
          </a:blip>
          <a:stretch>
            <a:fillRect/>
          </a:stretch>
        </p:blipFill>
        <p:spPr>
          <a:xfrm>
            <a:off x="152400" y="1327250"/>
            <a:ext cx="3833403" cy="3714075"/>
          </a:xfrm>
          <a:prstGeom prst="rect">
            <a:avLst/>
          </a:prstGeom>
          <a:noFill/>
          <a:ln>
            <a:noFill/>
          </a:ln>
        </p:spPr>
      </p:pic>
      <p:pic>
        <p:nvPicPr>
          <p:cNvPr id="225" name="Google Shape;225;p36"/>
          <p:cNvPicPr preferRelativeResize="0"/>
          <p:nvPr/>
        </p:nvPicPr>
        <p:blipFill>
          <a:blip r:embed="rId4">
            <a:alphaModFix/>
          </a:blip>
          <a:stretch>
            <a:fillRect/>
          </a:stretch>
        </p:blipFill>
        <p:spPr>
          <a:xfrm>
            <a:off x="4572003" y="1327250"/>
            <a:ext cx="4360324" cy="371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Rides per day by Customer Type</a:t>
            </a:r>
            <a:endParaRPr/>
          </a:p>
        </p:txBody>
      </p:sp>
      <p:pic>
        <p:nvPicPr>
          <p:cNvPr id="231" name="Google Shape;231;p37"/>
          <p:cNvPicPr preferRelativeResize="0"/>
          <p:nvPr/>
        </p:nvPicPr>
        <p:blipFill>
          <a:blip r:embed="rId3">
            <a:alphaModFix/>
          </a:blip>
          <a:stretch>
            <a:fillRect/>
          </a:stretch>
        </p:blipFill>
        <p:spPr>
          <a:xfrm>
            <a:off x="1217488" y="1347350"/>
            <a:ext cx="6709070" cy="3714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a:t>
            </a:r>
            <a:r>
              <a:rPr lang="en"/>
              <a:t>Rides Length per Day</a:t>
            </a:r>
            <a:endParaRPr/>
          </a:p>
        </p:txBody>
      </p:sp>
      <p:pic>
        <p:nvPicPr>
          <p:cNvPr id="237" name="Google Shape;237;p38"/>
          <p:cNvPicPr preferRelativeResize="0"/>
          <p:nvPr/>
        </p:nvPicPr>
        <p:blipFill>
          <a:blip r:embed="rId3">
            <a:alphaModFix/>
          </a:blip>
          <a:stretch>
            <a:fillRect/>
          </a:stretch>
        </p:blipFill>
        <p:spPr>
          <a:xfrm>
            <a:off x="1187188" y="1357375"/>
            <a:ext cx="6769627" cy="371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Rides per Month by Customer Type</a:t>
            </a:r>
            <a:endParaRPr/>
          </a:p>
        </p:txBody>
      </p:sp>
      <p:pic>
        <p:nvPicPr>
          <p:cNvPr id="243" name="Google Shape;243;p39"/>
          <p:cNvPicPr preferRelativeResize="0"/>
          <p:nvPr/>
        </p:nvPicPr>
        <p:blipFill>
          <a:blip r:embed="rId3">
            <a:alphaModFix/>
          </a:blip>
          <a:stretch>
            <a:fillRect/>
          </a:stretch>
        </p:blipFill>
        <p:spPr>
          <a:xfrm>
            <a:off x="1838413" y="1367450"/>
            <a:ext cx="5467163" cy="3714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Rides Length per Month</a:t>
            </a:r>
            <a:endParaRPr/>
          </a:p>
        </p:txBody>
      </p:sp>
      <p:pic>
        <p:nvPicPr>
          <p:cNvPr id="249" name="Google Shape;249;p40"/>
          <p:cNvPicPr preferRelativeResize="0"/>
          <p:nvPr/>
        </p:nvPicPr>
        <p:blipFill>
          <a:blip r:embed="rId3">
            <a:alphaModFix/>
          </a:blip>
          <a:stretch>
            <a:fillRect/>
          </a:stretch>
        </p:blipFill>
        <p:spPr>
          <a:xfrm>
            <a:off x="1516325" y="1367450"/>
            <a:ext cx="6111343" cy="3714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t>Executive Summary</a:t>
            </a:r>
            <a:endParaRPr b="1" sz="3200"/>
          </a:p>
        </p:txBody>
      </p:sp>
      <p:sp>
        <p:nvSpPr>
          <p:cNvPr id="78" name="Google Shape;78;p15"/>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Convert casual riders into annual members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Identify differences between customer types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Internal trip data from Nov 2021 - Oct 2022</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Bike-share program:</a:t>
            </a:r>
            <a:endParaRPr b="1" sz="1400">
              <a:solidFill>
                <a:schemeClr val="dk1"/>
              </a:solidFill>
            </a:endParaRPr>
          </a:p>
          <a:p>
            <a:pPr indent="-304800" lvl="1" marL="914400" rtl="0" algn="l">
              <a:spcBef>
                <a:spcPts val="0"/>
              </a:spcBef>
              <a:spcAft>
                <a:spcPts val="0"/>
              </a:spcAft>
              <a:buClr>
                <a:schemeClr val="dk1"/>
              </a:buClr>
              <a:buSzPts val="1200"/>
              <a:buChar char="○"/>
            </a:pPr>
            <a:r>
              <a:rPr i="1" lang="en" sz="1200">
                <a:solidFill>
                  <a:schemeClr val="dk1"/>
                </a:solidFill>
              </a:rPr>
              <a:t>Has 5800+ bikes and 600+ docking stations</a:t>
            </a:r>
            <a:endParaRPr i="1" sz="1200">
              <a:solidFill>
                <a:schemeClr val="dk1"/>
              </a:solidFill>
            </a:endParaRPr>
          </a:p>
          <a:p>
            <a:pPr indent="-304800" lvl="1" marL="914400" rtl="0" algn="l">
              <a:spcBef>
                <a:spcPts val="0"/>
              </a:spcBef>
              <a:spcAft>
                <a:spcPts val="0"/>
              </a:spcAft>
              <a:buClr>
                <a:schemeClr val="dk1"/>
              </a:buClr>
              <a:buSzPts val="1200"/>
              <a:buChar char="○"/>
            </a:pPr>
            <a:r>
              <a:rPr i="1" lang="en" sz="1200">
                <a:solidFill>
                  <a:schemeClr val="dk1"/>
                </a:solidFill>
              </a:rPr>
              <a:t>8% of riders use assistive options</a:t>
            </a:r>
            <a:endParaRPr i="1" sz="1200">
              <a:solidFill>
                <a:schemeClr val="dk1"/>
              </a:solidFill>
            </a:endParaRPr>
          </a:p>
          <a:p>
            <a:pPr indent="-298450" lvl="1" marL="914400" rtl="0" algn="l">
              <a:spcBef>
                <a:spcPts val="0"/>
              </a:spcBef>
              <a:spcAft>
                <a:spcPts val="0"/>
              </a:spcAft>
              <a:buClr>
                <a:schemeClr val="dk1"/>
              </a:buClr>
              <a:buSzPts val="1100"/>
              <a:buChar char="○"/>
            </a:pPr>
            <a:r>
              <a:rPr i="1" lang="en" sz="1200">
                <a:solidFill>
                  <a:schemeClr val="dk1"/>
                </a:solidFill>
              </a:rPr>
              <a:t>30% use Cyclistic to commute to work</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Tools used:</a:t>
            </a:r>
            <a:endParaRPr b="1" sz="1400">
              <a:solidFill>
                <a:schemeClr val="dk1"/>
              </a:solidFill>
            </a:endParaRPr>
          </a:p>
          <a:p>
            <a:pPr indent="-304800" lvl="1" marL="914400" rtl="0" algn="l">
              <a:spcBef>
                <a:spcPts val="0"/>
              </a:spcBef>
              <a:spcAft>
                <a:spcPts val="0"/>
              </a:spcAft>
              <a:buClr>
                <a:schemeClr val="dk1"/>
              </a:buClr>
              <a:buSzPts val="1200"/>
              <a:buChar char="○"/>
            </a:pPr>
            <a:r>
              <a:rPr i="1" lang="en" sz="1200">
                <a:solidFill>
                  <a:schemeClr val="dk1"/>
                </a:solidFill>
              </a:rPr>
              <a:t>Notepad++</a:t>
            </a:r>
            <a:endParaRPr i="1" sz="1200">
              <a:solidFill>
                <a:schemeClr val="dk1"/>
              </a:solidFill>
            </a:endParaRPr>
          </a:p>
          <a:p>
            <a:pPr indent="-304800" lvl="1" marL="914400" rtl="0" algn="l">
              <a:spcBef>
                <a:spcPts val="0"/>
              </a:spcBef>
              <a:spcAft>
                <a:spcPts val="0"/>
              </a:spcAft>
              <a:buClr>
                <a:schemeClr val="dk1"/>
              </a:buClr>
              <a:buSzPts val="1200"/>
              <a:buChar char="○"/>
            </a:pPr>
            <a:r>
              <a:rPr i="1" lang="en" sz="1200">
                <a:solidFill>
                  <a:schemeClr val="dk1"/>
                </a:solidFill>
              </a:rPr>
              <a:t>Excel</a:t>
            </a:r>
            <a:endParaRPr i="1" sz="1200">
              <a:solidFill>
                <a:schemeClr val="dk1"/>
              </a:solidFill>
            </a:endParaRPr>
          </a:p>
          <a:p>
            <a:pPr indent="-304800" lvl="1" marL="914400" rtl="0" algn="l">
              <a:spcBef>
                <a:spcPts val="0"/>
              </a:spcBef>
              <a:spcAft>
                <a:spcPts val="0"/>
              </a:spcAft>
              <a:buClr>
                <a:schemeClr val="dk1"/>
              </a:buClr>
              <a:buSzPts val="1200"/>
              <a:buChar char="○"/>
            </a:pPr>
            <a:r>
              <a:rPr i="1" lang="en" sz="1200">
                <a:solidFill>
                  <a:schemeClr val="dk1"/>
                </a:solidFill>
              </a:rPr>
              <a:t>Python</a:t>
            </a:r>
            <a:endParaRPr i="1" sz="1200">
              <a:solidFill>
                <a:schemeClr val="dk1"/>
              </a:solidFill>
            </a:endParaRPr>
          </a:p>
          <a:p>
            <a:pPr indent="-304800" lvl="1" marL="914400" rtl="0" algn="l">
              <a:spcBef>
                <a:spcPts val="0"/>
              </a:spcBef>
              <a:spcAft>
                <a:spcPts val="0"/>
              </a:spcAft>
              <a:buClr>
                <a:schemeClr val="dk1"/>
              </a:buClr>
              <a:buSzPts val="1200"/>
              <a:buChar char="○"/>
            </a:pPr>
            <a:r>
              <a:rPr i="1" lang="en" sz="1200">
                <a:solidFill>
                  <a:schemeClr val="dk1"/>
                </a:solidFill>
              </a:rPr>
              <a:t>Power BI</a:t>
            </a:r>
            <a:endParaRPr i="1" sz="12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Marketing strategy recommendations</a:t>
            </a:r>
            <a:endParaRPr b="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1000"/>
                                        <p:tgtEl>
                                          <p:spTgt spid="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1000"/>
                                        <p:tgtEl>
                                          <p:spTgt spid="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1000"/>
                                        <p:tgtEl>
                                          <p:spTgt spid="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animEffect filter="fade" transition="in">
                                      <p:cBhvr>
                                        <p:cTn dur="1000"/>
                                        <p:tgtEl>
                                          <p:spTgt spid="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9" st="9"/>
                                            </p:txEl>
                                          </p:spTgt>
                                        </p:tgtEl>
                                        <p:attrNameLst>
                                          <p:attrName>style.visibility</p:attrName>
                                        </p:attrNameLst>
                                      </p:cBhvr>
                                      <p:to>
                                        <p:strVal val="visible"/>
                                      </p:to>
                                    </p:set>
                                    <p:animEffect filter="fade" transition="in">
                                      <p:cBhvr>
                                        <p:cTn dur="1000"/>
                                        <p:tgtEl>
                                          <p:spTgt spid="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0" st="10"/>
                                            </p:txEl>
                                          </p:spTgt>
                                        </p:tgtEl>
                                        <p:attrNameLst>
                                          <p:attrName>style.visibility</p:attrName>
                                        </p:attrNameLst>
                                      </p:cBhvr>
                                      <p:to>
                                        <p:strVal val="visible"/>
                                      </p:to>
                                    </p:set>
                                    <p:animEffect filter="fade" transition="in">
                                      <p:cBhvr>
                                        <p:cTn dur="1000"/>
                                        <p:tgtEl>
                                          <p:spTgt spid="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1" st="11"/>
                                            </p:txEl>
                                          </p:spTgt>
                                        </p:tgtEl>
                                        <p:attrNameLst>
                                          <p:attrName>style.visibility</p:attrName>
                                        </p:attrNameLst>
                                      </p:cBhvr>
                                      <p:to>
                                        <p:strVal val="visible"/>
                                      </p:to>
                                    </p:set>
                                    <p:animEffect filter="fade" transition="in">
                                      <p:cBhvr>
                                        <p:cTn dur="1000"/>
                                        <p:tgtEl>
                                          <p:spTgt spid="7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2" st="12"/>
                                            </p:txEl>
                                          </p:spTgt>
                                        </p:tgtEl>
                                        <p:attrNameLst>
                                          <p:attrName>style.visibility</p:attrName>
                                        </p:attrNameLst>
                                      </p:cBhvr>
                                      <p:to>
                                        <p:strVal val="visible"/>
                                      </p:to>
                                    </p:set>
                                    <p:animEffect filter="fade" transition="in">
                                      <p:cBhvr>
                                        <p:cTn dur="1000"/>
                                        <p:tgtEl>
                                          <p:spTgt spid="7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Introduction</a:t>
            </a:r>
            <a:endParaRPr sz="3200"/>
          </a:p>
        </p:txBody>
      </p:sp>
      <p:sp>
        <p:nvSpPr>
          <p:cNvPr id="84" name="Google Shape;84;p16"/>
          <p:cNvSpPr txBox="1"/>
          <p:nvPr/>
        </p:nvSpPr>
        <p:spPr>
          <a:xfrm>
            <a:off x="381750" y="1587250"/>
            <a:ext cx="852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Business Goal:</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Design a marketing campaign that converts casual riders into annual members.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Business Task:</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Identify the differences between how annual members and casual riders use our bikes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Overview:</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Collected previous 12 months of Cyclistic trip data internally.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Dataset does not contain any personal identifying attributes.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 represents unique ride events.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Used descriptive statistics, filtering, aggregation, and visualizations to uncover trends and insights.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Geographical data not used as part of this analysis.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Maintenance records removed before analysis.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1000"/>
                                        <p:tgtEl>
                                          <p:spTgt spid="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1000"/>
                                        <p:tgtEl>
                                          <p:spTgt spid="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1000"/>
                                        <p:tgtEl>
                                          <p:spTgt spid="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1000"/>
                                        <p:tgtEl>
                                          <p:spTgt spid="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1000"/>
                                        <p:tgtEl>
                                          <p:spTgt spid="8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9" st="9"/>
                                            </p:txEl>
                                          </p:spTgt>
                                        </p:tgtEl>
                                        <p:attrNameLst>
                                          <p:attrName>style.visibility</p:attrName>
                                        </p:attrNameLst>
                                      </p:cBhvr>
                                      <p:to>
                                        <p:strVal val="visible"/>
                                      </p:to>
                                    </p:set>
                                    <p:animEffect filter="fade" transition="in">
                                      <p:cBhvr>
                                        <p:cTn dur="1000"/>
                                        <p:tgtEl>
                                          <p:spTgt spid="8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0" st="10"/>
                                            </p:txEl>
                                          </p:spTgt>
                                        </p:tgtEl>
                                        <p:attrNameLst>
                                          <p:attrName>style.visibility</p:attrName>
                                        </p:attrNameLst>
                                      </p:cBhvr>
                                      <p:to>
                                        <p:strVal val="visible"/>
                                      </p:to>
                                    </p:set>
                                    <p:animEffect filter="fade" transition="in">
                                      <p:cBhvr>
                                        <p:cTn dur="1000"/>
                                        <p:tgtEl>
                                          <p:spTgt spid="8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1" st="11"/>
                                            </p:txEl>
                                          </p:spTgt>
                                        </p:tgtEl>
                                        <p:attrNameLst>
                                          <p:attrName>style.visibility</p:attrName>
                                        </p:attrNameLst>
                                      </p:cBhvr>
                                      <p:to>
                                        <p:strVal val="visible"/>
                                      </p:to>
                                    </p:set>
                                    <p:animEffect filter="fade" transition="in">
                                      <p:cBhvr>
                                        <p:cTn dur="1000"/>
                                        <p:tgtEl>
                                          <p:spTgt spid="8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2" st="12"/>
                                            </p:txEl>
                                          </p:spTgt>
                                        </p:tgtEl>
                                        <p:attrNameLst>
                                          <p:attrName>style.visibility</p:attrName>
                                        </p:attrNameLst>
                                      </p:cBhvr>
                                      <p:to>
                                        <p:strVal val="visible"/>
                                      </p:to>
                                    </p:set>
                                    <p:animEffect filter="fade" transition="in">
                                      <p:cBhvr>
                                        <p:cTn dur="1000"/>
                                        <p:tgtEl>
                                          <p:spTgt spid="8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t>Methodology</a:t>
            </a:r>
            <a:endParaRPr b="1" sz="3200"/>
          </a:p>
        </p:txBody>
      </p:sp>
      <p:sp>
        <p:nvSpPr>
          <p:cNvPr id="90" name="Google Shape;90;p17"/>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Source: Cyclistic internal trip data from Nov. 2021 - Oct. 2022.</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Pre inspection and preprocessing performed in Notepad++ &amp; Excel:</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Data Exploration</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Analysis completed using Python in a Jupyter notebook:</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ETL</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Data Wrangling</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Descriptive statistics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Data visualization</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Dashboard designed with Microsoft Power BI.</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Presentation created in Google Slides.</a:t>
            </a:r>
            <a:endParaRPr b="1" sz="1400">
              <a:solidFill>
                <a:srgbClr val="000000"/>
              </a:solidFill>
            </a:endParaRPr>
          </a:p>
        </p:txBody>
      </p:sp>
      <p:pic>
        <p:nvPicPr>
          <p:cNvPr id="91" name="Google Shape;91;p17"/>
          <p:cNvPicPr preferRelativeResize="0"/>
          <p:nvPr/>
        </p:nvPicPr>
        <p:blipFill>
          <a:blip r:embed="rId3">
            <a:alphaModFix/>
          </a:blip>
          <a:stretch>
            <a:fillRect/>
          </a:stretch>
        </p:blipFill>
        <p:spPr>
          <a:xfrm>
            <a:off x="1814238" y="1514725"/>
            <a:ext cx="832100" cy="832100"/>
          </a:xfrm>
          <a:prstGeom prst="rect">
            <a:avLst/>
          </a:prstGeom>
          <a:noFill/>
          <a:ln>
            <a:noFill/>
          </a:ln>
        </p:spPr>
      </p:pic>
      <p:pic>
        <p:nvPicPr>
          <p:cNvPr id="92" name="Google Shape;92;p17"/>
          <p:cNvPicPr preferRelativeResize="0"/>
          <p:nvPr/>
        </p:nvPicPr>
        <p:blipFill>
          <a:blip r:embed="rId4">
            <a:alphaModFix/>
          </a:blip>
          <a:stretch>
            <a:fillRect/>
          </a:stretch>
        </p:blipFill>
        <p:spPr>
          <a:xfrm>
            <a:off x="725037" y="1543775"/>
            <a:ext cx="832102" cy="774001"/>
          </a:xfrm>
          <a:prstGeom prst="rect">
            <a:avLst/>
          </a:prstGeom>
          <a:noFill/>
          <a:ln>
            <a:noFill/>
          </a:ln>
        </p:spPr>
      </p:pic>
      <p:pic>
        <p:nvPicPr>
          <p:cNvPr id="93" name="Google Shape;93;p17"/>
          <p:cNvPicPr preferRelativeResize="0"/>
          <p:nvPr/>
        </p:nvPicPr>
        <p:blipFill>
          <a:blip r:embed="rId5">
            <a:alphaModFix/>
          </a:blip>
          <a:stretch>
            <a:fillRect/>
          </a:stretch>
        </p:blipFill>
        <p:spPr>
          <a:xfrm>
            <a:off x="2903423" y="1514725"/>
            <a:ext cx="717849" cy="832100"/>
          </a:xfrm>
          <a:prstGeom prst="rect">
            <a:avLst/>
          </a:prstGeom>
          <a:noFill/>
          <a:ln>
            <a:noFill/>
          </a:ln>
        </p:spPr>
      </p:pic>
      <p:pic>
        <p:nvPicPr>
          <p:cNvPr id="94" name="Google Shape;94;p17"/>
          <p:cNvPicPr preferRelativeResize="0"/>
          <p:nvPr/>
        </p:nvPicPr>
        <p:blipFill>
          <a:blip r:embed="rId6">
            <a:alphaModFix/>
          </a:blip>
          <a:stretch>
            <a:fillRect/>
          </a:stretch>
        </p:blipFill>
        <p:spPr>
          <a:xfrm>
            <a:off x="401450" y="2571750"/>
            <a:ext cx="1479286" cy="832101"/>
          </a:xfrm>
          <a:prstGeom prst="rect">
            <a:avLst/>
          </a:prstGeom>
          <a:noFill/>
          <a:ln>
            <a:noFill/>
          </a:ln>
        </p:spPr>
      </p:pic>
      <p:pic>
        <p:nvPicPr>
          <p:cNvPr id="95" name="Google Shape;95;p17"/>
          <p:cNvPicPr preferRelativeResize="0"/>
          <p:nvPr/>
        </p:nvPicPr>
        <p:blipFill>
          <a:blip r:embed="rId7">
            <a:alphaModFix/>
          </a:blip>
          <a:stretch>
            <a:fillRect/>
          </a:stretch>
        </p:blipFill>
        <p:spPr>
          <a:xfrm>
            <a:off x="1814250" y="2571762"/>
            <a:ext cx="832100" cy="8320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1000"/>
                                        <p:tgtEl>
                                          <p:spTgt spid="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1000"/>
                                        <p:tgtEl>
                                          <p:spTgt spid="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1000"/>
                                        <p:tgtEl>
                                          <p:spTgt spid="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9" st="9"/>
                                            </p:txEl>
                                          </p:spTgt>
                                        </p:tgtEl>
                                        <p:attrNameLst>
                                          <p:attrName>style.visibility</p:attrName>
                                        </p:attrNameLst>
                                      </p:cBhvr>
                                      <p:to>
                                        <p:strVal val="visible"/>
                                      </p:to>
                                    </p:set>
                                    <p:animEffect filter="fade" transition="in">
                                      <p:cBhvr>
                                        <p:cTn dur="1000"/>
                                        <p:tgtEl>
                                          <p:spTgt spid="9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t>Analysis Results</a:t>
            </a:r>
            <a:endParaRPr b="1" sz="3200"/>
          </a:p>
        </p:txBody>
      </p:sp>
      <p:sp>
        <p:nvSpPr>
          <p:cNvPr id="101" name="Google Shape;101;p18"/>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Roboto"/>
              <a:buChar char="●"/>
            </a:pPr>
            <a:r>
              <a:rPr b="1" lang="en" sz="1400">
                <a:solidFill>
                  <a:srgbClr val="000000"/>
                </a:solidFill>
              </a:rPr>
              <a:t>Market Share</a:t>
            </a:r>
            <a:endParaRPr b="1"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Customer type</a:t>
            </a: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Bike type</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b="1" lang="en" sz="1400">
                <a:solidFill>
                  <a:srgbClr val="000000"/>
                </a:solidFill>
              </a:rPr>
              <a:t>Daily Trends</a:t>
            </a:r>
            <a:endParaRPr b="1"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Rides by day of the week</a:t>
            </a: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Avg. ride time</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b="1" lang="en" sz="1400">
                <a:solidFill>
                  <a:srgbClr val="000000"/>
                </a:solidFill>
              </a:rPr>
              <a:t>Monthly Trends</a:t>
            </a:r>
            <a:endParaRPr b="1"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Rides by month of the year</a:t>
            </a: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Avg. ride time</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b="1" lang="en" sz="1400">
                <a:solidFill>
                  <a:srgbClr val="000000"/>
                </a:solidFill>
              </a:rPr>
              <a:t>Outliers</a:t>
            </a:r>
            <a:endParaRPr b="1"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Which customers ride times affect the average?</a:t>
            </a: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Roboto"/>
              <a:buChar char="○"/>
            </a:pPr>
            <a:r>
              <a:rPr lang="en" sz="1400">
                <a:solidFill>
                  <a:srgbClr val="000000"/>
                </a:solidFill>
              </a:rPr>
              <a:t>What bikes are being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1000"/>
                                        <p:tgtEl>
                                          <p:spTgt spid="1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1000"/>
                                        <p:tgtEl>
                                          <p:spTgt spid="1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9" st="9"/>
                                            </p:txEl>
                                          </p:spTgt>
                                        </p:tgtEl>
                                        <p:attrNameLst>
                                          <p:attrName>style.visibility</p:attrName>
                                        </p:attrNameLst>
                                      </p:cBhvr>
                                      <p:to>
                                        <p:strVal val="visible"/>
                                      </p:to>
                                    </p:set>
                                    <p:animEffect filter="fade" transition="in">
                                      <p:cBhvr>
                                        <p:cTn dur="1000"/>
                                        <p:tgtEl>
                                          <p:spTgt spid="1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0" st="10"/>
                                            </p:txEl>
                                          </p:spTgt>
                                        </p:tgtEl>
                                        <p:attrNameLst>
                                          <p:attrName>style.visibility</p:attrName>
                                        </p:attrNameLst>
                                      </p:cBhvr>
                                      <p:to>
                                        <p:strVal val="visible"/>
                                      </p:to>
                                    </p:set>
                                    <p:animEffect filter="fade" transition="in">
                                      <p:cBhvr>
                                        <p:cTn dur="1000"/>
                                        <p:tgtEl>
                                          <p:spTgt spid="1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1" st="11"/>
                                            </p:txEl>
                                          </p:spTgt>
                                        </p:tgtEl>
                                        <p:attrNameLst>
                                          <p:attrName>style.visibility</p:attrName>
                                        </p:attrNameLst>
                                      </p:cBhvr>
                                      <p:to>
                                        <p:strVal val="visible"/>
                                      </p:to>
                                    </p:set>
                                    <p:animEffect filter="fade" transition="in">
                                      <p:cBhvr>
                                        <p:cTn dur="1000"/>
                                        <p:tgtEl>
                                          <p:spTgt spid="10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Customer Market Share</a:t>
            </a:r>
            <a:endParaRPr sz="3200"/>
          </a:p>
        </p:txBody>
      </p:sp>
      <p:sp>
        <p:nvSpPr>
          <p:cNvPr id="107" name="Google Shape;107;p19"/>
          <p:cNvSpPr txBox="1"/>
          <p:nvPr>
            <p:ph idx="1" type="body"/>
          </p:nvPr>
        </p:nvSpPr>
        <p:spPr>
          <a:xfrm>
            <a:off x="311700" y="1505700"/>
            <a:ext cx="3999900" cy="30762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1155CC"/>
                </a:solidFill>
              </a:rPr>
              <a:t>Annual members</a:t>
            </a:r>
            <a:r>
              <a:rPr b="1" lang="en" sz="1400">
                <a:solidFill>
                  <a:srgbClr val="000000"/>
                </a:solidFill>
              </a:rPr>
              <a:t> comprise 59.1% of riders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Annual members</a:t>
            </a:r>
            <a:r>
              <a:rPr b="1" lang="en" sz="1400">
                <a:solidFill>
                  <a:srgbClr val="000000"/>
                </a:solidFill>
              </a:rPr>
              <a:t> are more profitable</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30% of riders use to commute to work</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8% of riders use our assistive bike options</a:t>
            </a:r>
            <a:r>
              <a:rPr b="1" i="1" lang="en" sz="1400">
                <a:solidFill>
                  <a:srgbClr val="000000"/>
                </a:solidFill>
              </a:rPr>
              <a:t>*</a:t>
            </a:r>
            <a:r>
              <a:rPr b="1" lang="en" sz="1400">
                <a:solidFill>
                  <a:srgbClr val="000000"/>
                </a:solidFill>
              </a:rPr>
              <a:t> </a:t>
            </a:r>
            <a:endParaRPr b="1" sz="1400">
              <a:solidFill>
                <a:srgbClr val="000000"/>
              </a:solidFill>
            </a:endParaRPr>
          </a:p>
        </p:txBody>
      </p:sp>
      <p:pic>
        <p:nvPicPr>
          <p:cNvPr id="108" name="Google Shape;108;p19"/>
          <p:cNvPicPr preferRelativeResize="0"/>
          <p:nvPr/>
        </p:nvPicPr>
        <p:blipFill>
          <a:blip r:embed="rId3">
            <a:alphaModFix/>
          </a:blip>
          <a:stretch>
            <a:fillRect/>
          </a:stretch>
        </p:blipFill>
        <p:spPr>
          <a:xfrm>
            <a:off x="4844451" y="1277025"/>
            <a:ext cx="3523775" cy="3790150"/>
          </a:xfrm>
          <a:prstGeom prst="rect">
            <a:avLst/>
          </a:prstGeom>
          <a:noFill/>
          <a:ln>
            <a:noFill/>
          </a:ln>
        </p:spPr>
      </p:pic>
      <p:sp>
        <p:nvSpPr>
          <p:cNvPr id="109" name="Google Shape;109;p19"/>
          <p:cNvSpPr txBox="1"/>
          <p:nvPr/>
        </p:nvSpPr>
        <p:spPr>
          <a:xfrm>
            <a:off x="6208350" y="2571738"/>
            <a:ext cx="56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59.1%</a:t>
            </a:r>
            <a:endParaRPr sz="1000">
              <a:solidFill>
                <a:schemeClr val="lt1"/>
              </a:solidFill>
              <a:latin typeface="Roboto"/>
              <a:ea typeface="Roboto"/>
              <a:cs typeface="Roboto"/>
              <a:sym typeface="Roboto"/>
            </a:endParaRPr>
          </a:p>
        </p:txBody>
      </p:sp>
      <p:sp>
        <p:nvSpPr>
          <p:cNvPr id="110" name="Google Shape;110;p19"/>
          <p:cNvSpPr txBox="1"/>
          <p:nvPr/>
        </p:nvSpPr>
        <p:spPr>
          <a:xfrm>
            <a:off x="6611875" y="3869375"/>
            <a:ext cx="56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40</a:t>
            </a:r>
            <a:r>
              <a:rPr lang="en" sz="1000">
                <a:solidFill>
                  <a:schemeClr val="lt1"/>
                </a:solidFill>
                <a:latin typeface="Roboto"/>
                <a:ea typeface="Roboto"/>
                <a:cs typeface="Roboto"/>
                <a:sym typeface="Roboto"/>
              </a:rPr>
              <a:t>.9%</a:t>
            </a:r>
            <a:endParaRPr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Bike</a:t>
            </a:r>
            <a:r>
              <a:rPr lang="en" sz="3200"/>
              <a:t> Market Share</a:t>
            </a:r>
            <a:endParaRPr sz="3200"/>
          </a:p>
        </p:txBody>
      </p:sp>
      <p:sp>
        <p:nvSpPr>
          <p:cNvPr id="116" name="Google Shape;116;p20"/>
          <p:cNvSpPr txBox="1"/>
          <p:nvPr>
            <p:ph idx="1" type="body"/>
          </p:nvPr>
        </p:nvSpPr>
        <p:spPr>
          <a:xfrm>
            <a:off x="311700" y="1505700"/>
            <a:ext cx="3999900" cy="30762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Only </a:t>
            </a:r>
            <a:r>
              <a:rPr b="1" lang="en" sz="1400">
                <a:solidFill>
                  <a:srgbClr val="1155CC"/>
                </a:solidFill>
              </a:rPr>
              <a:t>casual riders </a:t>
            </a:r>
            <a:r>
              <a:rPr b="1" lang="en" sz="1400">
                <a:solidFill>
                  <a:srgbClr val="000000"/>
                </a:solidFill>
              </a:rPr>
              <a:t>use ‘docked’ bikes</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 </a:t>
            </a:r>
            <a:r>
              <a:rPr b="1" lang="en" sz="1400">
                <a:solidFill>
                  <a:srgbClr val="000000"/>
                </a:solidFill>
              </a:rPr>
              <a:t>use electric bikes more than 50% of the time</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1155CC"/>
                </a:solidFill>
              </a:rPr>
              <a:t>Casual riders </a:t>
            </a:r>
            <a:r>
              <a:rPr b="1" lang="en" sz="1400">
                <a:solidFill>
                  <a:srgbClr val="000000"/>
                </a:solidFill>
              </a:rPr>
              <a:t>use every bike type</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38761D"/>
                </a:solidFill>
              </a:rPr>
              <a:t>Annual members</a:t>
            </a:r>
            <a:r>
              <a:rPr b="1" lang="en" sz="1400">
                <a:solidFill>
                  <a:srgbClr val="000000"/>
                </a:solidFill>
              </a:rPr>
              <a:t> use classic bikes most</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38761D"/>
                </a:solidFill>
              </a:rPr>
              <a:t>Members </a:t>
            </a:r>
            <a:r>
              <a:rPr b="1" lang="en" sz="1400">
                <a:solidFill>
                  <a:srgbClr val="000000"/>
                </a:solidFill>
              </a:rPr>
              <a:t>use classic bikes twice as much as </a:t>
            </a:r>
            <a:r>
              <a:rPr b="1" lang="en" sz="1400">
                <a:solidFill>
                  <a:srgbClr val="1155CC"/>
                </a:solidFill>
              </a:rPr>
              <a:t>casual riders</a:t>
            </a:r>
            <a:endParaRPr b="1" sz="1400">
              <a:solidFill>
                <a:srgbClr val="1155CC"/>
              </a:solidFill>
            </a:endParaRPr>
          </a:p>
          <a:p>
            <a:pPr indent="-317500" lvl="0" marL="457200" rtl="0" algn="l">
              <a:spcBef>
                <a:spcPts val="0"/>
              </a:spcBef>
              <a:spcAft>
                <a:spcPts val="0"/>
              </a:spcAft>
              <a:buClr>
                <a:srgbClr val="000000"/>
              </a:buClr>
              <a:buSzPts val="1400"/>
              <a:buChar char="●"/>
            </a:pPr>
            <a:r>
              <a:rPr b="1" lang="en" sz="1400">
                <a:solidFill>
                  <a:srgbClr val="000000"/>
                </a:solidFill>
              </a:rPr>
              <a:t>Electric bikes are the most popular overall</a:t>
            </a:r>
            <a:endParaRPr b="1" sz="1400">
              <a:solidFill>
                <a:srgbClr val="000000"/>
              </a:solidFill>
            </a:endParaRPr>
          </a:p>
        </p:txBody>
      </p:sp>
      <p:pic>
        <p:nvPicPr>
          <p:cNvPr id="117" name="Google Shape;117;p20"/>
          <p:cNvPicPr preferRelativeResize="0"/>
          <p:nvPr/>
        </p:nvPicPr>
        <p:blipFill>
          <a:blip r:embed="rId3">
            <a:alphaModFix/>
          </a:blip>
          <a:stretch>
            <a:fillRect/>
          </a:stretch>
        </p:blipFill>
        <p:spPr>
          <a:xfrm>
            <a:off x="4464000" y="1447800"/>
            <a:ext cx="4527600" cy="3408710"/>
          </a:xfrm>
          <a:prstGeom prst="rect">
            <a:avLst/>
          </a:prstGeom>
          <a:noFill/>
          <a:ln>
            <a:noFill/>
          </a:ln>
        </p:spPr>
      </p:pic>
      <p:sp>
        <p:nvSpPr>
          <p:cNvPr id="118" name="Google Shape;118;p20"/>
          <p:cNvSpPr txBox="1"/>
          <p:nvPr/>
        </p:nvSpPr>
        <p:spPr>
          <a:xfrm>
            <a:off x="5183700" y="2950175"/>
            <a:ext cx="485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oboto"/>
                <a:ea typeface="Roboto"/>
                <a:cs typeface="Roboto"/>
                <a:sym typeface="Roboto"/>
              </a:rPr>
              <a:t>897 K</a:t>
            </a:r>
            <a:endParaRPr b="1" sz="800">
              <a:latin typeface="Roboto"/>
              <a:ea typeface="Roboto"/>
              <a:cs typeface="Roboto"/>
              <a:sym typeface="Roboto"/>
            </a:endParaRPr>
          </a:p>
        </p:txBody>
      </p:sp>
      <p:sp>
        <p:nvSpPr>
          <p:cNvPr id="119" name="Google Shape;119;p20"/>
          <p:cNvSpPr txBox="1"/>
          <p:nvPr/>
        </p:nvSpPr>
        <p:spPr>
          <a:xfrm>
            <a:off x="6484950" y="4127275"/>
            <a:ext cx="485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Roboto"/>
                <a:ea typeface="Roboto"/>
                <a:cs typeface="Roboto"/>
                <a:sym typeface="Roboto"/>
              </a:rPr>
              <a:t>1</a:t>
            </a:r>
            <a:r>
              <a:rPr b="1" lang="en" sz="800">
                <a:latin typeface="Roboto"/>
                <a:ea typeface="Roboto"/>
                <a:cs typeface="Roboto"/>
                <a:sym typeface="Roboto"/>
              </a:rPr>
              <a:t>82 K</a:t>
            </a:r>
            <a:endParaRPr b="1" sz="800">
              <a:latin typeface="Roboto"/>
              <a:ea typeface="Roboto"/>
              <a:cs typeface="Roboto"/>
              <a:sym typeface="Roboto"/>
            </a:endParaRPr>
          </a:p>
        </p:txBody>
      </p:sp>
      <p:sp>
        <p:nvSpPr>
          <p:cNvPr id="120" name="Google Shape;120;p20"/>
          <p:cNvSpPr txBox="1"/>
          <p:nvPr/>
        </p:nvSpPr>
        <p:spPr>
          <a:xfrm>
            <a:off x="7795625" y="2350850"/>
            <a:ext cx="549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Roboto"/>
                <a:ea typeface="Roboto"/>
                <a:cs typeface="Roboto"/>
                <a:sym typeface="Roboto"/>
              </a:rPr>
              <a:t>1.2</a:t>
            </a:r>
            <a:r>
              <a:rPr b="1" lang="en" sz="800">
                <a:latin typeface="Roboto"/>
                <a:ea typeface="Roboto"/>
                <a:cs typeface="Roboto"/>
                <a:sym typeface="Roboto"/>
              </a:rPr>
              <a:t>7 M</a:t>
            </a:r>
            <a:endParaRPr b="1" sz="800">
              <a:latin typeface="Roboto"/>
              <a:ea typeface="Roboto"/>
              <a:cs typeface="Roboto"/>
              <a:sym typeface="Roboto"/>
            </a:endParaRPr>
          </a:p>
        </p:txBody>
      </p:sp>
      <p:sp>
        <p:nvSpPr>
          <p:cNvPr id="121" name="Google Shape;121;p20"/>
          <p:cNvSpPr txBox="1"/>
          <p:nvPr/>
        </p:nvSpPr>
        <p:spPr>
          <a:xfrm>
            <a:off x="5456650" y="1555925"/>
            <a:ext cx="549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Roboto"/>
                <a:ea typeface="Roboto"/>
                <a:cs typeface="Roboto"/>
                <a:sym typeface="Roboto"/>
              </a:rPr>
              <a:t>1.74 M</a:t>
            </a:r>
            <a:endParaRPr b="1" sz="800">
              <a:latin typeface="Roboto"/>
              <a:ea typeface="Roboto"/>
              <a:cs typeface="Roboto"/>
              <a:sym typeface="Roboto"/>
            </a:endParaRPr>
          </a:p>
        </p:txBody>
      </p:sp>
      <p:sp>
        <p:nvSpPr>
          <p:cNvPr id="122" name="Google Shape;122;p20"/>
          <p:cNvSpPr txBox="1"/>
          <p:nvPr/>
        </p:nvSpPr>
        <p:spPr>
          <a:xfrm>
            <a:off x="8130575" y="1708325"/>
            <a:ext cx="549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Roboto"/>
                <a:ea typeface="Roboto"/>
                <a:cs typeface="Roboto"/>
                <a:sym typeface="Roboto"/>
              </a:rPr>
              <a:t>1.66 M</a:t>
            </a:r>
            <a:endParaRPr b="1" sz="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Average Ride Length</a:t>
            </a:r>
            <a:endParaRPr/>
          </a:p>
        </p:txBody>
      </p:sp>
      <p:pic>
        <p:nvPicPr>
          <p:cNvPr id="128" name="Google Shape;128;p21"/>
          <p:cNvPicPr preferRelativeResize="0"/>
          <p:nvPr/>
        </p:nvPicPr>
        <p:blipFill>
          <a:blip r:embed="rId3">
            <a:alphaModFix/>
          </a:blip>
          <a:stretch>
            <a:fillRect/>
          </a:stretch>
        </p:blipFill>
        <p:spPr>
          <a:xfrm>
            <a:off x="3748825" y="1337300"/>
            <a:ext cx="5237995" cy="3714075"/>
          </a:xfrm>
          <a:prstGeom prst="rect">
            <a:avLst/>
          </a:prstGeom>
          <a:noFill/>
          <a:ln>
            <a:noFill/>
          </a:ln>
        </p:spPr>
      </p:pic>
      <p:sp>
        <p:nvSpPr>
          <p:cNvPr id="129" name="Google Shape;129;p21"/>
          <p:cNvSpPr txBox="1"/>
          <p:nvPr/>
        </p:nvSpPr>
        <p:spPr>
          <a:xfrm>
            <a:off x="130600" y="1607350"/>
            <a:ext cx="3566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solidFill>
                  <a:srgbClr val="1155CC"/>
                </a:solidFill>
                <a:latin typeface="Roboto"/>
                <a:ea typeface="Roboto"/>
                <a:cs typeface="Roboto"/>
                <a:sym typeface="Roboto"/>
              </a:rPr>
              <a:t>Casual riders</a:t>
            </a:r>
            <a:r>
              <a:rPr b="1" lang="en">
                <a:latin typeface="Roboto"/>
                <a:ea typeface="Roboto"/>
                <a:cs typeface="Roboto"/>
                <a:sym typeface="Roboto"/>
              </a:rPr>
              <a:t> ride more than twice as long as </a:t>
            </a:r>
            <a:r>
              <a:rPr b="1" lang="en">
                <a:solidFill>
                  <a:srgbClr val="38761D"/>
                </a:solidFill>
                <a:latin typeface="Roboto"/>
                <a:ea typeface="Roboto"/>
                <a:cs typeface="Roboto"/>
                <a:sym typeface="Roboto"/>
              </a:rPr>
              <a:t>members</a:t>
            </a:r>
            <a:endParaRPr b="1">
              <a:solidFill>
                <a:srgbClr val="38761D"/>
              </a:solidFill>
              <a:latin typeface="Roboto"/>
              <a:ea typeface="Roboto"/>
              <a:cs typeface="Roboto"/>
              <a:sym typeface="Roboto"/>
            </a:endParaRPr>
          </a:p>
          <a:p>
            <a:pPr indent="-317500" lvl="0" marL="457200" rtl="0" algn="l">
              <a:spcBef>
                <a:spcPts val="0"/>
              </a:spcBef>
              <a:spcAft>
                <a:spcPts val="0"/>
              </a:spcAft>
              <a:buSzPts val="1400"/>
              <a:buFont typeface="Roboto"/>
              <a:buChar char="●"/>
            </a:pPr>
            <a:r>
              <a:rPr b="1" lang="en">
                <a:solidFill>
                  <a:srgbClr val="38761D"/>
                </a:solidFill>
                <a:latin typeface="Roboto"/>
                <a:ea typeface="Roboto"/>
                <a:cs typeface="Roboto"/>
                <a:sym typeface="Roboto"/>
              </a:rPr>
              <a:t>Members</a:t>
            </a:r>
            <a:r>
              <a:rPr b="1" lang="en">
                <a:latin typeface="Roboto"/>
                <a:ea typeface="Roboto"/>
                <a:cs typeface="Roboto"/>
                <a:sym typeface="Roboto"/>
              </a:rPr>
              <a:t> average 12.72 mins per ride</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solidFill>
                  <a:srgbClr val="1155CC"/>
                </a:solidFill>
                <a:latin typeface="Roboto"/>
                <a:ea typeface="Roboto"/>
                <a:cs typeface="Roboto"/>
                <a:sym typeface="Roboto"/>
              </a:rPr>
              <a:t>Casual riders</a:t>
            </a:r>
            <a:r>
              <a:rPr b="1" lang="en">
                <a:latin typeface="Roboto"/>
                <a:ea typeface="Roboto"/>
                <a:cs typeface="Roboto"/>
                <a:sym typeface="Roboto"/>
              </a:rPr>
              <a:t> avg. 29.71 mins per ride</a:t>
            </a:r>
            <a:endParaRPr b="1">
              <a:latin typeface="Roboto"/>
              <a:ea typeface="Roboto"/>
              <a:cs typeface="Roboto"/>
              <a:sym typeface="Roboto"/>
            </a:endParaRPr>
          </a:p>
        </p:txBody>
      </p:sp>
      <p:sp>
        <p:nvSpPr>
          <p:cNvPr id="130" name="Google Shape;130;p21"/>
          <p:cNvSpPr/>
          <p:nvPr/>
        </p:nvSpPr>
        <p:spPr>
          <a:xfrm>
            <a:off x="7142625" y="3465825"/>
            <a:ext cx="1175400" cy="1336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063150" y="1717850"/>
            <a:ext cx="572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29.71</a:t>
            </a:r>
            <a:endParaRPr b="1" sz="1000">
              <a:solidFill>
                <a:schemeClr val="lt1"/>
              </a:solidFill>
              <a:latin typeface="Roboto"/>
              <a:ea typeface="Roboto"/>
              <a:cs typeface="Roboto"/>
              <a:sym typeface="Roboto"/>
            </a:endParaRPr>
          </a:p>
        </p:txBody>
      </p:sp>
      <p:sp>
        <p:nvSpPr>
          <p:cNvPr id="132" name="Google Shape;132;p21"/>
          <p:cNvSpPr txBox="1"/>
          <p:nvPr/>
        </p:nvSpPr>
        <p:spPr>
          <a:xfrm>
            <a:off x="7443975" y="3197450"/>
            <a:ext cx="572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12.72</a:t>
            </a:r>
            <a:endParaRPr b="1" sz="1000">
              <a:latin typeface="Roboto"/>
              <a:ea typeface="Roboto"/>
              <a:cs typeface="Roboto"/>
              <a:sym typeface="Roboto"/>
            </a:endParaRPr>
          </a:p>
        </p:txBody>
      </p:sp>
      <p:pic>
        <p:nvPicPr>
          <p:cNvPr id="133" name="Google Shape;133;p21"/>
          <p:cNvPicPr preferRelativeResize="0"/>
          <p:nvPr/>
        </p:nvPicPr>
        <p:blipFill>
          <a:blip r:embed="rId4">
            <a:alphaModFix/>
          </a:blip>
          <a:stretch>
            <a:fillRect/>
          </a:stretch>
        </p:blipFill>
        <p:spPr>
          <a:xfrm>
            <a:off x="191788" y="3465825"/>
            <a:ext cx="3444025" cy="1192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