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8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5" d="100"/>
          <a:sy n="65" d="100"/>
        </p:scale>
        <p:origin x="1344"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rith Reddy Damannagari" userId="5e025dd07bd6489d" providerId="LiveId" clId="{05E5B341-1603-4DAF-9AFB-115BE21BBAE6}"/>
    <pc:docChg chg="addSld modSld">
      <pc:chgData name="Ashrith Reddy Damannagari" userId="5e025dd07bd6489d" providerId="LiveId" clId="{05E5B341-1603-4DAF-9AFB-115BE21BBAE6}" dt="2025-06-26T17:48:25.577" v="44" actId="20577"/>
      <pc:docMkLst>
        <pc:docMk/>
      </pc:docMkLst>
      <pc:sldChg chg="modSp mod">
        <pc:chgData name="Ashrith Reddy Damannagari" userId="5e025dd07bd6489d" providerId="LiveId" clId="{05E5B341-1603-4DAF-9AFB-115BE21BBAE6}" dt="2025-06-26T17:31:11.603" v="1" actId="20577"/>
        <pc:sldMkLst>
          <pc:docMk/>
          <pc:sldMk cId="3780649129" sldId="288"/>
        </pc:sldMkLst>
        <pc:spChg chg="mod">
          <ac:chgData name="Ashrith Reddy Damannagari" userId="5e025dd07bd6489d" providerId="LiveId" clId="{05E5B341-1603-4DAF-9AFB-115BE21BBAE6}" dt="2025-06-26T17:31:11.603" v="1" actId="20577"/>
          <ac:spMkLst>
            <pc:docMk/>
            <pc:sldMk cId="3780649129" sldId="288"/>
            <ac:spMk id="6" creationId="{0DD21012-30E6-D495-7268-6C1CCCB24620}"/>
          </ac:spMkLst>
        </pc:spChg>
      </pc:sldChg>
      <pc:sldChg chg="modSp new mod">
        <pc:chgData name="Ashrith Reddy Damannagari" userId="5e025dd07bd6489d" providerId="LiveId" clId="{05E5B341-1603-4DAF-9AFB-115BE21BBAE6}" dt="2025-06-26T17:48:25.577" v="44" actId="20577"/>
        <pc:sldMkLst>
          <pc:docMk/>
          <pc:sldMk cId="2707578986" sldId="289"/>
        </pc:sldMkLst>
        <pc:spChg chg="mod">
          <ac:chgData name="Ashrith Reddy Damannagari" userId="5e025dd07bd6489d" providerId="LiveId" clId="{05E5B341-1603-4DAF-9AFB-115BE21BBAE6}" dt="2025-06-26T17:31:53.725" v="23" actId="2711"/>
          <ac:spMkLst>
            <pc:docMk/>
            <pc:sldMk cId="2707578986" sldId="289"/>
            <ac:spMk id="2" creationId="{47B4F107-51C6-FCB2-2E69-B1B81D300F5E}"/>
          </ac:spMkLst>
        </pc:spChg>
        <pc:spChg chg="mod">
          <ac:chgData name="Ashrith Reddy Damannagari" userId="5e025dd07bd6489d" providerId="LiveId" clId="{05E5B341-1603-4DAF-9AFB-115BE21BBAE6}" dt="2025-06-26T17:48:25.577" v="44" actId="20577"/>
          <ac:spMkLst>
            <pc:docMk/>
            <pc:sldMk cId="2707578986" sldId="289"/>
            <ac:spMk id="3" creationId="{A0374EEF-F5D9-12D9-E930-C6C338DC6F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481E59-F710-4D9D-B56E-178C032ECCE1}" type="datetimeFigureOut">
              <a:rPr lang="en-US"/>
              <a:pPr/>
              <a:t>6/26/2025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4503A4-AF6C-405F-9663-C59C4D071A10}" type="slidenum">
              <a:rPr lang="en-US"/>
              <a:pPr/>
              <a:t>‹#›</a:t>
            </a:fld>
            <a:endParaRPr lang="en-US" dirty="0"/>
          </a:p>
        </p:txBody>
      </p:sp>
    </p:spTree>
    <p:extLst>
      <p:ext uri="{BB962C8B-B14F-4D97-AF65-F5344CB8AC3E}">
        <p14:creationId xmlns:p14="http://schemas.microsoft.com/office/powerpoint/2010/main" val="3684773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4503A4-AF6C-405F-9663-C59C4D071A10}" type="slidenum">
              <a:rPr lang="en-US"/>
              <a:pPr/>
              <a:t>3</a:t>
            </a:fld>
            <a:endParaRPr lang="en-US"/>
          </a:p>
        </p:txBody>
      </p:sp>
    </p:spTree>
    <p:extLst>
      <p:ext uri="{BB962C8B-B14F-4D97-AF65-F5344CB8AC3E}">
        <p14:creationId xmlns:p14="http://schemas.microsoft.com/office/powerpoint/2010/main" val="2485752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02BF97-2BD5-4DE2-9C93-A02605EB7427}" type="datetimeFigureOut">
              <a:rPr lang="en-US"/>
              <a:pPr/>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A0CBB4-E537-4791-A668-0C754574187E}"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DB0DF-487B-2EA8-7F78-2ED46E0E037C}"/>
              </a:ext>
            </a:extLst>
          </p:cNvPr>
          <p:cNvSpPr>
            <a:spLocks noGrp="1"/>
          </p:cNvSpPr>
          <p:nvPr>
            <p:ph type="dt" sz="half" idx="10"/>
          </p:nvPr>
        </p:nvSpPr>
        <p:spPr/>
        <p:txBody>
          <a:bodyPr/>
          <a:lstStyle/>
          <a:p>
            <a:fld id="{F33589BC-5856-FE45-AEFC-F48FD1489961}" type="datetimeFigureOut">
              <a:rPr lang="en-US"/>
              <a:t>6/26/2025</a:t>
            </a:fld>
            <a:endParaRPr lang="en-US"/>
          </a:p>
        </p:txBody>
      </p:sp>
      <p:sp>
        <p:nvSpPr>
          <p:cNvPr id="3" name="Footer Placeholder 2">
            <a:extLst>
              <a:ext uri="{FF2B5EF4-FFF2-40B4-BE49-F238E27FC236}">
                <a16:creationId xmlns:a16="http://schemas.microsoft.com/office/drawing/2014/main" id="{1B0F52A6-3925-7664-3E5A-E067F692A4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DF3AFB-3E8C-2210-2B78-9DBEAADA5178}"/>
              </a:ext>
            </a:extLst>
          </p:cNvPr>
          <p:cNvSpPr>
            <a:spLocks noGrp="1"/>
          </p:cNvSpPr>
          <p:nvPr>
            <p:ph type="sldNum" sz="quarter" idx="12"/>
          </p:nvPr>
        </p:nvSpPr>
        <p:spPr/>
        <p:txBody>
          <a:bodyPr/>
          <a:lstStyle/>
          <a:p>
            <a:fld id="{97403971-C8BA-AC40-BB93-8FEC29A58E6D}" type="slidenum">
              <a:rPr lang="en-US"/>
              <a:t>‹#›</a:t>
            </a:fld>
            <a:endParaRPr lang="en-US"/>
          </a:p>
        </p:txBody>
      </p:sp>
    </p:spTree>
    <p:extLst>
      <p:ext uri="{BB962C8B-B14F-4D97-AF65-F5344CB8AC3E}">
        <p14:creationId xmlns:p14="http://schemas.microsoft.com/office/powerpoint/2010/main" val="106623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7B6F5-2ECD-E14E-65FC-211EF64B34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A863E2C-20BC-1C50-135E-EFDE553E5D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3B9E29D-5D0F-CAC9-B95C-4BA83D3D9D60}"/>
              </a:ext>
            </a:extLst>
          </p:cNvPr>
          <p:cNvSpPr>
            <a:spLocks noGrp="1"/>
          </p:cNvSpPr>
          <p:nvPr>
            <p:ph type="dt" sz="half" idx="10"/>
          </p:nvPr>
        </p:nvSpPr>
        <p:spPr/>
        <p:txBody>
          <a:bodyPr/>
          <a:lstStyle/>
          <a:p>
            <a:fld id="{F33589BC-5856-FE45-AEFC-F48FD1489961}" type="datetimeFigureOut">
              <a:rPr lang="en-US"/>
              <a:t>6/26/2025</a:t>
            </a:fld>
            <a:endParaRPr lang="en-US"/>
          </a:p>
        </p:txBody>
      </p:sp>
      <p:sp>
        <p:nvSpPr>
          <p:cNvPr id="5" name="Footer Placeholder 4">
            <a:extLst>
              <a:ext uri="{FF2B5EF4-FFF2-40B4-BE49-F238E27FC236}">
                <a16:creationId xmlns:a16="http://schemas.microsoft.com/office/drawing/2014/main" id="{E1866A8B-8948-59E3-3BD8-A64A4B1CB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A6EF6-15C2-2D08-E7B9-325717D6E501}"/>
              </a:ext>
            </a:extLst>
          </p:cNvPr>
          <p:cNvSpPr>
            <a:spLocks noGrp="1"/>
          </p:cNvSpPr>
          <p:nvPr>
            <p:ph type="sldNum" sz="quarter" idx="12"/>
          </p:nvPr>
        </p:nvSpPr>
        <p:spPr/>
        <p:txBody>
          <a:bodyPr/>
          <a:lstStyle/>
          <a:p>
            <a:fld id="{97403971-C8BA-AC40-BB93-8FEC29A58E6D}" type="slidenum">
              <a:rPr lang="en-US"/>
              <a:t>‹#›</a:t>
            </a:fld>
            <a:endParaRPr lang="en-US"/>
          </a:p>
        </p:txBody>
      </p:sp>
    </p:spTree>
    <p:extLst>
      <p:ext uri="{BB962C8B-B14F-4D97-AF65-F5344CB8AC3E}">
        <p14:creationId xmlns:p14="http://schemas.microsoft.com/office/powerpoint/2010/main" val="312842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F531-9844-9394-906B-29F660BFA8CF}"/>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6D6D66CB-7617-9D41-9CE0-DA1D860DCD32}"/>
              </a:ext>
            </a:extLst>
          </p:cNvPr>
          <p:cNvSpPr>
            <a:spLocks noGrp="1"/>
          </p:cNvSpPr>
          <p:nvPr>
            <p:ph type="subTitle" idx="1"/>
          </p:nvPr>
        </p:nvSpPr>
        <p:spPr>
          <a:xfrm>
            <a:off x="1143000" y="2701528"/>
            <a:ext cx="6858000" cy="1241821"/>
          </a:xfrm>
        </p:spPr>
        <p:txBody>
          <a:bodyPr/>
          <a:lstStyle>
            <a:lvl1pPr marL="0" indent="0" algn="ctr">
              <a:buNone/>
              <a:defRPr sz="1800"/>
            </a:lvl1pPr>
            <a:lvl2pPr marL="457200" indent="0" algn="ctr">
              <a:buNone/>
              <a:defRPr sz="1500"/>
            </a:lvl2pPr>
            <a:lvl3pPr marL="914400" indent="0" algn="ctr">
              <a:buNone/>
              <a:defRPr sz="1350"/>
            </a:lvl3pPr>
            <a:lvl4pPr marL="1371600" indent="0" algn="ctr">
              <a:buNone/>
              <a:defRPr sz="1200"/>
            </a:lvl4pPr>
            <a:lvl5pPr marL="1828800" indent="0" algn="ctr">
              <a:buNone/>
              <a:defRPr sz="1200"/>
            </a:lvl5pPr>
            <a:lvl6pPr marL="2286000" indent="0" algn="ctr">
              <a:buNone/>
              <a:defRPr sz="1200"/>
            </a:lvl6pPr>
            <a:lvl7pPr marL="2743200" indent="0" algn="ctr">
              <a:buNone/>
              <a:defRPr sz="1200"/>
            </a:lvl7pPr>
            <a:lvl8pPr marL="3200400" indent="0" algn="ctr">
              <a:buNone/>
              <a:defRPr sz="1200"/>
            </a:lvl8pPr>
            <a:lvl9pPr marL="36576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EFA1600-9BE1-B5B0-34CC-E6A19DA1AF2F}"/>
              </a:ext>
            </a:extLst>
          </p:cNvPr>
          <p:cNvSpPr>
            <a:spLocks noGrp="1"/>
          </p:cNvSpPr>
          <p:nvPr>
            <p:ph type="dt" sz="half" idx="10"/>
          </p:nvPr>
        </p:nvSpPr>
        <p:spPr/>
        <p:txBody>
          <a:bodyPr/>
          <a:lstStyle/>
          <a:p>
            <a:fld id="{F33589BC-5856-FE45-AEFC-F48FD1489961}" type="datetimeFigureOut">
              <a:rPr lang="en-US"/>
              <a:t>6/26/2025</a:t>
            </a:fld>
            <a:endParaRPr lang="en-US"/>
          </a:p>
        </p:txBody>
      </p:sp>
      <p:sp>
        <p:nvSpPr>
          <p:cNvPr id="5" name="Footer Placeholder 4">
            <a:extLst>
              <a:ext uri="{FF2B5EF4-FFF2-40B4-BE49-F238E27FC236}">
                <a16:creationId xmlns:a16="http://schemas.microsoft.com/office/drawing/2014/main" id="{1E12F8FF-3443-00E1-6E9B-07C937EB5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56176-75F0-0733-25A8-A97C38C605EF}"/>
              </a:ext>
            </a:extLst>
          </p:cNvPr>
          <p:cNvSpPr>
            <a:spLocks noGrp="1"/>
          </p:cNvSpPr>
          <p:nvPr>
            <p:ph type="sldNum" sz="quarter" idx="12"/>
          </p:nvPr>
        </p:nvSpPr>
        <p:spPr/>
        <p:txBody>
          <a:bodyPr/>
          <a:lstStyle/>
          <a:p>
            <a:fld id="{97403971-C8BA-AC40-BB93-8FEC29A58E6D}" type="slidenum">
              <a:rPr lang="en-US"/>
              <a:t>‹#›</a:t>
            </a:fld>
            <a:endParaRPr lang="en-US"/>
          </a:p>
        </p:txBody>
      </p:sp>
    </p:spTree>
    <p:extLst>
      <p:ext uri="{BB962C8B-B14F-4D97-AF65-F5344CB8AC3E}">
        <p14:creationId xmlns:p14="http://schemas.microsoft.com/office/powerpoint/2010/main" val="1495803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3F00-AA64-E48F-EDE3-05ACC78DD8F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EEB82EE-0E59-AD2E-33C3-B928855FAA53}"/>
              </a:ext>
            </a:extLst>
          </p:cNvPr>
          <p:cNvSpPr>
            <a:spLocks noGrp="1"/>
          </p:cNvSpPr>
          <p:nvPr>
            <p:ph type="dt" sz="half" idx="10"/>
          </p:nvPr>
        </p:nvSpPr>
        <p:spPr/>
        <p:txBody>
          <a:bodyPr/>
          <a:lstStyle/>
          <a:p>
            <a:fld id="{F33589BC-5856-FE45-AEFC-F48FD1489961}" type="datetimeFigureOut">
              <a:rPr lang="en-US"/>
              <a:t>6/26/2025</a:t>
            </a:fld>
            <a:endParaRPr lang="en-US"/>
          </a:p>
        </p:txBody>
      </p:sp>
      <p:sp>
        <p:nvSpPr>
          <p:cNvPr id="4" name="Footer Placeholder 3">
            <a:extLst>
              <a:ext uri="{FF2B5EF4-FFF2-40B4-BE49-F238E27FC236}">
                <a16:creationId xmlns:a16="http://schemas.microsoft.com/office/drawing/2014/main" id="{5345E801-1EDD-2761-3ABE-AE19812F03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73C90E-0C6D-13FC-69C4-BAE73C969D5D}"/>
              </a:ext>
            </a:extLst>
          </p:cNvPr>
          <p:cNvSpPr>
            <a:spLocks noGrp="1"/>
          </p:cNvSpPr>
          <p:nvPr>
            <p:ph type="sldNum" sz="quarter" idx="12"/>
          </p:nvPr>
        </p:nvSpPr>
        <p:spPr/>
        <p:txBody>
          <a:bodyPr/>
          <a:lstStyle/>
          <a:p>
            <a:fld id="{97403971-C8BA-AC40-BB93-8FEC29A58E6D}" type="slidenum">
              <a:rPr lang="en-US"/>
              <a:t>‹#›</a:t>
            </a:fld>
            <a:endParaRPr lang="en-US"/>
          </a:p>
        </p:txBody>
      </p:sp>
    </p:spTree>
    <p:extLst>
      <p:ext uri="{BB962C8B-B14F-4D97-AF65-F5344CB8AC3E}">
        <p14:creationId xmlns:p14="http://schemas.microsoft.com/office/powerpoint/2010/main" val="200722916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E02BF97-2BD5-4DE2-9C93-A02605EB7427}" type="datetimeFigureOut">
              <a:rPr lang="en-US"/>
              <a:pPr/>
              <a:t>6/26/2025</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8A0CBB4-E537-4791-A668-0C754574187E}" type="slidenum">
              <a:rPr lang="en-US"/>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C4F83F-E52A-BA3B-513E-3D16B6435C91}"/>
              </a:ext>
            </a:extLst>
          </p:cNvPr>
          <p:cNvSpPr>
            <a:spLocks noGrp="1"/>
          </p:cNvSpPr>
          <p:nvPr>
            <p:ph type="title"/>
          </p:nvPr>
        </p:nvSpPr>
        <p:spPr>
          <a:xfrm>
            <a:off x="628650" y="273843"/>
            <a:ext cx="7886700" cy="9941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9A750A1-C4D5-9686-331C-492C5EB93FB1}"/>
              </a:ext>
            </a:extLst>
          </p:cNvPr>
          <p:cNvSpPr>
            <a:spLocks noGrp="1"/>
          </p:cNvSpPr>
          <p:nvPr>
            <p:ph type="body" idx="1"/>
          </p:nvPr>
        </p:nvSpPr>
        <p:spPr>
          <a:xfrm>
            <a:off x="628650" y="1369218"/>
            <a:ext cx="7886700" cy="326350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D20B06-0235-1915-04A7-AA1BEA8B5ADD}"/>
              </a:ext>
            </a:extLst>
          </p:cNvPr>
          <p:cNvSpPr>
            <a:spLocks noGrp="1"/>
          </p:cNvSpPr>
          <p:nvPr>
            <p:ph type="dt" sz="half" idx="2"/>
          </p:nvPr>
        </p:nvSpPr>
        <p:spPr>
          <a:xfrm>
            <a:off x="628650" y="4767262"/>
            <a:ext cx="2057400" cy="273843"/>
          </a:xfrm>
          <a:prstGeom prst="rect">
            <a:avLst/>
          </a:prstGeom>
        </p:spPr>
        <p:txBody>
          <a:bodyPr vert="horz" lIns="91440" tIns="45720" rIns="91440" bIns="45720" rtlCol="0" anchor="ctr"/>
          <a:lstStyle>
            <a:lvl1pPr algn="l">
              <a:defRPr sz="900">
                <a:solidFill>
                  <a:schemeClr val="tx1">
                    <a:tint val="82000"/>
                  </a:schemeClr>
                </a:solidFill>
              </a:defRPr>
            </a:lvl1pPr>
          </a:lstStyle>
          <a:p>
            <a:fld id="{F33589BC-5856-FE45-AEFC-F48FD1489961}" type="datetimeFigureOut">
              <a:rPr lang="en-US"/>
              <a:t>6/26/2025</a:t>
            </a:fld>
            <a:endParaRPr lang="en-US"/>
          </a:p>
        </p:txBody>
      </p:sp>
      <p:sp>
        <p:nvSpPr>
          <p:cNvPr id="5" name="Footer Placeholder 4">
            <a:extLst>
              <a:ext uri="{FF2B5EF4-FFF2-40B4-BE49-F238E27FC236}">
                <a16:creationId xmlns:a16="http://schemas.microsoft.com/office/drawing/2014/main" id="{88AD5EFF-4FB6-7441-4B1D-052D972AC070}"/>
              </a:ext>
            </a:extLst>
          </p:cNvPr>
          <p:cNvSpPr>
            <a:spLocks noGrp="1"/>
          </p:cNvSpPr>
          <p:nvPr>
            <p:ph type="ftr" sz="quarter" idx="3"/>
          </p:nvPr>
        </p:nvSpPr>
        <p:spPr>
          <a:xfrm>
            <a:off x="3028950" y="4767262"/>
            <a:ext cx="3086100" cy="27384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E7B9353-5E54-C2E2-8477-718483C5F50A}"/>
              </a:ext>
            </a:extLst>
          </p:cNvPr>
          <p:cNvSpPr>
            <a:spLocks noGrp="1"/>
          </p:cNvSpPr>
          <p:nvPr>
            <p:ph type="sldNum" sz="quarter" idx="4"/>
          </p:nvPr>
        </p:nvSpPr>
        <p:spPr>
          <a:xfrm>
            <a:off x="6457950" y="4767262"/>
            <a:ext cx="2057400" cy="273843"/>
          </a:xfrm>
          <a:prstGeom prst="rect">
            <a:avLst/>
          </a:prstGeom>
        </p:spPr>
        <p:txBody>
          <a:bodyPr vert="horz" lIns="91440" tIns="45720" rIns="91440" bIns="45720" rtlCol="0" anchor="ctr"/>
          <a:lstStyle>
            <a:lvl1pPr algn="r">
              <a:defRPr sz="900">
                <a:solidFill>
                  <a:schemeClr val="tx1">
                    <a:tint val="82000"/>
                  </a:schemeClr>
                </a:solidFill>
              </a:defRPr>
            </a:lvl1pPr>
          </a:lstStyle>
          <a:p>
            <a:fld id="{97403971-C8BA-AC40-BB93-8FEC29A58E6D}" type="slidenum">
              <a:rPr lang="en-US"/>
              <a:t>‹#›</a:t>
            </a:fld>
            <a:endParaRPr lang="en-US"/>
          </a:p>
        </p:txBody>
      </p:sp>
    </p:spTree>
    <p:extLst>
      <p:ext uri="{BB962C8B-B14F-4D97-AF65-F5344CB8AC3E}">
        <p14:creationId xmlns:p14="http://schemas.microsoft.com/office/powerpoint/2010/main" val="425001855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914400" rtl="0" eaLnBrk="1" latinLnBrk="0" hangingPunct="1">
        <a:defRPr sz="1350" kern="1200">
          <a:solidFill>
            <a:schemeClr val="tx1"/>
          </a:solidFill>
          <a:latin typeface="+mn-lt"/>
          <a:ea typeface="+mn-ea"/>
          <a:cs typeface="+mn-cs"/>
        </a:defRPr>
      </a:lvl1pPr>
      <a:lvl2pPr marL="457200" algn="l" defTabSz="914400" rtl="0" eaLnBrk="1" latinLnBrk="0" hangingPunct="1">
        <a:defRPr sz="1350" kern="1200">
          <a:solidFill>
            <a:schemeClr val="tx1"/>
          </a:solidFill>
          <a:latin typeface="+mn-lt"/>
          <a:ea typeface="+mn-ea"/>
          <a:cs typeface="+mn-cs"/>
        </a:defRPr>
      </a:lvl2pPr>
      <a:lvl3pPr marL="914400" algn="l" defTabSz="914400" rtl="0" eaLnBrk="1" latinLnBrk="0" hangingPunct="1">
        <a:defRPr sz="1350" kern="1200">
          <a:solidFill>
            <a:schemeClr val="tx1"/>
          </a:solidFill>
          <a:latin typeface="+mn-lt"/>
          <a:ea typeface="+mn-ea"/>
          <a:cs typeface="+mn-cs"/>
        </a:defRPr>
      </a:lvl3pPr>
      <a:lvl4pPr marL="1371600" algn="l" defTabSz="914400" rtl="0" eaLnBrk="1" latinLnBrk="0" hangingPunct="1">
        <a:defRPr sz="1350" kern="1200">
          <a:solidFill>
            <a:schemeClr val="tx1"/>
          </a:solidFill>
          <a:latin typeface="+mn-lt"/>
          <a:ea typeface="+mn-ea"/>
          <a:cs typeface="+mn-cs"/>
        </a:defRPr>
      </a:lvl4pPr>
      <a:lvl5pPr marL="1828800" algn="l" defTabSz="914400" rtl="0" eaLnBrk="1" latinLnBrk="0" hangingPunct="1">
        <a:defRPr sz="1350" kern="1200">
          <a:solidFill>
            <a:schemeClr val="tx1"/>
          </a:solidFill>
          <a:latin typeface="+mn-lt"/>
          <a:ea typeface="+mn-ea"/>
          <a:cs typeface="+mn-cs"/>
        </a:defRPr>
      </a:lvl5pPr>
      <a:lvl6pPr marL="2286000" algn="l" defTabSz="914400" rtl="0" eaLnBrk="1" latinLnBrk="0" hangingPunct="1">
        <a:defRPr sz="1350" kern="1200">
          <a:solidFill>
            <a:schemeClr val="tx1"/>
          </a:solidFill>
          <a:latin typeface="+mn-lt"/>
          <a:ea typeface="+mn-ea"/>
          <a:cs typeface="+mn-cs"/>
        </a:defRPr>
      </a:lvl6pPr>
      <a:lvl7pPr marL="2743200" algn="l" defTabSz="914400" rtl="0" eaLnBrk="1" latinLnBrk="0" hangingPunct="1">
        <a:defRPr sz="1350" kern="1200">
          <a:solidFill>
            <a:schemeClr val="tx1"/>
          </a:solidFill>
          <a:latin typeface="+mn-lt"/>
          <a:ea typeface="+mn-ea"/>
          <a:cs typeface="+mn-cs"/>
        </a:defRPr>
      </a:lvl7pPr>
      <a:lvl8pPr marL="3200400" algn="l" defTabSz="914400" rtl="0" eaLnBrk="1" latinLnBrk="0" hangingPunct="1">
        <a:defRPr sz="1350" kern="1200">
          <a:solidFill>
            <a:schemeClr val="tx1"/>
          </a:solidFill>
          <a:latin typeface="+mn-lt"/>
          <a:ea typeface="+mn-ea"/>
          <a:cs typeface="+mn-cs"/>
        </a:defRPr>
      </a:lvl8pPr>
      <a:lvl9pPr marL="3657600" algn="l" defTabSz="9144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GIT - Apps on Google Play">
            <a:extLst>
              <a:ext uri="{FF2B5EF4-FFF2-40B4-BE49-F238E27FC236}">
                <a16:creationId xmlns:a16="http://schemas.microsoft.com/office/drawing/2014/main" id="{333D212A-8AFB-2D4E-67CB-18197EC2F3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0005"/>
            <a:ext cx="1816924" cy="9084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EB2CCBA-A660-4391-7020-621A452FBFA5}"/>
              </a:ext>
            </a:extLst>
          </p:cNvPr>
          <p:cNvSpPr txBox="1"/>
          <p:nvPr/>
        </p:nvSpPr>
        <p:spPr>
          <a:xfrm>
            <a:off x="1576552" y="535208"/>
            <a:ext cx="8119241" cy="623247"/>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MAHATMA GANDHI INSTITUTE OF TECHNOLOGY(A)</a:t>
            </a:r>
          </a:p>
          <a:p>
            <a:r>
              <a:rPr lang="en-US" sz="1800" b="1" dirty="0">
                <a:latin typeface="Times New Roman" panose="02020603050405020304" pitchFamily="18" charset="0"/>
                <a:cs typeface="Times New Roman" panose="02020603050405020304" pitchFamily="18" charset="0"/>
              </a:rPr>
              <a:t>   DEPARTMENT OF INFORMATION TECHNOLOGY</a:t>
            </a:r>
          </a:p>
        </p:txBody>
      </p:sp>
      <p:sp>
        <p:nvSpPr>
          <p:cNvPr id="5" name="TextBox 4">
            <a:extLst>
              <a:ext uri="{FF2B5EF4-FFF2-40B4-BE49-F238E27FC236}">
                <a16:creationId xmlns:a16="http://schemas.microsoft.com/office/drawing/2014/main" id="{474BA03A-F1F9-9FFA-F97D-54418DE44DF5}"/>
              </a:ext>
            </a:extLst>
          </p:cNvPr>
          <p:cNvSpPr txBox="1"/>
          <p:nvPr/>
        </p:nvSpPr>
        <p:spPr>
          <a:xfrm>
            <a:off x="1393660" y="1769416"/>
            <a:ext cx="6306207" cy="3576428"/>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An Industry Oriented Mini Project(IT653PC)</a:t>
            </a:r>
          </a:p>
          <a:p>
            <a:pPr algn="ctr"/>
            <a:r>
              <a:rPr lang="en-US" sz="2000" b="1" dirty="0">
                <a:latin typeface="Times New Roman" panose="02020603050405020304" pitchFamily="18" charset="0"/>
                <a:cs typeface="Times New Roman" panose="02020603050405020304" pitchFamily="18" charset="0"/>
              </a:rPr>
              <a:t>On</a:t>
            </a: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SMART WATER SCARCITY ANALYSIS AND DISTRIBUTION SOLUTION</a:t>
            </a:r>
          </a:p>
          <a:p>
            <a:pPr algn="ctr"/>
            <a:r>
              <a:rPr lang="en-US" sz="2000" b="1" dirty="0">
                <a:latin typeface="Times New Roman" panose="02020603050405020304" pitchFamily="18" charset="0"/>
                <a:cs typeface="Times New Roman" panose="02020603050405020304" pitchFamily="18" charset="0"/>
              </a:rPr>
              <a:t>By</a:t>
            </a:r>
          </a:p>
          <a:p>
            <a:pPr algn="ctr"/>
            <a:endParaRPr lang="en-US" sz="2000" b="1" dirty="0">
              <a:latin typeface="Times New Roman" panose="02020603050405020304" pitchFamily="18" charset="0"/>
              <a:cs typeface="Times New Roman" panose="02020603050405020304" pitchFamily="18" charset="0"/>
            </a:endParaRPr>
          </a:p>
          <a:p>
            <a:pPr algn="ctr">
              <a:lnSpc>
                <a:spcPct val="150000"/>
              </a:lnSpc>
            </a:pPr>
            <a:r>
              <a:rPr lang="en-US" sz="2000" b="1" dirty="0">
                <a:latin typeface="Times New Roman" panose="02020603050405020304" pitchFamily="18" charset="0"/>
                <a:cs typeface="Times New Roman" panose="02020603050405020304" pitchFamily="18" charset="0"/>
              </a:rPr>
              <a:t>D Ashrith Reddy(22261A1216)</a:t>
            </a:r>
          </a:p>
          <a:p>
            <a:pPr algn="ctr">
              <a:lnSpc>
                <a:spcPct val="150000"/>
              </a:lnSpc>
            </a:pPr>
            <a:r>
              <a:rPr lang="en-US" sz="2000" b="1" dirty="0">
                <a:latin typeface="Times New Roman" panose="02020603050405020304" pitchFamily="18" charset="0"/>
                <a:cs typeface="Times New Roman" panose="02020603050405020304" pitchFamily="18" charset="0"/>
              </a:rPr>
              <a:t>Aruri Nikhil(22261A1205)</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Batch ID: IT-25-13</a:t>
            </a:r>
          </a:p>
        </p:txBody>
      </p:sp>
      <p:sp>
        <p:nvSpPr>
          <p:cNvPr id="6" name="TextBox 5">
            <a:extLst>
              <a:ext uri="{FF2B5EF4-FFF2-40B4-BE49-F238E27FC236}">
                <a16:creationId xmlns:a16="http://schemas.microsoft.com/office/drawing/2014/main" id="{0DD21012-30E6-D495-7268-6C1CCCB24620}"/>
              </a:ext>
            </a:extLst>
          </p:cNvPr>
          <p:cNvSpPr txBox="1"/>
          <p:nvPr/>
        </p:nvSpPr>
        <p:spPr>
          <a:xfrm>
            <a:off x="6944984" y="5590036"/>
            <a:ext cx="2262351" cy="784830"/>
          </a:xfrm>
          <a:prstGeom prst="rect">
            <a:avLst/>
          </a:prstGeom>
          <a:noFill/>
        </p:spPr>
        <p:txBody>
          <a:bodyPr wrap="square" rtlCol="0">
            <a:spAutoFit/>
          </a:bodyPr>
          <a:lstStyle/>
          <a:p>
            <a:r>
              <a:rPr lang="en-US" sz="1500" b="1" i="1" dirty="0">
                <a:latin typeface="Times New Roman" panose="02020603050405020304" pitchFamily="18" charset="0"/>
                <a:cs typeface="Times New Roman" panose="02020603050405020304" pitchFamily="18" charset="0"/>
              </a:rPr>
              <a:t>IOMP Supervisor</a:t>
            </a:r>
          </a:p>
          <a:p>
            <a:r>
              <a:rPr lang="en-US" sz="1500" dirty="0">
                <a:latin typeface="Times New Roman" panose="02020603050405020304" pitchFamily="18" charset="0"/>
                <a:cs typeface="Times New Roman" panose="02020603050405020304" pitchFamily="18" charset="0"/>
              </a:rPr>
              <a:t>Dr. U. Chaitanya</a:t>
            </a:r>
          </a:p>
          <a:p>
            <a:r>
              <a:rPr lang="en-US" sz="1500" dirty="0">
                <a:latin typeface="Times New Roman" panose="02020603050405020304" pitchFamily="18" charset="0"/>
                <a:cs typeface="Times New Roman" panose="02020603050405020304" pitchFamily="18" charset="0"/>
              </a:rPr>
              <a:t>Assistant Professor</a:t>
            </a:r>
          </a:p>
        </p:txBody>
      </p:sp>
      <p:sp>
        <p:nvSpPr>
          <p:cNvPr id="7" name="TextBox 6">
            <a:extLst>
              <a:ext uri="{FF2B5EF4-FFF2-40B4-BE49-F238E27FC236}">
                <a16:creationId xmlns:a16="http://schemas.microsoft.com/office/drawing/2014/main" id="{D70F17DC-6866-2287-B6F9-6655CEC32B62}"/>
              </a:ext>
            </a:extLst>
          </p:cNvPr>
          <p:cNvSpPr txBox="1"/>
          <p:nvPr/>
        </p:nvSpPr>
        <p:spPr>
          <a:xfrm>
            <a:off x="381000" y="5590036"/>
            <a:ext cx="2262351" cy="784830"/>
          </a:xfrm>
          <a:prstGeom prst="rect">
            <a:avLst/>
          </a:prstGeom>
          <a:noFill/>
        </p:spPr>
        <p:txBody>
          <a:bodyPr wrap="square" rtlCol="0">
            <a:spAutoFit/>
          </a:bodyPr>
          <a:lstStyle/>
          <a:p>
            <a:r>
              <a:rPr lang="en-US" sz="1500" b="1" i="1" dirty="0">
                <a:latin typeface="Times New Roman" panose="02020603050405020304" pitchFamily="18" charset="0"/>
                <a:cs typeface="Times New Roman" panose="02020603050405020304" pitchFamily="18" charset="0"/>
              </a:rPr>
              <a:t>Internal Supervisor</a:t>
            </a:r>
          </a:p>
          <a:p>
            <a:r>
              <a:rPr lang="en-US" sz="1500" dirty="0">
                <a:latin typeface="Times New Roman" panose="02020603050405020304" pitchFamily="18" charset="0"/>
                <a:cs typeface="Times New Roman" panose="02020603050405020304" pitchFamily="18" charset="0"/>
              </a:rPr>
              <a:t>Mr. B. Lokesh</a:t>
            </a:r>
          </a:p>
          <a:p>
            <a:r>
              <a:rPr lang="en-US" sz="1500" dirty="0">
                <a:latin typeface="Times New Roman" panose="02020603050405020304" pitchFamily="18" charset="0"/>
                <a:cs typeface="Times New Roman" panose="02020603050405020304" pitchFamily="18" charset="0"/>
              </a:rPr>
              <a:t>Assistant Professor</a:t>
            </a:r>
          </a:p>
        </p:txBody>
      </p:sp>
      <p:sp>
        <p:nvSpPr>
          <p:cNvPr id="8" name="Rectangle 7">
            <a:extLst>
              <a:ext uri="{FF2B5EF4-FFF2-40B4-BE49-F238E27FC236}">
                <a16:creationId xmlns:a16="http://schemas.microsoft.com/office/drawing/2014/main" id="{D330D728-3918-97BB-FE12-83ACF7E55D05}"/>
              </a:ext>
            </a:extLst>
          </p:cNvPr>
          <p:cNvSpPr/>
          <p:nvPr/>
        </p:nvSpPr>
        <p:spPr>
          <a:xfrm>
            <a:off x="133597" y="190005"/>
            <a:ext cx="8826335" cy="647799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80649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20BE-85B6-939E-9079-95F01339B670}"/>
              </a:ext>
            </a:extLst>
          </p:cNvPr>
          <p:cNvSpPr>
            <a:spLocks noGrp="1"/>
          </p:cNvSpPr>
          <p:nvPr>
            <p:ph type="title"/>
          </p:nvPr>
        </p:nvSpPr>
        <p:spPr>
          <a:xfrm>
            <a:off x="457200" y="381000"/>
            <a:ext cx="8229600" cy="1143000"/>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83D2F37-B677-12BD-622B-A7820F6EFAC1}"/>
              </a:ext>
            </a:extLst>
          </p:cNvPr>
          <p:cNvSpPr>
            <a:spLocks noGrp="1"/>
          </p:cNvSpPr>
          <p:nvPr>
            <p:ph idx="1"/>
          </p:nvPr>
        </p:nvSpPr>
        <p:spPr>
          <a:xfrm>
            <a:off x="457200" y="1981200"/>
            <a:ext cx="8229600" cy="4343400"/>
          </a:xfrm>
        </p:spPr>
        <p:txBody>
          <a:bodyPr>
            <a:norm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Water scarcity is a growing global challenge, particularly in regions with variable rainfall, increasing population density, and insufficient groundwater monitoring infrastructure. Traditional systems lack predictive capability and spatial intelligence, resulting in delayed responses and poor resource allocation.</a:t>
            </a: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a:latin typeface="Times New Roman" panose="02020603050405020304" pitchFamily="18" charset="0"/>
                <a:cs typeface="Times New Roman" panose="02020603050405020304" pitchFamily="18" charset="0"/>
              </a:rPr>
              <a:t>To address these limitations, there is a need for an intelligent system that leverages remote sensing data, real-time weather inputs, population dynamics, and machine learning models to accurately forecast water availability and optimize distribution..</a:t>
            </a:r>
          </a:p>
        </p:txBody>
      </p:sp>
    </p:spTree>
    <p:extLst>
      <p:ext uri="{BB962C8B-B14F-4D97-AF65-F5344CB8AC3E}">
        <p14:creationId xmlns:p14="http://schemas.microsoft.com/office/powerpoint/2010/main" val="1785218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8C08-2AD1-84BB-7F67-54A0AB3F8D7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BF37FEDB-0407-002B-E2D9-7CED7DBB3588}"/>
              </a:ext>
            </a:extLst>
          </p:cNvPr>
          <p:cNvSpPr>
            <a:spLocks noGrp="1"/>
          </p:cNvSpPr>
          <p:nvPr>
            <p:ph idx="1"/>
          </p:nvPr>
        </p:nvSpPr>
        <p:spPr>
          <a:xfrm>
            <a:off x="457200" y="2133600"/>
            <a:ext cx="8229600" cy="4389120"/>
          </a:xfrm>
        </p:spPr>
        <p:txBody>
          <a:bodyPr>
            <a:normAutofit/>
          </a:bodyPr>
          <a:lstStyle/>
          <a:p>
            <a:pPr algn="just">
              <a:lnSpc>
                <a:spcPct val="200000"/>
              </a:lnSpc>
            </a:pPr>
            <a:r>
              <a:rPr lang="en-US" sz="1600" dirty="0">
                <a:latin typeface="Times New Roman" panose="02020603050405020304" pitchFamily="18" charset="0"/>
                <a:cs typeface="Times New Roman" panose="02020603050405020304" pitchFamily="18" charset="0"/>
              </a:rPr>
              <a:t>To monitor near real-time and historical environmental data using remote sensing datasets </a:t>
            </a:r>
          </a:p>
          <a:p>
            <a:pPr algn="just">
              <a:lnSpc>
                <a:spcPct val="200000"/>
              </a:lnSpc>
            </a:pPr>
            <a:r>
              <a:rPr lang="en-US" sz="1600" dirty="0">
                <a:latin typeface="Times New Roman" panose="02020603050405020304" pitchFamily="18" charset="0"/>
                <a:cs typeface="Times New Roman" panose="02020603050405020304" pitchFamily="18" charset="0"/>
              </a:rPr>
              <a:t>To develop a model that can predict future water demand based on environmental and demographic inputs.</a:t>
            </a:r>
          </a:p>
          <a:p>
            <a:pPr algn="just">
              <a:lnSpc>
                <a:spcPct val="200000"/>
              </a:lnSpc>
            </a:pPr>
            <a:r>
              <a:rPr lang="en-US" sz="1600" dirty="0">
                <a:latin typeface="Times New Roman" panose="02020603050405020304" pitchFamily="18" charset="0"/>
                <a:cs typeface="Times New Roman" panose="02020603050405020304" pitchFamily="18" charset="0"/>
              </a:rPr>
              <a:t>To classify regions based on water scarcity levels </a:t>
            </a:r>
          </a:p>
          <a:p>
            <a:pPr algn="just">
              <a:lnSpc>
                <a:spcPct val="200000"/>
              </a:lnSpc>
            </a:pPr>
            <a:r>
              <a:rPr lang="en-US" sz="1600" dirty="0">
                <a:latin typeface="Times New Roman" panose="02020603050405020304" pitchFamily="18" charset="0"/>
                <a:cs typeface="Times New Roman" panose="02020603050405020304" pitchFamily="18" charset="0"/>
              </a:rPr>
              <a:t>To visualize data through interactive maps and graphs </a:t>
            </a: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69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D598-0644-59FA-32D7-26B68E7B5148}"/>
              </a:ext>
            </a:extLst>
          </p:cNvPr>
          <p:cNvSpPr>
            <a:spLocks noGrp="1"/>
          </p:cNvSpPr>
          <p:nvPr>
            <p:ph type="title"/>
          </p:nvPr>
        </p:nvSpPr>
        <p:spPr>
          <a:xfrm>
            <a:off x="457200" y="0"/>
            <a:ext cx="8229600" cy="1143000"/>
          </a:xfrm>
        </p:spPr>
        <p:txBody>
          <a:bodyPr/>
          <a:lstStyle/>
          <a:p>
            <a:r>
              <a:rPr lang="en-US" dirty="0">
                <a:latin typeface="Times New Roman" panose="02020603050405020304" pitchFamily="18" charset="0"/>
                <a:cs typeface="Times New Roman" panose="02020603050405020304" pitchFamily="18" charset="0"/>
              </a:rPr>
              <a:t>Modules Description</a:t>
            </a:r>
          </a:p>
        </p:txBody>
      </p:sp>
      <p:sp>
        <p:nvSpPr>
          <p:cNvPr id="3" name="Content Placeholder 2">
            <a:extLst>
              <a:ext uri="{FF2B5EF4-FFF2-40B4-BE49-F238E27FC236}">
                <a16:creationId xmlns:a16="http://schemas.microsoft.com/office/drawing/2014/main" id="{E571BE8C-704C-EE16-281D-55DE8A087F3F}"/>
              </a:ext>
            </a:extLst>
          </p:cNvPr>
          <p:cNvSpPr>
            <a:spLocks noGrp="1"/>
          </p:cNvSpPr>
          <p:nvPr>
            <p:ph idx="1"/>
          </p:nvPr>
        </p:nvSpPr>
        <p:spPr>
          <a:xfrm>
            <a:off x="425245" y="1295400"/>
            <a:ext cx="8382000" cy="5791200"/>
          </a:xfrm>
        </p:spPr>
        <p:txBody>
          <a:bodyPr>
            <a:no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1. Preprocessing &amp; Feature Engineering Module</a:t>
            </a:r>
          </a:p>
          <a:p>
            <a:pPr algn="just">
              <a:lnSpc>
                <a:spcPct val="150000"/>
              </a:lnSpc>
            </a:pPr>
            <a:r>
              <a:rPr lang="en-US" sz="1600" dirty="0">
                <a:latin typeface="Times New Roman" panose="02020603050405020304" pitchFamily="18" charset="0"/>
                <a:cs typeface="Times New Roman" panose="02020603050405020304" pitchFamily="18" charset="0"/>
              </a:rPr>
              <a:t>Cleans, normalizes, and transforms raw datasets into machine learning-ready formats. Handles missing data, spatial aggregation, and time-series alignment.</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2. Machine Learning &amp; Prediction Module</a:t>
            </a:r>
          </a:p>
          <a:p>
            <a:pPr algn="just">
              <a:lnSpc>
                <a:spcPct val="150000"/>
              </a:lnSpc>
            </a:pPr>
            <a:r>
              <a:rPr lang="en-US" sz="1600" dirty="0">
                <a:latin typeface="Times New Roman" panose="02020603050405020304" pitchFamily="18" charset="0"/>
                <a:cs typeface="Times New Roman" panose="02020603050405020304" pitchFamily="18" charset="0"/>
              </a:rPr>
              <a:t>Uses models such as Gradient Boosting Regressor (GBR) to forecast future water demand and detect scarcity zones using trained features.</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3. Scarcity Classification Module</a:t>
            </a:r>
          </a:p>
          <a:p>
            <a:pPr algn="just">
              <a:lnSpc>
                <a:spcPct val="150000"/>
              </a:lnSpc>
            </a:pPr>
            <a:r>
              <a:rPr lang="en-US" sz="1600" dirty="0">
                <a:latin typeface="Times New Roman" panose="02020603050405020304" pitchFamily="18" charset="0"/>
                <a:cs typeface="Times New Roman" panose="02020603050405020304" pitchFamily="18" charset="0"/>
              </a:rPr>
              <a:t>Assigns severity levels to geographic regions based on predicted water availability versus population demand</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4. Visualization &amp; Mapping Module</a:t>
            </a:r>
          </a:p>
          <a:p>
            <a:pPr algn="just">
              <a:lnSpc>
                <a:spcPct val="150000"/>
              </a:lnSpc>
            </a:pPr>
            <a:r>
              <a:rPr lang="en-US" sz="1600" dirty="0">
                <a:latin typeface="Times New Roman" panose="02020603050405020304" pitchFamily="18" charset="0"/>
                <a:cs typeface="Times New Roman" panose="02020603050405020304" pitchFamily="18" charset="0"/>
              </a:rPr>
              <a:t>Presents predictions through interactive graphs and geospatial heatmaps using </a:t>
            </a: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 and Folium. </a:t>
            </a:r>
          </a:p>
        </p:txBody>
      </p:sp>
    </p:spTree>
    <p:extLst>
      <p:ext uri="{BB962C8B-B14F-4D97-AF65-F5344CB8AC3E}">
        <p14:creationId xmlns:p14="http://schemas.microsoft.com/office/powerpoint/2010/main" val="1519431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CD6F-3E82-7596-03D1-84254EF452D0}"/>
              </a:ext>
            </a:extLst>
          </p:cNvPr>
          <p:cNvSpPr>
            <a:spLocks noGrp="1"/>
          </p:cNvSpPr>
          <p:nvPr>
            <p:ph type="title"/>
          </p:nvPr>
        </p:nvSpPr>
        <p:spPr>
          <a:xfrm>
            <a:off x="457200" y="76200"/>
            <a:ext cx="8229600" cy="1143000"/>
          </a:xfrm>
        </p:spPr>
        <p:txBody>
          <a:bodyPr/>
          <a:lstStyle/>
          <a:p>
            <a:r>
              <a:rPr lang="en-US"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885743BA-FC8A-097A-0848-E8320E17BB41}"/>
              </a:ext>
            </a:extLst>
          </p:cNvPr>
          <p:cNvSpPr>
            <a:spLocks noGrp="1"/>
          </p:cNvSpPr>
          <p:nvPr>
            <p:ph idx="1"/>
          </p:nvPr>
        </p:nvSpPr>
        <p:spPr>
          <a:xfrm>
            <a:off x="76200" y="1447800"/>
            <a:ext cx="9144000" cy="6764594"/>
          </a:xfrm>
        </p:spPr>
        <p:txBody>
          <a:bodyPr>
            <a:noAutofit/>
          </a:bodyPr>
          <a:lstStyle/>
          <a:p>
            <a:pPr marL="0" indent="0">
              <a:lnSpc>
                <a:spcPct val="150000"/>
              </a:lnSpc>
              <a:buNone/>
            </a:pPr>
            <a:r>
              <a:rPr lang="en-US" sz="1600" b="1" dirty="0">
                <a:latin typeface="Times New Roman" panose="02020603050405020304" pitchFamily="18" charset="0"/>
                <a:cs typeface="Times New Roman" panose="02020603050405020304" pitchFamily="18" charset="0"/>
              </a:rPr>
              <a:t>Gradient Boosting Regressor (GBR)</a:t>
            </a:r>
          </a:p>
          <a:p>
            <a:pPr>
              <a:lnSpc>
                <a:spcPct val="150000"/>
              </a:lnSpc>
            </a:pPr>
            <a:r>
              <a:rPr lang="en-US" sz="1600" dirty="0">
                <a:latin typeface="Times New Roman" panose="02020603050405020304" pitchFamily="18" charset="0"/>
                <a:cs typeface="Times New Roman" panose="02020603050405020304" pitchFamily="18" charset="0"/>
              </a:rPr>
              <a:t>A powerful ensemble machine learning model that builds multiple weak learners in sequence.</a:t>
            </a:r>
          </a:p>
          <a:p>
            <a:pPr>
              <a:lnSpc>
                <a:spcPct val="150000"/>
              </a:lnSpc>
            </a:pPr>
            <a:r>
              <a:rPr lang="en-US" sz="1600" dirty="0">
                <a:latin typeface="Times New Roman" panose="02020603050405020304" pitchFamily="18" charset="0"/>
                <a:cs typeface="Times New Roman" panose="02020603050405020304" pitchFamily="18" charset="0"/>
              </a:rPr>
              <a:t>Each new tree tries to correct the errors of the previous ones.</a:t>
            </a:r>
          </a:p>
          <a:p>
            <a:pPr>
              <a:lnSpc>
                <a:spcPct val="150000"/>
              </a:lnSpc>
            </a:pPr>
            <a:r>
              <a:rPr lang="en-US" sz="1600" dirty="0">
                <a:latin typeface="Times New Roman" panose="02020603050405020304" pitchFamily="18" charset="0"/>
                <a:cs typeface="Times New Roman" panose="02020603050405020304" pitchFamily="18" charset="0"/>
              </a:rPr>
              <a:t>GBR is well-suited for tabular data with non-linear relationships, which is common in environmental modeling.</a:t>
            </a:r>
          </a:p>
          <a:p>
            <a:pPr marL="0" indent="0">
              <a:lnSpc>
                <a:spcPct val="150000"/>
              </a:lnSpc>
              <a:buNone/>
            </a:pPr>
            <a:r>
              <a:rPr lang="en-US" sz="1600" b="1" dirty="0">
                <a:latin typeface="Times New Roman" panose="02020603050405020304" pitchFamily="18" charset="0"/>
                <a:cs typeface="Times New Roman" panose="02020603050405020304" pitchFamily="18" charset="0"/>
              </a:rPr>
              <a:t>How it is used?</a:t>
            </a:r>
          </a:p>
          <a:p>
            <a:pPr>
              <a:lnSpc>
                <a:spcPct val="150000"/>
              </a:lnSpc>
            </a:pPr>
            <a:r>
              <a:rPr lang="en-US" sz="1600" dirty="0">
                <a:latin typeface="Times New Roman" panose="02020603050405020304" pitchFamily="18" charset="0"/>
                <a:cs typeface="Times New Roman" panose="02020603050405020304" pitchFamily="18" charset="0"/>
              </a:rPr>
              <a:t>Collect historical and real-time environmental data (NDVI, ET, SM, LST, TWS, rainfall, temperature) for each district.</a:t>
            </a:r>
          </a:p>
          <a:p>
            <a:pPr>
              <a:lnSpc>
                <a:spcPct val="150000"/>
              </a:lnSpc>
            </a:pPr>
            <a:r>
              <a:rPr lang="en-US" sz="1600" dirty="0">
                <a:latin typeface="Times New Roman" panose="02020603050405020304" pitchFamily="18" charset="0"/>
                <a:cs typeface="Times New Roman" panose="02020603050405020304" pitchFamily="18" charset="0"/>
              </a:rPr>
              <a:t>Train the model on historical data to learn patterns and relationships between features and scarcity levels.</a:t>
            </a:r>
          </a:p>
          <a:p>
            <a:pPr>
              <a:lnSpc>
                <a:spcPct val="150000"/>
              </a:lnSpc>
            </a:pPr>
            <a:r>
              <a:rPr lang="en-US" sz="1600" dirty="0">
                <a:latin typeface="Times New Roman" panose="02020603050405020304" pitchFamily="18" charset="0"/>
                <a:cs typeface="Times New Roman" panose="02020603050405020304" pitchFamily="18" charset="0"/>
              </a:rPr>
              <a:t>Predict current or future water scarcity levels using real-time environmental inputs.</a:t>
            </a:r>
          </a:p>
          <a:p>
            <a:pPr>
              <a:lnSpc>
                <a:spcPct val="150000"/>
              </a:lnSpc>
            </a:pPr>
            <a:r>
              <a:rPr lang="en-US" sz="1600" dirty="0">
                <a:latin typeface="Times New Roman" panose="02020603050405020304" pitchFamily="18" charset="0"/>
                <a:cs typeface="Times New Roman" panose="02020603050405020304" pitchFamily="18" charset="0"/>
              </a:rPr>
              <a:t>Use the predictions to classify regions</a:t>
            </a:r>
          </a:p>
        </p:txBody>
      </p:sp>
    </p:spTree>
    <p:extLst>
      <p:ext uri="{BB962C8B-B14F-4D97-AF65-F5344CB8AC3E}">
        <p14:creationId xmlns:p14="http://schemas.microsoft.com/office/powerpoint/2010/main" val="1725868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94DD-8E40-AFC1-D993-7435E9D2E387}"/>
              </a:ext>
            </a:extLst>
          </p:cNvPr>
          <p:cNvSpPr>
            <a:spLocks noGrp="1"/>
          </p:cNvSpPr>
          <p:nvPr>
            <p:ph type="title"/>
          </p:nvPr>
        </p:nvSpPr>
        <p:spPr>
          <a:xfrm>
            <a:off x="457200" y="457200"/>
            <a:ext cx="8229600" cy="1143000"/>
          </a:xfrm>
        </p:spPr>
        <p:txBody>
          <a:bodyPr/>
          <a:lstStyle/>
          <a:p>
            <a:r>
              <a:rPr lang="en-US"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510B4B8B-D5DD-D480-E86C-4EAE8C3A2F4B}"/>
              </a:ext>
            </a:extLst>
          </p:cNvPr>
          <p:cNvSpPr>
            <a:spLocks noGrp="1"/>
          </p:cNvSpPr>
          <p:nvPr>
            <p:ph idx="1"/>
          </p:nvPr>
        </p:nvSpPr>
        <p:spPr>
          <a:xfrm>
            <a:off x="457200" y="1752600"/>
            <a:ext cx="8229600" cy="4389120"/>
          </a:xfrm>
        </p:spPr>
        <p:txBody>
          <a:bodyPr>
            <a:norm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Model Layers (GBR)</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1) Input Layer</a:t>
            </a:r>
          </a:p>
          <a:p>
            <a:pPr algn="just">
              <a:lnSpc>
                <a:spcPct val="150000"/>
              </a:lnSpc>
            </a:pPr>
            <a:r>
              <a:rPr lang="en-US" sz="1600" dirty="0">
                <a:latin typeface="Times New Roman" panose="02020603050405020304" pitchFamily="18" charset="0"/>
                <a:cs typeface="Times New Roman" panose="02020603050405020304" pitchFamily="18" charset="0"/>
              </a:rPr>
              <a:t>Vector of environmental features over time</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2) Decision Tree Ensemble (Boosting)</a:t>
            </a:r>
          </a:p>
          <a:p>
            <a:pPr algn="just">
              <a:lnSpc>
                <a:spcPct val="150000"/>
              </a:lnSpc>
            </a:pPr>
            <a:r>
              <a:rPr lang="en-US" sz="1600" dirty="0">
                <a:latin typeface="Times New Roman" panose="02020603050405020304" pitchFamily="18" charset="0"/>
                <a:cs typeface="Times New Roman" panose="02020603050405020304" pitchFamily="18" charset="0"/>
              </a:rPr>
              <a:t>Series of regression trees trained to minimize prediction error iteratively</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3) Output Layer</a:t>
            </a:r>
          </a:p>
          <a:p>
            <a:pPr algn="just">
              <a:lnSpc>
                <a:spcPct val="150000"/>
              </a:lnSpc>
            </a:pPr>
            <a:r>
              <a:rPr lang="en-US" sz="1600" dirty="0">
                <a:latin typeface="Times New Roman" panose="02020603050405020304" pitchFamily="18" charset="0"/>
                <a:cs typeface="Times New Roman" panose="02020603050405020304" pitchFamily="18" charset="0"/>
              </a:rPr>
              <a:t>Predicted water scarcity score or groundwater proxy value (mm/month)</a:t>
            </a:r>
          </a:p>
          <a:p>
            <a:pPr algn="just">
              <a:lnSpc>
                <a:spcPct val="150000"/>
              </a:lnSpc>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314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13DE-6299-17E6-8DB3-8C48E4873195}"/>
              </a:ext>
            </a:extLst>
          </p:cNvPr>
          <p:cNvSpPr>
            <a:spLocks noGrp="1"/>
          </p:cNvSpPr>
          <p:nvPr>
            <p:ph type="title"/>
          </p:nvPr>
        </p:nvSpPr>
        <p:spPr>
          <a:xfrm>
            <a:off x="457200" y="304800"/>
            <a:ext cx="8229600" cy="1143000"/>
          </a:xfrm>
        </p:spPr>
        <p:txBody>
          <a:bodyPr/>
          <a:lstStyle/>
          <a:p>
            <a:r>
              <a:rPr lang="en-US" dirty="0">
                <a:latin typeface="Times New Roman" panose="02020603050405020304" pitchFamily="18" charset="0"/>
                <a:cs typeface="Times New Roman" panose="02020603050405020304" pitchFamily="18" charset="0"/>
              </a:rPr>
              <a:t>Design Architecture </a:t>
            </a:r>
          </a:p>
        </p:txBody>
      </p:sp>
      <p:pic>
        <p:nvPicPr>
          <p:cNvPr id="8" name="Content Placeholder 7">
            <a:extLst>
              <a:ext uri="{FF2B5EF4-FFF2-40B4-BE49-F238E27FC236}">
                <a16:creationId xmlns:a16="http://schemas.microsoft.com/office/drawing/2014/main" id="{A86CAA2D-676D-FD78-97F7-21370FE60689}"/>
              </a:ext>
            </a:extLst>
          </p:cNvPr>
          <p:cNvPicPr>
            <a:picLocks noGrp="1" noChangeAspect="1"/>
          </p:cNvPicPr>
          <p:nvPr>
            <p:ph idx="1"/>
          </p:nvPr>
        </p:nvPicPr>
        <p:blipFill>
          <a:blip r:embed="rId2" cstate="print"/>
          <a:stretch>
            <a:fillRect/>
          </a:stretch>
        </p:blipFill>
        <p:spPr>
          <a:xfrm>
            <a:off x="609600" y="1905000"/>
            <a:ext cx="7052187" cy="3473622"/>
          </a:xfrm>
          <a:prstGeom prst="rect">
            <a:avLst/>
          </a:prstGeom>
        </p:spPr>
      </p:pic>
      <p:sp>
        <p:nvSpPr>
          <p:cNvPr id="3" name="TextBox 2">
            <a:extLst>
              <a:ext uri="{FF2B5EF4-FFF2-40B4-BE49-F238E27FC236}">
                <a16:creationId xmlns:a16="http://schemas.microsoft.com/office/drawing/2014/main" id="{7BC252EC-AB26-4414-5AC5-994F55AB3EA9}"/>
              </a:ext>
            </a:extLst>
          </p:cNvPr>
          <p:cNvSpPr txBox="1"/>
          <p:nvPr/>
        </p:nvSpPr>
        <p:spPr>
          <a:xfrm>
            <a:off x="532281" y="5651156"/>
            <a:ext cx="816435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1 Design Architecture of Smart Water Scarcity Analysis and Distribution Solution </a:t>
            </a:r>
          </a:p>
        </p:txBody>
      </p:sp>
    </p:spTree>
    <p:extLst>
      <p:ext uri="{BB962C8B-B14F-4D97-AF65-F5344CB8AC3E}">
        <p14:creationId xmlns:p14="http://schemas.microsoft.com/office/powerpoint/2010/main" val="209413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6C90-6455-197D-E096-DB30A1D0B1FD}"/>
              </a:ext>
            </a:extLst>
          </p:cNvPr>
          <p:cNvSpPr>
            <a:spLocks noGrp="1"/>
          </p:cNvSpPr>
          <p:nvPr>
            <p:ph type="title"/>
          </p:nvPr>
        </p:nvSpPr>
        <p:spPr>
          <a:xfrm>
            <a:off x="457200" y="152400"/>
            <a:ext cx="8229600" cy="1143000"/>
          </a:xfrm>
        </p:spPr>
        <p:txBody>
          <a:bodyPr/>
          <a:lstStyle/>
          <a:p>
            <a:r>
              <a:rPr lang="en-US" dirty="0">
                <a:latin typeface="Times New Roman" panose="02020603050405020304" pitchFamily="18" charset="0"/>
                <a:cs typeface="Times New Roman" panose="02020603050405020304" pitchFamily="18" charset="0"/>
              </a:rPr>
              <a:t>Activity Diagram</a:t>
            </a:r>
          </a:p>
        </p:txBody>
      </p:sp>
      <p:pic>
        <p:nvPicPr>
          <p:cNvPr id="5" name="Content Placeholder 4">
            <a:extLst>
              <a:ext uri="{FF2B5EF4-FFF2-40B4-BE49-F238E27FC236}">
                <a16:creationId xmlns:a16="http://schemas.microsoft.com/office/drawing/2014/main" id="{F07FDF99-91D7-935E-733A-E23F45D0612A}"/>
              </a:ext>
            </a:extLst>
          </p:cNvPr>
          <p:cNvPicPr>
            <a:picLocks noGrp="1" noChangeAspect="1"/>
          </p:cNvPicPr>
          <p:nvPr>
            <p:ph idx="1"/>
          </p:nvPr>
        </p:nvPicPr>
        <p:blipFill>
          <a:blip r:embed="rId2" cstate="print"/>
          <a:stretch>
            <a:fillRect/>
          </a:stretch>
        </p:blipFill>
        <p:spPr>
          <a:xfrm>
            <a:off x="2438400" y="1307690"/>
            <a:ext cx="3733800" cy="4999037"/>
          </a:xfrm>
          <a:prstGeom prst="rect">
            <a:avLst/>
          </a:prstGeom>
        </p:spPr>
      </p:pic>
      <p:sp>
        <p:nvSpPr>
          <p:cNvPr id="3" name="TextBox 2">
            <a:extLst>
              <a:ext uri="{FF2B5EF4-FFF2-40B4-BE49-F238E27FC236}">
                <a16:creationId xmlns:a16="http://schemas.microsoft.com/office/drawing/2014/main" id="{27D99ECE-C04D-3D02-4831-E9CA4FEF8483}"/>
              </a:ext>
            </a:extLst>
          </p:cNvPr>
          <p:cNvSpPr txBox="1"/>
          <p:nvPr/>
        </p:nvSpPr>
        <p:spPr>
          <a:xfrm>
            <a:off x="685800" y="6336268"/>
            <a:ext cx="79142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2 Activity Diagram of Smart Water Scarcity Analysis and Distribution Solution</a:t>
            </a:r>
          </a:p>
        </p:txBody>
      </p:sp>
    </p:spTree>
    <p:extLst>
      <p:ext uri="{BB962C8B-B14F-4D97-AF65-F5344CB8AC3E}">
        <p14:creationId xmlns:p14="http://schemas.microsoft.com/office/powerpoint/2010/main" val="574935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5FBC-AF69-ECFC-147A-43B4151319DF}"/>
              </a:ext>
            </a:extLst>
          </p:cNvPr>
          <p:cNvSpPr>
            <a:spLocks noGrp="1"/>
          </p:cNvSpPr>
          <p:nvPr>
            <p:ph type="title"/>
          </p:nvPr>
        </p:nvSpPr>
        <p:spPr>
          <a:xfrm>
            <a:off x="457200" y="228600"/>
            <a:ext cx="8229600" cy="1143000"/>
          </a:xfrm>
        </p:spPr>
        <p:txBody>
          <a:bodyPr/>
          <a:lstStyle/>
          <a:p>
            <a:r>
              <a:rPr lang="en-US" dirty="0">
                <a:latin typeface="Times New Roman" panose="02020603050405020304" pitchFamily="18" charset="0"/>
                <a:cs typeface="Times New Roman" panose="02020603050405020304" pitchFamily="18" charset="0"/>
              </a:rPr>
              <a:t>Component Diagram</a:t>
            </a:r>
          </a:p>
        </p:txBody>
      </p:sp>
      <p:pic>
        <p:nvPicPr>
          <p:cNvPr id="5" name="Content Placeholder 4">
            <a:extLst>
              <a:ext uri="{FF2B5EF4-FFF2-40B4-BE49-F238E27FC236}">
                <a16:creationId xmlns:a16="http://schemas.microsoft.com/office/drawing/2014/main" id="{C93CFF56-FE9C-BDE7-A011-C3F1E79CE4EA}"/>
              </a:ext>
            </a:extLst>
          </p:cNvPr>
          <p:cNvPicPr>
            <a:picLocks noGrp="1" noChangeAspect="1"/>
          </p:cNvPicPr>
          <p:nvPr>
            <p:ph idx="1"/>
          </p:nvPr>
        </p:nvPicPr>
        <p:blipFill>
          <a:blip r:embed="rId2"/>
          <a:stretch>
            <a:fillRect/>
          </a:stretch>
        </p:blipFill>
        <p:spPr>
          <a:xfrm>
            <a:off x="457200" y="1905000"/>
            <a:ext cx="8229600" cy="3267410"/>
          </a:xfrm>
          <a:prstGeom prst="rect">
            <a:avLst/>
          </a:prstGeom>
        </p:spPr>
      </p:pic>
      <p:sp>
        <p:nvSpPr>
          <p:cNvPr id="3" name="TextBox 2">
            <a:extLst>
              <a:ext uri="{FF2B5EF4-FFF2-40B4-BE49-F238E27FC236}">
                <a16:creationId xmlns:a16="http://schemas.microsoft.com/office/drawing/2014/main" id="{43F17618-2312-94F7-C557-E982690BDC95}"/>
              </a:ext>
            </a:extLst>
          </p:cNvPr>
          <p:cNvSpPr txBox="1"/>
          <p:nvPr/>
        </p:nvSpPr>
        <p:spPr>
          <a:xfrm>
            <a:off x="457200" y="5521144"/>
            <a:ext cx="824764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3 Component Diagram of Smart Water Scarcity Analysis and Distribution Solution</a:t>
            </a:r>
          </a:p>
        </p:txBody>
      </p:sp>
    </p:spTree>
    <p:extLst>
      <p:ext uri="{BB962C8B-B14F-4D97-AF65-F5344CB8AC3E}">
        <p14:creationId xmlns:p14="http://schemas.microsoft.com/office/powerpoint/2010/main" val="527005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24B1-0568-0C0F-9A3B-F48F5DF836CB}"/>
              </a:ext>
            </a:extLst>
          </p:cNvPr>
          <p:cNvSpPr>
            <a:spLocks noGrp="1"/>
          </p:cNvSpPr>
          <p:nvPr>
            <p:ph type="title"/>
          </p:nvPr>
        </p:nvSpPr>
        <p:spPr>
          <a:xfrm>
            <a:off x="457200" y="160338"/>
            <a:ext cx="8229600" cy="1143000"/>
          </a:xfrm>
        </p:spPr>
        <p:txBody>
          <a:bodyPr/>
          <a:lstStyle/>
          <a:p>
            <a:r>
              <a:rPr lang="en-US" dirty="0">
                <a:latin typeface="Times New Roman" panose="02020603050405020304" pitchFamily="18" charset="0"/>
                <a:cs typeface="Times New Roman" panose="02020603050405020304" pitchFamily="18" charset="0"/>
              </a:rPr>
              <a:t>Use Case Diagram</a:t>
            </a:r>
          </a:p>
        </p:txBody>
      </p:sp>
      <p:pic>
        <p:nvPicPr>
          <p:cNvPr id="7" name="Content Placeholder 6" descr="1.jpg"/>
          <p:cNvPicPr>
            <a:picLocks noGrp="1" noChangeAspect="1"/>
          </p:cNvPicPr>
          <p:nvPr>
            <p:ph idx="1"/>
          </p:nvPr>
        </p:nvPicPr>
        <p:blipFill>
          <a:blip r:embed="rId2" cstate="print"/>
          <a:stretch>
            <a:fillRect/>
          </a:stretch>
        </p:blipFill>
        <p:spPr>
          <a:xfrm>
            <a:off x="1219200" y="1608139"/>
            <a:ext cx="6185462" cy="4313237"/>
          </a:xfrm>
        </p:spPr>
      </p:pic>
      <p:sp>
        <p:nvSpPr>
          <p:cNvPr id="12290" name="AutoShape 2" descr="data:image/png;base64,iVBORw0KGgoAAAANSUhEUgAAAugAAAEYCAYAAAAOIAMUAAAAAXNSR0IArs4c6QAAIABJREFUeF7snQl8VNXZ/++dfZ/MlpnJShYSCItsKhAQkE12sWItblVbXmtfLdq69+/W1tq3fX19rS2tVosriGgLKAioIDuYAAESsu+ZTGaS2feZO/ff33Wu7zRFrZJIgHM/n3wyM/fcs3zPuTO/89znPIemyEEIEAKEACFACBAChAAhQAgQAkOGAD1kakIqQggQAoQAIUAIEAKEACFACBACFBHoZBAQAoQAIUAIEAKEACFACBACQ4gAEehDqDNIVQgBQoAQIAQIAUKAECAECAEi0MkYIAQIAUKAECAECAFCgBAgBIYQASLQh1BnkKoQAoQAIUAIEAKEACFACBACRKCTMUAIEAKEACFACBAChAAhQAgMIQJEoA+hziBVIQQIAUKAECAECAFCgBAgBIhAJ2OAECAECAFCgBAgBAgBQoAQGEIEiEAfQp1BqkIIEAKEACFACBAChAAhQAgQgU7GACFACBAChAAhQAgQAoQAITCECBCBfg46g2VZcKfffvttesqUKZKenh46JyeHDgaDomAwKECVxGKxIBgM0gKBgNZoNHQsFhOGQiHKYrHEnE4nIxAI4iaTiWUYhvV6vcyoUaMSuO6JJ56gHnvsMRavaZrm/pODECAECAFCgBAgBAgBQuD8IUAE+gD3FcT322+/LVixYoWgurqaHjVqFL17926xWq2WdXV1STweD+3xeBRarTYzEonIWJY1MQwjFYlE0ng8rmRZViIUCtEv4mQyKRUIBNJIJCKF3pZKpWGRSOROJpNRiqLcFEXFIdTj8XiYZVmvVCplaJoOqFSqiF6v9/b29ga1Wm1ixIgRTHFxcYKmaWaAm0uyIwQIAUKAECAECAFCgBAYYAJEoA8A0JRFHJZv1u12qzs7O60ul8va1NSkdjqdqkQiYWRZ1igWiy0URWUFg0Gj1+vVJZNJOcuyUmHqoGka/SEQiUSUTCZjpVIpJZFIOGN4IpGAFZ2NRCJsPB6HZRxiPJlMJplkMhmnaRqiPUJRlEcul/eKRKKGRCLRQ9O0n6Zpt1QqtUskkq7i4mJ/WVlZuLS0FOlxHbGyD8AYuJizwPj/JuNo1apVitGjRzN33313DPfOxcyQtJ0QIAQIAUKAEEgnQAT6NxwPvJsKRVHSU6dOGSsrK/OOHz+eoVQqhyuVyrEikWiE3+83wSouFAoVsKBrNBqxQqEQqNVqSq/XU5mZmZRGo6HkcjncUSihUAjXFu41/14gEHCvk8kkxTAM959lWe4//uLxOPcXDAYpt9tNuVyuhNvtToZCoYTf7094vd5YNBoNwvIuEAhaEolEXSQS6Uwmk10KhaJ7zJgxnRMnTgwUFhaGaZqGUCIHIcARYFlWUFlZKUskEqLLL788jM8aGxsFxcXFeBJD9/T0SN5//32t2+3OuOSSSzD5i4ZCIQXcrsaMGeOrrKwUmM1muG2JwuGwcNy4ccgj1tnZKYvFYpK1a9eOy8/P92k0murrrruOjD0y7ggBQoAQIAQIgRQBItC/5lCAaOns7JTabLbcAwcOFNXU1BQoFIrhWq32ErFYXCiVSjPkcrnSaDSKTCYTlZWVRel0Okqr1XLWcF58c2ZxzmD+5QfE+D/NqGiaE+hfdqQL+kgkQnk8HqqnpyfpdDrjbrc76vF4Qj6fzxuPx+0+n6/K5XJ1WiyWjtGjR9eUl5d35OXleWGd/6q6kfMXHgGWZYW7d++mZ86cKdqxY4e1oaFhbCAQUOv1eucVV1zR+te//rX4hhtuaBKJRMxHH300we/359rt9tIFCxbsDwaDIbvdnhMMBmOXXHLJkZKSEu+mTZtG5ebm0h0dHVpMEKdOnWqrrKwcJRKJMmpqasaNGDGifcaMGWtLSkr8PT09IrPZHKNpOn7hkSUtIgQIAUKAECAE/n0CX60Q//28LtiUEC1Op1OeTCYVBw4cKNm5c+ckmqYvMZlMo9VqdbbBYNBYrVZZdna2EFZxpVLJiXFYxHHACo6Dt37z788G2JeJ+3QBz6fjP4MVHtb23t5etq+vL97d3R3v6ekJ9fX1uXt7e0/29fUd1+v1FfPmzasdP36802w2h76J+8LZtI1c++0RwISztbVVMmzYsNjmzZsnRCKRDKPR6Ovt7c3y+/3FGo1mbm5ururYsWPuiRMnVh07dqyIoqiujIyMsN/vn2QwGKy1tbXG6dOn9zU0NAitVqs6EAiEenp6Ts2fP7/+t7/97aW33XZbc1tbm6mtrS02fPjwPqfTmTV69Gjxhg0bckeOHGnX6XQfisVie0ZGRsxut/def/31+3C78H9fNv5Q/9Rkl0wov71hQ0oiBAgBQoAQGGQCRKB/CeDUj7/qxIkT1v3798/Ys2fPGJ1ON2LEiBHD8/LyjDk5ORKLxSLS6XRYwMkJ8nRBDEGO9xDHvOW8v2BOiYvPa/FV1vH+6c9Ufb48/lx6nv3FeyKRoBAdxm63s06nM9La2upvbGxsra+vP63RaE6Vl5fvnTp1aktRUVHfYC8yTbkNYVaDcQnBRVdWVtITJ07EAtf+jw3oXbt2CWfOnAmBBpeLZGNjo6S4uBjv49XV1YLMzExJMplkLRZLMJW3CPMlpN29ezerVqtpmUyGhbycLz7LsjiP8pEfg/zUarWoubk5qdFoGL1ez7lrwJWjsbER6wQEWNAbDAaZaDTKKpVKTiz29fUxEydORB4Cmqa56DqpsYT8xXV1dQKlUplQKBRiLD+w2+2JjIyMpEwmk2i1WtrtdjOoTDQalYRCIYFUKkXaRCwWk6rVaoHb7RaFQqGoVgujtEAQCoW4xQgqlYoWCoWiaDQakUqlMb1eH0yxlLpcLqFYLJYEAgFlajExV9doNKpSKBSqtrY2w7Zt224eMWIEng4xhYWFqtraWktOTk7BhAkTBBs2bIhNmDDBUVxcrHn22WdjWq02efPNN8t6e3v1dXV1UqvVStfW1lKXXXYZ+i6xdevW6NVXX937yiuvSJ944onq9vb2jG3btll1Oh36Izp37lzqxRdfzMjIyBBMmDAhsn79+uDChQuDBw8ebB0/fvyrY8eOrUZEI41GE8I6C0QxYhhGIpFIkjRNC2KxGO45NF8Uj8dphmE4q7tSqYzHYrEeo9EIlxmJ2+3W6XS6iMPhQEQkQTgcRtok/rRarTAajQpFIlFMIpFE/X6/QKFQYF1IMhwORxFBSSKRiBmGYWQyWRx9FQ6HRWDb09PDyOVy9CeFvkF+SO9wOGKpiEosXHlycnIYt9stj8ViCaFQiL6UIL94PA73M4HJZEK7mJaWlkRBQYEoEAgIkZ/RaMTkWSAWi7lZfk9PD2s0GtlwOCzGe41Gk/T5fAK9Xi/w+/00rkkkEozJZMK4E/t8PpFGoxHabDYZytLr9THUXS6XM4lEIo6nHKgb+oo8LRvkX1mSPSFACBAC34AAEehngAYx1dzcrBaLxcYdO3ZM27Zt22yr1Tp+3Lhx+ePGjZPm5OQI8eOeWsD5uSiHIOd9xlOi7F9y/3fcWr5BP57xEohxXpCnu9bwn6VPHJAB6h8IBFiHw5FsaWmJHjt2rPfkyZMnrVbrnmnTpn0AoW4ymfwDVb/0fPCUorm5uSgcDpcKhUKVXq939fT0ILSkGELTaDT21NXVaSKRCG2xWJImk8nV0NBQQFGUyGAwRGQyWbSnpycjGAxKc3NzXUajUeJwOFTwkx45cmSzRCLxdHZ25obDYTUstWKxOA5BZrfbZQaDwavT6Xwej0fb29urzc3N7TMajZ7W1lZTKBQyZ2VlxWUyGeNyuSQul0tXWFjYKRAIxHjv9/shmqMymSzicrmkEEZFRUWu/Pz8hsrKyjIIv8zMTPj/R5xOZ3EwGNRDyKtUqrDL5VJ5vV6p0Wj06/X6kNPpNLpcLoi6gNFoDNlsNp3P55NlZGT4TSZTh91uz4rFYhpcr9fre10ulxJtNplMUblcDvclSTwel1it1gapVBqBYuvq6tJArMrl8pDL5cro6+srwFMRmUyW7OnpUUciEaPVapUeOnSoxO/3j8rKymJbWlrkixYtYt58801MEKR5eXmU1+tlZ82aFZ8wYYLkZz/7WaSvr0+4Zs0atqamRgTLOZ4a7du3jzKbzdy6CoytKVOmMH//+9+jq1ev7rDZbOr3338/E+sthg8fnpw9ezb15ptvYtIgXLRoEfX2229TUqk0qdPp3FVVVbtvu+22PT6fTxsMBnGvBXU6XaKlpUUfiURUubm5lEgkEjscDoQiFRuNRvAQRiKRhMfj8RoMhhqDwdDV09OT19HRUWC1WlmFQiFyuVzoc0ahULAGgyHp8XjY3t5eQXZ2Nsff5XKBiUmj0bAQtJFIROD1eiWYgMvl8mRfXx8niiUSScxsNkvD4XDCZrOx4J+ZmRnzeDxxn8+XsFgsbtwnjY2N2egPkUikkMvlNCYHHo9HhvKzsrJoMMX1RqMRUZYwEYzb7XZ5dnZ2BII7EokwgUBALJPJROjzUCiE8xDeyZycHLnNZkvAtx8TUUwe+/r6opgsGo1GzFwUoVCItdvtiBCVKCoqwsQv3tzcHDKbzd06na47GAwmcK8bjcb6srKyNuJaNBjfbCRPQoAQIAS+GQEi0PtxY1lW3NfXl1lVVXXZxo0bFyYSiUtnzJhROGnSJLnVahXJZDJOfGAxZ39XlXTLNW89h0sJL9rTredIOxCuLmfqdpTZ32LPTxj6W9fTJwyoMy/UY7EYXGGSDQ0N8f3793cfPnz45NSpU9+4/vrrD2RnZ3d8s+H2xVfZ7fbMtrY2PKW4MzMzUzpz5sy+119/XX7y5El66dKlzTNmzDj+4osvTqqrq1Nfe+21jssvv9y2cePG0Z9++qlm8eLFnssuu8y3bt069Jvqlltu6bjssssEb775puXgwYOim2++uX7atGmw5hYcOHDAvGzZsp5p06bZX3nllawTJ06ob7311sbx48fXbdiw4dKDBw8aZ8+eXT937tzm119/feSpU6fyrr322u5LL73U+9ZbbxUcPHhQd/vtt1ePGjUqvH379qIDBw6oZ8yY0T537lzkV9DU1GSYN29e5/z586vWrl17RUVFhez6668/PWnSpNa33357yvHjxy1z5861TZkyxfnaa68VV1dXa1auXNlQXl5u27Bhw2WHDh3Szpgxo2PevHm29evXF544ccK4cOHCjlmzZh195513Jn/yySfZixcvds6fP79606ZNZXv27DHNnTu3fdasWR0bNmwoPn78uPmaa66pnTlzZtXWrVunbNu2LXP58uUNEydObN6+ffu4I0eOZE2fPh1+393vvPNOaVVVlfW6667zZWdnB7Zs2TJj4sSJ0RMnTkCgJyoqKhRms1k9adIkuq+vj8rIyGA8Ho9vzZo1eJqQuOqqq7AAWl1fX8+ttYAFferUqRTWXkSjUSxe9q5duzbywAMPfNrc3Gz65JNPRkqlUhHE5VVXXUX/8Y9/pIxGY+Sqq66S/uEPfwhNnjzZ0dXV5VepVNunTp16bP369RMaGxuLr7zyyobp06fX/u1vf7viwIEDBUuXLnVfeeWV7du2bSvZvn27YfHixcEZM2b4N2/erDl69Kho0aJFJ+fNm1e9efPmyZs2bSqYM2eOf9GiRa4PPvhAtn//fu3kyZN7FixY0P3WW29lV1RU6JcuXdoxd+7cpq1bt5Zt2bIlc86cOX3z58/v3r59e9ann35qmDVrVt+MGTPC77//vn7r1q3qFStW2OfPn89u2bJFvn379oyZM2e6FixY4Ni6dav26NGjmoULF7bNnj3b+e6775ZgTH7nO98JLFu2LLJt2zbJBx98oJ89e7Z3zpw5MSywPXDggHThwoW+ZcuWKdatW0dt27ZNtXDhwujChQuTe/bsSe7YsUM1ffr0+JVXXin68MMPBXhqNG/evPDSpUsVW7ZsSb733nuSuXPnCsBz165dgkOHDtGLFi1ip02bpsTk6N1336WWL18emT17tnjXrl0Ys8ny8nL7kiVLWjdt2mQ+ePCgYdq0aadmz579cnFxcdVgPyUb6O8Nkh8hQAgQAhcqgXMm0PlH/j6fTxWJRBDdBI/o47AYIY437+LQ3d2dhAUMXgKdnZ3Y0Id3deDcEAby8SzEeTgczlyzZs3CgwcP3jpp0qQRy5cv1+Tm5nKPmSFm4crCi2s+mkr/hZ/857wPen8Xk/T0gz2w0i3o6Vb9M1nyIeyRHvXmxTreezye5OnTp5mXXnqpPpFIbP3d7373R4vFYqdpGv00IAfLspqPP/548rFjx/43KysrtmTJkiPd3d2tfX19fTqdrjUrK8t7+vRpDfzmS0tLZSaTydvW1mZ2uVzi7OzsGKzQ7e3tku7ubklZWRlcVxRdXV0Cp9MZHDVqVK9Wqw3X19crYSEfNmxYxGg0OhobGxUOh0M4YsSIcFZWlrOmpia3tbWVLi4ujlmt1khTU5PU6XTSRUVFSbPZTDc1NQm6urqo0tLSJOrY3Nys6u7uZvLz8+EuEK+vr1fAip6dnS3Ky8vzNDQ0qDweT6K4uDig0Wj62trachwOhyg3NzeQm5sbrKqq0sESfckll4TgMtLU1GTu6+tLZGZmMrm5uaGmpiZYeDXDhg2j8vLyupqamozNzc30yJEj5SaTydPW1iZrb29nhg0bFs/Ozkb5aliVS0tL8VmT3W4vgnguLi4OajSaRFtbm7qvr48Fr5ycnGhdXR14SUeOHCmBFXXr1q33MwxDa7Xalng8bkkmk8p4PD49OztbVVNTE7r88sv37dixI7+8vHyfx+PpOXny5LWTJk2impqa8sePH99XV1enNBgMJtzbTqezafbs2Vuef/758ieeeOLPH330ka6mpmZxXl5eJBgMXlJaWirZsmWLqLS0tEmn07mCwWBfXl5efUNDA7Vw4cItmZmZopMnT+rtdru4uLg4lJWVFWxqarK0tbXBxQguOL6GhgZFZ2enJi8vT5SdnR1tbm6W9fT0xAsLC12jRo1y1NbWWuvq6oywuBcUFHTbbDb42yuMRmNgxIgRwZMnT2Z0d3fL4eKUnZ3taGhoyGpqakLegtzc3ITT6cRTHTovLy9YUFBA46kaxlRRUVE4Ozvb2dLSktXa2irOz89nrVYrBWu0y+ViCwoKghaLxd/S0pJdW1srHTFiRAzXNDQ0SDCG8vPzozk5ORTGD1xlCgoKBFarVdHd3Z3o7u5WZmZm6vLz82WwiPf09CASDp4o6Xp7e7EIN2i1WgU6nc4CVyq012w2K/V6fU40GhW4XC63wWDAvgsKm81mt9vtrRibcH2x2+2+pqamCMan1Wo1eTyesYlEYjg2RdNqtS/RNP2xwWDoHJAbmmRCCBAChAAhcFYEvlWBnhLl3C6aKV9fBPlWUhRloihKnvocvqMhiqICcJFN+QNzAj2tpZ8vIEsJ+fRzfJv4RWM4x3/Gxw//lzAo8FHu7OzUvfHGG99taWm5c/ny5YXl5eUKhUJBwU+bF+jpYQ/xmreC86L8i1xc0gUxb8Xub80+q55Mh5Pyff8idxre9YWvO29xT1/M2t9dB3khGsz//M//2CoqKvY+/fTTj48ZM6ZuoBaQQqD39vZODwaDD6pUqp6MjIx1QqHwAEVR3tQYQHQPuGZzseL79Wl6n6Nv4RvM+bCnxs1nq3X/b+EhAneTuNv9Bhw2yXI6nZJEIpGEpZuiKO3mzZtnd3d3Dx8zZszHEyZM6Pzwww/1y5Ytq21sbIx2d3ePsFqt8KnPE4vFENihPXv2zJFKpbJp06a9AaF6+PDhjOnTp/d0dnYK+/r69JhM7NixY1QkEjFbrdbmwsLCtmHDhjnr6+t9X7DWYKBui/MmnzOsxcAidYnJZIKfPf+9pkDIylSjML6xmVmit7cXLiufrUqnKBb9VFxczI99/j/SaimKujyZTK6sqKiY1tbW1rRixYoF2OjsvAFFKkoIEAKEwAVMYNAEOnyKN2/ePP7kyZNLJBJJDk3TGpqmsUAKi9gEqQVWMoZh5EKhUM4wDHbOZEUiEX6AEslkEouqsHgPrrScmBIKhUksCMN/HDiHnTQFAgEUdBKb+UBkJpNJARaW4Vyq70SpHz2XSqXaYzab31uxYkUvL9IwcTh58qR2+/bt19jt9tXLly8vmjx5MqK2cNbkdFeU/m4s/Rd18u9xHV6ni1+8Rsxy5IfNiPAaLjNwB0gX+nidbsXmF5qiLbiOF9i8lRuf4xrkn+LEvebrgAkGf13/cnghjnCM8A8+04LSdIs/FkOuW7fOtX379q3f//73fzN//vzTZ/sUA2MlHo+Ppmn6VpZlpyWTyb0CgeA1sVhcS9M0JmvkOE8IpO4zPG0iE6Ah3GfYII2iqFKKom7euHHjDTU1Nb5HH330coqisLEZ2XF4CPcdqRohQAhcHAQGTaBv2LABkSF+Ul1dvbiwsLAjHo8jMgUWqwUZhoniBxyiPB6PyyQSiTSZTCIkBbenZiKRkCAiAkQ2tigUCATcfwjvlDjnds9MJpMRRFxgWRZinBPtQqGQFQqFstTuhgqZTJYrFotzaZpWeL3eiNvtrv2Hy8KjN99889FAIBDGpipSqTR706ZNk+vq6h5YtmxZ4aWXXqqAoIXAhbjtH52Ft0zzmwVB3MKVwOFwcEJ5/Pjx8Nfl3ETgq85b4E+dOkV98MEH1LJly6gRI0ZwIwziHAfv087HMOc3JuJFPOoA0Y16+Xw+zt8XFm1Y+AsLC+HLywl+LFxFGuTDC3Ncx/8hHz4eO9Lz7eMXvPLDPn1SkP4Z8olEIsm33367q7KycuOCBQv+ZDabW3jr5+OPPy6Ai8mKFSt4Sx9vzcM1ghUrVnDW79bWVkzSELFCnkgkRv5j46Qfsiw7JxAIRIRC4esqleovOp3OxkdBuThuR9JKQuDbIYBJcSAQKJFIJDd98skntzgcDmbx4sXXsCzbqNPpPN9OLUgphAAhQAgQAl9EYNAE+qFDh3I+/fTT/0IIudWrV/8Kgjoej8eUSmUgIyMDj1FhpYGLiwqPYv1+vxFiOxQKcZ+JxWI6Ho8nJRKJUCAQQNAjJJpUIpGEotEows4hP4SRgxDmBTwiliEkmxqWaYZhsqVS6VKKoq6nadra1dUl3LFjh3v69Om7xo4duz8SiXSpVCphfX19wWuvvXbt6NGjR6xYsULGW5khUr9qISgE7rZt26g33ngDscUR7YKaOXMm9atf/YoTyn6/nxPHKpWK2rVrF/XKK69Qd911F8LRceENIe6xkREEORZm4j/yRFQMiPetW7fCf5YaPXo09xlE9c6dO6nnnnuOS4f3y5cvp1asWMHlP3z4cGrChAmcQEddILwh4m02G3X06FFOzJeUlHDlhMNhro7IN/Xk4fPJyJnCQfKDCFZ2bHq0fv36hu7u7tdWrVr1rk6n6/F6vdFIJKKUy+UIFxj2er1yHPBLQdQShmHU8XhcJxAIEAEjQygUZgqFwpxQKLRUIpGURCIR6YYNG1okEsmfb7zxxhcHK2IM+TogBC52AjBgeL3eYbFY7Cf/2F34eyKRCOEeX0kkEs/k5uZ2Xex8SPsJAUKAEDjXBAZNoO/du7ewoqJiTU9Pj+PBBx98jGGYXoTL+6LHp4hB3djYKCwuLuZ81Lu7u2E55/7g+oLwbTiwaC/1nqmsrES8ad4fnXusjh+eyspK0cSJE7EgTK5QKPLFYvF3xWLxkra2tmHvvfeecMGCBVjY5fP5fI0ZGRmqI0eOiN97772ce+65B5FauHLSo6B8mYuLy+Wifvvb33Ji+uabb6Y6OjoQPg6+2pxAfu+99zghPWfOHApp33rrLerWW2+l8vPzqU2bNnHCGeemTZuGRWNcegj1WbNmcQL6F7/4BSeoH3zwQQqL3XDukUce4c7dfffd1MGDBxEjmTv30ksvcQL80UcfpWpqaqiKigpKr9dTM2bMoE6fPk396U9/4iYPN954I1VdXU1VVlZy6a+++mpuAsEvfj1TSEYw4d1meGv8oUOHYuvWrTuu0+n+XlpaenD69Omd7e3t5v3795vKysoCM2bMwKI+0759+xQjR46MTJkyJeP06dPm06dPq7DwcMSIEcq+vj7ryZMnsywWSyQ3NxcLFRtEItHGWbNmfTR69Giy/fu5/oYg5V+wBJxOpzWRSKymKOpWhB8Vi8VvC4XC/5eVldV2wTaaNIwQIAQIgfOEwKAJ9CNHjuRWVFT80WazOR988MGHlEql61zE2UVkFrvdni0SieZ0dnZe/uabb47Lz8/PUSgU2OAjLhKJpKdPn5ZkZ2dr7rnnHk6Y877b6Zb0dItyuosL3EyeffZZ6sSJExTiOcPSjUgvRUVFnHCH64vBYOD+ILR3797NCeRjx45Rn376KaJzIAoG9fOf/5zasmUL95lWq6UwURg5ciRncYcFHaIb0TwCgQD161//mrOGIx98BvcWCHCI+YkTJ1I/+tGPqBdeeIFzm7Hb7RQibSA/fLZgwQLOyo6ycB0mFCtXruTcbtKfGJzJgs773/PuNy0tLdhsBtFEPi4vL1+3dOnSqurqasPGjRtzJk6cGFi5cqW+urq6GKHrLr30UoSOYw8cOKD56KOPNCUlJY65c+e21dbW6l599dXs8ePHt33nO9/ZX19f35dIJFoWL17sPk/uIVJNQuC8JNDd3W1SKBTXHTly5H673W5ctGjRkyzLvmkwGAY8jOp5CYhUmhAgBAiBc0hg0AT6e++9p3O5XL9vb2/3/uhHP3pIr9cHznYx4TfllNoERyUQCKxr1qy51Ov1ZolEIq1GozFmZGRc2tjYWDJu3DgFhG3/0In9QyL2XyQKF5Pjx49zlvG6ujrOpQTW8GuvvZa64YYbKIvFwm3c4nQ6qcmTJ1Pt7e2cGIY1G+4lsGBv3ryZWr16NXXo0CHO2g2RjZ0qEVv6z3/+M7V06VKEnuMWlMItBuX99a9/5dJkZmZS2JURIvyJJ57gRPv06dOp3//+95z7CyYO2dm5su1eAAAgAElEQVTZXF3eeecdasmSJdxnf/vb36jy8nJuwjBu3DiunHQLOs+6f5hG3u8eVnSEHNy0aVOH3+//n6uvvvpts9ns7u3tpRsaGkSYOBQVFYncbrcG4QCx02ReXl7SbrcLmpqaZHq93o/oHdgts6KiQosnGnq93me1WhGt5bOwOeQgBAiBQSPAsixczspeffXV57q7u7PvvffeJZFIpMlgMPgGrVCSMSFACBAChMC/RWDQBPquXbsybDbbc21tbc6HHnro/qEQGQBuNHV1dXCLFjmdTuzYaBAIBMs+/vjj29ra2grvu+8+Dlp/UXqmEIlIx/uNw73F7XZz4hviee3atZw1G38Qqoh5DBcduJHA8g0rNgSxWq3mzqM8+KRDQN90003U/PnzOUs5rPOPP/44dc0113ACHQeEMfzacR4C/eOPP6YQOxrXvfzyy9QPf/hDzlr/0EMPcRb7zs5OTujfcsstFDYtmTdvHnX48GFu10eEX4Poh0CHsOejx3yROOe5oN143dTUFN+8efMRg8Hw5G233fbxFwnrVGQPPrwmFzKTRPn4t+5PkogQGDQC+D6kKCr/wIEDz8JosWDBguUURZGF2YNGnGRMCBAChMC/T2DQBPrhw4cN/9g98A+tra09Dz74IJQvQiYOmdBrKdGI2OuFR48e/c/169ffdNdddykgpvldQCFY08V6evxw/jWsyOvXr+eENkQ0/MjhMvLYY49xLiVwe8G25vA1R5QXWKxhQf/LX/7CWcpvv/126sCBA5wlHAs/4SMOy/aOHTuosWPHcpZ5CHqIdNQHOzrCxQU+6osXL+as75gQXHfddVzaVatWcT7pcLuBewzqAL91+L1jO3XUp6qqikJEGVjtUS+41EyZMoVrN6z6X7TDKe+DDp96tP/w4cOejRs3vn7dddc9O3Xq1JZz9YTk3x/uJCUhQAikTcAR835yMBj8uVAoVEml0rvEYnH1QG5ARmgTAoQAIUAIfDMCgybQT548OXbXrl3P2Wy2zvvuuw8uLt1DzXUBIt3v92O3wsnr169/wmg0jlq1atXnUVwgSPnNiOAuAp9u3gUGuGFZhyUbizPff/99Lo44fL6xYPOZZ57hhDtEMaznY8aMoUaNGsVFfLnjjjs4n3FcB99wXAdLOUIwvvbaa1zUFURigXiHqwos5E899RS3jXowGKR+97vfcYtJkS8WoiKsIxao4nNEkoGYh/87JgDwh4dgx6Tgk08+4cQ4FqViW3EIbeR3//33c5MLvo18RBfevQef86Eb0W48MXA4HNE33njjiMvl+sODDz64jTwW/2Y3ILmKEDhXBNra2nRSqfTmWCz2Y4ZhZEql8r9jsdjrOTk5feeqTqRcQoAQIAQIgc8IDJpAP378eMnBgwfXtre3d9x9990PWCyWzqEm0AEAIt1ms+Xs2rVremVl5cPz588vmj17tozfpIi3pvOx0NM3A4JYh8iFywlcRrDYEyEL4UYCSzzEM4Q7BC4s3kgPP3UsJIUbCsIl4hoI5tLSUi4fWNjhZw5fdLimYDEpIrLArx1WeghlRIPZv38/J9zhXw73GCw2RTpY4+GTjutQt0svvZRzq8FCU4R0hMUfFnr8h6sL8oRLDb95EtqHemIygnrzi2YhyvEagj8UCiXWr19fv2XLltfvvPPOV+bOnYvJ15B5OkJubkKAEPhqAna7PVMsFt9RVVX145aWFsXSpUsfTSaTb5rN5p6vvpqkIAQIAUKAEBhMAoMm0A8ePHj54cOHn7fb7dUPPvjgPVqt1jtUXSCwk2hjY2PWW2+9tbSlpeVH3/ve94pnzJjxuSUd4hTClN+5k9+Vk9+FM91Hnd8cKCX+OVGLdPwOohC+/M6hvFWazwfX8lZr/rP+7ia4FgtReXcTfgLBTxzS8+QXtPJuOvxGR2fKG2Eb4Y/OLxTlB136olDkHYvFkmvXrm3csWPH3++///7npkyZAnHOb0o0mGOV5E0IEAIDSIBlWUM0Gv3um2++eX9VVZX0l7/85Q0MwxzLyMggEZQGkDPJihAgBAiBb0Jg0AT6vn37smpqal5vb2/vevjhhx+Uy+VDWsgh0ktHR4f5tddeu7Kpqem2BQsWjJs+fbpWq9UKIM7hx30m/2ze5YX33+Z905GWt0bD+o6Df58eGQbn4GYCtxYIdF48Iz3vXsNPDHA9xDkvyvlJAJ830mMigDrAbQavcfB14XcH5QU7yuYFP67lRT/O43V62MVoNJp0Op2JF1988eSpU6feW7Vq1V8WLlzY+U0GHbmGECAEzj0Bu92uFIlEMKTci/Uxy5Yte1in08EHHZvIkYMQIAQIAULgHBIYNIH+4YcfGux2+8utra2tjzzyyL3ny5e+zWZTvPvuu1MOHjz43VGjRl25ePHi7NzcXKlaraYhaPkFkhC9OPovKD3TQlLeCs4Lbd6qjrTp4p13J+GFd7pVnB8jyAOiGtZuXpjz53g3HEwm8BrXw2LPi/7+dePPo1y0i7+Gr1PKhYft7e2NV1VV9bz22mtHNBrNO/fdd99HxcXFjnM4bknRhAAhcJYE8OSQoqjsZDJ5DcuynUKh8EOapr1nmS25nBAgBAgBQmAACAyqQHe5XH9qamrqQBSX80Wgp8QxvWPHjpx/7JJ5tVQqXVxeXj5+9OjRGgh1nU7HCVl+sx7eGs5boPEfn0Ekw/KebmHnLeK8GEZZvFsL8uQXZ/LX8GEP0y3xsIrzLi68a026i016pBXejxz58W45vNsLL87T3/MbNKFekUiEdblcsaamJt+hQ4dO79+/f+/cuXPfvPbaa1uzsrJCAzD2SBaEACFwDgkgzOI/FoUWBwKB20OhUG9OTs6faZr2nMMqkaIJAUKAECAEUgQGTaAfO3Zs2LFjx55rb29ve+yxxx6hKCp4Pol08Onr69Ns3Lhx8ieffHKl0WicUlxcPGrkyJHKgoICscViEcItBQdvGefFLu9qAoHMH7x7Cd7zgpoX06lJwedpeT/wdB9yXNN/gWp/f3E+A95SzpeZ7trCu7fwISTT3WbQDp/Px9hstlBbW5u/tra28eTJk5Uajeaja665pnLmzJk9ZDEo+e4gBC4MAizLyuLxeOnOnTv/y+/3qxYtWnS1SqXqI2tKLoz+Ja0gBAiB85vAoAh0lmXFp06dGrl3797n7HZ783/+53/+OplM2sxmc+h8EniI8NLd3S33eDzav//97xNPnTo1UafTTczMzCzJy8szFRQUyHJzcyUmk0kEn2/eUs0Lbj4SDC/K02Oq82l4sc6L8XSRnS7u+6f/qmHHi/T0stPFOS/48ZnP58OGRv6Ojo5YZ2dnd3d396nW1tbTMpns2OTJk0+Wlpb2TJkyJXI+9d1X8SHnCYGLnYDT6VTLZLJJb7755m96enq0P/7xj6/R6/UNNE3HLnY2pP2EACFACJxrAoMi0Pv6+nKcTmfJxx9//D8ej6f6H7tbPi6Xy72BQCBwvon0lDAGJ0l9fb364MGDZUeOHCmMx+MFBoNhpFarLdVqtSaz2SwbNmyYxGg0KgwGAw3Bni6w063Z6RbzM1nW08/3HyDpIj/dteVMA4lPmy764SKDRakejycES3lnZ2fMZrN5PB5PjdvtPu33+xvNZnPt6NGjW4uLi/1EmJ/rW5SUTwgMDgGst5FIJFNOnz79oM1m05SXl/8kOzv70/PtSefg0CG5EgKEACFwbgkMqECHxdnpdJpFIlFmfX391Tt37lzlcrn6Jk+evLmkpOSExWKpsVgszTRNh89ts79Z6WhfY2OjRKlUCo8dO6ZpaGjItdlsudFo1CIUCovkcnkBTdMWlUqlzczMzMjMzJTm5ubKTCaTMiMj4/MoMLwPO++/ni66+de8RT1dwH+RWOcXofLRV3h/c7ivYEFpb29vrKury2232yMul8vvcrm8oVCoh2XZFq/X2+zz+Rwmk6nTarW2jRs3zq9Wq6MTJ05MEIv5Nxsn5CpC4HwgsGHDBuH06dMnsiz7w0gkEhOLxX/Ozc09cT7UndSRECAECIELncBAC3S1w+EoWLNmze2tra15crlcKJfLY8FgUJZIJOKXXXbZnoULF27Iycmxne/iD2Kdoihha2ur6MSJE+KmpiZNIBAwxmIxnUgkykgmk+ZEIlGUSCTyBAJBllgs1iiVSmlGRobYaDTC0i5UqVRipVKp0Gq1Svizw2ed/0sfeP3dVXAOi1AhwGOxGBsMBuM+ny/g8XjCfr8/5nA4km63O+lyucLRaBRRGboFAkFrMplsFQgEtlgs5orFYohL7xwzZkygsLAwrlarGSLKL/TbnbSPEPhnAqFQKNfv9/+QZdmIUql8Ua1WOwkjQoAQIAQIgXNPYMAEOuKIOxyOUQ899BA2JWKKiopeamxsbNVqtaxWqzUEg8F5bW1t04cPH/7BypUrN+bk5LjPd5HeT0TTb7/9tqCwsFDgcDgEHR0dQr/fj0fI2mAwqMGCLKFQKGMYRufz+SzhcNgcDoczKIpSSaVSuUAggE+MFH/JZFIqFAoRf52VSCSsSCRiWJZNxmIxJh6PJ5PJZCz1F00mk5FEIhGhKCogFot9MpmsT6lUYqtul1AoDCeTyaBYLPazLOuNxWLBsrKyhMlkSs6cOTNJFoOd+xuQ1IAQOJcEWJZVbN++/X97e3stN9xww7U0TUfPZX1I2YQAIUAIEAKfERgQgY5wXcFg0Pib3/zm/0WjUWl+fv7qO++8EwtCuR0mYW2urKyUHzhw4Pq6uroFer3+2SeffBK+jhf8YqSUpZ164oknONZlZWV0TU0NXV1dLbjxxhulDMPIWZaVi0QicTgcFieTSXEsFhMzDEPDXzwajbJCoZAFS5lMBrGO13GWZRmRSJRQKpVQ7FG32x0+fvx4zGAwMGVlZWxNTQ2L8h577DHu/4U0GSI3LyFACAwMAZZlpX/6059edjgceYsWLbpy0qRJn+1uRg5CgBAgBAiBc0rgrAU6y7KS3t7egmPHjq3ctGnTuNmzZz94zTXXnO7fKoj43t5e+S9+8YvVhYWFmUVFRU8vXrz4vHd1Oae9RwonBAgBQuAsCHi9Xv2+ffueSiQS+lmzZt2p0Wh6zyI7cikhQAgQAoTAABE4K4Gesg5ntLW1zfrzn/98e25u7kfjxo1bM3Xq1DMuAsXOdQcPHpy+bt26H02dOvXF66+//hBN08EBagvJhhAgBAgBQuBrEOju7h6lVqvnBYNBAcMwW7Oysv7FuPI1siNJCQFCgBAgBAaIwFkJ9FOnTkny8/O19fX1333rrbeWms3mR++9994jX+bbbLPZjE8++eRv5syZ03DVVVf9VaVS9QxQW0g2hAAhQAgQAl+DQG9v74hIJHKty+VSZ2Vl/dVoNNZ+jctJUkKAECAECIFBInBWAh3+i36/X/3RRx/9+OjRozOVSuV/PvDAAzVf5u+MTYyeeuqp5/Ly8jJGjRp194QJE0jUgEHqXJItIUAIEAJfRgB7Vuzdu/fp7u5u85IlS27NycnpJMQIAUKAECAEzj2BsxLoFRUV4pycHMn+/fvvbm5uvpKm6bt++tOf1n2RQEekF0QpWbNmzf/SND0sJyfne0uWLCE+j+d+HJAaEAKEwEVIANGlXnrppWcdDkfuQw89dDUWoF+EGEiTCQFCgBAYcgTOSqCnfNBFO3bsWHns2LHlcrn853fffTcE+hm/5LGglKKojP/+7/9+Rq/Xm0tLS28oLy93DDkqpEKEACFACFwEBLB4f9u2bd9xuVy6G2644UWyi+hF0OmkiYQAIXBeEDgrgY4WIkTgsWPHLnvttddWjRgxYs2qVauqaJr29299SswrvF5v6VNPPfXklClTeidPnnyf1WolLi7nxVAhlSQECIELjQDLsppgMFgoEolCUqm0jcRBv9B6mLSHECAEzlcCAyHQZa2trcN+9atf/ay8vPzUFVdc8deioiLsXvlPB/zVKYrKrKmpWfbCCy/cPHfu3LUzZ858hywSPV+HDqk3IUAInO8EbDZbfl9f33V46mmxWN42Go1d53ubSP0JAUKAELgQCAyEQKcdDkfm+++/v6KysrJ86dKlT8ybN68+PZJLyvfckEgkLvnTn/50RzQaLZgwYcI9s2bNOnoma/uFAJa0gRAgBAiBoUwAYW/7+vpK9u7d+6uuri7ljTfe+OOMjIymoVxnUjdCgBAgBC4WAmct0AHK6XSqe3t7Db/+9a8fKSgoiD3++OM/pSgqisWi+BGgKEpBUdSwjRs33r53794lM2fO3D958uRfW63WBuLzeLEMNdJOQoAQGEoEYDjx+XyFr7322jM9PT3aO+6444bs7OyOoVRHUhdCgBAgBC5WAgMi0AEP4ROPHz8+6pe//OWTeXl5wfvuu+8JCHCKokQej8eyadOm2/bs2bNy6tSpPcuWLfuj0WjcSVFUL9mC/mIdeqTdhAAhcK4J+Hw+Q1VV1X2hUCg5bty4/zWbzWRfinPdKaR8QoAQIAQoihowgc6LdK/Xm/vYY489dfr0acuIESP8Go0m2dvba3G5XNJly5a1L168eLtGo/mAoqhWYj0nY5AQIAQIgXNHgGVZHUVR1lAo5FYoFD1ftsncuaslKZkQIAQIgYuPwEALdMQ5l1MUJTt48OCkDz744JpDhw5N/d73vrevvLz8cEFBQRvDMJ1SqbSdpunIxYebtJgQIAQIgaFBIBVZy9jd3T0/Eol4CwoKttM0HRsatSO1IAQIAULg4iYwYAI95Wsu9/l80mg0KhEIBMKdO3eOq6ysvPmee+55Q6vVhpPJZFgkErXK5XJYasiGGBf32COtJwQIgXNIACFy/X5/7o4dO34dCoXECxYsuMFkMv1LiNxzWEVSNCFACBACFy2BARPoHR0d8lgsZpLL5QqhUKhjGEazb9++wr17966466679mVkZISSyeQpqVR6MiMjw0YE+kU75kjDCQFCYAgQ6OzsNEil0vK///3vj9jt9uRPf/rT7yoUivYhUDVSBUKAECAELnoCAybQ7Xa7MpFIZEulUpVYLC6KRqOy/fv3m/fs2bP0vvvuO67RaITJZHKfQCA4rlKp4H8evujpEwCEACFACJwjAna7PVMsFi+pq6v7XmdnZ3D69OkPWa3WmnNUHVIsIUAIEAKEQBqBARHoFRUV4iNHjoz0+/2Tk8mkITMzc5hIJFK3tLTIampqRs2fP79FoVAo/H5/azgcPh2Px/dbLJbjN954Ix6nsqRHCAFCgBAgBL5dAj6fzxgOhxfQNH0lwzDtiURiY25u7slvtxakNEKAECAECIEzERgQgb5r1y7Rp59+ernX6y2naTpLIBBkikQild1uz6qtrbVedtll7RKJJMiyrE8gELSJRKJPMjMzd/3Hf/zHv+w4SrqJECAECAFCYPAJ9PX1aQQCQaHb7f4By7KIuPWcyWTqHvySSQmEACFACBACX0VgQAQ6Cnn88cc1sJoLhUIpTdNyqVQq9fv94xobG6+aM2fOWrvdbkeEgEQiEZJKpZ6cnBzvddddx3xVBcl5QoAQIAQIgYEnwLKslKIo5aZNm/67r6/POG/evOtyc3OJ6+HAoyY5EgKEACHwtQkMmEDvXzLLssp169ZNPXz48IqHH3746czMzBayKdHX7h9yASFACBACg0IAm8tRFCV9+eWXn+3p6cl+6KGHlpEwi4OCmmRKCBAChMDXJjBoAr2np6dw586dk/ft23fNz372s2e0Wu1JEsLra/cPuYAQIAQIgQEnkAqLq/X7/aajR49eHYvFlFOmTHk7Fou1GwwG34AXSDIkBAgBQoAQ+FoEBk2gu93u/K1bt87as2fPynvvvXeNWq3em5WV1fu1akcSEwKEACFwARJA1Cu4lyiVSopl2WRqsTwtEomwj4RYJBKFEokENg3SxmIxkVwuFzIME5NKpVxap9OpBhaNRhPCe3wei8UCWq2WE9fBYNCkVCo9DocjOxaL0QaDIerz+URqtToSCAQUDMNksCwrU6lUWpFIJBYKhSGPx4MQuV1isdil1Wrd4XBYgbyi0ahIKpUyqGc4HKYZhpHhc5FIFJPLsS8dRcnlcmw814fXgUDA4Pf7gzKZzJhMJpUsy3oTiYREo9FEaZoWeL1esUQiYZLJZEImkyFfJhqNSuPxuFir1cYUCkXE6XRKFQoFS9M0Nr8DIyYQCLAom2EYsVwuD2OvDZlMlgiFQpTRaHSmGGopioqHw+EMr9er1mg0bvCUyWQIRsDGYjEJ2iGVShPBYJBB+fgMeSWTyaRer3f29fUZ5HJ50uv1StA+iUQSxzVIhzqKxeI4TdO0WCxGm2mlUulAHXt7e5VCoVAgFoslKJ+iKL9YLEa7oshbIpFw3HAd3+fhMLYGEXF1MhgMXvQNGIXDYQHKYBGsXi7nXEGDwaCSYRgGjFK3BI3dX1OvZX6/n8s/EonohUIhtxFgMplEGxPxeFyWGkPYjySBvCORiEgoFIpRRjQa7VOr1SqUDZ7gjP5K1ZNG3hhjeC+Xy8GSlsvl/HoFsdPpzEC7YrGYXiqVsiiXYZgE+hDlgG88Ho+AK19+LBaToR4Y64jy5vf7WaRDO5VKZSg13sAT7UKeOBjkqVAooCXARUBRVCaGndfrNYTDYRb9g7ZLJJJoPB6XRyIRWqvVRpVKZcLr9SaFQqEIdUI7QqFQwGQyYczKUZ7P55Mjbeo8xgDGIY3xwrPwer0eq9XK8e3p6TGazWafx+OxYKwyDMP1dSKRwECRYNyjL9AHKpWKTbVRjDEpFotDarU6EQgEJMjL5/PJJBJJAoyUSmW8q6sLY4HGZynejFKpxP0dRfpwOJwll8udHo/HGovFhGq1musvFC8UCiWxWEyMsZe6P5lQKBRUqVQZHo9HqFKpAkiPTSUDgYAA+9dkZGRw9yLKQv3i8TjGJu7xZCQSEaJ/1Wo11g0m/X6/Tq1Wx7BLfDKZxNjieKD8aDSKPkXY7aRCoUgkk8kYrkW/4rsI965er/f6/X4J2udyuRJOpzMwadIksjdOv9+6QRPozc3Npfv3759bVVW15K677no+Ly/vAE3T3Bc4OQgBQoAQuFgJnDhxQrd///4rHQ7HFLFYjB9hJh6PQ0yJBQKBFIKNYRgIDQghGcuyeC+kaToZj8e5qFcQ1clkksYPf0o4JJGPRCKBeKODwaBULBZToVAIa4IgZCHwRNg9VCKRQJAiX2kyCa0qleGHk2XZgEQiwcQgLBaLIeTwa88mEomkSCSC2MGPLSMUCimBQMCKRCII1QQOoVAYlUqlUYFAIIjFYgqxWCwMhUIy1BH1TiQSokQigesgnCjUNfUH0Y00QpZlhQKBICkWi2MQHHifSCQgZKgUHxriSiSCrhTGkZ9MJotHIhEIF4gT1FUMzQfBn3oN0UElEpwmBTcIawgBiB4G7QgGgwKFQgG2lFQqjUAkokmYCKC+UDzxeJxOJpMQmigcDFBmOBqNMhBaaCP6D2mSyaSQnwigXAgagUAAUEKlUonGRqFeUa9Uu0Xos5TARZ+i/hDOnEBHHmg3NCcmSqgOBFwwGIRwRH1RP7Qb9YXQheADeFwO0cRNdPAPfcSyLCYcEOHgjc8xwYpiDEDwog14wiIWixmUAdEOIQ+BLhQK2Xg8DqGOSWFApVLFsckVxptMJhNEIhGMq88KpigmkUiwmLRgzEilUvQZN9lJJBJcnsgb40AkEqFdGAtihmEkYrEYEy/UhxYIBGg3xhu4c+NNIBBEIR5TY4QrE32OewP5RSIRboyKxWIIeIyTCCYMqBPajTGEvsWkF3kyDIM2o+9wP+B6jFduHoa+EwqFGJe411DXCOY3qBMmVKn7DGMd7MAak2hu4KPdqXqi3xPIVyQSoU4YSxh/qBOFAY0NHnE/BwIBTEpxz/HjguONz1KTQ4wnQTAYhDBGuyXRaBQ8MdlEH3EiG30JZphgMgyDCSYGKSarAtzLKBL3BKqJewW8UvcZxj4EuUAul8eRX4oF7vEwWPv9fpVarZZBdGNc41pcAwZiMewLXN1RTVybiMVimIyDDb5H/DRNB0Ui4E6iLq7MzMwDI0eOPDRr1qzAxfq7cKZ2D5pAdzgclu3bt8+qqKj4wapVq/5qMBh2WCwWztJADkKAECAELlYCp0+fNjz22GN3CoXCCZmZmZ0CgcADi6lIJGLx4xkOhzmBJZfLIQjwo4ofYe5HWyAQxGFRDYVCIogKXghAzKcEDKyQsHrDYgmxDxEDqy3EE4QJRIQ4kUjAeimHqbK+vn5SJBKRjxs37qNQKOSFFVAmk3EWTOhI/LCnxDisZBAV+LEX4Ecfr1EHCGRYxfEjjXJTAhXilbO8Q0xDoEEApMQZA6skhDjDMBDt3A888oVIAQuIGAg/CDz8mKNdEKIQwCkxASEoUKlU0ZRlFj/2sMBC1ENAMuHwZ2teRSIRJheoMyceUS/UCQIydS3aKeCFfko4wEcfgoMTuxCueJrxmd7lJhhCTIhg4YRIA99wOAzRibIhRJGQsyajzSnxi77gLIUQPbDgoyxY0iGewTAej/N9BJ0DMUqhXJQPwYcD16B9KJubeVAUJkQQt9ykDfVLJpMQoNzkIGWRlyA/XiCnnl7woiqOvkSVMZkCR+QPThhLEM3IGwI9JfySKpUK4pbFU5VQKARLMcQ0NyYgVFPWWNSBm9ygbIhkCGEIN0yW0C4IQJlMxjGGgI3H46gng/EPRrAEgx/OIy+MG4VCEYdAjsViFCYkGBMQ0CmRyoIjzzhVPqNSqWD5RToIYq6/IZoxyUtNKrixizxQFrhFIhHci5zIxyQN4xCTo9SY4focYxT9jXO4XzCeIbzRb+AukUgw5mIp0ctNclLjgbsn0E+YaKAs5IHyU2Odm6SmxDnELmdNB2ewwyQOk2BMnjF5wlgGeHDGa/QhdDLe+/1+Ee4xiGQ8EUOeGLupCRfazY1bnEf/pe47PC3j+ht8FAoFN9YxqcJEDE/Y8BQCExAcIN0AACAASURBVABMDFLpuMlgaoKN8cI95UA/KRQKjEluLMDCL5FIVFKp1GC32y1yufzkJZdc8uztt9/eRNYq/t8v46AJdPT/G2+8Ma+6uvruO+644wWFQrGd+KBfrJKEtJsQIAR4Ah0dHfrnn3/+B/n5+c4bb7xxc+qxMZQXhBtnXYMGS/1xrhkQYKn/vDsMn463lnEWy36UIS54d4j0U/jexznsTUFv2bLlKSwSXbly5XfNZjOfR/p1/ctGXtwkol8d08tA/XAe16bXkdPLqYSffw6rI0QA0kM04Tz/Pi0tXiJfPk++PJSTfnCTmbQ9NtLrgOt51wik4ay0qbScYOMzSvnpcxbw1GecVTL1h77ir+vfbr7P+Pry1mwIflzzeRmpdiNPnIvx4iSt7ZxYPAMLnm//duM934f964cy+D7j28VZaVN1St+TJH0M9u8zvuz09DzH/n3B148fLxx7cIb4TOvL9OtQT6TjOf5TH/XrW17DpPcTV2aKmyhtPPFt4scz/nOTmbQ+R5r0+4jvb75+6X3LFZMaz/y9y7n/pI0ZbkaVai/ntZQa25zo58c9X1e0GfVJ9Td3P6Ty4tvZ/x6H+w/nXsJbzdP4oAxc1/8anm86c6Tl+5NvA1hw7jWpevAuKHxd8MQCead/J/H3FNfMfvcX/33Af3fpE4nEiB07dny3ubkZrx+55557Tve7ly/qt4Mp0GXr1q27qqam5p4777zzBavVugludGR2dFGPN9J4QuCiJ9Dd3W169tln/yMnJ6f7pptueler1Xq+7e/FlACAj7n88OHDSx0Oh3LJkiUvw7U19Yj+ou8nAoAQIAQGhwCeolAUZaQoqmznzp231tbW5jIMs3r16tVV3/Z34eC0cGByHRSBDstDa2tr5rvvvnvLvn37Vq1evfrNSy65ZK3T6ewcPnw4t2iBHIQAIUAIXGwE8N14+vTp3FdfffVHBQUFzhUrVrz94Ycfdp2LPSEQCjcajebEYrGRcrncF4vFahUKRTf5gbzYRiVpLyHw7RKAgcDj8WglEsmMPXv23FlfX2/6h6Fi9S233LI//YnGt1uroVfaoAh0bCF96tSpia+//vpjbrd71NixY4/dcMMNa/7RGbvMZrOT/AAMvYFAakQIDCUCKQsv95h6KNXrbOsC17/a2trSv/zlL3eWlJSE58+f/3p+fv5Jmqa/9QgGHo9HR9P01JaWlusjkUh4xIgRf9ZqtaewkOts20muJwQIAULgywi0tbXptFrtdw8ePHjXqVOnRMOGDbv/2muv3Ub2Yvg/agMu0FmWVXm9XtNf/vKXnzc1NZWWlZXVdnV1lY8bN+79RYsWvWy325uIFZ3cuITAhUUgzUeW7enpkZnNZi4EncfjUblcLg0XyiOZxEIkLPqisRAOC4fwHouvQAMLwvAai9KwIAoLBVML4bCYigvegEVHWLSHyAFYSIZFcFgwhgViSqUyoNfrqerq6sioUaN4wQt/S/iZfpFv7LfaEadOnUL4s+JXX331h8OHD/deffXV6+rr65tmzZr1uV/yt1Uht9uNUIBX7N69+xGbzaa47rrrvm80Gmtomia7iX5bnUDKIQQuUgKdnZ2GeDx+0+7du+9ua2uLl5WV3bdixYoPiEAfJIG+a9cu0ZgxY8zt7e1X/Pa3v/3J8uXLXykrK3O8++6714RCocIlS5a8WlhYuNFqtSJmLTkIAULgPCGQJsCVdrsdERsQdUDZ09Mjd7vdiMGsCAQCOr/fnxEOhxEHW+r1elV2u13DMIwaobcikYiUYRCgQCCAwE6FloMQx4JA7nMI81TUMUSq4EK6fRa0ggt1xwl1PuxdKtoBokFEhUJhTCQSBXQ6XcRoNHq1Wq1Xp9P5EC5QqVS6IN4NBkNQoVCEtVptMBUhAnGRo8OGDUO4sW/FUg+O1dXVZoRZRD0nTJiwf9iwYd5vq/z04YZY6jKZbML69eufbGlpUd511103WyyW2qEymTlPbg1STUKAEPgGBPAE78UXX7yjsrJytdVqbZkzZ87/y8/P/2T06NFnWtj+DUo4/y8ZUAs6gCcSCcujjz76h+zs7Irbb7/9d1KpVL5nz56ZBw4cWGU2m0/ccsstz+v1+rr01fLnP0bSAkLgwiCQilzBWZ3dbrcqFAqZHQ6HBv6CNpvN2tDQMLKlpcUSCoU0iURCIxAIFNioAjGNlUolNqORqFQqiV6vlyiVSplarRYplUqEhEPILU6M4w9CPBWXGmHnEPYMIdrwn4tVjdBjqRjcsKwjVBsXz5l/jXjg+AxhwKLRKPcXCoUQ0zrh8Xii+PP5fIiRnQiHwxFs2IENUbChiVQqdRuNRldubm53fn5+87Bhw7olEonfYrF4LBZLZyoqA74bEVWjfwSEs+5oRK/48MMPVXgCMHPmTC6G9lln+g0ygEFlypQpBdXV1T8OhUKRiRMn/l6hUHR9g6zIJYQAIUAIfC0CMBA8/fTTPzaZTKvGjRu3rrS09MVhw4a1n6vvw69V+W8p8YAKdJZlFdu2bfvR+vXrVzzwwAO3lZWVnd69e7dw+PDh2ueee+77Op1u2aRJk56dM2fOh/ihJB3xLfUyKYYQ+AICKcu4wO12ZwcCAXNTU1P2iRMnitva2vJcLlemz+czMQyjk8lkaoPBIDebzUqr1SozmUyi7OxsWq1WY5MTxF5GLOvPRTaKg+iG4P4sTPP/HanNMT7/4Ezn+ZOpjVY+Twvhzh/8dXwa/j8v7CHgIegh5qPRKHbqY10uF1xw8BdzOBwRm80WcbvdAYZhvGq12q3RaJwmk6mvoKCgdeTIkacLCgo6LBYLRCs21zgnQnowBy/LspkMw1yRTCYbu7q6agsKCviQbYNZLMmbECAELnIC2E35mWee+c+xY8d+f/LkyU8UFRX9jax/+edBMWACHXs/eDyeUXfdddfvr7/++jcXLVr0Am99gsWoubl5/PPPP39fQUFB3w033MBb0QfcOnWRj3nSfELgCwnwYnzbtm1YkGNxuVwlDQ0NZXV1dROxcBEuKhqNRpmTkyMdNmyYtKioSJ6bmyvMyMigdDodpVKpOAs3DohjiGVYvXGkdkU8Y9lfdO6zzfE+O9KFOF/GV3Vler789f3Ff7qgR135dPzrYDCIHTYpl8tFOZ1OqrW1lWltbYVwxxOEsM/n8xgMhraRI0dWjRgx4sj48ePr29vbG2bOnAkfd8S35qr/VXUdqudZls3u7e1dlUgk8AThD8T/fKj2FKkXIXBhEXA4HKpnnnnmJ2VlZSsvv/zyR0pKSt4jnhWDINDh7C8WizNeeeWVX/f09OgeeeSR2/V6fXvaj6/I7/drn3/++R+Hw+FrJ0yY8MzcuXO3KZXK3sF4hHxhDWPSGkLg6xNIuaqw1dXV4qqqKiX8wk0m09iurq5JLS0tl/T29mYxDKO3WCyqYcOGSUaOHKnKz8/nhLhCoeDcTngBzYtwXuyeSQQjLS96eQGfLpr5PP6dlqQLd1688//TxXtqBz5ussBb09Ot8Tjfv658Pvy59HzTBT8s7hDsDoeDam9vTzQ0NETr6+tDoVDIqVAoektKSk5nZmYeViqVjT6fr8loNPqXLl0K6zMWpJ4Xgr2hoUFaXFxsefXVV5+LRCLi5cuXX5eZmUm22v53BilJQwgQAmdFwO/3Zz799NMP5eXlLZw5c+ZjJSUlxILej+hZW9ArKirEWVlZxVVVVQtefvnl62688caXpkyZsiUzM9OeXpbNZjMGAoHJv//97+8qKioSzZ8//8mcnJwatVpNFoye1TAnFxMCnxFIWchFTqdT2tbWlr1582b4go+ORCJXdHd3XxqLxayZmZmqwsJCWWlpqbiwsJA2GAyfC2teZKeLYl7g8qK5v1tJf1GeNin/F9eWL7Jy9xfk/V1e0vv3TPVA+nQ3F77O/euKfNKt6PxEgv+f8nvn0qS3i887FApRfX19VG1tbbKuri7c0NAQ8/v9fQaDodlgMBxRKBQVKpXqdFlZWXd5eTn83bEr4JB1i0HkloyMjEvWrl37a4/HI7jllltuzM7O/tywQu4rQoAQIAQGgwAMSG1tbfkvvPDCz00m05WzZ89+esyYMW/QNE0MBGnAz0qgA7Lb7VbbbLYJL7/88mqTyeS44oorfjl16tSu/o8qWlpaZJmZmfqtW7f+cPfu3d+bPXv23+bNm/eWUqlEWC+yancw7gKS50VBgBfm9fX12urq6uF1dXWFNE3P6O3tnRSPx62FhYWawsJCSVlZmSgrKwu+4px47i9qeSs3fLfTRWq6+0m6YOdf85Zs/nre/eVMQjtdNH+REO8vws8k0HlR/UV1469Jb+eZysP1aC8Wrp7Jpz3dMs/Xi5/I9Pb2UjabDYKdqaurC7pcLodCoTguFov3KBSKynnz5nXhOzEnJwciHWEUuS3fh8qgxHeyVqud3dDQcL/L5QqMGTPmnpycnPqhUj9SD0KAELgwCaS0Y85zzz33sNFonHnllVc+NXLkyI00TcOwQY4UgbMV6Aqv12tet24dtmqdWF5e/vsrrrhir8ViCZ6JMKI/GAyGojVr1twdi8XGXH/99Y8plcojWVlZbaRHCIGhQABfHLt371bEYjF23rx5Q37bc4jzw4cPqysqKka2tbVNEgqF0wUCwSSj0WgeM2aMtKSkRGw2mzmXlf4+2BCmvNDFYkpelPfvB971o7/AhTDnXU74NOn/v6g/v0iAf5nlHHnhuv5uNunXpAtovl28QMd7vr1oZ/p1eI0QjvyCVr4MPh3vDpOef3/h7vf7qc7OTrgUxRsbG92hUKjJ4/EcNJlMx1euXHlKp9M1xeNxxmq1IqTjkFh7g+22vV7vrHg8fk8sFmtWKBS/1el05Lt4KHwRkToQAhcwAfxuBYNB83/91389aDKZrpg1a9ZvR40atYkI9H/u9LMS6HDyP3r06IydO3feYrVa9y5ZsuTddevWdT/++ONnfKyLXfQ8Ho/CZrPNeOGFFx4fO3bsiWuuuebRjIyMjqH8KPgCvk8u2Kb19fVpXC4XfGz74NkAfZYSbYjWh3H/2erGNKtmKka18uTJk2NbWlrohx56qGIoryrH4utt27ZZP/7442kMwywxGo2Xl5SUZI4ePVqZm5srUCqVny/e7L+gku94iFYIU16UnskizYtRXuDzwjx9wWV/n24+DfLH9bg23Wcc5fOfpeebion+T4tO+9edt/AjD9Q9vR7925X+lIA/dya3nVQYx39ybTnTYlW+Ljyv9DS8NR6W9erqaqa2tjbU0dFh/4eL0ce5ubkf3HrrrZV6vd5BUVR8KHzfYTIajUaLbTbbLwKBgGPMmDE/p2nae8F+KZCGEQKEwJAhwLKs5pFHHrk3JycHFvSnS0tLPybeFAMk0CFm2traLGvXrv1RIpHIKikpefamm246/VXWIUR7oShKt3Hjxic/+OCDWQ888AB21DtAVu8OmftmyFcElr+Kioo8j8eTZbFY2lQqlR8xtxOJhI9hGFkkErFWVVVNP3bsmOYnP/nJ36LRaKitra1ELpeHrVZrowg720Sj6p6eHj12qywqKmpRqVSB2traYq/Xe0l9ff2Y9vb27ltuueXVnJwc91ByS+A7BztS7t+/f/SpU6eWW63WeWPHjsWuvcqsrCwRRGO6i8oXuXYgL95yni6Y0wVxf3HNp0t3HeGFdnoe6VbndGszyuvvIw5xDAv/mSKu8JZwbiaVCrGIPOCmk27p7m/B58uHZRxp+YkC757Cn0/3NecnKzxjPs8v8ltHunRW6XmijogO09DQwFZUVARaW1urw+Hw377zne9sueKKKxqxgeq5vtFSC4l177777ou9vb3KVatWLR4K9TrXXEj5hAAhMPgEEJb7vvvu+0lxcfG0K6+88snhw4d/OhQMF4Pf8n+/hG9sQWdZVvbCCy9c1dbWdqvBYHjvBz/4wTsajcbzVYBT1ktsfHL1H/7wh0eCwWDFww8/vFqtVsOyRA5C4J8IwEqMDXOwc6Xf76flcrm8vr6+ePv27d+TSqVmhULRMHHixK7q6mqtRqP5RK/Xl3R1dU3t7Owcd+zYMfmTTz655cSJE4rm5uZSuVyOreC3IoZ3R0fHaKVSKa+trZXNmjXrRH5+ftOmTZuWSqXS4YlEQunz+Xbce++9f0gkEo5QKIRdMIPDhw+PDnb3YPJRWVmZ4fF4NJmZme4xY8b4+vsuw3d448aNk2tra2+bOXNm+eWXX56TlZUlkUqlXPUgFHmf6nQ3lPS68+4akUiEE5kQyLzvOK5B9JKWlhaqtLSUyszM/Cef9XSLe3qYRV5MQxQjCgpEqkbz/9n7DvAoqvX92d43m95JQhqQEHqVXgVRbDQVLyoqCIrK9Sr3Bwp6vYp60WvHil4EhasivYj0TiCEJCSk97pJtvedP+9xD/8xFwSBSCCzz7PP7s7OnPLNmZn3fOf93k/LOJ1O8p0mKcL/qBPlUA80nVBQLzsti04E8FleXg7PNDN48GAGuuvcF/W8twTN3BUCtAO/cSwF3fQT5eP/PXv2IFsp07dvX7IfpdVw+fVcrjp3NYFLGaK2RHuMRiOTl5fn3L59e0V1dfWG3r17fzFz5sysS90r/4SxJrFYLAHffffd50ajUTNhwoQxf8YYb+1+8eXzFuAt0LYtABxoMpkCli1b9mx4eHjvoUOHvpycnHz4Ug7ett2ra9+6Kwbox48fD1+3bt3jcrk8aezYsd+Fh4fv/+yzz5ouRm9pAQ6Ubre7T0lJyZIlS5aEzZ8//8nu3bv/3BY9ldfe5FdeIsBbQUGBKCEhgdA1MjMzZTKZDFQGd21trbtXr15Meno606tXLyL1hv19QAcBapd8rVmzRhQcHCwYNmwYgtm88LClp6eLevXqBcoSW1JSAhAotFgsHpVKJZJIJCKxWEyEsc1ms1AkEpH0kKgYfFtki3Q6nZ6OHTsiW6KLZqmsqKgQOp1OqVKpRNZJABgF0sCLxWKJx+NB2W632+1C3neApNWrV9/es2dP2ZkzZ+JDQkIktbW1ySKRKKl79+6iEydOWKOioux6vV7ocrnya2trg3v37h1QWVmpOnPmTMCMGTPqv/vuO/Xo0aMZg8HgKisrq0W7ysvLRV26dPnY6/XeUVNTE5+cnNx49uzZsKFDh8p2797NWK3Wgk6dOp2QSqWFFRUV6oiIiIIBAwbsBG0mLCzMBOk9kUjkSk5Otl8Lr2N+fr5WKpVGa7XapJMnT6auXr26c2Njo37IkCG/3HnnnackEokRCXgEAoFq3bp1fY8ePTpjypQpAwcMGKBBtk6ujCH1ElOwfiGJQwrQz549y3zxxRfMY489xkRGRhIwuWbNGgKGzWYzc//99zMDBgw4z9nm0ku49BF8B0imAPnUqVPMihUrmL/+9a8MqDaff/45Ab4PPvggk5WVxeD/8ePHM5B2pIAXkwV4u7m0FQD76upqAvQPHjzIvP/++6RcTBpoH1Bny4kCHexc3nhmZibzyy+/kHo7d+5MJg10soE25OXlMbNnz2YmTJjAPProo4yfn995Wg7lo9OJBrd87mpCS4oQQD/GMCYlxcXFnn379lUeP358xciRI1dMmjQJ1L7LujYvefFewQ6Y6IEWlZ+fv8hut7s6d+48i+egX4Eh+UN4C/AW+EMWgOOtrKws+csvv/y7UqmMHzt27GtpaWnbBQIBnyiNY8mrAehBRqNxhFqtlnTo0CHT6/UWRkREXFYELmZPDocj0ev1/uvAgQMJycnJ86KjowHQ26wk2R8afVe4M/UWGwwGhVKpVDocDqRGd+t0OrfD4ZAYjUYVy7LesLAwt91u97pcLp3b7VY7HA6VUqkEgMMKhtVkMgnVarUH6de9Xq+HZVmTzWZzxsbGAgxIq6qqVP7+/l69Xq8AEtbpdKzJZBLLZDIoTABUC1QqldPlcknEYrHT7XZLHQ6HQiqVqlwulxXtga62SCRS2u12f5FIpAG4RlkOhyPA6/UK4a2Wy+W1DMMUmkwmY1RUVLXZbMbELEIoFIZ7PJ5Ys9kcKJPJpHa7PVqhUASjvx6PxymRSJqlUmmzSqUS7N+/PzojI6NHWlqaIiMjQ/Pggw96ly9frkhISBB26NCBgDaAvN69e7OffvqpJyAgoOmxxx6T//zzz96zZ8/633nnnezXX3/N3H777UhAI6ioqBCEhIQgZXz9yJEjv6qsrBy3b9++1ODgYDYsLIwdPny4YPPmzbAtk5iY6Dx58qQzMjJSlJOT0zRp0qRirVZrEwqFeqfTWa9QKIwsy+aZTKZTLperISAgwOHv748MuZcMAsQ10NDQoGYYBu9wp9M5RiwWD1coFLFGo9GvoaHBb+fOna7du3eXxcTEHL799ts39ujRo1EgEHR58sknH7j33nvTxo8fj3TxJFsnF6z6JmXnQeuFhiPdv7a2lrnzzjuZuXPnMtOmTWNycnKYpUuXMl26dGESEhKYnj17MvHx8UxhYSEDAA1gC441gGdQUBDT1NREQC7ALAIl4YkHmD59+jTzwAMPEPAPbfUZM2YwwcHBzJtvvsls2bKFgOFnn32WHAv5wsTERAKYAXbhuQdQDwsLIyopy5cvJ5MEm83GfPjhh8x//vMfsi9AukKhIOAXHn9MHsLDw0m/0UZISEIWEeVg8vDzzz8zX331FZmMYGUAEwYkKEIiJmREBfDHWPnHP/7B9OvXj/QH5aDdAQEBxIxcSsyFJgXcoFQ6WaGrBWhfeXm564cffjh9bkK2bMqUKT8NHz78usmKIZPfuQyiD2g0mller7fBZrM9ExYWlnWFty/+MN4CvAV4C1yWBYB1qqqqEr788ssXlEpl8tixY5dqtdrt0dHRtssqoJ3sdMUAHVzy+vp6JCiSiUQis0ajMfwRb5DZbA5zu93L7HZ7nEQimRkYGJjdTmx+wW4CsK1cuTJMr9dPkMvljrFjx55dsWIFvLvRo0eP3tajR4/c77777i+5ubkBo0aNOti9e/cTO3funJafnx85evTonP79+xe+//77yQUFBYqHH37452HDhhV98sknd+zZsydo4sSJ20aOHFnx4YcfDisvL+9y++23Z48aNSr/9ddfv6O0tDTkgQceAMUja+vWrRNOnjwZNGjQoF0TJ048tXz58nEVFRWdR48efXLw4MFnP//883szMzM1f/nLX35OTU2t37p165iMjIyw22677UxaWlrVihUr0goLC8Nnzpx5qkePHts+/vjjB/Pz84UDBw7cOHTo0F1r1qy5s7i4eOi4ceNsffv2la1YsSIhOztbN3XqVHj/A1atWiUuKipibr31VsfgwYMFAGRfffWVMi0tTZ6dnS1ISkpi4AlfuHAhAVwAXgBJI0aMIN7f5557DkBPP2vWLMWOHTvc5eXl2j59+jBffvklm5SU5JbJZOKYmBgBAF1DQ0P1xIkTD5WVlXXbs2dPx5CQEAHKGDZsGAH9AHZjx45lvvnmGwYTAXCJY2Ji3P379xdqNBoLJkgejwerBZAUzWFZdp/L5drp7+9f63K5nDabTSKVSh008Ytv9UBcW1uLiYxcpVKpGxoawoVCYT+1Wj2oubk5Va1WJyqVSqwuAKgKAIj1ej27bt06w4EDBxoHDRrUrFarhQaDIW7hwoV+GEjUa0153VzPLg18BGhu+aIAHeD4+eefJ4D4jTfeYHbu3MmcC+Bm7rjjDuLpvvvuuwlQ/de//sUAzD/00EMEBMNGANgvv/wyExUVxdx1113M2rVrmeHDhzO33HILAcsjR45knnjiCaZr165kAoDz9eSTTzL79+8nQL5Tp04EcKNceKynT59O6gaIjo6OJnXV1NSQuiEPibbgfEycOJHUhQnF008/zWzdupV55513SJkvvPACmbAtWrSITBQwiXjllVfIRGD79u0E3N96663Egw8bHD16lImNjSX7oz5MUO677z7Sn08//ZTJyMgg/cHYwviDvann/UIKMhfj+9Osqzg2IyOj4eeff17t8XjeXrRoUfH1uu+xLKs2Go0P1tTUPNHU1GSKjIyEo+To9WoPXy9vAd4C7cMCeB42Nzd3+OSTT57XaDTJo0ePfp1hmD08xe635/+KAbrPOwQlDFAcQIm4pNeQWzXLsiFer/exyspKmUKh+Cg4OLiqfQzNi/fyH//4R6TNZvuLQCCof/jhh4+cOnWqk9VqFaakpOTFxcWVHj58uFN+fn5o//79CyIiIqpPnDiRpNfrA6Kjo8sTExMbcnNztfX19ZKoqKj61NRU64kTJyILCwtF3bp1q+vXr5/90KFD4WazWR0WFmb28/Nznjp1Ktpms/l36tSpDOWdPn0a/O2Y5OTkgsDAwIacnJxkg8EQmZiYeCoxMbFy3759w0tKSrSjRo36JSIiwnz06NH4qqqqDrGxsQVpaWklx48f71haWhrRtWvX8k6dOlXs3Lkzpb6+Xj1gwICMiIiIqvT09M5mszk2PDy8OTY2tj4vL29UZWVlRyR2SU1Nbdq/f3//goKCoLS0NGdeXl5IUVFRCECxwWDwT01NBTdb9sgjj7hWrVrFduvWTT5w4EBvdXU1mDDgJrvz8vJq6urqlA888IAfAHVubq7izjvvbPz+++8BFE0ulyusoaFBVFRUZK+srCzp37//svr6+vuPHDkyIjg42BMaGioeNGgQs2HDBkLpSUlJcWZkZLCBgYHCY8eOeRMSEhry8/O9ixcvtu3YsUP2xRdfhHTt2rVp9uzZ1YcPH7avWrXKEBMTs2HGjBnpDQ0NimXLlmX17NnTMmHCBNCBpB988IFz3Lhxqu7duwNgDty1a9fDI0eOlD300EPOwsLCmJdffrlLamqqfPbs2QIAw9WrVzNpaWmEFvLTTz/ZlyxZwjocDtGXX34pBYCkdApKO2kZfPl71xMF6Djm22+/JdSRTZs2EVAKegtA7KpVq7DywIDyA6lGeNXhYQZFBNsAvj/66COSeRSAHqB90qRJPqjFRQAAIABJREFUWM0gnnAAaHifMdH58ccfyfeOHTsSDznKAx0Lv0HNAtD/+OOPmb179xJQjX3g3cbkC4Ad7YC3HEAZEzS84J3Hd5QNkA2PeEVFBalv/vz5hJ4DsI0VAADkXbt2kbLGjBnDYEygDTjfixcvJnWjTlBxMCHARAWrBlhdAOUHvHecB0xkANIx5i4UVNpScYZ62enqANrd1NRk27hx4/aMjIzX3nnnnfQ/4ti4lvdIqHCxLNt/48aNr2Ol4NFHH72bmwH6WtbFl8VbgLcAbwGuBYxGY9Bbb731rJ+fX68RI0b8u3v37lBx4SkuHCNdFUC/muHGsmyU0+l82Ov1lsnl8rUCgeCC2ulXU8eNduzmzZtl/v7+4S6XCx5kZFglXPAbrR+X216O3CGiG0GvIUlcQPGprq7u5HA4oqEfvX79+iFdunRBdswOOp3OLpVKPZmZmaM6duyoKi8vN3To0KGupqbGJRKJPpNKpX2sVuuIxMRE14YNG8LnzJlzcNeuXbEajSbY6XSCglMcEBBgaWpqag4ODv53aGjouF27dt0xcuTIvB07dgzq16+fGLx2lmXTExISKmUymVGv1wclJCTUJicnH6+srAzq169fVkVFRVxxcfFAoVDY1KtXr5y6ujq/wsJCcOoLO3XqVN7Q0BCETJNKpbJ50KBBjqKiInDnRRqNBhMoB+gthYWFicHBwdKePXvmVFRU9M3Pz78tKCioW6dOndL0ej1WE1ihUOg1m83OVatWmW02m6upqUnxzDPP6MaMGQM60HkJQ9iNG7xIzwGXj95igkx+ogysWkydOpX597//TYBrSkoKWTWgwPSHH34g3HRwyQsKCojHHWAX4BnecABgAFGsTEyZMoX8RlvefvttQnUBAAcFBR7t0tJSsi+80fBoU975mTNniAcfv9etW8eUlZUxmMgA5MNrDu96fX0989ZbbzHr168n3+GVR334jZUAlIvJAoA0aDoA2kOHDiXgnAvQMfkA3QVcc6zI3HPPPcSzDy87gPpLL71EgDraDa/666+/TlZU0G8aMEvtzZ3o+JwWv9FYp55zLgWpqqrKvnXr1m0FBQWvvvbaayf+qHPjcq+vS+3Hsiyuu/AVK1Z8VFNTI3/hhRfGXIt4ikvVy//PW4C3AG8BCI3Mnz//iYSEhP7woCckJGTczHjnSs74VQN0cImADfCsv9wgTwQvIkhULBY/6nA4Tslkss94gP7r6fNRIfCQv2mB+eUMVB94p+NTZTKZpBqNxmk2mxVFRUWWrKysseXl5bFRUVFZycnJpWYzWFaaktjYWNmuXbvS+vXrV75t27aBnTt3Lna5XNUZGRm3CgQCU1pa2m61Wm2VSCQIkKtwOp3BZWVlITKZLLuqqmp8VVVVUI8ePQq1Wm1NfHx8vUqlMjU1NUmqqqpsKSkp0K8mkwjfebrQ9UOyRfrkRLGqhMDOC2aP9PUR5xr74zrSMgwz2uFwPGE0GrsggHPXrl2VGRkZZ9PS0grnzp0buGXLlg65ubm3/N///Z8GHuOWyiHcgEUAzpZe3pa2B3AEuAUvG6AZAHrmzJkEkH/33XfEw7x582ZCa4EHHeX379+fee+99xgE+IJOgnYcOnSIAFp4rcHXRt3wssM7DX45gDI8zwDbcXFxzKhRo8h3eLG7detGmgUuOEA1vNXw6GJCADrLypUrCUAH1ea1114jHHbQYgCqAdDh7QY9CfWgbrwXLFhAJggoC95rvBAgCooLPOzw1I8bN45QmgDo0X/sB4AODjq881i9AEDHpABcewS8or0UdHP56BSccydK3G30GGzLzMys2759+3/Ojb0PFi5cWHK5983LuW7+yD6+MRp2biL5d71ebzh3XhfzHqw/YkF+X94CvAWu1AKIgVm2bNnc2NjYXqNHj37NB9DbTKblK+3XtTzuqgA6QIXJZNJ5PB4NZOhYlrWEh4dD1eKi4NIHRCLOBZVO93g8tzEMc+jc8v8/BQJB47Xs2I1WFsDa7t27AUQDWJZtmjhxoulG68Of3V7Y7HfAL+hXuNgJBYu27RJjkyQwuo4eTUFTU5M2Jycn7fDhw8NPnDgh0Wq1p2+77baTEyZMqEVAbmFhYe9XX331iUceeaT3wIEDtRfioHODF7kg8kKcaZrmHoAU/G94z//5z38yJ0+eJHQQeJcBZkFPQeAkaB+g1wBIQxXl8ccfJ2AedByAaPDEAdgB/AGyQX1Bve+++y7T3NxMgDPKwXGfffYZ4ZYjTgD0EninUS7+y83NJZMF1AUKC3jgAOzgrP/3v//FKgvz1FNPEQB95MgRApxTU1NJvQhKBT+eetCxDd59AHmAfVB0duzYQcA/ADq89JiUwPsOMI46UCeoPphIYAUBkxIEunIlGmlwLpVapJMjbrZTbkIjTACampoc27ZtO3b06NF377nnni3XM0gUAN1isXTyer1/cbvdJ/z9/bcJBAIk9uJfvAV4C/AWaFULGAyGgDfffPPZsLCwriNHjny9U6dOR6/Xs7dVO3oVhV8xQAc4Kisr06nV6r5OpzOVYZh6l8tVIhKJiqFu4e/vjzTpTto27F9RUSHXarWRUql0qEQiud/pdCadA+nHzuVLWahWq5HkqN16jSFxKBaLO9fU1IzxeDx7586dC24qP5u8isF9Ix4Kz/wXX3yhysvL0yQmJnoGDBhgSUlJQWQ7W1FRIdNoNPKvv/56eFZW1qRp06aN6tmzZxC42TShEDdhD/Xmtgwg5VyT59VfoC8+b948ZvLkyczDDz9Mgic3btxIONjgggMUw4MNFReAXwRm4n8AbnizAdBxLIJEab0AxaChQK5x2bJlhOYC6gk80wDEJ06cIB5t0FrgvYf3HZx2ePTBKQefHHrklI+OYNN9+/YRLzfKAvUEsoj4HzQXAGAEpsIjj/rQToB/bIddDh8+TPYbMmQIqRvKMCgfgaXgzgNwox+guGAiAg8/6gFlB152BLViwkOlGanePFfKkavigu+wAZ0wVVRU2Pfv35916NChlYmJiT917969Yvjw4ddNZhEcdJFIhJWoOSaTqfZcIPXC0NDQwhvxuuHbzFuAt8CNYwHgweLi4g6fffbZ835+fimjRo16q2fPnjv4FbzfnsMrBujHjx+X/PTTT9179eo1vXv37oMDAgJMO3furEhPTy976qmnTrrd7iqPx1OjVCrtMpnMBd1rsVgc6fV6hyuVytvFYnEXu92uOBcUWSyVSv9uMpm2XK5M440zDC+/pVhZWLlyZbeKiorJMplsyzPPPLOvPU9YLt9y7W9PaKZ/88033fV6/eRBgwaNHzhwYGhoaKiSJvvhAnB8v5AOOrZzNbsBiqFsAvoJvOUA5fCAQ3kFHvH8/HyyDTQXeLrxX2VlJZErxLH4DpoJAjyp1xif4JZDlQagHEAcHHZIGgKA43/UiYybAL8oF/WgbKi4oD7IN+J4cM7xP/ZFG7AN+wI8ox+gA6E80Fzg5Ua9kIkE7532FeUBcIMCA68/KDX4H8fCkw87wWuOSQjl5mPygbaiPdxkTpQ+1DLhEc0myl2tMJvN3oKCgtoDBw6czc7O/iEyMnLbwoULi64337uxsRFKQLft3LnzudLSUtfUqVMfiIqKOtv+rii+x7wFeAv8mRYAQK+qqor+9NNPn9fpdKlDhw59w5cLp9WTAf6Z/bzauq4GoCuff/75u3v16vX4o48+mtKhQwfVe++959yzZ49j5cqVZ51OZ21FRUWlRCKBNrRbLBYLHQ6Hv9ls7hEREdFJpVIpsUxdV1cHvevFHo/n244dO0I3u12+4Dndv39/VElJSbJMJsvzJTHhPejtcjRcutPl5eWKTz75JEGv14+Lj4+/PS0tLbV79+4anU4noh5zgEyAypYa6dzSKcUFnl7QZVoGNbb8fSHNdRqIyk1chDZw6+dy4amXn2bbBMilgZxcwEuBPrYhMykUVLgrBBej79A20za09HS3pPrQCQytA/bhKuPQfnEpLLADVXKhk6CWGujYXlBQ0Hjw4MHqs2fP/lJcXLwjLi7u+N13393Qu3dv16XPcuvuwbKs1mAw9P3pp58WlpeXs48++uhM3oPeujbnS+ctwFuAOIeQByT8vffe+2tQUFCP4cOH/ys1NRW5cHgVF84AuWKAjix006dPn9y3b995Tz31VFJ0dLQanM+DBw+yX375peerr74C1xI60EQholu3buzatWsFhw8fVqSkpMgfe+wxAQLL9u7d6/J4PF/16tVr6fTp0wva6+AFQK+vr1ciGycS3ggEAn4m2V4Hw2X2G6tYe/fuDampqenj8XhuDwgIGNqjR4/gbt26qUNDQ8GlJ4CWy0nnygCiGgpiW3rZucGm3KBIHEM517SZXM413XahSUFLYEzLwb5cUM3tPvVIc/vRsm0Ay7QvXFUVqlfekvZzsRUFOongBt5ScE4nERSMcz3lXJtiP6wUnD17tuH06dNN2dnZx8xm82aLxXL81ltvLZs8eXKbScQBFQWz2Qw1onuqqqpqx44duw4Sr5c5/PjdeAvwFuAtcEUWAEA3GAy6t956a15ISEi/kSNHvsmy7P7U1NTztOgrKvgmO+iKAXpWVpb04YcfvmfIkCHPPvnkk50A0BFcBW4qlBaeeeYZEoyFhx2WvRHgBWkzLDtD/xiBWZB3+/DDD82PP/74y4MHD/66f//+7dmDLigqKsJ6fCjDMLXx8fGGm2ys8d1pBQvgRrd27Vp5QUFBjNPp7FlbW3ubQCDo37Nnz4C+ffvqQB2hXnSuJ5gCTXxSucYLgWAu+KaeeQpOcSzXe36h7rXUBafgmoJ16kXnlk3BNi2f1sEF+BRMX2giQIE5Pf5imVa57W0J4rnAnDvp4AZ9gmZDA2LRHoPB4M7MzGw+cOBAjV6vPyqTyXZ4PJ6sxMTEoscee+x3g+dbYWhcskifilCY0+nsyzBMnlQqLeYdA5c0G78DbwHeAldpAdx76uvrVUuXLp0bFxc3YPTo0a8mJSUd52m9vzXsFQN0eO/mzJlzx4gRI56bPXt2amRkpAoBXgDhr776KkkQggAsaA1DXQFJUKCrDH1lZCiE1BnUFrZu3Vr80UcfjenSpQs4me02SBSn5e233+7IMMwUjUazc+bMmXxGv6u8CbSnw7ECcy7hjFyv14ebTKaUysrK2ysrK/ufSwIWOmTIEFmPHj00HTp0EECphHquuTQOLihuaTeuV7olqKW/W3rHuTQWLsDllsU95mLlXugcckF+y0lHy/bQ+i7mob/YpAL741gu15xbNl15aGxsZIuKikwHDx6szc3NrRAKhQfDwsIOymSyHIfDUfPSSy852+p9zScVGlBcXPyU1+s1xsfHv3O9kia1p2uV7ytvgfZuAd+9R/f3v/8dAB066EtiY2OPtdV75fU6X1cM0OFBf/DBB8cOHDjwqTlz5vSNjIzULl++nGgfIzMhwDik2xBkBXUGgAGAd4D1wMBAZuDAgSTIa9u2bad//PHH0Wq1ul17zxmGUa9Zs6Z3aWnpAyqV6rsnnnhiJy85dL0uixu3XngmCgoKpL54j5Dc3NyUvXv3jmtsbOysVqtDevToIR8wYIAmPj5egWBJKtPIDRilYJ2C25aUkJY0mZbgmnq8cc3jTX+jrouBcpRxoYnA77XrYuo0KKul5/9SkwR4w/GiWUJbtgftgGce/cE97ejRo4Xp6en6wsLCapvNlh0bG3uoZ8+e+QzDVJWXl1sWL158PvFWWx1NiGMIDAwM+Oyzzz4ym82yBQsWTBUIBE1ttb18u3gL8Ba4OSzAsqyysrJywOrVq59RqVRRo0aNWqrVateHhYW1+4SV3DN8xQAdhSAwrUOHDjP/9re/3R0XFxfx4osvWhwOh+2pp57ydzgc4ujoaPPKlSul6enpzsTERGdTU1Mg0pjjgS+VStmtW7d6N2zYcHTt2rV3h4SE1NwcQ++P9wKgqqamJqi+vr5PbW1tjEgk+mX48OFneZnFP25L/ojfWgBJwaqrq3UlJSXhGRkZ8ceOHRtQXV0NWdTw8PBwZc+ePSUJCQnBnTt3VoSGhkJXHtcneVMATDnilNpCAyTpdtSIa/r3wDdtFQ0GpcdwW0snAhcD1y3PLRfQ/x64b/kfd8JB+0ADTlE3wLpQKETyKBYKLFVVVc6ioqL67Ozs2szMzOra2toCnU53sHPnzvlpaWmWrl27Nun1etP1lEy8knGPOKKQkJCU77///tWioiLhnDlzZgQHB1ddSVn8MbwFeAvwFrgcCwDv1NXVhTidztvXr1//hMvlihw5cuRHsbGxa9Rqdf71Vre6nD78WftcFUD/4IMP1B999NGdOp3uHrVaHVpbW2v+5z//eRwzomeffXZQVFSUzO12W+Lj44/169ev/ttvv73VbDYjSZFj7ty55dnZ2eyhQ4fOrl69era/v3/zn9XptlaPTyPeXygUdpbJZO76+vqCzp078wlD2tqJusHbk5+fj9TuWpfLpczIyFCcPXs2Ii8vL8Vms8V4vd4gjUYTEhMTExwfH6+NiYkJ1Gq1SrVaLdRqtQKFQiGAd1kkEgkkEokInxToUmBOwS6Xz831wl8MxHO95BfyitMyWtJjaH3cY7iTBmynAaTcOnyefdblcrHUK240GtmmpiYAco/JZLKWlpbW5eXl1VVVVZXbbLYKmUyWm5CQcCohIaGhc+fOtvDwcGNiYuINHcjtC0xPa25unlFTU2Pt3Lnze8HBwdU3+DDnm89bgLdAG7YAy7Iyi8WSbLfbx/3000/3ezye6OHDh++Qy+XrHQ7Hnubm5pq2oHLVFkx4VQAdHfjwww/9c3Jyunk8nog+ffoUTpw4sRJOuM2bN489l846Pjw8vGHq1KmHwsLCmtavX989Pz+/S2xsbPXo0aN3FhcXw6PnmTFjxp7o6Og2o25wPU4MtK09Hk+SyWTy93g8Z/r3719xPdrB19l+LACAlp2drWRZVlVTUyPLz89X5OTkRNbV1SXZbLZot9sdpFQqNcHBwfLAwECFTqdThoaGyqKiosL8/f0VcrlcLBKJyFsikQgB4MVisQDgHbKq9EVpI1zPdUvOOqzO9djT3xc7Gy0BNwXaXq+X9Xg85O31er3whkM+0el0UkDugVe8oaHBUVNTY0NmT7PZbK+pqTE3NTWZnE6nXi6XlyiVyrOhoaG5ffr0qYqMjLTExcWZo6KiEOh5U0mf1tXVJbAsO5JhmGKxWHw4MDDQ2H6uAL6nvAV4C/yZFsAzp6GhIVSv1/ctKCgYk5OTM8xgMASGh4dX+/n5HYmOjt6ZnJx8LCwsrIqb6PLPbGNbquuqAfrvPECRah0vse/Tg2ew7zuyIkqjoqKwzcNzrQn/VvL9998nNTY2ThWJRJsffvjhwzcbGGhLA59vy4Ut4FP2kBYVFUGCT2YwGEQFBQXivLw8XXV1dZDVavWHt10oFPqLxWKtTCZTazQajZ+fn1ar1aoUCoVCKpUqlEqlSiqVKuVyOb4LFQqFUCqVEuqMj4tO7gWEUyMQcJMpnffMe71eso+PFiPgeNIBwAkfHG+bzcba7XavzWbz2u12JEVz2O12m8PhsJrNZpvJZHJYfS+Xy2VzuVxWlmUtSqXSHBwc3BgYGAjVpIqAgIDayMhIm0wms1osFmt7kPyCFvrx48enw16DBg1aLRAI2rWjhL8v8BbgLdB6FmBZVnrw4MH+e/funVJSUhJvMplKxWJxk8vlwr0+LCkpSRsfH//T+PHjdwQGBla396DRVgPorXeKb86SAYw++uijOK/XO0UsFu+YNWvW8Zuzp3yvbmQLQL0pKioKAF5WU1MjtlgsIr1eL2lublZbLJZAg8GgtVgsapfLpUIgkEAggLY/ODESeNUlEglB5PCk4JN626VSKXG4+yb0IIATQA5POF6+YFN8wjHu5dBpyDa32+1mWRYebkR7AmRb/P39zSqVqtHPz8+kVCqN/v7+NqVS6YqKinKHhIQ4FAqFy2q14jeSBnnb48MAjoFVq1b9u7m5OeCJJ564n3eW3MhXJ9923gJt1wK45x88eDB6+/btc/V6fVR8fPx3d9111xGpVGoAbTI9Pb3DDz/8cKtYLB4xfPjwFffee+/69i772qoA3eeNw4MYnnL+9TsWWLx4sfCOO+4Ia25u7syybO7IkSMreYPxFriRLOCTzsI9RVhSUiJSKBSiiooKsc1mE1osFnKvsVqtApPJhGQ+5LfD4RDgjWPxtlqtoMucvy8pFAoCnCUSCaGWqNVqr0wmY+VyOfmN/ArBwcGsSqViHQ6HJzIy0uNyufD2RkVFYR+a+ALfMSdo11KuLccTy7KKlStXfqDX63UTJ068Ly4ujs/kdyNddHxbeQvcIBYA93z58uVzMjMzRw4ePPjDqVOnbmcYxk2ZAsCLRqPRf9GiRdNcLtdtc+bMWZCSknKmPVNdWg2gw9hlZWU6gUCg8Hg8jfyN//evIqhtNDc3R7rdbrlUKq338/NrvEGuO76ZvAV4C9ygFqitre1YVVX1eFNTkyEpKWl5VFQUH5x+g55Lvtm8BdqqBSDLrdFoEt966613+/Tps3/69OlvMwxjaum8hZOmoqJC99prr33TqVOnU9OmTft3UFBQXXt18rYaQC8sLPSTSqXJHo9HrdPpTup0Ol5f93eunl27domDgoISjUZjF5lMlt2rVy/IDfErD231jsO3i7fADW4BOFHKy8t7nwvOGmez2WpEItEGXsXlBj+pfPN5C7RBCxiNxsDDhw//ZeXKldPeeuut+cHBwaDw2i4UZ4f70urVqx/ZvXv37QsXLnwlOjr6dHulurQaQM/Pz48vKSl53G63Nw0ZMmQ57xG+pAdd9MUXX/Q4J7GIREVb5s6di0RF7jZ4rfFN4i3AW+AmsADLsqLm5ubUwsLCOXq9nunSpcub0dHRSLbEv3gL8BbgLXDNLGCxWMI//vjjD91ud4enn376IalUmvd7oPv06dNp77///pLHHntsdWJi4i9arbbhmjXmBiqo1QD6hg0bgqqrqz+tqKgonz9//mIeoF8SoJMgUbPZfLe/v/+RmTNnHuIB+g10JfFN5S1wg1kAy8kWiyXk22+/fbu6ulq9cOHCBwQCgeEG6wbfXN4CvAXauAUsFkvEG2+88U1KSopi4sSJM6RSacHv4ZvTp0+Hrlix4l8TJ07c06lTpw3tNZFlqwH0Xbt2QZbto/z8/NIXX3zx73xw1qWvICSS8Xg8SBDTHBERYb30EfwevAV4C/AWuHILsCwr//rrr99DkOhdd901nY8VunJb8kfyFuAtcGELYLXu1Vdf3d6lSxfmrrvumsEwDCQUL8oQWLNmjSIzM/OD8ePHbxkwYMD37RU/thpA37hxo7/BYHi/tLS0YsGCBQvaq4H/yAXrU73BOWF5DfQ/Yjl+X94CvAWuxAIsy8KR8qDNZjN17NjxP/yq3ZVYkT+GtwBvgd+zAPTPP/jgg7UikUg5a9as+xmG0f9ejF1xcXGnd95558VZs2Yt79Sp0/72Go/XagD9xIkTMadOnVpWXl5eNmvWrEUhISFmfghf3AIIEg0JCdFWVVWFer1e/ZgxYzCAIQl3U2Uu5McAbwHeAm3HAizLRjU2No5nWfZUYGBgtkAg4O/Tbef08C3hLXBTWIBlWfWOHTsWbtiwoe/rr7/+gFKphDLLBT3ooN4dO3bstvfee2/G+++//7zFYqlqr4yCVgPoIPnv3r377aqqqvx58+a9GBYWVndTjLTL7IRPExp7w8b0jd8YlEjIgm0A4BL8rqur0x47diwpLy/vbqS8nTJlyk6TyWQJDw+HjjP2E0FbOjY2FoAdiVXYtWvXCidNmgSdaB7EX+Z54XfjLcBb4FcLrFmzRjRs2LC04uLipy0WiyUtLe3VoKAgPv8CP0B4C/AWuKYWqKqqCqqvrx+/dOnSOY8//vi/hgwZsg44piV28bEIlEuXLn3Xbrf7P/300/P9/PzKeA/6NT0dDJOenp526NChtyorK/NeeOGFl27WIFEMqN27d4s0Go0gIiJC4nK5ZCKRSOhyuSROp1NktVqVjY2NmoaGBj+DwSBtbm62ezwemdvthu65C1nSGYaRMgwjNxqNHUwm02S5XH4kKChoN8MwdmQot9vtTn9/f4VGo0HyF2Q/bERmxJCQEFtgYKBJp9PZIyMjyWzU7XZ7LRaLJyEhARKNAO48gL/GY5svjrfAzWCB8vJyRUBAQJcNGza8nJ+fL545c+bj4eHhJTdD3/g+8BbgLdB2LIB7DcMwaV9//fX/GQwG67Rp0xZ179691JeoiCSP8zk1pcuXLx+xe/ful+677761I0eOXKVSqaraTk/+3Ja0mgf9wIED8ZmZmW9CxeW5555bfBPpoAuysrIkKSkp4rKyMllTU5OyoKAgMD8/P6S5uTnM6XQGMwwjczqdUvCuZDKZv1gsDhUIBKEikUgllUphc5HX6xVhTHq9XrFYLBYJhUK50+lUmc1mtVqttqpUKpPX63U6nU6Xy+VCtnOBUCjEF4dAILB4PJ4mp9NZ7XK56gHYGYaxSCQSZOVyikQic1hYmCEuLk4fGhpqiIiIMHfp0gVL1/ifz6T4515jfG28BdqkBWpqalQajSZp/fr1C8vLywUzZ858OiAgoKxNNpZvFG8B3gI3rAV8CYjC8/LyRq1evXpyRETEiVGjRq0ZMmRIARJKo2NGo1H32WefDczOzp6VnJxc/fTTTy8rKysrSkxMJP+3x1erAfQdO3b4lZWVvV5eXm5+6aWXltzo3Mb6+npNYWGhsri4WFFeXh5ZWVkZZ7VawzweT5hcLg/TaDSRCoUiWCQS+alUKolMJhNJpVKRUqmUqtVqqVQqBRAXIGW5WCxmfKnLWYlEgu+MUCgUikQi/M94vV7G6XTik/V4PKzL5cLskvF9J9vgKXc4HG6Hw2G32Ww2eNmtVqsbiN7hcNgsFouxublZb7FYkBnOuibEAAAgAElEQVSwUiqVloSEhJTHxcVVxcfHm9PS0qwBAQFmHrC3x8ue7zNvAeKxkjscjqisrKzRJpOpqU+fPrvVanUNbxveArwFeAtcawvAYVlaWhr4ww8/DM7Pzx8pkUhsCoUiLzExscFms8lOnTrVQalU9vfz8yudPn36yvDw8GKNRtOuqNEtbd5qAH3z5s1avV7/UnFxsXXRokUv3UhAELM9g8Hgl5ubG5SRkeGXk5MTYjQaY+12e0hISEhwQEBAtFqtjgoODg7WarUqlUolCwgIEIOCIpFIAMwZvGUyGfkE6KYvgeC3JsdvvAHA8ab/0+/0P98SECmG7gMgD/BO306nk3U4HAS8m0wmT3NzM2s2m90Gg8Hc0NBQbzQaa/R6fbVer6/zeDzVarW6uFu3bqUDBw7Ux8XFGXQ6nfFGOk/X+gbCl8dboD1ZAA9MhmH83W53R5vN1qTRaMqxOteebMD3lbcAb4E/zwLAVocOHQIY71pRUTHI6/X2KysriwoICGCCgoLKFQrFnsmTJx+JiYlBwjRre+Wen8eLrXVq4EGvq6t7qbS01LRgwYKX27KhfdwnYXV1te7MmTNJBw4c6FJQUJDKsmy0UqnUJSQkqBISEiJCQ0PlWq1WqlQqZXK5HHxwsUwmE8AjLhQKCcDG5//MgnwAnAvGAa5FIhEB1wDwPg85g7I8Hg/xouN/LlBvCc5pndztdH8cj+9utxveeNZqtXpsNpvH6XS6wX2vqqoyV1VV1eXl5RmKioqqdTrd2YSEhFPdu3cv7Ny5c3VSUlIjD9Zb6+rgy+UtcP0twLKshmGYkJMnT95XX1/vHjNmzDsCgcB2/VvGt4C3AG+Bm9kC0EXfvXu3f0lJSd+MjIyZMpks/fbbb9/TtWvXSpFIZFGr1Sb+XvSrkkirvE6fPt153759S6qqqqr+9re/vaLVakG1aFMvlmXh2hadPHly+OHDh3vs3bs31e12x3bs2DGsS5cuuuTkZGVISIhQq9UKAMZ91BTiwQaIpoCbC5CxDeCYC8bxPxdo0/+521AeBfdcT/r5mZTP845jsR/9xL4ty8dv/N8S0NOycAxAu8vl8litVqapqcmVm5trOnXqVFVubm6D1+st6dChw9HbbrstPTExsSY6OroJAau8WkybGr58Y3gL/GELLF68WPjII4/IZDIZgtMT1Wp1z2+//XZqTU2N4Mknn3zEYrHUt2XFLU6uCAgRiEwmEzts2DDPBdQg4CnBmy0oKCD0Qp8CFrld4p2ens706tUL3wXZ2dnkWZiSkuLB/viOY6iB6XfQEMPDw70VFRUCg8HgSUlJ+Z+4Hl8bSYxRdna2KCUlRVBQAKotw2CFMyUlBTdnGgtEFL7S09MFaEt2drYQ+5eUlJC63W43m5CQwGRnZ7NwBnHKQJ8hBPA/L46C2HkboH8qlUroKw82IWUlJCQI0Bdsl8lkYFqS7ZReKZFIiMcJ27GNbrfb7V4uN9hXJ4mvKikpEaIssVh83lsVHBzMlpSUeGJjY73p6elsr1690H/S93MBgedVyIYNG0aqQxNgi5adS0lJwb7o+//EUvnsTh57KIPa1FfGhSSLSc4R3/+k3xhTaBvOm8/5hnHDlJT8GjuN9v+O+ohg7dq1gkmTJgkLCgrOt90n2PCb9vrqwXkl54WON5wHXz2w1/kx4DtXON8XGusYP+KWYxntx9hJT0/HijquE24brnuuFdCG8/Pzb9myZcus2NjYzPHjxxeAvqtQKAq9Xm9xcHBw9R++wd1kB7QaQM/MzOy0f//+t8rLy4vnzZv3Slu66eNCrqmpCSouLh60cePG+06cONEzJiYmsHfv3rJ+/fpJYmNjhRKJRACQDe82Bd3Uq00BMgXV+J/rzb4cegoF+fCSOxwO4jnHdwqsueXRevGJOrmUGS4QpzQZlIMX9qVeePJU8oF5Lo2GthU3BpvNxjY0NHjz8/Mde/fubc7NzS0PDg5OHzJkyNbevXtn63S6urCwMH4J/Ca7CfDdaR0LQLkgKirKXltbG4wob7FYbEdNZrPZpVAoCB0OcSQAfLhcASqamprkJpMJAMcZGhrqbWhoIEHkZrNZKJfLETDuCQ8P95SVlSlRlkQicaAc7KPT6RBMhToEJpPJX6PRWCsrKwMR3qLVah0Wi0UlEAiEUqlU63A4oqVSabxEIum3ffv2gWVlZeIHH3xwvlgsLvN6vRVCodAoFArFNpsNilQIdvfK5XICCBsbG5V4+Lvdbie240YpkUjsarUaweqMxWIJdDqddofDgQB5qFrZ3G43gnAQ8S4WiUQIoPciqF0qlUIy1ms0GqWwCbb7+fnpbTabViAQAIBLfPv+GikvEPihH2q1mthSoVAgBMeh0+nAnRdYrdYA3OrMZnOwQCDQisViIzSYfUBM4HK5FCzLurVardnpdHokEonXbDYrhEKhVCQSuREkazQaI8RiMVYd1b77soNlWY/X65Xb7XYVbO6r22C32+0BAQFFvjpRn8LtdittNluwUCi0iUQihUAgIFmh7Xa7H+oQi8UGsVhMpHLdbrcMSl8434GBgbVNTU1+mD01NzfLxGKxVyaTod9ut9uNsaJVKBR2r9frwPlEx/38/KBwgfGDOtUQJzCbzaH0XInFYqLmZbfbdS6XSy6TycygMlosFgBuudvtVqNvSqWyQiwWBzocDqnb7QZQlygUCgtWYLEN8QoQKRCJRHg7PR6PFauuKLupqQnnOBjn0mq1hns8HrFcLvdarVYvxhCGB0QRwDlmGAaeUQPGocfjwblgoUjmcDjEXuwkEqH9GrVaTcafz25krMMeQqEQcVMYzyYMRVwzdrs93O12WxwOB849rgmPy+UiY8l3PrDSbcZ5Q18xpqCkhjZotVo4n7CSjfMG5TUETuN8CS0WC4CzEvXh2vN6vW6MZYZhGjQaDZ6DrMFgCGcYptnlcoV4PB6JWCx2ezweKWLMHA4HbIbr1+jxeJwajQYxY0Kv16vCfxKJxKhWq51ut1uF68JqtSp0Op0NzjOUjbY4nU6cB7tIJHJw6kbfWb1eHxIYGGjHp91ulymVSiLh7PV60VZybqVSqUMqlRokEgk5Z1arVYNrF+fC4/FAcELku8Ylfn5+TovFwgYHB1sNBgOELLwBAQGGa3l3xCVcUVEhl8vluLdA3a732rVrn+jZs6dryJAhoNh5QNG1Wq05arX6x7aEG6+lHS63rFYD6Onp6b0OHDjwSmVl5Zm//vWvi4ODgzGoruurqqpKCU9AQUFBz/Xr1z+elZU1LCkpKfT+++8XIwWtUqk8TwuhIBYAF0AXN2q8ELwJ8IztXKBLaSkU0GNf3NzocRQcY3tLnjk1CvWK02Mp8G95DAA9+O2UxnIhKgyoM7RuCuLRBgre0Q/w41GHzWZj5HL5eYoO9sPx5eXlzMaNGy0HDhyoUqlUx6ZPn768W7duhbxW8nUdxnzlN4AFjEZj0AcffDDBaDT2crvdAfAMMQyDhyKAGUAXPGFuADPcTxwOh8Dj8cilUqncxw0XQ/EJwMjr9UIVCkHkePjjuYnj4M0Evc4LSVcaZC6VSlGPyGKxAPThHgTgIYKH2WazwesgkUql2B+AFKBZaTQaA0wmkzgiIqLC6/Ua3G63HWDG6/XiYY837iUeu91OPJe+oHaAKQACtAfAySOTyWwAXHa7HaBaAHCB+61IJEJAO8ohdECAFzyIYQOpVOrB/exXJ61Q6HQ6MRFwwiOLZXCoXGF/q9UK+0DJSiISiSS4X+H+KhKJALKhpwzAjgB6CSRssTqK49Fep9MJMEq8wLj9ok4cA7qfz0GBqgGgWQB/j8eDtgLgYTIBIOm12+04FiuuEo1Gg26iDyjDAcUt3O5xHgDyAHrwHXW7XC6S7wIVeDweeGVJ/9BPn4MHbSTedqFQaEexEolECtvhO2yEfeHJ/nUeJEEfATwhCOCQy+UArAQU+gAhbIZzS1ZJfeOOlUqlANFigGyXy+WEJxz1oi6fA4hMeLxeLxkjvnPlMZtRvAATQJRJRA5wvtFfqVRqwkTD6XSK7Xa7Am3Eucd+ON53UnHO0CZ8Avm7PB4PQBjKEvlsgPOA8YRzSsYlxqvVaiX5QgByUTbGDmyKPsnlcrQXqxeYEAJso05aN55fZDUANkR7AF4dDgeqZkXYIBCIMH5gO99YxH5ih8MBYQdSN4Y1xhCcdb7nOk67Ry6XA9ji+sCzU4rJEM6Xb8zA7iiLjHfYAJMsoVCIc4ExjwkyxjnGlwfXxq/NEcB2uOY9mBhgf6zakD+EQjqBd2GSD7COfgOUY9xikodJlQ+rkFUOlIk2oG+YOPlAL7Gx7xySyYbvXMJOmFygbhxvUSqV9cHBwTsefPDBfdcySRDubc3NzZhwYbJqzs3N7b5169YFaWlpxUOGDPGz2+0JOP9KpfLsOVssOn369NnevXvjntkuX60G0E+cOBFx/Pjx10tKSprnzZv3amhoaO31sjAu0tzc3ICamprOe/bsmXjmzJkJPXv2jL7jjjuUsbGxAjzIWnK9KailIBg3B3zncsdxcdDtlNIC4Es97xQEtwTY1A4+qgkBypQyQycE1GuPOvDG/3hRgE0BP/6jkwYK/LnUGxxHufE04JSuAHAnDRTkczn0lIpTUVHB7Nmzx7x58+aqoKCgnYMHD/5k+PDhAOq4e/NJkq7XwObrbbMWyMnJiZk9e/abI0aMSFWpVABvtQ6Ho5FlWadv4gwwhwexFw9qAAPfwxwgUAYgqFar4emD21wOryQe2gDgOMZkMrnhKcN3n+cRS8MAgmQp32Kx4J4B7zY8bw5gX19OBGwXOZ1OhdfrVUqlUpVSqQyAI9PlctU5nU4Dy7I2uVyOhzzAGzy3uO85ZDIZaG4OADyHwwGghIc83l6AAORoQFsASgFOMJEALsXqAJwAarUaGEUAACKVSgnItNvtuD8BcBHvHzAMgCo82LgXWSwWtAGrBygLIF0K76gP1GJ/gUajgbSsxzdZweQE3lh4qgG+0A+0H7bCpAGgkE4uUDf5DiCEtsAjT++x8Gr6Jg4E2OA3Bc4+0A3PrB2A2wfACMjyAWgCynygF0AMbYLdMUnBLItMONA+ADE8o+hqAvoLTzg+4bGGR9h3HgBcyTMbKyaYIKjVapLsBZMKk8mEoF/YldQNeV6pFA5xN6F8YIyhbpwvUjFLMCNsSCZ/SqUS4wQeVYB9AtiUSiUAOCYMGC9kEoV9APwwmfH1W4wxCjDrA83w/lIAinpkPjlhjFlcCwDUAI44L7CxG6spIpEIDZI1NDQotFqtV6FQYBKCyQ7GP8HVvokoxovLd7zQarXiOiF1+64n7IcJCFZ5cDz6jXOI6wzXFzqC64CAX5lMhsLJb4vFgskfsZHv2SrB5NIncwxwi/3RXjJJQ/sx3nCeaN3Yju9oK8aDDyegL2SSgbb4wD855wT1ezxkX9gA5xvt960qAGST+SCOQ799ABuTevQZ/cGEluQ7ATj3nQOML0xCMB4cAPG4XuVyudU3oUdZWM0ggxATLPRfLBZbsRpmtVpdISEheWPGjMlNTU29ZtmFly1bFuD1ekcIBILBAoEgzGQyxZ48ebJzZGSkMyEhwYZxjWvE4XDotVrtmttuu+3duLi45jZ7o2/lhrUaQPcFiS4pLCw0LVq06BXoc7dyXy5YPAb22rVrtSUlJYPLy8sfCgwMHDRhwoTArl274qIlYJp6urkBmxSI+7w0ZB+uR7tlgCYXCFNAzfVscxvHBdfYzgXKLQE12oR6uZ54LuWF2ybfw4AAeu5x3DIpjYaCeTp5oHQYui8X5NO2w6P+3XffNRYVFZ2MjY39KCYmZs+0adP0PEi/HiObr7MtW+Ds2bMd//Wvfy154403UrVaLSgQ/wHF1ZcFGB5x5EQAoMIDFS5kLJ3jOx64SOoBL1MgwzChDMMEMQyjAkjzAXIAQizNQ4KsAbQB3/HwKqIseJwAePEmFBLKu/bZDPd9OcMwunPtii8oKBhrMpk69OjRYzXDMLm+MgnlxsfnJQ99Hw2HJD/jcKj/6AQd+9NyUQeXB0x8EL566OmlXF7KnyW8cl8Z5Jbn2/H32kE4zZy+E/4t5SxzvhNHLMeBQp6P3PubD4TCtQm6BGlLa93/fnXS/38HCOXfo43w7rdMlc7tT2tcG1z+/8U44BezBeXF+9p+vl8XsiG20fJb8MpbjhVuN1uOG+5/3PPP3X6h8lpuI6suLcZYy7H2P1x2Dre95fi90Knh8uC5ZRNOf4vroeX/BEL8zvmmbSOfvzPWySqOb7y3Wq6UGTNmyMVicYpKpRogEAiiLRZLx7Kysh4BAQHVoaGhBS6XywLJaJlM5ggKCjqxZMmSH1uO89YY2221zFYD6JBZbGxsfKW4uNiwcOHCxddDEQQX96pVq3QZGRlj3G73rD59+vQZOXKkCpI+lAPO5XNzwSo9YRTIUhDP9WxzqSMA2fA04ZnLpZZwqTCcG/9vJBUp+G/pHadefUqfofxzlE/55vjEb5RBnm4+Hjs+4RECUOdKPXKBOZfvzm0btQP1oPuW4Ek9qG/v3r32rVu35kgkkhVhYWE/Pvnkk1XX4/y21YuKbxdvgdOnT8e//fbbC99+++10rVa7k2EYcKTBbaXBcXggch+eANJ0G/F4+jIMA8TjDeBO9wfdBF5EgHoAcgDdlkCcgJJLBBJiAtDrhx9+mFtWVhY0Z86ceRKJBImKAPpxQ6HgBA/2Vnto86OFtwBvgfZlAd9EV3DixIkuO3bseMLlcm1euHDhds59jBiktSa/N4q1Ww2gHzx4MDIvL+/lsrKy+hdffBGJiv5U+S6A80OHDvnv2LFjrMvlmjVixIje/fr1w5IuAZlc7zYXiHLBKUAv9gXFo6mpifC+o6KiGI1Gc96bTkE0orwPHz7MDB48mImMjCSUFEpPaTkYqMecS1uhILy2tpbBG23CRCIiIoIEhR47dowpLi5mpkyZ8hspR0pboRQZWieOB0Bfs2YNk5aWxnTv3p0O+PPg/jeuBI4eO7UH/cR+1LMO7idA/9mzZ12bNm06W11d/cXAgQNXTZo0qY5/iN8olz3fzta2QH5+fvybb775tzfeeOMTPz+/nKu5/3E9ly3afVXeW5ZlEVw2atOmTU9VV1er586d+5fm5uZCf3//druk3Nrjgi+ftwBvgV8tAN77iRMn+m/ZsmX2uWD1LU888cTWLVu2NE6ePPmC6kTt0W6tBtCzs7O77N69+5+VlZVV8+bNW/Jnc9Dr6urUmzZtGnTq1Kn5d91114D+/fsj+p54mrm8bqo7zlU78Q0eAmSPHz/OrF69GlxI8h4yZAgzffr0855yCtD37NnDvPPOO8yiRYuYnj17ntc3b+mZ5g6yQ4cOMSEhIZC6IgDYYDAw33zzDTzU4GuSoNXRo0czo0aNYtatW0e2v/vuu6Ru7stkMjFnzpyBBBQTGooV8V9pM3q9njm3ekHKuOeee84nRKLH4hiA+B49evyGg09BP92Prh7QIFYK1gsLCx3r1q1LNxgM78+ZM2dbVFQUEh0h4AeeQFljYyPhYyI4JyoqygnpKiR0Cg8PFzQ3NyOoBi8E5Ig7dOjgys7OhsyZrS1r5rfHm8T16DNnaZvMmeFRhuwalT6D4gc4xT4uLgmmou308/ODp5rc5I1Go1ar1VprampIZB/GG2RTzeZfaZVqtZoGvdHrhnBLMSEHD5aW2dzcLNDpdJR3en5JuaioyDtgwAASLEnHLdpeUFDQ+dVXX/3ba6+99obb7S6Ojo7+Ux0Ul3PO6uvroUAxrbGxcQoCQGNiYhayLHuCB+iXYz1+H94CvAWuxgJQVzp69OjoTZs2Perv7799ypQp2xobGwtTU1OvCx36avrSWse2GkA/depU6r59+5ZWVlaWL1iwYKFWq8Wy6TV/+R7kCDT5VVuQYeDtlpWWlvr/+OOPC2NiYiZNnToV8lTngWtL/jU9jqst7ovQZl555RUCdCdMmMCcPn0amqLM22+/TcDzkSNHCLDu27cvU1RUxPzzn/9kXn75ZaZbt27Mzz//TDzh/fv3Z5KSksh3AHJ4n2+55Ramrq6OWbJkCdO5c2dm3rx5THh4OFNTU0NAPj5vv/125sSJEwR4n1PBAdCAZirz5JNPkroOHjxIPOyoKzc3l/niiy8YaMiibLQXIB6Um1OnTjG9e/dm+vTpQ76fPXuWTCD8/PyYN954g5S7YMECBio2XNlICvK5ijPUTnQ/APdDhw5ZNm7cuF+j0axNTk7O7Nu3b51QKFTi/EPmrHfv3iS4LS8vD8FlnqSkJETkQ7cVkmWOPn36QIZKsnfvXgR56bt06XJSq9VWtkVAc80HbzsqkKMNLaqurkb8B6RMxc3NzUxgYKBIo9EQFQ6YpL6+HhJ7JBoNAU0IwrLb7QiQI0LNSAvd3NzsLxAIENgECT0ZAvh80m0IerMgIMxqtSKrLxRUrB6Pxx8BWL7gLwTFITgPNBEPghsRgOVTAsHqGlRS7AqFwgHVBATaYSLw67yXhQoFIjOhgGL1er0IqoJsngWBVZA1U6vVwrNnzw5bunTpjDfffHOZ1+vNysrKqh8+fPivPLQ28qqrqwtjGGamXC4fZ7PZIAX3Wnh4+BHwq9tIE/lm8BbgLXCTWgAA/ciRI2O3b9/+mEajWT958uSfm5qainmA/v9PeKsB9CNHjiQdPXr0terq6oYFCxYsUqvV9VfLJ8JD/osvvkiqrKwMQxCBL3IaMkhq6M3i4YnofqFQGFhbW5vQ2Nj48OzZs6MSExPPO9ioogkFoPikvPKW8odI4vPss88SL/OsWbMIvQUgGWB206ZNUDYhQB20lrCwMObDDz9kXnvtNaawsJD55JNPmLi4OOIJf+ihh5h9+/YxW7duJZ5q7A9PNwB6p06dmDfffJN40QHiP/jgAyJ5+PTTTzOVlZXM3//+d2b48OHE6w8P+nvvvUeANUA8KDe9evVi0E543uEpT0lJYb799lsC3AH+MVGABx5t+eqrr5iGhgZSN7ahLgD0ZcuWMYMGDSKjAvVwJzB0qHCTJwGgA5xjRaK+vp795JNPrMePH89KS0vLnDp1KnRXVcuXL08UCoWKRx55BMFw8g0bNjigjYyJDuz5/fffE1m2u+66SymXy5Wwl9frrZ40adJ6rVa76fDhw2UPPfQQkf7iXzeWBRDAxgnKEzU2NoZCEQQg2mw2Ky0Wi7/D4VA3NzeH6vV6f5PJpDIYDERBAWDc4XD4AZjbbDaoQxDJOYBwoVAIbWiAYxnLsipM7GQyGTSHMQkkcmq/CigQiTKMUVz3RBkBahA05gLW9CkyUbUFIt0GlQOfpQHWiUIJPqEgotFoRPC2Q8EBqhsKhUIAT72fn59Zq9UaVSqVFdrIGo0GCihKq9WatHXr1rhhw4bt1mg0xz0ez666urrmoKAgyNy5g4KCiLoJfV/tvfFKRkhNTU2ITCZ7ICcn557m5ubG7t27/zUiIuLs9WjLlbSfP4a3AG+BG9cCNTU1qvLy8pGbNm2apVQqNzz00EM7a2trS3iA/icA9J9//jmwtLR0aUVFhfMcyF2sVquh9nFV3KKDBw8GrFix4nm32x2pVqvrRCIRuJLQgAVdAt5pS0BAABJPhJnN5t4Mwwz84IMPZFTjmytD2BKgU1445V1TdZe1a9cyX375JQGkHTt2ZG699VYmNTWVeMqDg4Mhy8XAC9ivXz9ohjPPPfccoaFgO7zW27ZtYwYMGEA0xQGeQWnJyckhABng+8EHH2SmTZtGwC4AOjzo8Iw/9dRTBCj/7W9/I95ulAev+dKlS5m5c+cy48ePZ7p27coEBQURj/l//vMf5v7772dAd0HbPv74Y+KVf+aZZ5gxY8YQKcbS0lLm3nvvJRMLAPgff/yRiY6OJh58nQ6CDpcG6FgB4KrIwC7ffPMNEoMYJkyYYA0ICIC0layurk4F2abo6Gh4MYV6vR50ASeSqUALur6+Hhqs4OsrobJWX1+vgK5vSEjImZKSkuVvvvnmmrVr117TJAk37q2s7bYcgLi2tlYBzV28obstFAr98/PzQ41GY2R1dXVcXV1dTH19fWBTU5MSAN3lcqkwecNEDolssIQCrzMy6gH4KpVKJAYRKpVKAoSx4gJgDgCOSSmGKUHeYvF5qhkoalQ+1Kf1S3WySbwJHbf0usckE9cExi/GIb7TiSdWnuh/2IbfkAnERBjJvDDBRJAm9KldLhfAPREnh4axn5+fNzQ0VBwdHY1JgzA4OLguNDS03N/f/2c/Pz8EizZAns7pdEI6DolwIEdI5Bche0YVXa72Xnk5I8ZgMASoVKr+X3311RNGo1H/wAMPzG0L+Soup+38PrwFeAvc2BY4fvw45DH7b9u27UmlUrl99uzZm5VKZe2fce+7USzXah50n4rLPyoqKrzPP//8//lSxV8xQAcQWLdunfbAgQOf33LLLRlCoXCj2Ww2G41GImJvNBrdBoPBpVKpGJVKhaxaKTk5OSuWLFkSAoDOVWu5kIeYetW4muP4jodyVlYW4aIfPXqUgGt41ZcvX0446QAM8EgDBG/evJkAdNBi4OEGQMbDPzExkXiNJ0+ezAwdOpQcBwAAQD1//nxm3LhxBIyD9gKvNugpANYAB88//zwpB9tAqUG98Lzje0xMDPPwww8TAA8POr4jkBQTBHjrUecDDzxAPOuNjY3Ee//CCy+cl4xEO9F29IcqwVDpyZYDGMdSLjr9DvuAywugD74uJi/IMgc6ALRyQfn1abJakE3P6/USWTiPx9MgEAiQiQ1Sb+FCoTCOYZgI/HY4HKasrKz/btu27e1Fixbl8hdr27qV+KgqyHipNpvN0Q0NDQFFRUUJJSUlXWprayPq6+v9Gxsb/QHSxWKx1t/fXwnAqtVqxRqNRogJHDjgGo0GHmiAcTL2MJZ8CXAIoOa+qQVocDdd5Wk54eauhHG/U+B+oeLwtAUAACAASURBVDFNATudoOOT5j6gSkk0/wEX5OM73gDvmBRjko7VKHxy3yaTCVkNob9sVSgUzRqNxtihQwd7XFycMzY2VhQYGOiJiIiokclkp1wu10mZTHaGYRikuKa65X9UxvCyBwyWmF0uV8LmzZsfr66urp01a9bLfKD3ZZuP35G3AG+Bq7AAMN2JEyd67NixY67X6920YMECqLggtwqvGOWza6sBdOigNzQ0vFNTUyOZPXv2YplMhkRFV5TYxhd0qMrPzw9asWLFV1OmTNmSlpb2mS/V73nQT5dmkXTj4MGDwZs2bdoybty4zgMHDjyfrIcrLdiSX03pL/TBDMC8ZcsWAqpBb8ED+LbbbiOUE6i2AJCC841ywAsHMAafGwAalJEZM2aQwE9QVUA7QaAmPNfggkOdBeAcXnQAaIBxeNDff/99gF1CcUGZAPxTp04lgB9t2b59O6GpgJsOUA7gDu45APmcOXNIuz766CNQSMjkAtQc9B9gHaAHwB+TDVBv4HVHO+Clp9lJMS5+j+KC/aj2Oj5B5/nhhx+8t9xyi6Bv374WlmUBwl3wgHq9XrPb7a4XCoU5LMsWCASCXI/HU45MZeD9Im7A6XTqxGLxRKFQeC/Lssm+zIc559JfI7gOqX4B5PnXdbIA6CoGg0FjsVhCKisrQ8+cOdM5Nze3a2VlZVx9fX2YQqHQ+vn5qQMCAlQhISHyuLg4YVxcHAHf8H5jwgzgTQF3S3DNTaJ1IQBNqVUXm1RzwXvLsculZXH3u1CZ3FwELdvBTSJGJ/Itg83phIAL+OF193nbQQVjqqqqoAjF1tbWsriGAezxP7zuQUFBtri4uMqUlJSTERERawIDAzN0Oh3umVQ+kWSkvJb0EySQYRimi8lkmtbc3LyxQ4cOe6/TMOOr5S3AW6CdWQAAPTMzs8/GjRufZll23ezZs7cEBATwAJ0zDloNoKenpyccO3bsHaFQ2O/+++8vxAyJZdlfEAMmFArB2UTmLGQUQ2phZAOD1xvpeMEDhbICArWwhIzUv34ej6er0Wgc++677/adMGHCfwcPHvyBL1EHVD9+42XKysqS6nS62HXr1s2tqamZ/txzz+kAFOjDE59cfXKu94wqmOATwBpUE3j4AMwB0OHhBs8cdBM8ZMHtBugA/WXlypWEHw4+dUZGBgHoCCwFxQVccHjN4XEHJQWgGAor4LMDhAMoA6CDD44HOTzy4K1D4vHf//43oc/s3r2bBIx+9tlnzIgRI8h/eMhDWQZ1A4gD3H/++ecMqDnoI7z0CDjFKgK2QbEFwadoG7d89IMGyV4MoHPlIWETTAA2bNjgycvLM9x3332NarU6UyaTIV14qUKhaPR6vWeFQmGhSqUCyL6oOgvLspq6uro71Gr1fLfbjeDSRolEstzlcr2r1Wr1V3rfapno43LL2bVrl7i+vl44efLkdhFNzk0GUlJSglTMYRaLJay8vDyqpKSke15eXmpjY2OkVCoNVCgUuuTkZGlqaqo8JiZGBIoVqF40Gy8Fv5QGRQEtTXxF5UQpJYV7TnAMN1CZHkO92jQPAPcavdxzeqn9uAD9YuOfJvP6vRU4rmQrpcnRvAjcNsD7jlUtXOuYfBcUFJDVOYB3l8tl0+l01fHx8dVxcXFZ0dHRB0NDQzPNZnNxUlKSwN/fH1QYmlTkij3suE927Nixj81mm6FQKD5XKpWHL2Un/n/eArwFeAtcCwuA2vrhhx/ev27dur926dJl+/z58/8THR2deb2SWl6LPl3rMloNoB8/fjz+yJEj7zMMM/bee+9FPRav11suEonKfYANnGPwj1UymUyr1+uhlgA+pgPKCMiS6+OHIs2zn0AgCLDb7do33njDPH78+NW9evX6JDQ0tALpji9klOLiYl16enrcL7/88lK3bt0GTpkyJRBeXUrhoA9/Ctq54JT7sAaVBIAbD1FQU6CiAsALL/Snn35KuKnwcIOGAgD82GOPEZ30F198kQBoeLfPrSAQmgx44ejTfffdR7zwANqQT4T6C9ResDQOT/t///tf4qVGmSgP/4FGgrbA445gT3jTwWcH0EYw6IoVKwjAR9AoNNP/8Y9/EO/cW2+9RVYAoIMOjznKoN59qL9gP2irQzqSUg0uBlC4qw8o+/Dhw+5169bVDBo0KGvAgAFH3W73L0aj8UxAQIDpj6qwVFZWRguFwuccDsckcJobGxu3d+/e/a2wsLATF8mYB1UNkmUNExfYmZNRTVVUVKTT6/UBffr0KeFsR9ApxgtJwALZvpSUFJolERMgUXJysm7Xrl1dy8rK2EceeeR4SEjINUtzfK0v3istD4AcfQ0ODhYajUa1Xq8PsVqt4QaDIbi0tLRXWVlZb8R5aDQaXceOHSVxcXGypKQkRXx8PHjiZEJKrxHqOabXD/6j2XdbZtdtGYRN23+hhFn0P249F+vvhfahEwUK7tEu+rqUN55bD9cLz41ToZ5/Sp/hBp+37Ce1Q8v6aZuoDVEGJvFYBYPaElbQ8L2qqgoqMw2RkZGFCQkJu+Ry+TGFQlEZERFhDw8Pr0hISLgirxPLsgqj0Tj01KlTUy0Wy7Zbb73122vpob/S8ckfx1uAt8DNbQGA8507d/ZBgKjZbE71eDz2AQMGfDJ48OAtycnJNTzN5dfz32oA/ejRo2G//PLL87W1tdMHDx6s8AV1EfANeTOFQgG1BoHVaoUSg8hisTiQxtrtdnskEgnUWMDdhBfYIxQK3QgYQzDoN998U/H4448vHTp06D6BQHBR8AQQ0tjYqFm9enVKVlbWk/379x86atSo0JCQEEi8/c/DuiXgwG/qMYOnGFxrbIOnm1JgsA37gEeLF0ArPNV4AaQAcANk0/0B8AFGAODpPtgG0AOqCspCGaCRoO/YDioKjuduwz7w5iNwFGVRrjwe7jSREHjpKA9tQBnc+uBlpyALXjzsS2kIXK8lGSA+eWnupKW5uZk9duyY/fvvvy9LTEzcO3369F12u/1wTExM+ZWm5UXAyDmJt3HnlDeW7N69O76ysvLMX/7yl3ciIiK2MQyDYFHiKczOzhbL5XLd4cOHu8pkssjAwMDK2NhYV0lJCY6HxKO8oqIioaGh4db09PTAefPm/WA2m62ZmZl+YrG4KTIyMlv9/9i7DvAoqrU9u7O9ZEt2N72SRhJqEAQpiYYmTRTs3WsvV7xXbFfFXn7btV8b4rWCooKgRmkinQChCSEhJKT3bO/z+x73+Ix7EwihBmafZ5Mtc86c883Mzvu95/2+T6ORNzU16Z1OJzKJBPLy8n7T6XSO5cuXZ+h0ugGNjY0DWltbD95yyy0fKJVK6IF7fSVFmuawrq5OduDAAQRxJtbX18e43e4km812dmtra5ZOpzMkJSVpMzIyFOnp6Qqw4zgH+ddLOBjmB1VTZ5fPcPPBcPi2nd2COuuPL0kJ339nMhb+OMJfdwb8u+MEHMqJ4O+DSl/C9fF0G/qfAnp+v3Qc9NpEH7jWsVIHKRlW46qqqjzt7e3NMpmsKTo6eq9EIvlWIpHsT0pKqjzrrLPaU1JSup35qKmpSSsSiYb99NNPV+7Zs2ftzJkzPxQyKJzewEiYnWCBk20BrFCnpaVFzZs3b0p7e/u4c84554e1a9cmqVQq06RJkz4xm83bU1JShGJpxxOgz5kzBwD8rK1bt84ISVRYgG0wnqFUZchXLPZ6vXKkOFMoFF4kQ/D7/QgQCCBfMV4jdaJEIvH7/X7O4XCwOp2u9p577llQUFCA0tmHfACU1NXVKd97771++/fvvzY3N/fcMWPGJGRkZMiRNSIcUNAbI59Np6/pjij44INX/k3/cEvltH14v90BCZ1Nlt+OD6bDb/b8qqB8uQGkBpTh41dX5VcmpfsFWKipqXFv2LCh7fvvv9+WnJxcdOONN66CrCU6Orqtp+A8dBzEzc3N6U6n88FNmzYhL7OvsLBwtV6v/2H37t3lSqXS0djYKIfMor29fXBJScllSqVSo9FoHDk5OY4dO3awqampvyGDT0dHR1plZaVx7dq1sldffbVh8+bNoqqqKhmyZCQmJm5DVpD9+/cnmc1m2f79+339+/ffYLFYapctWzbNZDLFtbe3K1QqVUlhYeGnHo9na01NjUur1daPGjUKwa09lhQc7nw9Xt/PmTNHfMUVV2hKS0uT9uzZk9HS0pLlcrnODgaDWQaDwZieni7NycnRIugYzlpXDz4rTc9//vnOvya6w1KHtw1nqzvr40j65W/b2b74c6BMePjKGt8WFFR35qTwGXS06Uwuxh9DZ45F+HjpbwV/W8S0IDZm3759cFaDDQ0NyI51QKPRbPB4PCtNJtOu/Pz8ury8PBRrQprILs/XlpaWCIlEMvynn366qLKy8tfx48d/LgD043UVCv0KFhAsAExWXV1t2Llz55j169dPFYlEJbfddtuS/fv3R7799tvXjxgxYs/o0aO/zszM7DHZdzpZ+bgx6CHQxe7Zs0cvl8slYIrBoiNrAYA48hZjG7/fL0N1P4B2vAcrrVQqAcw5sMQA72q1Omi1WlHJD2ye50jlE2BnS0pKUtetWzfx95zEkwcPHjxg0KBB+pSUFGR4I1rt8BsxvVGHAwK8p+C1O2Ah/GTp7KZ7tCdU+M2e/z78ps//LpwVpACCggv6H2x+XV2de/v27Y5NmzbtLC8vXz569OhlV1xxxV632+02m83OY7Ek1draCnR4s8vlmsVxnE6n01k7OjpqV69ejQA6244dOwwAklu2bIm2WCwGFFxavnw5WdXAPKurq30dHR3s5MmTxZDvIGc95DsImJ02bRrmACYSeawhB5Igq05FRUVwy5Ytnj59+niRmWTChAks9P4cx3kyMzPbINlBoKvVal0+aNCgLwYNGtRrPHv8GDY0NKgWL16cuHfv3hGBQGC4Vqsdotfr41NSUpRZWVmK2NhYMVZYqHPaGUNNgSxfikEdO9ouPFMKX1LSXcAfzp7T84/vGPAB9KGum3CwT51xPhvP3x/6pdIcum24Ux4uXaH24I+DP75wp/hIrnP+cQh3+qlOH7+pCD4tLS3l9u3b52hubq53u93Qqq/p169fyahRo7ZmZ2fDce4UpON602g005qamqYHAoF5CQkJi4WsSUdylIRtBQsIFjgSCwCLyeXytJUrV15bVlamueCCC97Kz88vKysrky1atGh8Y2PjjBkzZrw6ZMiQbaFMb0fS/Wm37XEF6KeatVavXm1YtGjR8JaWlrHx8fFjkpKSUgYMGKCGzhayD4AOfqAazThBgWy43KMzNv1QrB2fsespYx4OGrqycTiY4IOOzm7+fGaf9gl9/cGDB92//fabtby8vGz37t2rNBrN2ssvv3zjiBEjWkNZJY5ZSiTo0gKBwIxgMPgCwzBRsPv333/vQ9l1SHdsNptk8uTJImSpgbMG+RDSSvbv359o71HwCWAduv0VK1YQlhFaf2S7QU56sI9YBTAYDCR24MILLyTBeSgAhUBH9Act+7Jly0gALPLdr127NhgTE+MoLy/fkJqa+sC0adM2n2rndWfjQfaVoqKihK+++uo8qVR6TmJi4vC4uLjYrKwsaMmR9pA0g42phCUc1PLBbGdOID+gE9/TbfB5V+k6wx1hel6GOwi0L5r2lJ6ffN12V+x9F/YgH4evYPGDWfkrSfSap2341x3/NQXh4StZ4WPrrH34ODtzjuh1HP4bRG1P7Yfz9eDBg1xpaamvoqKi7eDBg7ubm5uLzjvvvNXjxo3bGhMT8z/B9BzH6YPB4O2BQOACn8/3nkql+qCrmJ7ecM4LYxQsIFjg1LYAEkJ8+eWX527cuPGa6OjoL+65556v6Mr75s2bTfPmzbs/MTFR+s9//vMpZOk7mlX5U9sS3RvdGQXQQzczWVFRUdzPP/882GazDY2IiCi0WCwp6enp8qysLFlSUpIEevBwME2BAR+IdAWWDwfSabvwmzofRHfv8HW+FT+TRFeAiC7J87fFa7DlLS0tgdLSUndpaamttrZ2b2Nj4xq/379h7NixG2fOnImL5rhkN+E4TtrW1ja+srLyJYZh0lABdv78+UG5XC6y2WwkZR8Y8UcffZRJTk5mEhMTyWoGqrDC5sgRD/CNoFww69Dtjh8/ngTQIpUlQCPiBaDpBfMIVh1BeADkaIeiTeeddx7JuAPAg0w5CxcuJPvatm3b7rS0tLtmzpyJYjOn9GPfvn3mDz/8cOSBAwfG9+3bd2ReXl4Szu/4+Hgpvx4AP30gzofOZBnhYBTv+UGiFIzz2eLDZTsJP/8pSOZfW+FMNx+wd3ZOd7aaFQ6SKailoJ/+52d0otvQtuHjoDIweq125ghTZv1wbH+408O//jsjA/jf02NHf6eoTfA5skTt3LnTu2fPnvZdu3aVeDye72+88cbFw4cPr+CnauQ4Lub3fOsPlpSUnNvS0rL83HPPnS0SiVyn9MktDE6wgGCBXmkBBKXv3Lkz9rvvvru/tbXVcffdd78YGxtbQ1ffseI7f/78UYsXL77/1ltvnT9ixIivkVzkTAbpZxxAD93koD+XLVu2LPaXX37pa7fbB/v9/rPUanV8VFSUGRkrMjMzNVFRUXIEYoYziXzwzgcs4QwYZev4THtnS+89kcp0dnMPv2rpePhSFv6YKJDA9zU1NdyBAwdcAOUHDx6s9Xg8u30+X7HP5yvJycnZW1hY2Jyenu45nr8MHMfJSktLC1esWPGEWCzOnTFjRqCmpsaxatUqFHXx79y5UzFu3Dj55s2btagsCbYb2XFQebWqqoqsgNTV1XGZmZkIPiapLlGp9dNPPyXFoDBPBM2CSW9ubvZNnz5dUl1dLfr2229Jphya2x4Fp8DYI/VkY2NjwO/3O2022y8pKSl3TZ48ef/xtMHR9A124tNPP+2zePHiC5KSksYWFBTk9u3bVxETEyMDGOU7mfz98NnrcGBIHbnw1SIKpiELwXfog65AhYPGzs5LylZT9p6OjaZhRBsERsOh4G8TvvrT2UpU+BzCAT1tA2eUOuPYhjoKfIDNHwfmR2UwdBsqj8O46bz51xgfVPOdHb48piuH/lD90O+og8R3RuhrAPW9e/d6Vq5c2bh79+7lgwcPXnzhhReulsvlNgTmMwwzSKPRzPr666/Pqqio+G3WrFnXbty4sbGgoIDIDYWHYAHBAoIFjoUFSkpK1FlZWQmff/75JStWrBg6ffr016ZOnfpreKIPm81mefXVV++uqKg46/HHH39BLBZvjY6ORm2VM/JxRgJ0eqRDBZDYH3/8MfLAgQNxDQ0NZo/Hk2az2fp7vd6MyMjI6KSkJE1ubm5EXFycOiYmBmXH/zxROrvJdgWGKQAIv4l3BTC6WiKnOw/X6/JBCZ9d60wLjLa4ee/btw85zF2VlZXBpqamJq/Xu9NoNP4aDAZ3SKXS8pSUlCYEm+Xl5R0y2OxYXTn79u2T+3y+87Zs2fKQRCLJHj9+fItUKv1uzZo1e+Pj492VlZWS2NjYPLlcnr948eJopAhMTU1l09LSfOXl5Y4RI0awdrvdBlnKiBEjlHPnzlVcddVVwebmZvXGjRvdSqXSO2TIEKTwdDY2NjrGjRtnOXDggHjDhg2q888/Xztv3ryASqUKGAwGl9lsdicmJrZLJJKmjo6Ogx6P5xOFQrF8xIgRpxzDSDMWfffddwXff//9JXl5eSOmTZuGc1dOU2eGg1R6HvJ13tTp4zt/+B5xIUj5l5GRQRwXfIYUopWVlSQdIFJ4QkIEwMuXoHR1XtBzlVamxX9kKIHsKCsriwSqbt26lRTjwopGdHQ0WSnBXMId3M5WoQ4lC8H2ANVYRUGsAfY3dOjQP50AzI2/qgRJFFKhQlIFuRTmT50TuuIE20DHjxUYPFA/AbIs1EbAqg//WqasOv3t6MzRRr90H7S6ajjQp84Fn+kPT38Jm8G2LS0twV9//dWxZMmSHRkZGf+94YYbfvB4PEqZTDZepVJdu27durRdu3bVXX/99feIxeJf9Xp927G6poV+BAsIFhAs4HA4YpubmwsfffTR6zMzM5fdfvvtb2q12vbwmBdIM0tKSga/+OKLL06cOHH/74TcM16vtyo2NhZB72fc44wG6DygDjuIFyxYAFZJ6XQ6Te3t7SabzRbpcrkyq6qqBkokknidThdhNpsNffr0UaWmpupNJpMSN26qX+ffdKl+PRzshAN0/o2XAgs+W9nVGRnuCHQGwPAZmGSAhfr6+mB1dTVArrumpgYAtTkQCNSbzeYyvV6/W6FQlKlUqoMymYxkgDhRoDxs3NLfl9pH/55+8zGv15usUqlWqVSq95qbm7ciODg+Pl5UU1MTbzAYMhoaGiZ6vd6her1eL5VKO3w+X31ERATSMTZUVlbWxsXFRVZXV8eYzWajVCpV1NTUIFiuxWKxVPr9/kq32+2NiYlJ8/l8mU6nMy0iIiK2ra2NdTqdjWq1ehfLsrvkcnkFy7KVVqu1VSKRtJhMph5Vwj3evyr19fXq9evXj1y8ePFNBQUF544fPz4iIiJCDHYY5x9fv8x32DpzDqkjSZlz/EfALfL6X3nllczkyZMJ6HviiSfISgQKFEEKdP755/8pkTncfNEn2HEAbvSB6rmLFy8mYBayJeT6x+oH4ghQKCwnJ4ew9BTQ853RcEadXl+HcohhAzgXqPhbWFhIKvxiHvzgb+qAQN708ssvk/iEG2+88U/ADeCM8SDOAbbBKs5DDz1EpFJz5swhhcwguULlYAq2qV3CV8zCV+goQKcrE3SO9Njx5UThAD/cGaBAHk7WunXrHJ9++mnJwIEDv7zmmmvgfE72eDwj/H6/2el0clKp9Ee1Wv2A0WjccbhjKHwvWECwgGCB7ligoqJCERERMfCLL754cM2aNcHZs2ff5/P59g8ZMqTTGjYNDQ1RP//887Rvv/328ieeeOKtuLi4lRqNBlWVz7iHANA7OeRgJB977DFim+HDhyslEonJarUampqaVLW1tZb6+vqcxsbGPh6PB6DdGBsbq0lKSkJGDHlkZKRKr9dro6KiRGDVKIPJD5rj36D5THg4ax4ukeEHtGFbAArcgAEUcANGTnM829vbvY2Nja6KigoulDe5RaFQHDQajRVGo7HcYrGUxcXF1cbExDTrdLq2hQsXojJh8NFHH0W+75OWRhDec2Nj41CWZR8ViUR9RSLRR7/rZP9jNBr/olNjGEbn9XpjWJbN4jguheO4JpFIVC6RSFrdbjdhuEUikTwYDJrEYrFeJBIpWZZ1BoPBNqlUCnYQlU2xjI+E9EnBYHAAx3F9IHviOK6MYZg1Pp+vQqlUwi6HTVd3Mn81QrKg1Geeeea24cOHX3XRRRfpwUDj/KCrPZ2dV12NOXxbnHMA0ahg26dPH1L1FtVrUazruuuuI0G5ALGQAwGUgk2GnAgZc6DznzBhAvkcjiJkRGDc4TiAucY1gQDeF198kVTgBcgFGAZLDbZ63bp1pKgW5gGWOy4ujqQYXLJkCTnnp0+fTmoBIFsPzn+0A5jHPsDAI20kxoI2xcXFTFRUFPkOoBnXJoA1KgTD6cD3KPA1ZMgQUt0XTgOKkUEihXGAHY+MjCT7mzp1KhkTAPP27duZu+++m1yLzz77LIPc8bBRSUkJKVzWr18/5osvviDXKeIhMGcEJqMtZFlYlUCQM1YPwOhjZWvYsGFkRYLKZvjyJB6p0OVph98NuppBZTnow+VyBZcvX25dvXr1wSuvvNKamJgYxXFcgt+Pos1ytOkIBoNvezye5xMSEhAELjwECwgWECxwVBaoq6sz2+32/FtvvXX2Qw899MKQIUOWa7XapkPcg0SVlZVZ77///v1utxuA/hm73V51JDUejmrAp1BjAaD34GBwHCe32Wya8vJybV1dnWrv3r2GXbt2pdTX18cHg0GdWCxGhVSkDIxQKpVqnU6nsFgsKpPJpMJruVwuY1lWIpVKWWhBWZYVy+VyVDllRSKRGCDZ5/NxXq+Xc7vdXEivSz5zOp1Bm83ma21t9ba3t/taWlo8drvd5fP5bCKRCE8Hy7L2yMjItvT09L25ubm/JSYmtplMpo64uDgwzAi6OGaZV2A+Wir+aME9+mlubs7Yv3//wyzLjs7Ozn5TqVS+LRKJ/ie1IcdxiCNQMgwDzRHmg8BVL+ZGi/KEKo3KrVarBHbVarXYDsAc/3Huoy2eAOrG0Oe1DMNgf/+T9aIHp8oxbRJu59B7yYsvvjjp99ePTZo0qW9GRoaUrt7wC2d1dyCdAXScf8icAxCL/2vWrCHVb2fNmkXAJxhoAML333+fAGVkvwFQLioqYubPn8/cdtttBLCDWQZTju9nzpxJQOktt9zCZGZmMv/6178IaAWwBTAGYAR4B5BGnAFSYiL49x//+AeRw8AJAci//fbbyX53795NADCcCFT4DeXsJyAcYBeVcsHOAxQDgP/tb39j5s6dSxwIOBioEIw+AcCvueYaEhy8ceNGAtDhaMDxgGMBZ+ONN95gZsyYQVYM9u7dS1YT4BjfcMMNxAn44IMPyJhRuRevEbCM+QD8w7F59dVXyeFAGzgVb775JgHn+A/Ajv089dRTZJx0JSNcqnYoCRwfoKMdLZ4Ukvb4FyxY4IiKinJPmjRJK5VK8ftFHAM4Q36/H3En01QqVU13zxlhO8ECggUEC3RlATDor7/++htxcXHSWbNm3dCdTFG4t33++edDly1b9o+LLrro4wkTJiw5E1PACgD9GF5XAI3V1dVyAMe6ujq1w+GQ19TUyGw2m7yhoUEL2YzT6TT6fD5tMBhU4XOxWCzx+XySQCDAisViAtBDkgTudyaZk0gkQalUGpRIJD4Ub1KpVKjE6omMjGzRarXNRqOx1WKxOPV6vQvPyMhIt1QqdRsMBo9IJOp2VcGemgFzfv7552NVKlXwjjvuaDiaiwgXZUVFReLixYvv02g0E2bOnPkfrVb7LsMwFf2OYAAAIABJREFUXeZy7u64Q2CW1nvHf8iZ6PlPXwO8A+T/EfF3ijxg4+LiYnb9+vUpcCgyMzOrCwsLEbCram9vT5g7d+51BoPh+ilTpmghsaArL1STfKRByHzwRyUyGzZsIAwxGO5FixYRaQfA9UsvvcSMGTOGAGTk5R41ahQBppC9gHl+/PHHifQDOnLIScB2gx0fPXo00YFfe+21hAkHuAVgBzON8x+56wHQIXGBxAZ6dLDRALwff/wxYeTR72WXXUaYb8hjANbBfMOhgPOA9sjQA8dg9uzZhPEHC48+xo0bRxwN/AcQB3C/4oorCDCHcwHQjs+RshPAGft74IEHmCeffJIA+VdeeYWME0AcUha8Rjs8wNiDwYfTAT066jlgFQLpPAHsEYSM1YRBgwYRcI85wmYY2wUXXEC2BzgHa98VQD/UqUlX12gAK5XewYnC66KiIsRleKZNmybR6XRSjAcrAXBaduzYse3ss8/+p1qtXnUmZ084RS59YRiCBXq1BRDn99VXX43/5ptvbn/66afvS0hI+K2799ctW7aY16xZc/mOHTvM11xzzavnnHPOGRcsKgD0E3z6h5hfZA9h4+Pjubq6OjGYdAzDbrezbrebBdjVaDQBn88XiIqKImzvgQMHANJFaBMqe08yLXT3ZD8e0wTobWtri3j44YevjImJYS+44IL5OTk5AOk9ksmgv4MHD8YsXbr0Vp1ON2Xs2LFfKpXK91UqVX1P++xs3mFgnb9JMHw/2La4uBjBqVJkjmltbRVFREQEPB5PMDk5GceGHI+VK1eSfvLz8+lnuLb+lAyFjjs2wfb0uiPb4MMFCxaIwCrjPV6npqaKdTodntJAIGCSSqWpH3zwwQ2lpaXR0dHRy6OiojZPmDAhwmQyTf7pp5/GuVwu85QpU1gAVQAzgDGwtkcKzv9ijFCwIoA+QCeYcKS5hMQEbCueAO0jRowggBTMNyQv0JcDDH/22WdEQgIwD4AOQA52GIw7wDZYWwBgAHww2AC5AOmImQB4BriGfATgfNWqVUQCAyAJ6QhALNqARcf+oBFHvwDtKGCF/UPDDrkJGGs4FgDpiBkB4AYAxooAtPM4dgDPYPaxfzgQ6A/zwfjA0GNecCaee+45YtsXXniBjBcOxzvvvEO053AMwLZj/1g9uO+++8gc8ASLjbmjD8wN+wWjDkcCr/Hde++9R8yP9J84F5CbHw+6InIk1zDVpnu9XtI33tOMOxhbTU1NYNKkSSKtVivG8fzhhx/I/jo6On679957701PT192Ihz8I5mTsK1gAcECvcsCa9eujXvnnXceGzNmjGfSpEn3WSwWe3dngHvm66+/nlNRUXGT0Whc/9BDD83vDvve3f57w3YCQO8NR+kUHSPylldXVycvWbLkpujo6Pjc3Nx3+vTps6anedIBhuvq6iKtVut4hUIxRqVSbQgEAouio6ObjyVAPxJz7ty5U6bT6cwsy0ZFREREwiGRy+UOt9vtUKlU7kAg4PF6vU6WZX2olCuRSLzBYDAgl8u9Op2OSm9wnSnA2kMCYrVaFTKZLIDtUTEX4/F6vaxCoeAgsejo6ID8ScGyrMXlciVyHJer0WjGtLS0pK9btw4Boa5AINCRmZnpGTRoUHxbW5ty3759YmijobsGoKMZT0JO3JFM+S/b8jMCQdZy8OBBwjYDmGMfKA41fPhwwnIDCIIlxxyR2QXAuLa2lgB4AF4Aa+itEWwJKQiANXLaoz8AaMwdYBk6cYDxLVu2EBAOlnr16tWkDwBJpM2EDh4AGPntke8e0haw6WDLoQMHuw95DVh0sPzYDxh2BHRD2gKdN1YF4EAAyKM/OANgvMFkYwz4/uabbyaSGchjrr/+euaZZ54h48Z4AdQhD0F/cBQA8tEPQPjnn39OGHlIbOAswFH6/vvviYMDwI4VBhTXAsuO7dC+oaGBOCK//vorAe44npRBP1JHiwJ0fuArTTOK1Ql8Dl0/nKf169cT52nIkCHBwsLCn41G4+OxsbGbenod9/hkExoKFhAscFpZYOHChQPWr19/9Q033LAsIiJiU0xMTJfa8/CJAw9s2LDBsmXLlrFVVVWK2bNnLzAajZDpnjEPAaCfMYf62E8U4NVoNPYLBoN3MAyTIRaL3xCLxd9GR0cjCLNHD5QCTkhISPD5fEl2u702MzNz/8n0muGEVFRUxAYCAY1KpUrz+/1ZKpXKV1xcrIOHn5qaCrDcXlxcDDmSdNiwYW6JROL/8ccfvQ6Hw3f11VfXeDwe7y+//NLHbrdLwRZ7vV7jpk2bOATtFRQUuBQKhWjVqlUGr9frKywstCJYdsuWLXEsy6ZnZWWlyWSyaES2O51OKWQRAFMAqWB4k5KSuNjY2AACgs855xx2+vTpYsqih2cD6gnI41fXRAEnAGaA29dee42AdTDKCLIE6w2gB2kIWGgA259++okEfwKoQxYCuQskJQDPtL4AQDD01gCLYLfRBxhoi8VCXt9xxx0EoEP7jcqvcAwAbAE2sX+AX0g0sF/IZAA+kRYRY6R9gaGGfh2OBNpBigOWGtti7ADcKGYFfThWCjBGsPuQnYCVB2Du27cv0bEjoBXsPeZP00OC+YajAOcCc0e2GwB4AHrMH7IfPCDFwdwA/sFWw1kAAw+Q/uOPPxIwDs09VgkA8gHiqYPFz1xzuOMYnnqRBqJjnuvWrcMKTVCr1ZLMVQDo8fHxRHcfExODbEVLg8Hgs9HR0ViKPqaxKj36QRAaCRYQLNBrLbBnz55Y3Md0Ol0N0hUfaS0V3H/LysoSXS6XymKx7D8abNEbjSgA9N541E6RMSP4Q6fT5blcrrsYhkkVi8WviUSir472Ipo/fz4kP+zPP/9MwOecOXNOKlBAfvaPP/4YchXNjBkzEg0Gg+jDDz/sh2wyhYWFHWKx2FdUVJTIMIz6wgsvbASD/dVXX8W5XC7bnXfeuaWjo6NjyZIlY9ra2sQXXHABMs4Yi4qKkt1ut3/KlCm/aTQaOZgGh8MRvOSSS7aClS8qKhrp9/stEyZMkMrlctOSJUvgtOivuuoqEaQrAOjFxcW+dlReYphqjUZTp9VqoydMmNDnvPPO02o0GjEYXlrkh8+kHw7g8U8vgFAK+OAYAKDCSQBbDeYb4BhSDUg8oE0HY47vAXzBqoPBBjMNdp0y6CgwhT6pFAcMNp4AtwiShCYd/SDVIoAvmGVo3AGqAdThKCC4EkGh2B5tAXjRL8yBcWB7AH5IVDBujAEAHfsFSAbIR/AmmOv09HQixwFYxXvsB0w49Ohg02FHrExgJQBAGgGoYMLxgJMA5hxzxpgBhiGfAfiH3hzMP+aBQFU4MQg2RYpHgGI4KdgfHAg4KugbxxbOANhz2JSfghH7C0+rSI9VeNwADQ7F8ceYIHXZtm2b/9tvv61vamrCzVLrdrstLMtGpKens9dcc43HYrGUSCSSD71e79dHwnSdIj9HwjAECwgWOMUsgBTAUqnUaLVafSkpKfVHOjxggXHjxkVgtTkiIgJ5008qFjjS8R/t9gJAP1oLnsHtAVz1en2/77///m6LxRI7aNCgZy0Wy8rTeWkc7HZZWRm7ePFitcvlkg4dOhQFkFAIxqDRaBSjRo0iBRV++uknMO7eyy67rLWqqsq3ffv2GOiTx44da0PmjNWrVxs5jgtMmDChUSqVyhYuXGhua2sTTZ06tZnjOO+2bdtivV6vPD8/n5XJZPF1dXWT1Gr15D59+mhQ9fXjjz9u2LVrV6Ver1+hUCg2pKenH6ypqYlzOp2X5eXljZ40aVK0Xq8X09L0tEBOeM5tPsveWX5uenoDpOIBAAywrdVqCYMMIAugCcAMZhnsNOQpeE/15ADPAIz4Hm3BEvOBJlh6MNdgeJHKUKVSERCMJ1hm7Ie+xhgBhDEv9EsZcQBR7BOfY7/IkIIxgrlHZhhkf4EGHeAc2+GJsWM8WHHAuMGaY+xoh/kCUKM/WiUV26ENHtgGnwP4Yn/oj6ZFRKAr5goHAd9jLJgX5gEgDucKzgVWUzA/zBf7w/mB+WDM6J8WkaLHKBys0+8pcMd/mkOdpleEXSA5Kioqcv++1LxfLpd/1rdv3407d+7UWq3WfnV1daMtFkv8RRddZB0xYsTnNpvty5aWltrc3FxkRRIeggUECwgW6LEFsMqMQoEmkwlJK474N4XGgOXl5YEgO+MqHAsAvcenntAQEdrQRb/22mv3xsfHGyZNmvRkTEzMtjPNy+WxmERW3tmZQVMkhr6j1x3d9s9g0VAAKb8PcVtbm0ar1Wa3trbetnbt2gGrV692SCSSVYFAYFV8fPy2yZMnt6alpXnLyspkn3322cDW1tYLpVLptOnTp8fm5eVpAdZooR8KNinYoxpnCvLo+3BGFt/zK3SGg/nuFNfqzhWD/fKBKF/agfY03WBn4+P3Tx0SgH7kHUfmFshGEAhKddn8wj804w2/X9oHHwAfag6Ha4v+EPAKhh9sPIJsu1rNCJep0P2Gg3UKyqkjRu0HZwCfQUKzePFiW2Nj4/a4uLh5hYWFP+bl5dWVlZWJt27dGrF27dqM32OUc3w+X0ZcXNwvI0eOXDdq1KiTFvPRnXNE2EawgGCB3mMB3PtOVgxZ77FS5yMVAHpvP4Incfzwju12e9bPP/98r06n0w4aNOgpvV5fcqYC9ON1KELgXvPmm28OLysrS1Wr1aWBQGDHqFGjrOeffz7SLf75gIb/u+++MzidztENDQ03JiYmDpgxY4Y+JSVFDgaYgk1+lcpwEMx/z9egU5CPPqh0gg/ceY7KMTHFoQByZ3nAaTpBfmEfMNOYA9hxsNJg76kmmwJ0fE8BevjAuysHosCYbw86HupYYL8Azki5CNYcx6MzyQqdG3/Vg7Ll4WMOd4zo3CoqKiCZcaxbt649LS3th/j4+I8mT568JyoqqoWf+WnFihWSjRs3Knfu3Gkwm82o19Bw//33n1GBWMfkZBU6ESwgWKBTCwgAvecnhgDQe267M74lx3HK+vr6fJZl/x4qGvRsR0fH8iMNBDnjDdkNA+BHbs6cOVKr1cpOnTrVV1BQcMjlvvnz5yv9fn/67t27hx84cODK1NTUzPHjx+v69esnAzAE0KPAlA9CAfDCwSAAI7/8PB0uH0B3Ywrd3iScieYD/1CNgE6ZZwqy6TZUh432kJ3wgS8+42/HH9yhQHNnkwh3cMKdFtiZOjS0aBDdB81VHt7vobTn6I8y5nyHCzKg/fv3e1auXGlbt25dtdlsXpOXl1eUmZlZnpaWVm0wGKyHWuFZsGCBeObMmf+TarTbB07YULDAKWSBELEBjAMG9y+1LUJpb+nKZXjqW1rIjlxeoeu5R6mDTyFzHPeh8AoE4jeEaMWRSMJisRhlMpnS4/GIlEql1eVyIcGCLSoqyllXV4f00WKz2YzjAxnMnxpz9FddXa34PWhdkZiYiO+IfPRwj9CxRRwbMqX1as26ANAPd7SF77u0QGNjoyYQCEyUSCR3cRyH4kvP+ny+bxMSElyC2U6+BfADt3LlStbr9WYtX758QllZ2UVKpTJl4sSJ+jFjxsiRm5wCRD4A51etpIAds6HMNMAjBYnhYPRYzLorgE7BaFf77EoWQsE4BdLhKwRUAnQsxh7eR7hd+RrxcIeBtuXPg68zp9IcGvhLHSfo3devX29funRp7cGDB8uSkpLWnnfeeWuzs7P3abXaNtwIhSXm43F0T58+UR27rq4uWqVSiT0ej5jjOGT6QZXqQDAYBIiSKpVKgCikhgUAQ7YoWjhGYrPZEHTskUgkxkAg4EPRPaSbRVupVIqCfKxEInEh7gafw3ISiUThcrlELMui+rXE5XKhqrbE6/VKNBoNUtlKsNLk9XplGJNcLkeVaKKXcLvdzTExMSjEJ25paYny+/3tYrE4FmNDCluxWCz1+VDbj5V7vV6VUqls4zjOjz7Qv9frNWAbiUTShDa4f2FuwWBQKZVKW/1+vxTxIygkGAwG/QqFwontEGsil8sR7IiVSw6F4vR6fYvVao12OBwSuVxuF4vFKDaI/ZD5+Hw+j8FgwNADKHgmkUjkmAPmjT59Ph9S8IqcTqfCYDCgGrgYiQJ8Pp/S7XajArZTq9UGsPKm0+kAUlFMj2ttbdUZDAZHTU2NTqfTsQ6Hw4GaKsFgEEUOcRxlCoXCp9frQeawzc3NGD/6xDZBpVLphw1cLheqmEvxGcbu9/thOFJA0e12tyFlcFRUFGez2VQsy8owdJfLpVUoFO3Nzc2wo1epVDoDgQDmxfr9fmQwc+JzrVar9Hq9USzLxjscjr4bNmw4e+DAgU1JSUnlVqsV9gjs2LHDGBERUZ2amrrTbDZX4Lx65513JBMnTiTpjUPHqcPn8x2MjY3tFKSHUjQrg8EgKoKb2trazFVVVXKNRlM+evTospOZCe5ofiUEgH401jvD2+7bty9CoVAULlu27A61Wh2Vm5v7b5FI9FlWVtYfkXTC45SwwJw5c8R33nmnBukii4qKRm3evHlse3t7Wm5urrGgoMCYmZmpSk5OFonFYuRxx73jL9ILfql4vjyEvj4eIP1YGA7yFoBYBILyH3zmnK/Fp9t0V9bSnTFSLTiVCtH89PRzvjPE749KZvgrHfje7/dzPp8PN8vg7t27HatWrWrYvn17I8dxu3JycpbPnDlz48CBAwmAEEB5d46QsE1RUVF6RUXFdL/ffzYyTPn9fgB0r1gsdgWDQV8gEAC4REG9IIAfeSMWi6RSKYB1IBAISN1uN6nz4PF4VPgNCQF5stJF6OtAANchiBuf3+8HgMYKFqnsjNoREokk4Pf7ARwBiNG31+fzATSCCZVgO1TWVigUAJsAmk6/3+8BwKX79Hg8GowdY4RfgIB+xEkBxMtkMswHQBzOASp344eOw+e4rDAW7BcVvQGA0QZAF/tFu1DdCsw1gH3DR8CYW1pa1AqFIuh2uzUYO+xBCQF6bWPecFB8qDwYCMBZIbgLgBiBj1KpFLhYAqeAZVmX3W6XwYlB+l2MQSaTYZ44Fv5QZfF2qVTqt9vtOpZl3R6Pxwi8jX3DKQkRKcSXAd6WyWR+n8/n8vv9aolEosI4MQaZTIb5EZsHAgH8SML5wjhhA5/RaNw/derUb0QiEYoPiktKSkZ98sknk6qrq6PQZtCgQa6rr766PCYmxomMZWKxGAAZh7tULBaXeDyeOqVSiZofkYFAYMy+fftG3XTTTWfPmTPHN3HiRMzXXVVV5X366aclOTk5By+++OIyuVz+i1KpXA//huO4fkqlMg8LoH6/v1Qul68XiUR1YOIxn4aGBltOTg45VnV1dVE2my1NqVQO1+l0Z+/Zs8f00ksvcZGRkf+ZPXv2j0lJSZhDr2PTBYAu/D732AItLS0RDofj3A8//PDWqKgoxcSJE19MSEgoEioQ9tikx7UhZRkcDodx8+bN0bt27TqrpKRkmFKpTExISDD37ds3Ijs724SqqagwKZPJ8MTNktxoKZuO12Cd+XKTYwlqD2WErrTntA1lqPnVN/lgl948+Ww639E41s5GuCSnq5WK8DljzADxAOSoWgsms6mpyVdaWtqyZ8+e5pKSkqpAILA3ISGhZMCAAXszMjJq8/PzoS//I92O8BAs0A0LcBwne+211y5fuXLl3ZmZmSk+n8/vdDqr7HZ7o9/vR8YpknkDgAxACK9xbqIwm0ajcQMAer1eDkxvSA4Cxhwsucjv9xNGFm19Ph9YWrDfAMkAkQTnA4ADbAIAAyT7/X6AUjTj4BgAGAK4h67nIK4HlmWDKpXKJZVKOewDjDCAOSQNcrmceBMhp4LDOCChQBs8PB4PwGkg9B74xyeVSsH4Y15isN4YI57oA8A6EAhgsAC72Af27ce4MG6PxyMPjQ9gF/hdDOCPJ8uyAJKkXcjRkWNomBuAMRwemUwGhwVZnCQejwcpdYnEDN+B2fb7/XAksIKBsRC7wyFAH1hh8Hq9UuwXtsBvC5x3usrwhx9F2oClh+MDZwgOBIvv8DrkQNF5k2DOUAYocUJCQsPNN9/8g1wub5XJZNo1a9Zc/Nxzz12XlZUV0bdv3+D8+fNl0dHR7EsvvdQGx6m0tBTHKWg2m1sjIyMPNDc37ywvLw94vd7U/v37pzscDsstt9wS//e//50UfkOxOowJxe7i4uL8BQUFTrVaXWM0GquVSqW4vb09rqqqKkKtVsv79OnjMhgMe/ft27ettLTUqVQq3bm5uRXNzc2OHTt2iKKjo9OTkpIGyWSyoahG3tLSIv7yyy9tycnJb95www2fpaamlp/MquvduBQ73UQA6D21nNAO6e5UKpVq+MqVK29XKBT2YcOGvaTX63f0xgvhTDycKALR3Nxs2rZtm379+vV9y8vLc+x2e7JWq41LTU2NSkpKMsfFxUVYLBZpRESECMvfSqVSCkaaMsE90aF3Je3o7Bgcybb89rjp0TFSmQjti69Vpwx1Z1rwzpyOzvTph3Mo+Br00E3yfzLJgO0PPQMA4w6Hg2tubvZVV1dbq6urGyoqKuqqq6sr5XL53qSkpJ0FBQXlGRkZbampqXbhejsTr95jM2cA9I8//viGurq6O2+55ZZYlUq1i2GYf9vt9k1isdiq1WoJQLdarVKAUgRa2+12kUajweeQeVC9NmG5Q+//9JdDWakIo97c3MyaTCYw4BTMI0MVazAYABoJs42aBWB3jUYjQCz2QRl0tCcMqMlkwneQOhCHIcSwY//om2rFiRwn9JQ0NTVB54z+sB36wROvsR1/DgSEh/oiY8IYGhoaRACUoc/hBBOHgGEYeVNTk8RsNqMN3tP2fF07QDRWD7DKQB1ofIYHxoS2dJ54TQA8Pq+rq4PchYuPj6efY45UOy+urq6WxsfH0z7Rjj4xDjp/2j+1DebE35ZuR+eH3x6VyWRCO/SNeSk++eSTSxYuXPivG2+8Mercc89ld+7cGZwyZYry9ddfh9Mifuutt8jvGqpJT5kyxbNo0SLf8uXLIaGRTZ8+3VVYWCi5/PLLZeeccw6pBYHicijqhoJwOO7IuAUJ0LPPPuvVaDSSJ598kisvL2dRtA7b9e3b1/vf//7Xt3XrVsidvPfdd19TeXm5b+7cuUhQIT777LPVDQ0NEd9++60IbVpbW9sHDhz4+O233/7xyaxGfjRXqgDQj8Z6Z3hbADy/33+Oy+W6WywWl6vV6jcZhqnojUtJZ/ihJNPHikhtba1u3bp1kTt27Ojb3Nyc6vP5YnQ6XWRCQoIhOjraZLFYLHq9XmkwGGRyuRxaURY/pnK5HBpTwqzzAxj5dqWAl7LK+K4zXXhPgHpngZqd9cPfLrxNODt/qG35faNduFSFyoSoc0Dfh1hx3IyCDocDbCWewfb2dm9HR4fbZrO1V1ZWNtfX17c2NTXV+Xy+qoiIiLLs7OzSIUOGNGq1WuuQIUO6FSwlnNOCBQ5nATDDn3/++d/q6upuvu6661x6vf4ThmG+ZRgGJdnBsP4ZHMlLFUsBNvCDEFR8OCOfBt/j2H/00UeTvvjiiyduuumm5IkTJ0IOo8jPz5ejsBsKue3YsYPUXIBWHkXa5s+fz8TGxjJpaWmkjgWKzl1xxRXMxIkTg/Hx8WJUXkZ1aFRqBrCfOHEi8+9//5sUbkO2rc8//5zUr8D3qCWBbYuLi0kxt2+//ZaZOXMmqVvx2GOPoXJz0Gg0it944w0C/BFftWTJEmjdZ7311ltfikSiv2Q76y2HRADoveVInYLjRBYXu90+EZVEA4FAlVwuf8FgMOwSGL1T8GAdwZDwY4yc6pGRkYqSkhJlaWmpuqysLLq1tTXBbrdHQ1NoNBpNERERsRqNBgWRzCqVKgLsOqqs6nQ6kVqtFisUCgR5kawxYN1pMCaVy1BgG55WkMpAMOTw/OTh6RC7So+Itp1JcMLTElL5C99RCP8s3Mmg3/ODOfkMPG42CDDzeDwBt9vtdTqdPrvd7kMwJ7TjDofD53Q67a2tra0dHR0Ndru92el0tjidzmaWZRsjIyNrUlJSajIzM1vj4+OdmZmZ0Lz+JQvFERxOYVPBAl1aAHKTjz766JqGhoZLrrzyyqWRkZFFMpls35lYFEY4TQ5tgf/+97+jPvroIzDSg88//3wShDt27FgZqh6jaBwqMyOdLX7rb7vtNgKsUYchISGBKSgoIBWWr7zySu6JJ55wxsTEqN58803R0KFDmS1btjCZmZmkOvUjjzxCpH34/QT4fuaZZ5gffviB+eKLLwiAR02L6upqBMUTVh1M+ccff8x8+eWXTHl5OffCCy+IrrvuOlIY7rXXXms0Go0PPfroo/MjIyMRF9frMvEIAF24KntsgYMHD6Ia5sVr1qy5SSaTOXJycp7KzMxc3pOKYT0ehNDwhFgAmsUDBw4geEm+d+9e2a5duzT79+9H9oREl8tlCQQCOrVarTIYDFq5XG5RKpV6sVisVavV2oiICLlcLpchU4BarZaCcceSqFqtZsHCy2QyKcA8mBEAbsrE8wsJUbAePtlwwN0V+06dga4AOtXU87/nv6Y3jVDmFGQf8Hk8HjcCv1wul8fr9dpdLpcT771erw8g3Gq1upFdAg+Hw9HU0dHhtdlsCNhCOyvHcS1qtbo+OTm5JTMz05Genu5Gxb34+HhkaRAA+Qk5s4/PTmgav+LiYjiq5D6bk5PzPzsrKysTgWE8cOCAKDk5mcoiRHV1dX/emyH5oIGF6AC665iYGK6srCzIT2nLTyvYFRgJX92ETHHp0qVX1dXV5U+bNu1tk8l0ICYmpkoIMD4+50Vv7nXu3LkDP/nkk3/de++9EwoKClQlJSWuyy+/XHXXXXehcjYB4qgqXVpaytx+++2k7gQAOsB0XV0d2HDH/fffr3ziiSdaoqOjda+//jrbv39/FpWe09PTCbv+8MMPk3sA5H5g0Z988kkw4czSpUs5ZJJpbm4WDxkyhPnmm2+Y/Px8wtBwvmPXAAAgAElEQVR/9NFHzFdffRXYuXNnAH1ed911rE6nC77xxhuNKSkpz91zzz2fRkVFNfXGc1oA6L35ijnJYy8rK7NIpdLLvvjiixsVCgVXUFDwhF6vXyykWTzJB+YE7R7sW3V1taympgZadraxsVHS1tamaGxsNLrdbp3T6VRzHKeWy+X4r8CKi1KpRHoupOaKYFlWK5FINFKpVCWTyVRisViBbAZaLT6WSKVSKf4gmAqsDLIOIGAVAV8cgqakUilSlSHYCcFQJHtDCMjQbDREh4lMCIFAgGg4aQAZgs3wGZ7IBIFAN5/PhzgykiUFekhs40fOMK8XoBsg3B0MBpE9woasBSKRqFEqlTYEAoE2t9sNHI5sBh6S6iEQ8NlsNjeYcqQ/i4qKcmRnZ/uio6M5tVrNZWZm+hHwlZOT4+uNN44TdIqdcrvhgWBohInfGNLpAlwjVaE4JiZG7HQ6I6DZbm9v1+CcxnmIoL6IiAhk8kBQosTpdCJYTwYwgiBHuVyO71iFQiFzOp0yBByCpUS6PQQ3Ij0gAvvEYrEPKQsRpKhWqzvwHgPxeDw0uJBVKpUI1sR5jZUrBE4S/bZWq7WpVCoEDSIVHq4tyY8//jijqalpyMiRI1/o169fu0ql6iguLvYOGTLkfwKO+TIXwYk85U7P4zqgN954I+3dd999eOrUqfnZ2dnK5cuX+/bv3y+aNWtW1SuvvJKenp4eAeJl8+bNotGjR/u0Wi3ynktbW1uDK1ascP3973/f/thjj2U/9thj5Waz2ffBBx+kDBgwgF2/fj3Ob/k555wj+vTTT4MXX3zxXo7j7N99913WjBkzVLt378b5WqvX662VlZVRw4YNk//www+s2WyWZ2Rk+BctWsQtXLiwprm5Wfr888/LtVqtOTY21rd27drq3+t+PP2vf/3ra7PZ3CszywkA/bie0qd357W1tSafz3f5jh07bsGNo0+fPo+npaUtFrK4nN7H/XCzC7GH4l27dolRWMnj8bBWq1W0f/9+tqOjQ1JfXy9H8Qmk5WJZFqm/kAlBDoBDEgf/kesR+XYB2pV4zTAM2Hsl8jWLRCKSJiyURg3BawQA0c/lcjlJX4AMEciwEEqpRgo7hdKAAUADfKMPAGQ30pWFUsshny+AuEcsFjskEomd4zgw4Uj7RgLj3G630263O51OpxUrR1qtFoApEBsbCx0kB0Y0MTGRa2pqCq5atSo4Z86cXpfe63DH+Ez4PnQey9vb25FLWy6RSGQ4r5D+z263G+12uxI5rOH0OZ1OlcvlMlqt1gir1ary+XwGu92u6ujoiHC5XARgI9uI1+slqf7Qd+hJ0gri/EX6QYByhUKBAELidSKjCVLzhS4Lko0klLcbebLRD85VrLiQHOE4xZE5JMSUI3UhroWgWq0OyGQyAHas3qAdyVxisVi8fr8/A6tg/fr1+yUiIqJeo9FUS6XSZolEgtziPrVa7TYYDB65XO4xGo0kt7lGo+G0Wi0qzlLWH2MWVn5O4wtj7ty5+k8++eRClUp1DrK6SCQSW0FBwZaCgoLKt99+e2RZWdnQ7OxsGwJqIyMjvZC67N+/Px5OZ79+/VCbYc8rr7xSeP3112+WyWRtq1atGtqnTx/7li1bLG63W2232yO8Xq/1pptuWqBWq63vvffe2NbW1v5qtbolLy9vqUajqV2+fPlIs9mskclk7oMHDyYlJyf7KisrnY8//vhqZBSaN29e5o4dOwbHxMS4PB5PZVJS0sIZM2Zszs3NJcHOve0hAPTedsROofG2t7cbgsHgJYFA4E6pVGr/ndV8VK1WCxKXU+gYnapDoUzkypUrkRmC/A5BClBVVUVe40e+srKSgJjW1lYU3RDZ7XYxUo9RyQAANgqYqFQqFuw6GH0sseIBdh0MZqjoBymuAuY9EAiQ12DJQ6w5gjSRno2kMoN8QK1W43vICACYgikpKUEw3+g3NTUVOci5/Px8GhzX63SNp+o5caLHFToHafpAaUNDgwogGqdiR0eHur6+PqKxsTGmra0tobW1FanbLE1NTTqXy6Xy+/3Iew1nETEWAM5wIpVisVgeir1gcV4qlUr8RwYksqoDGRfOQ6Tgg6wKci48Iaei1W5xLhNvMxR0DfCO16E6BQSHh6rkknR+AOHIfhGKicB7mhKVpt7D9jj3CctO03e6XC4SrAxm32azwRlwtbS0OIPBoM3r9do8Ho/L6/XiGsBCEth9rPoQsK/Vat2QDURGRjbGxMTUmM3mOpPJVAOtLwA9smzo9XoUEsK1jOtTYjAYSKYTZFRBfIYg5TrRZ/zR7Q/1NPbt26ex2WyaPn36qCDZmjp1aj2C3Tdt2qTdvXu3OSYmxo5UlXq9XmYwGMQrVqzAaqf84osvdmg0mvYffvjBkJ+fD0/UU1ZWJsdv7P79+xWQPhYXF8OJdF544YUtRqMxuG7dOnNxcbEuMTHRP2zYsNrGxkb3kiVLNDqdTjJs2DBm48aNCrPZTFJqXnbZZS34v3r1anV5ebkhOTkZqSNtHR0dbbNmzXL31lVKAaAf3Tl7RrcGmxkIBCYFAoEHRSJR++9Lng9LJJKNwtLnGX1anMzJA3x3e/+99Ue72xMUNvzTAiE2XNXa2mro6OhQoQpyZWVlRHNzswVVB/F5Y2OjBdIUn88H8G3QarVGpVKpQ7GViIgIaWRkpNxoNCJ4WoxAaL1eTwA3HgDfqDKJ/yEwTQA3DYwO5Q4n24ZnLuIXBussI1B4m/C0ofxgZbot/zrg5/nnb0uDndEGMhsAeDDiAPzIuoHX+BwyGSr7am9vZ5qampi2tjaupaXFa7fbUTDH1dHRYbXb7W0A92Kx2K1Wq50ajcZpsVhQ8MatUChciYmJ+zIyMrar1ep2MKwej6dDp9NZhUwwve9CpVKn8Cw/eM+TQdF0kOS05MVF8F/TyZPPusgahGvmf37Yefv5y/ddfd77rPyH0YSHYIEeWQBpFh0OR/7XX3/9kEaj8YwcOfIhk8m0RUiz2CNzCo0ECwgWOEoLhCpHsi0tLeaGhgZ9Y2MjshBFVVRUZNfW1ma1t7fHeL3eSIlEoler1Uqj0chGRUWxMTExbHR0tCoyMlKJFZ2IiAgS5IYngDYfJIfnwu8q68/himqFT5Wf3Yjug9YZOJzj2VmKUH6aUP73NPi6swxG/HkShM5xfzoU/PHSz/EfjDzYeJvNhnzpJJd1W1sbyW1dU1NDAgTxHpmMHA6HnWEYsKmQhjWkpKTsTk1N3ZqYmLgnMTGxNj4+vpFhGHgHQmzGUV4LQvPebwEBoPf+Y3jSZtDU1KTlOG783LlzZ4FhGjdu3JzU1NSfhSwuJ+2QCDsWLHBaWiAsQ4lo3bp10tWrVyNWQZ2enh7t9Xpj29raYurr69MbGhrinE6nwel0RqpUKr3FYtHGxcUpkNotNjZWiRzJKDqDLBH83Px8UBz+mp9ak4JmfpafrpjvzkD44Q4QH0x3N79/Z33yC23xwTj/885qElCQzmfYDzWO8IJefNvxx+VwOEiObKTiA3BHjEZNTY2vqqrKbrVa28RicatEIrGazeb2qKioOovFsl2hUFS4XC7IG5osFotLoVD4Zs6cSYoLCStghzuTTv3vcV0/9thjojlz5tDCSaf+oE/gCAWAfgKNfbrtCmkWPR7PjO3bt9+GzAOZmZlPKZXKr2NjY4VCKqfbwRbmI1jgBFsgJEthDxw4wNbV1alaWloiGxsboxwOBwIwTR0dHWe1t7dnBYNBi0QiMej1epXZbJYmJSWJU1JSoG9FKk9GpVIRqQnAaHjhqMNVwqVgORzshr8PZ55PsKmOaneHYvrD59+Z89AZ047taD0DMPZ8O/NZ+ZAu/k/WvaGhgdm9ezcB8g0NDR6kRhKJRM16vb5Go9HsUCgU25VKZU0gEKhMTk62ZmRkOHNychAASCtsCsD9qM6GE9cY4LypqUkdDAYRVG2Lj4/vtVrx42U1AaAfL8ueAf2i8qTf779AKpXO8vl8ap/P93RLS8uCAQMGOM6A6QtTFCwgWOAYWyDElEubmpqQa19fVVWV0NDQEG+1WuM5jstwOp05IpEoSqvVGuLi4tQJCQnS6OhoKRhxg8FAqgxSwEhBM1/j3dVwO5OIdAU8wxnjw5mgK1B7qLEc6T4ON4bj8f3hZDfU7nyQH15ngH+s8BpyGWj4AdzBuINtR2GaAwcOQCrjRXEvl8vVgmwzMplsv0Kh2B0MBgHWD+bk5NiTkpIaHQ6Hu7a21peXl+cXWPbjceSPTZ+IYSspKUljWdaM/PvR0dHVQoGsv9pWAOjH5lw7I3upr69XKxSKiR0dHfdxHBfxexqypyUSyZfR0dECQD8jzwhh0oIFemYBGsS5devWiB07dqTu3bs3zel0pspksgEKhSJTrVabzWazIiEhQZaamipBBUFk7AFLC0BHGVuqrw4H53RU4YWqugLCh9Ne92yW3WvVGWvfvZbHZ6uuGPZwG/HHfThWnn6P48Wv+Atgzneo+Hp5gHeUfK+qqiKgvaqqimtvb7fbbLY2jUZTyTDMbp1Ot6d///4VWVlZu1UqVYPRaHQISQuOz3lxtL1yHKd5//33J+v1+owBAwYUpaWlbRWJRJ6j7fd0ai8A9NPpaJ7guezbt08eGRk55Ntvv70vKioq5qyzzppjMpl+EjToJ/hACLsTLNCLLYDAzk2bNsWuX79+ZElJST+DwZCLm7bJZLLEx8erkpOTpbGxsUjHSdILUrlEKOvIX7KiUOBH9dM0i0o4U0sBPN9sh2LR+dsdit0+Urb8ZBy2Y+0AHIpJP5Q9KMCnxwrHlr89XwNPjztf345gVAD2iooK5uDBg1xNTY3barW2e73eA2KxeH2/fv2K+/fv/0tubm6dwMyejDPt0PvkOE71wAMPXJmcnDxkzJgxH2ZlZW0SiUT/Uxzr1Bv5iRuRANBPnK1Puz2B9ero6Eh65ZVXHkhNTc0oLCx8OCYmZq3AWJx2h1qYkGCBY24ByFk2bdoUNW/evCE2m21MUlLSqLi4uIyUlBR1nz59SHYVsOR8QEwznVBNOX3PZ1rpZxgwH9jxGd/DyTMOB8g7A54UUPJBZHhKRX5QZlcGDddrH26sh1oF4I+F7u9w/XXmvFAHpzPtffg8wpl1foApTflIwThfBkPZdP4qSLid+cw7/zuw69Ctg13ft29fsKqqytHQ0FDe3t6+fNSoUaumTJmy0mg02oUMY8f8Mu5xh5C43HfffVemp6ejiu2bWVlZOwVJ0l/NKQD0Hp9eQkNUcnS73fHLly+/22Kx5KalpT1VXl7+a2clogVrCRYQLCBYgFqgtrZW9eGHHw7as2fPZADz3NzcrJycHG1sbKwMKQ7DQVpnQZp8IBiud6ZgGTm88aDBoahuSMFhVxINPnhE6sDKykomMjKSQQ5wPJKTk0ngKR9s84Ewn9mnzoLH4/mzKBEFomgTviIAx4OCYdo/tqMrAXQe2AY5ypECki8RwRgPHjzIxMbGMnq9/i952DsDynQMdJ/UqaF9YnyYD56QEtHtMB589ttvv5H/ffv2/XMs4Zp/2gc+x7Z4j/bYN+yyY8cOxmw2kzFjPuFOzaGumnBnA+NGn9CuV1VVBTZv3mzbs2dPGcMwRXfeeeeX2dnZu4QUjqfG7xDHcYoHHnjgajDo+fn5r2dmZu4QALoA0E+Ns/M0GMXmzZulCQkJfWUy2Syv15vNcdzLwWBwkZDF5TQ4uMIUBAscBwvAqS8uLja/++67+X6//9LzzjtvWP/+/Q1JSUlSjUYjAujkg1QK5LoaSjh7TDOH4HOA87feeotkBUHwKNj4Cy64gEEVQtovbU+ZXbwHGwsQiee+ffuYTz75hMnLy2M2bdpEAORdd91F+gLYp+0Q0Gi32xk4F9gXZcHx+fz585n169ejUi5TUFDAjB07lgB8CuoxFjpv/OcDWL4TgX3RlQMKpMPnX1JSwnzxxRfMpEmTmLPPPvvPcVBHgYJ9CsD5RY9qa2uZ+Ph4MhZabInvLND9Y3woZIT5PPnkk4S5fuKJJ/7MF0+PH7UNtScF9XwpC4D0nDlzmP79+zNXXnkl6QN2xaM7gbLhAJ06R9gXxoi87NXV1f6lS5e2lZSUrJ8wYcLXl19++Q8qlapRWOk9Dhf4EXRZWVlpePPNN2+MjY0dVFBQ8LZYLF6Xm5v7h0ctPP64BgQ7CBboqQVWrFghyczMTPd4PHeJxeKhMpnsPYlE8rHZbLb1tE+hnWABwQIn1gIcx8mam5vlDQ0NXE5ODoK0jnn2CwDz1tZWVPCMfvfdd8dKpdIrL7roopysrCyNUqkUUZaVglMKtI8GoAOcXXrppSTf+cCBA5ny8nJSUOdf//oXExcXR4yM/gGWUR0Tj5iYGAKcsR3ao8jO3LlzCdgFaAUAP+ecc0gbfAcwDm389u3bmZ9++okpLCxkBg8eTJwDgM1nn32W+eGHHwhgbmxsZEpLS5nbb7+dyc/PJ44AtkNfeKKYD0AlmG/0C401xgJnAOPB/gGeYRt8j0JAJpOJfE8dBMzx448/ZiZOnMiMHj2a9Iu2YJURWIvX2Afag21HWzr/F154AaXbiROBbTAegGVkx4HzgQf2jzZ44ljdd999hK1+7bXXCKBGG/QN8I4xwTZ4j/1ivLA79ovxwJaY/x133MEMHTqUuf7668n2R8OgY4zUMYDt8Bpjdrlc3KJFizyLFi3aee211/6noKBgoU6naz2xV5qwN74F2tvbDc8+++xN0dHRw/Lz8/8zYMCAlUKQ6F/PEQGgC9dMjy2A4K6ampqYuXPn3pWamjp+6NChnymVynfj4+Nbetyp0FCwgGCBE2aBpqamGJZlTV6v18yybEcwGGzz+/1SpVLpcrvdKGWPojCo3x0MBAJykUgk9nq9pA68QqFAaW4xCk6KxWJWIpG48NrtdkuCwWDQ6/USTYT4D72Kyuv16ouKigYeOHDg5qlTp/YdPHiwAqCTny+bSlu6o3UmDJPor7cwvtwDoHLy5MnMzTffTJjzvXv3Mo899hgB2ADfAIwA06mpqczrr79O9MvY9vLLL2dWrFjBvPHGG4xOpyOyjJkzZ5JgRAB6bPP5558zb7/9NoOiR2DUf/zxRwKML7nkEuYf//gHk5SURKQx06ZNYx544AFmypQpBKSuWrWKAF7sH/sAQMX+MO8HH3yQbAOG/aabbmI+/fRTAsAvvPBC5v333yfsNoDzrl27CED+/vvvyViuuOIKwtJjTADAAP5IO4mxzp49m3nuuedIYaD/+7//YxYtWkQAMpyWhQsXMkajkQBkjOvf//43WV145ZVXmMWLFzMLFixgBg0axNx9991McXExs27dOjJe7A82RP+YKxyJp59+mvn666+Zzz77jMnIyCBjRh9wEs4//3wyly1btjC33XYb8+qrr5I5XHTRRcQhePjhh5mRI0cSBh3APrxy6+EuBj6LznfsYAe8pysdsN3ixYtd33333aL777//odzc3P2CpOJw1j1+37e1telffvnlG2NiYgaPHj36TZfLtV6QxwoA/fidcWdYzwjyqq+vN82ZM+eOYcOGDR83btw7vzPpSwWJyxl2IgjT7ZUWQB2D559//qYDBw7MAEAXi8U+lmUdwWDQzbKsJxgMciEGG1X+AFRFIXbSh23FYjHAewBgXCKR+CQSCdp4OI5zB4NBWyAQcEskEjYQCOiDwaCRZdmY5ubm5IsuuijxlltuUVA5SXimFaqL5oOt7hqYas/RNxjc8ePHM3/7298IqIREBSzxmDFjmOXLlzN9+vQhDDtkMNCYA5wCxAJ44z+AdGZmJmHAb7jhBmb16tUEQIINv+WWW5hbb72V6L3r6+uZUaNGMT///DNzzTXXMOeddx5hjdEO8g0AV+irAfQxJ/yHbAaAHiAVgBwgODs7mzDwAOpgk5GhBNveeeedBDQnJiYSRh3OBPYNBwBzwlghMUlLSyMOxdatWwmwRirC+++/n4wVMhSw3F9++SWZA0ArtgVoTkhIICsMWFl45plnCIsNpwLt9uzZQ+yAY4R5XHfddcTpgGYcD2wHacxVV13FfPDBB0y/fv3Ie4B0tMWKxL333stcdtllxN7oC+AcxwDjBNMPRwCOEpwNFJaigLs7Ehf+eUGPPT9+AfamqTjhXLS2tvpffvnlNYMGDXr40ksv3SBkHOvulXXst2ttbdU9//zz15vN5oGjR4+eq9fr16WnpwtpFnmmFhj0Y3/enVE9Itjr119/nZKQkJCek5PzpVarLRUi5c+oU0CYbC+1AMdx+uuuu+7+7OzswYmJidUsy1YzDNPk8/nAhOMBVlwaDAYRuYh7BYA6AeVIW8dxHAA5QLgP17zP5wtyHBdQKpVuFIthGMatVqsDLpdLIpVKjXa7ve/evXvzs7Oz8y+99FIDABgFU3x9M3bMD8DkA67DmZoP0MEUg51GoCcAI2QsAIkAxNBpgxUHoAQwBGgFWw2mGCD7l19+IQAVDDmALdqsWbOGMM8A0s8//zzz66+/EkZ5586dhJVetmwZc+211xJwjAfAMEArngC96AcSFHwPgIx9gb0G0w8m+s033yRabAByfIbxgDW/+uqrCQgH0w8WGMw5QC3kMmiHcQI8A7TDbh999BFz7rnnEocBABj/sf+cnByiqQdbDdYbjDgAPsD5xRdfTJwJtAXzDTYdLDlWFQYMGECANV4DbMOGkI3gAQkPigjBEYJN4NDAsYCNwOYDjMNJAIB//PHHme+++47ZsGEDk5ubS4A82sEOw4cPJ3bHOHsK0DEe2paOj7LxWJnAMW5sbPTMmzfvh+Tk5EcvvfTSksOdT8L3x88CSNP81ltvXZGWljZw7Nixb6elpf0mrGj81d4CQD9+598Z0TPHcVKXyxXNsqzG4/E0abXaVgGgnxGHXphkL7cANKAPPvjgrOnTp9eNGDHiG5VKBWkaADj/0dk9gjDqoQf/9V8+C7/ZQus+e/bsYbGxsQ9PnTp1ZGJiopKy5TSwkIJzGsx4pCbms6iQkUBqAa3zkCFDyH8AQmjB582bx8yYMYOwxwC5kISAoQaIy8rKIqAa4BnM93/+8x+iywYAB3MM4AkwvXLlSqILB4OOQFTIXAD2kdEE89m8eTN5j77wGeQfAKjQmAMsA6xjH2C3IUUBMw6AC8kHtNyQnwCwAvS/9NJLpA8AazD50MUjIBSsN/qAwzFr1ixiLshhIO2BQ4HtMQdknkE7jBd6bwB8zBngGg4DmPx//vOfBKAXFRWRPgDuYTMw8wD2WC3APuA00IwuYPshFYKUBSsPv9fCIPOjAB0rFhgLxgcHhcptqD4eDhLsg9WLG2+8kejh6aMnDDrNEkPb4j09l3w+H7dz587G119//f077rjj9SFDhtQd6fklbH/sLACA/uKLL16RkZHRv7Cw8O1+/frtFQD64X98j90REHo67S2ATC4ulyvGZDKZo6KimgwGQ61QFOK0P+zCBE8DC9TW1ppefPHFO8eMGVM7YMCA+UlJSW3He1rz58/XrV69emxubu6NY8aMGZ6cnKxhWVbEz9wSDsyOBKjxATqYc4BM6Lmhb6aPtWvXMu+88w7RiyM7C1hhsMSQXWzbto2ARWiqATLBWkPfDSnMxo0bCYCEhAVAFRlMwJwDiKMNJC2QciAAFBrxhoYGIo2BEwDwicDIpUuXEtCckpJCGHCw3pDDgDWHvAVjgGwEr8GGA/hPnz6dOBTjxo0jkhdo1//73/8S5h6g+tFHHyWAGk4IJCLYBwJRITEBi48xAPhDfw/nA3ISsOQA5QDt0GpDtoJ+nnrqKbLiAAfkoYceIvvDXMB6w6HA/mATzAXHDOw4HAyMEbIdgHFIZ8C4w+F55JFHCIsONh4M/csvv0yCa7GyAScEzgNAPIJwcZywLz5AD2fT+VltOntNjz/6oG3xH4x6cXGxdf78+Svj4+Nfnz179mqRSERiKYTHybEAVt9feeWVqxMSEvohSDQ3Nxd50IMnZzSn5l4FBv3UPC69ZlQ7d+7UfP311xOys7NzBw8evDI5OXm98MPXaw7fCRkoYhUQK1hWViZRKBTi+Ph4UVNTk1jEQ14cx3Fms5nKKMRWq1Vis9lEMpnMYzab2fr6epJ7Ta1WQ0bBQfeMBz6DVtpkMgUBiKKiovAZUnXRH3oEKnJgO5uamriZM2cGBZbmj8NeUVER/dxzz905evToqpEjRy5OTEysPd4nBM6FBx980NTQ0DAyKyvrkpEjR56dkZERZzAYSEApH3Tx34enQwyvOsn/nrLyAJqQfwA0AjjTMvI0FeGECROYESNGMN988w2RiEAOAYYcevAlS5YQoAsgDS07ACj02pCmQHKCAFIAYABKyEkg2Xj33XcJUw3Gm2aDgdYdzgCAPcYIAI3ASMhAALCxLQJKAbjBwNOsMHAAAGw//PBD0ickLwDtkGpAEgJpCXKQQ5sOQI/xAkRjW8wboBwrBWCtIS3BPhCgibFC4oJVATzAkOO6ga4eQaMYJ+YPwA8gDZkNxgs5CjTv1OGgkiQw4gDoWCnAHJDTHHME4IcsCDYBKw+NPMYPJ+e9994jAB9SGWyHAFJIe+AwYQWDn4c+HKx3lnaSZmvh51+nr+F8VFVVebdu3Wr98ccfV4jF4oX33HPPT3379hUSGRzvi/0w/SPN4htvvPE3i8XSd+LEiXNlMtlGQYP+V6MJAP0kn6S9fffwgh955JFLzjrrrJGjR49eajKZioQ0i739qHZ//CHwDXD1R4UVhvE3NzcrTSYTgn2CbW1tarfbrbdarQq73a73+/0RgUAAGT2UIpFIimq0wWBQLJFIAn6/X+b3+8UOhwMBhIpAICD2eDwukUgkY1lW7vV6RQqFwiuXy72BQCAoFovx2ieVSj0KhcKFAEWxWIz9tslkMpdUKoX8QqbX690ej4fT6XSeQCDgl8lkAYVC4Q8Gg36v1+szmUx+aKzLysoCadXaGIYAACAASURBVGlpRGd9JuRIrq+vtzzyyCN/Lyws3DV69Oifo6OjG7t/5Hu+Jc6ZBQsWqJcsWTLYZDJNzMjIGJ+TkxOfnZ1t0uv15J4UzoTytepUu05BGLYPB+g0ABX5x8HkAqDSfsHcIqsJ0g7S1IPYDsAW7DJYXYBWAGiwwQDlkINAw45xgI0Gcw4NN76HRATgHmw3NOmQr9B0gQCyANrIIAPwje/AqAPwYhxgo6FrB6sOJh6fYQwYM9IXoh3NDQ7pCJwMbAOHAG3gJADcAvCDkYeDgX1iH7SQEFYH4Eigf8wNzgO2hQQIchUAcXyGfiHXgQQGDgHANuaNfWHuAOKQu2AetNgSxgcQDGYeDgHmCtCP1Qf8h4QG+wJDDpuAyYaDhG0RF4D9Yw6wI44R1Yxj7DR4mH8u4BjyCz3R9/zYAxx7aPVramo8W7du9ZSWlu7bvXv3jwMHDiy69tpri81ms1Ngant+/R6rlgDob7/99g1mszm7sLDw3X79+m0WiUR/BDcID2IBAaALJ8JRWaC+vl79/fffj09ISMhLSUlZq9VqV1kslj+S5gqP08oCiDcoKyvDGrRcLpdLm5ubpY2NjZrW1laTw+GIdLlc+paWFpnH49E5nc6Az+fD74ve6/VagsGgKhAIGKRSaQTLskoEH4pEIolYTIh0/EHKPhapO7EfqVQK0I72+J7kyQ7dhJE1JABWUywW+1mWRbCiPxAIIGDRFwgEvMFgkGQiAchGqkAELSJ4USqVugHqNRqNV6lUeuRyuUupVNo0Go1doVC4lUplc1xcXIdWq21jWdaJz9Rqtd1kMrnBWubl5QG4nzZLsMhJ/uijj949atSo3woKCpbGxMT8kQz8BD1WrFihWLp0aUJra+tZERERY+Li4kZmZGREZ2ZmahMSEqRgU/ngjBb/oUV3KDDnyyD4Kff4cheaG5uCdAro+Vp3GphKGXhaQRMAnbK0VIpDtc20kicdE3+M/KI5ALFUt02z0/AdC1pRlOZPx/74BZPQL10BoIeH75TQz/gBtXiNPjBm+p9vB74t6JgwH36FUjoH/jz/n73vgJOqOtu/0/tO2Z3ZNmxjtrCFtiAoSK92gmDDmoQk5jO2xCTGL0JiFGLURBMTFSxgSSTG3hWIBUXpsLTtve9O7zP3n+c4h/9hvqVF2sKZ329+M3Pn3FPee+7M8z7nOe9Lz6NJjmjb9DPbLrUl2kcdtD42VjkNtcky57Qu1glj26VOGnvtcQ6cjOrq6vC+fftcbW1t+xsbGzer1epNl1566dphw4b18whjJ+nmPopm6uvrTStXrrzRarWWTJ48eWU0Gt3KwywebDgO0I9iIvEih7aAKIrapqamPLlcbtLpdJ1Go7GJe8GDd8YgoUxnZycB4NXV1WqXy6Xs7+/XdHV1WXp6ejLb2tpy+/r6sCnYGIlEDHq9PkWj0ZixWi6Xy7VarVal0+kUMplMqtPppCkpKSQSiEajkQOQA3gDlNNMjTQxDfuZZjGkxyiThj95+ocM9pA+aPi6BIgiChgAaZQHS6hQKOJg0H0+X9zv9yM+dzwYDMa8Xi9Y+4goipFQKBQJBoOeaDTqjkQibolE4klJSenNzs5uMplMHampqZ1ms7nPaDR67Ha7G2EIDQYDYn6H09PToWUddNKZhoaGzEceeeTWcePG7ZkzZ85rFovFdbJnLmXTP/nkE7soiiMNBsMEiUQyzmaz5Q4dOlRXVFSkttvtMlabTIFcMkBk+07nCQWLFACjDJ1HyZktaTg+CgopUEVdNNU9s+HwIIaXgmcK0FkgTI9RVpj2jZ5D5znOoaCcnkNBPAvqcQxgF2Ae9wqth8o/KCimn2m7LHCmQJkF9NShwXfUKUFbtH6aNIoFxckAnu0v3lMpDN6zzDdbB7029HpS21EbsONKdirQPlY+6urqYvv27fPV1dV5/X7/bkEQPpXJZJuzsrJ2TZkypbesrMzHpW0n++4+fHuiKGruvPPORUOGDCmdOXPms2VlZVV8/xoH6KfXLB3kvcFN1tjYOFKhUMiysrL2QF5wJrGMg/zyHLb7oiiq6+vrje3t7QDi8l27dhnr6+tzPB5Pus/nM0mlUrNMJrMoFAqz1WpNS09PN6Snp6cplUqjyWSS46nVaqUajUaGjX54ADDgPf508R5/9PhjTwbbLAuYrB2lf/K0DAURFFhRxo1+T//sk5lJHKep0/FHjvc0EyP9TM9B3YFAIO71esnT5/PFXC5XpL+/39fZ2enz+Xxet9vt8Xq92EjZpVar3ZBy2e321qFDh9alpaX12u12T2pqao/ZbPYMhnsAUVx+8Ytf/HTmzJk7Ro8e/Xp+fv4p2zQHoL5582bNe++9Zw4Gg4VSqXSU3++fEAqFCi0Wi83hcOiKi4u1eXl5MsghMAcoa82Cb3Yu0HnDAlW8p/OHnXcsmGSBIgWtLAtNATDqp1FD2HYpmGd18izopHOOsvFUjkPvkYEAMAXHlDWn52As7KoBrTt57LTPrNNBATDmPvpM5SV0tYDWzbLY1Jb0HmXHTVltCqLZe5zeu2iD1p+8IkIdCLrSQNulfac2hA4fkpv6+nrvtm3bgi0tLe54PN6gUCi2qtXqrTqdrjozM7Ph/PPPd+fl5YU4MD89/8UQ1emOO+64qqCgoHjKlCkreeKo/3udOIN+es7dQdMrLFO9+OKL1+Tk5Bhnzpz5Unp6euNgACeDxsDHqaPr1q2Tjx49OqW2ttZQVVVl2rVrV1Z7e/tQt9vt8Hq9tqysLFV2dnaKxWIxZWRkGHJzc83p6elaIG+NRiNVqVQEhIMZj8fj0IIT0M3qROmfNl2Op6zZQFphCnxYIMEC7uTjrCQhWU7A/uGzoIiecygT0j6w7B5AAEAMZU0Rmg0b2sDAQ/cejUbj3d3dsa6uLmxKDbS2tvo6OjoA3r3RaLRPrVa3WK3W/SUlJdtKSkraS0pKvJmZmWCmXacbUEAmv1/96lc/nT179vahQ4e+Xl5ejs21p/yBuep2uzWtra3IhjMkFAqVtre3j+vu7i5XKpU2q9WqKSwslA8fPtyYl5eHbKcHdNFs51nJCsv+siAWx6kTdyjZBFsny97TOikgZdni5Lk3kONA7xM61+n5tN/JjisFxxSosisI7HtaL10RYOtLdkrYsQFE4/tk0E+dAWofMPc0Oydlxdn7Lvk+Zh1nlIO9qYNFHSNqAwra6TXBcQDyjo4Osampybtz585AXV1duKurq1ur1e7Nycn50mw2V2u12jaNRtMxduxYp8PhiJ4Ne0hO+Y36LTsAKeOdd955lcPhKJ42bdqKkpKS+m9Z5Rl3OgfoZ9wlPXkDam5u1qhUquIHH3zwe3l5eQUXXHDBkzqd7kur1drFQfrJuw7JLYGZcLlcOlEUU6qqqvTbtm1LraqqKm1tbS2QyWQ2s9lsy8vLSyspKcFrenp6ugKspEqlotITZIwkQVZYeQlltiijxbbLMmuHen+o8uwfOgvE2XZYcEJBQfISOKtrpaCb1s3KCSgwZ9nIZIcBdVHAxI6HBX2J9wTA9/f3i9jU19nZGdq1a5erpqbG1dvb2+1yuToKCgoaHA7H5uLi4oZhw4a5TSZTf1paGkA7NkQBTAwUS/yETiBo/dva2rKWLVt269ixY/dNnjz5nycjzOKxDCqxAVmyY8cOTTwet/b396f39fWZ6urqxlVVVRVBaiWRSFKzs7P1kMMMHToUDLsuKytLjg2KAJGso0d14MmMbDK7zMpVqNPJSlboMbY+CpDpXKGvLNPNyldYO7AbIjGX4HBQ0M86t2xf6LjoubQ8XqnenL0H2P6xZZNXIVgZDl0JoHp7lsWnDgdlvem9SO3EAm6Abfo7QutMXu2iTgX6jmhLLS0t3pqamv69e/f2NTY29vr9/l6ZTNaanp5eXVFRsd/hcHSr1eqeSCTSN2XKFDiW2MNy0u+jY5nPvOzBFqiurk558sknr8/IyHBccMEFAOi7uWN1sI04QOd3zX9tAWwQjUQiY3bs2LHIbDYPy8nJ2aVQKD4MhUJfnIyQbf91x8+gExMgRrZt2zZ9NBq1dHR0mGpqavJ27949qq+vb5hUKs1OS0szTJgwQZefn2/Jzc1NQeg0gJdkZpsCCPbPdyBgwrKDLHiFWdnyLKOYDApO5CVgJQKU7aPHKNvOyiKSx8OOgToDFBzhFSCD2ooCDxbsU5AEsIXY0VVVVe7t27eHGxoaAl6vF7kC6oqLizcVFxfvysjIqLfb7T6ZTObOyckBaD8pQEMURVVbW1vefffdhzCL2ydPnvxqVlZWz4m8LsejbkT9+U8CS3VTU5PK7/db6+vrdVjFa2pqctTX11e43e48tVqdodFo9Pn5+cri4mJlTk6OwWw269PT0yUA7lSChQ3ICZnJgYifh2K+2b6zTiQ7Lwaa48mOYTKDzc5V2sZAxw5nO1qelmFXmNhj7P050DiTj7GynGSHgo6bBebUCRio7gQ7j/0hCJEqhsNh4tD29fWFWltbXQ0NDb7a2tpIfX29z+/3d8jl8mqLxbJn2LBh+/Ly8nqGDBniMZlM3pEjR3q5Tvl43Emnvg7ct0888cR3U1NTi6dPn44wi5tPl1W8U2+db3rAAfrpciVOo37gT3D9+vXSKVOmkM12yV1LgEKhpaVFbTKZ8gRBGCGTyUZKJJLsnTt3YrPOv2tra59bsmTJGRPx4jS6PJBf4L6Vbdy4UdvT05Pd3NycDrlKZ2fnmHA4PMxms2UWFhYahg8fbikoKFBRzS67tE+1s8mgAJ8H2gw2EEChgIRlC+kx+ifNMnwUIOCV3Zw2wPz65sdJcmw/T8nAhmXdWQYR42OZcMresREsDqWTpeexmS8HAmxUIsNG7sDG1qamJnHHjh3hnTt3eltaWpwqlao9Ly9vf2Zm5icmk6l26NCh3ZmZma1WqxXhJZOzeh63aQiA3tLSkvPwww//ZOzYsZsmTZr0lt1uH7SxobFc3tLSYsDG5b179+r27NmT0tDQkO9yuexdXV22aDSqNxqNurS0NJPNZjOlpqZqrVarLiMjwwTwjk3MKpVKCumWUqmkeyjwChBPXunmZhb0Jl/7Q90ndO6zDl/yPZC80ZSti3Uw2XvsUPdR8ioWez8NtCKU7KRSyQpdXWCdALraxMrBmNwEIhjzYDAoer1eAHGkK4AkzFdTU9Pb0dHR6/P5unt6evqdTqc3HA4jihKc1ta8vLwWh8Phys7O9lksFm9paSk2diJsKn+cgRbo7u42LFu27IasrKyyOXPmPF1aWrqVB5g4+EIf2z/gGThJzqYh0SXjqqoqLdjvwsLCcE5Ojn/btm2azMzMSHp6eqShoUFbW1tr6+vrs6Wnp7eWlpb2NDY2gp2VjRs3rg/26u7uTolEIor+/v7UrKwsXUpKSkEgEDgvHo+P3rRpk+Xjjz/ePnLkyKsXLlx4Wmhaz6RrjCgrX3zxRcqmTZsc3d3dJW63+zyJRFKZnp6eWVRUpCsrK9Pb7XZs3jyIIWeX3ilYpcvN9M8bLBd9T8uwTDMFBsllWPBAwS49j4ZXSz73cNfkWBlEti42ogXV4LJjP1I/kuUPLONJQQwL7lGelf4kOxXUEaLOEdX3gtlHrO29e/eGd+zYEWlpafGIothqsVi+SE1N/SwnJ2fP2LFjazIzMwHUj/vSPWRQra2teffff/+t48eP3z1u3Lh/FBcXn/YM+rHcy8hyrNfrEX8fbLvC6XQq9uzZo2tqajJ5PB6bz+fLjEQiGbFYLFUqlRrVarXabDYrTCaTEuAdn3U6ndZgMOhMJpNWr9cr1Wq1DNGJlEolQoOSiEQJJh5Jtb45gHihCVBP7xWquab3BSvPGgjUs4D4cKx+sgRmoPnN6rlpW9QBpVIuzFM6RwG2Y7EYYbqx7yKx9wIrO4iAJGIzdSQSiQYCgajL5Yp7PJ6Y2+0O9Pf3u7Gbur+/P+zz+fAMBgIBbywW65HJZO06na7NYrG0W63W7vT0dHdWVlY4Ozsb/0FBq9UKIH5K5F7HMqd42eNnAYToXb58+aLs7OyyWbNmrSorK9vGAToH6Mdvhg2SmpYsWSK99957kYlRu2fPnqwdO3aMdzqdw/R6fd+sWbOq169fb7dYLAhF1fPVV18Vt7e3lzc0NAwdM2bMtuzs7Jra2lpHIBDQWiyWjbNnzw5+9NFHBUql0uxyuUYCQFRUVMh2796d53Q6M7q6uuS1tbVVN99881xRFP12ux2o74yKH30qLjtWNfbt26d79dVXi9rb28fK5fJpBoNhVGlpqXXEiBFau91O4kYfiqGjf+QsWKXvaQQHKtugf/IURByKyWYZatYmLMhlGb5kferxtiMrX2H7RsPpJQNsVmNOGW+q/6XAinUWkkFTsmOSzELS8Q0EougxCpCQIGbHjh3Rbdu2BZxOZ4soip8bDIa3S0tLt5SWlnYc76VfaNDb29vtDzzwwB3nnXfe1hkzZrxyNiUYw/hbWlqU2Izq8/mUPp9P7vf7Zd3d3fK+vj5tfX19ut/vN3s8HlM8HtdJpVKtRCLRCoKgUavVKqVSqdFqteQ9nAA8NRoNPmtQVqFQKBGqVC6XY3O1DBl05XK5VKFQAMjDqSOMfGLOkAhIdEWbrlDiEI3sIpVKiZOWuCcPEGuJ+SNh5yKANZw6ynR/k/eJhIoE4CavANqRSAThR8nG59g3j2gkEomFw+FQKBQK4pEA2X6fzxeIRCLBcDgc9Pv9ePXEYjFXIBDwKxSKgEql8iF/gN1u77NYLG6DwRCxWq2xtLS0sMViCRmNxgDyCXAAdrx/9QZvfVjFwybRvLw8JCpaNWzYsD0nctVwMFqKM+iD8aodZZ/xQ//GG2/oXS5Xms1ms8vl8uE+n298d3f3BIvFYmlqahLGjh3r7u/vl9fU1PjHjBnj3b59e4bZbNbt27dPPWHCBH9PTw/AtQpZGevq6nxXX321++mnn04tKSlRBQIBlcvlipWWlor19fUKs9ksra6uxoa5nhtuuOGO999/Pzp16tS969evl8+fP3/XkCFDAkfZdV6MsQCytb700kv26urqcSaTabrdbp9cUVGROmzYMAOyC7LAkDJ0ySw0ZbZxnAJWNEHDx+F7sHw0HBoF1skMevKFSWbm6ffUUWDB8eFkLcfjgtMxU4abZb/pd+ymQRbQU+adxpVOjk5zqPMpaGJfBwL1ySw+LQ8mHX2iof8gg6mpqYlv377d09zcXONyudZqtdq3Z82atWPixImIBHPcZGPt7e3W+++//+eTJk1CgpBXTmWYxeNx/Y9nHUyGXAB2RUdHhzwajcrb29tlbrdb2t/fLwOwd7vdymAwqAuHw/pQKKRLPPXBYBCxR5GMSwUgguRe8XichIgEy44HwDrAOxRfgiAgaRcy8gK1y2gZRE0CkAegZ0A8jhHUjc3ceCLaUCL+fwTstlQqRaKw+DdFCP7GK96IAOR4IrFXPB4PSyQSZOZFlt0gsvEiK69Go/GpVCq/RqPxy+XyIJJ6mUymUEpKSsRoNMasVms4NTU1JJPJIjqdLmq32yNcG348Z+CZXxdkabfccssVRUVFwxBmcfjw4XVn/qiPbYQcoB+bvQZV6ZdfflnZ29t7nlarnRaLxYZlZGSMbm1ttUkkEj1SL2/cuJGEsLr66quFlStXInV0fMKECVJsIkSa5/z8fJLOGqmfs7Ozhaeeekq45JJLhPXr1wtz5swhqZzxHnUgZfaMGTOETz75RPj666+F22+/fe/TTz+NtNhbvF5vKBwOr77ppps2cE3h/51CDz74oO6aa64RMzMzwTAdAGAACfv27dOvWrVqvNfrnVVaWjpzxIgRWeXl5VbK9LIglNWNUtkFla1Q3TXK4xhSeUNzDdYd3yE1NrJz1tfXI6SgMG7cuAPxy5OZYVZ3y4JiHAfARN2UvcMr5gYbVm0gRpllm5PZ+GO96SgrTWMu0+yMdBkf2QbRL7PZTMaIVONgsCdNmnRAG8/2NxlwU7DNsuz0GDu2gd4PBNSpQ0GdGpTBNaqrq4tu3ry5f+fOnV9JJJJ/nnvuue/Mmzev53iAdIBG6LOXLl16x8SJE7dOmDDhpYyMDN+x2pqXJ/Q0/kcBsmUNDQ0kL4DT6QQAl/p8PvIaDodluC9cLheSW0nwHqDb4/GQjLkohzJYKYOcEBIZMPqoNxwOkyeAOI7HYjHyv40EXNT+Go1GBChXqVRA3jG9Xk9WLaPRqKjT6eJSqTRuMpmIdEWlUuGYgHNUKlVco9HEtVptHOcAyKenp6Ne+uSrn3ySnxALQGZ32223XelwOMpmzpz5dHFxcfXx+G07IZ09RZVygH6KDH8yml21apXN7Xb/MD8//5p9+/Zlzp49W7du3TopmHOA776+PiE3N1dYsGCB8MorrwgvvfSS8Mc//pFkX9yxYwcB5W+99ZYwZMgQAT/o7e3twrx584S1a9cKs2fPJuHAANBRT0FBAQHoW7ZsEdatWyfce++9wgcffCDu378/OHz48J6PPvro5cWLF/8lNze3mTMt31z9+vp69ZYtW9KffvrpKSDU5s6d+9VVV13VFI1GY6DDvF6vbvny5RNSUlLmT58+fcLIkSOHWK1Wwp6xenEqRUGdFBizKclxnGWvcX3/8Y9/CKmpqeQ6Qq/+8ccfC0hnj+V3fP/Tn/6UHB+obnqMAksWXMNBw1wCyEdf4ADcfPPNQmFh4YHNp8c695OlJYc7n2rnd+/eLcDRhHNApTUA5hjnv//9b2I/OKlwOJ9//nnhyy+/FFatWkXsRB0Q1jFh5TH0PTTkcGxycnJIl1i7UNuwSZWS62OjZND37EZelE/ci4GPPvpoa29v7/NXXnnl+0OHDu1oa2tDiEahsrJS3Lx5s6SyspIAqmS9OgDf5s2bZZWVlZBIKRM6arUoipnxeHzYI488smDkyJHrKysrVxcWFnYf67Xh5bkFuAW4Bf4bC+zdu9fwxBNPXJ+VlVU6d+7cZ4LB4LYxY8aQ3zX++MYCHKCfwTPhzTffzG5oaPifjIyMhW1tbbbx48dDg44lVGH06NEEXABkZ2ZmCs8++yzCXsUmTpwoBzCnDDoA+Pnnn0/KtLS0EKAFAAYwjnM//fRTwel0ChkZGQTsgXH/7LPPhN/85jcE8OCB8FgtLS2vX3vttY9qtdoOLKt6vV4NNllhwxFSw8diMaRaD2q1WjBB0GyCCYqCRZLJZHK1Wh1JpGUX5XK5nMTrAnUlkRD2Ce3QRDJGoxHLuFiGhaSGsEwscEmEajsp4eySpxc2edbU1GhNJpPO4/E4NBrNRQ0NDdM//PDD8LZt2+rMZvO2yy67bMc555zTuWrVqtFdXV0LL7nkklGVlZVpyNbKJhGhEg1WjnE4vTjVhoPlfvDBBwWEObvnnnsIkP3Rj35EAOall15KQCGAK75vbm4mjhrY5rq6OqGoqIjMG4QPdDgcZHgoByCs1+uF1atXk+t+8cUXCwaDgbD0U6dOJedD/oTVFjiHcA5QHwC8y+UidaHe7du3k/bwGYx3W1sb6UNeXh6ZY2DDq6qqSLKT4uJizC3C2O/fv5+UR/8AxB944AGyCoDVITgaOO/DDz8kK0WlpaVk9Qfz9LrrriMM+ldffSU8+uijJEMhnE30F44nVhQwDjiysAvmOpwYpBeHo4pjixcvJraD4wuAj37BoYUTwKZMH+jaDKRrZ4/Bvuh7bW1tcMWKFTtzcnL+deGFF651u91+sJ7YtIj7RSqVRqRSaVihUERxX/T39yvA5EajUW04HNZJJBJ1OBy2aDQagyiKqYIgwKsoWL16tb20tPTpCRMm/D0vL6/9DP455EPjFuAWOI0sUFtba/zb3/52U0ZGRvm0adOeHjly5NeQW51GXTzlXeEA/ZRfghPXgXXr1qkbGxsn+Hy+y3JycrIFQchG+vbm5mZzeXm59uuvv45UVlb2dHV1SVpbW6Pjx4+XfvLJJ7LCwkI1NlCVl5dr9u/fL0HUgvT0dLDqkQULFsSfe+658KWXXurRaDRg5KMKhULhdrsVhYWFqq+//hrgIPKDH/yg64UXXpDOnTu3f/v27c5zzz33jeLi4u2NjY054XC4SKlUpqakpECzGWhublalp6cHDAZDNBgMRt1uN0B6wGKxIAqAvKOjQ221Wp1ms9kVi8Xc0GRbrVYJwDxAOyLSYMU3NTUVGl2P0+mMy2SysMlk6pBKpaGenh6ZXq8PGwwGL3Sj/f392MgVs1gsPqfTqe/s7JRkZWVF09LSvFh+7u3txaYwqVarjSICBAASwrDl5+d3NTc3GwKBADaIiXa7vau1tVXT29trksvlvry8PLff79d0dnam6HS6sFarBYiS9ff366LRqAR9iEQiRr/fb5dIJEOtVusot9td5PP58rEM7nK5Am+//Xbzv//973BZWZlHLpfb5syZM3TWrFl6bDKjEUGSM/EdCpQnzyyW8f7Xv/4lvPrqq8L9999PQOQ111wjXH/99YRtBii99tprCdD+/PPPhZKSEuE73/kOYZrvvPNOoaenR/jFL35BnDD0acOGDcIPfvADISsrS3juueeEjz76SPjtb397QNqCMu+//77wxBNPEBA+efJk4corrxRefPFFAs7hdPz85z8nfdmzZw8B4z/84Q8JuAdoBhteVlZGVmXA0EM6hTrhBKCfb7zxBhkLwP/8+fMJe//www8ToL1ixQoC2tHnP//5zwR0o+8ajYb0FatDqP/1118Xpk+fTsa7aNEiYebMmQTMw+GE83HHHXcQpxUOKZwKHHvzzTdJH2+//XYikXn77bdJv3A+xgeQfqRrw2zkO6gsy6RTwP7ll18Gly1bVi2VSqsEQXCLohhChlfIVRJLw2GZTAZdMJxWrVQqVcZiMTW00AqFQhWLxfRyuRxJf7R4lcvlCpfL5bnkkksemjlz5hunW6KiE/fLyGvmFuAWONUWAEB/5plnbkhPTy+dNm3aykAgone45wAAIABJREFUgL0wnEFnLgwH6Kd6lp7g9gHSFQqFxWq1psRiMfxpS7du3TockVpSUlKaJ06c+Onnn39e6nA4WvLz8z1btmzJ1Wg0iJFsslqtChz78ssvy3t6eszDhw/fMmHChL0ff/xxcWVlZY0gCMH9+/dnG41G5549e4o9Hk+FzWarBSg+99xzP21qapLk5eUFW1pa4ohEodPp5I899tj5X3zxxcXjxo2LXHnlle4dO3ZkLFu2rGTq1KnOH/7whz1btmxRrl69Oru8vLz3iiuuQFSZtFdeeSV15MiRXddff313Q0ND/P7778/H5tYbbrih/6uvvtK9/PLLGeecc477iiuuqP/ss89SXnrpJdvEiRM7Fi1a9Nru3btTV65cOc1ut++78847P1i9enXRl19+eX5FRcU+yAXq6+snPvDAA5UzZszYDI382rVrS99+++3xdru9bdGiRR9t3ry55M0335xWXl7efcMNNzzV3Nx8wX333Tdl9OjRTbfffvu6Dz74IOP999+f5HA4Gq+//vqqjRs3Fr/66qslw4YNa1i6dOnrGzduHPXggw/i+5bbb7998/vvv5/z7rvvThw1apT+pptuyt6/f7/8wQcfzBgzZkzslltuiX/xxRfRe+65R1ZTUyOfMGGC5L777pONGjUKulMyUygjy8ojjgQCcR4FeRTk19TUEPb8lltuISATABsgd82aNYTZnjBhAgHaF154IZEsjRo1ikhDbrjhBsJWA7wD0IPBBjN+6623kveQSf3tb38jYNdisZA+jx07VvjLX/5CmPPKykoBzgH03mCg0a+7774bGyOFZcuWCb/85S/JHgY4IWDZwUoDLP/zn/8ULrroIqJxx4oBnKaXX35ZuO2224T33nuPAGb0EYz2sGHDSH/QPwBlrPRg9Wfp0qVCRUWF8OMf/5g4BdQ5+Otf/0rAO8aEFSP0BaAbMi8A+Q8++EAYMWIEef/YY48R8A/Qf99995F2MRZIhrBXA8w7gDnYe6xMHOnasAA9sdJz4JzkcI5wPO66667WoqKinQ6HY0MwGOzHahQ2H8pksrhcLkdEDRH2gRMZj8eV2AkolUoRSUkWj8exERFOrQJhUkVRhNi5q6SkZMvo0aOh//wmziZ/cAtwC3ALnGALIMzismXLrs3IyCibMWPGs/F4fDsH6AcbnQP0EzwJT5fqaeiuRH8kS5culSL6ChjxpUuXSu69914SxivxnhRbs2aNZMGCBRJoXKFPNpvNcZRfs2aNFK9MXWBFpd3d3dKxY8dK8/Ly4AUfFG0iEfZLUlVVpevv77dkZGQobDZbfzgcTqupqclChICSkpKWpqamlK6urqyUlJRgbm5uR1dXl7Gzs9OKOLlZWVl93d3dusbGRnNGRkYIDHZPT4+iu7s7Dcv9GRkZrcFgUL1//35jWloa4rrvCoVC5tbW1iE6nc6fnZ3d1NfXp+/q6krD9waDoTsSiSB1uAYRCbKzszudTqe8s7PTrtfrA0VFRZ11dXVWt9udYTQaQxkZGXVyuTxt165dwzQaTR8SzLhcLpvT6XSAQbfb7QhHZmxqajLr9Xq/w+Fo7u7utra1tRnUanXvf/YCVHd2dup7e3sLLRZLanp6+gi/3z+2o6NjqMlkAkMeXrVqVed7772XlpOTI8nJydFdddVVWMk4COglQqYdSJ99pDlGQSDdRArgB7YZwBhAE4AOwBRsM8A1JB8AuWCqAUq7urqEK664gpTDSgokLRT0Q3YCsHvjjTeS7//+978LjzzyCJGQQPKCV8hmwJaDuYZe+/e//z0BtpDJjBw5Uvj+978v/OlPfyJPSEkgUYEMBQAXbDo07Ogv+gIwjs3KANdwNsCw4xgY8FmzZhH2Gn3COT/5yU+IFAtgv7W1lbQLW6I9qg0HgF6+fDlhxsHEo65nnnmGOApgxAHOIbG56aabiAMCJwXfw6lBGbSF1QWAdey/wHvYCqsOKHOkB3Wc2I2nOAfXiE0mhWsHGyxbtmzbvHnzltlstjc6OzujHo/nQIz0KVOmHBQvff369eT3nR7H5ylTpmCvATmOc5GM7GRlLz2SLfj33ALcAmePBWgUl+Li4tLZs2evKCoq4lFcki4/B+hnz/3AR5qwQEK6DqkutOs0vjCVtJPPie/IW+qIJCI1ANDQ+wZRFtjv6WeUISnJBUGADh70N430QM9HXHp7PB6/0u/3X/6vf/3Ls2rVKk9BQUH1/PnzkQZe+fzzz99UXl4+Yvbs2ZAwHADkVEvOZvw8msyc9DwazQSSlV27dhHADYYYwBUMcWNjIwHGmzZtEi644AICTCEXAaMM1hvgEbprgG48UAZP9BEs9LvvvkvANhhw9AuM+O9+97sDAB0AHt9BzgLWG3U9/vjjhL0Hcw3NN1YKICEBCw82HMw4Nil/73vfIyAYZfA96sL+CLD/kKyApUcdS5YsEX72s58RdhtgHE4GdPcA+QDWqB+6c9gEKwVwQF977TXhnXfeIeMCA44NpRMnTiTlsKEU46MSG7Dkv/71r4mjARa/oaGB7M3A6sDw4cMPsOtsxtGjuQHpvgKUZTerwuZbtmzxPPPMM6/fcsstvyktLa0+mvp4GW4BbgFugdPRAojicuedd16Zl5dXPGvWrBUlJSX1p2M/T2WfOEA/ldbnbZ/VFhBFUfv6669XrF69engkEpFfd911n8yYMaPNaDRiv6ztiSeeuLS3t/emSy+9tKiiogJSJcQ7PhCykMbuPhIITA6FSJl0bMgEqw02+sknnyTgFsAaQPjcc88lunHovCErAaMN/ThkItjACZCLjZjQdN91110EaOOBTaLYjAlW2m63ExYYmnYAZoB+MNioFxIYgH3IQqAjh4wGdUO7DqYY4BRSG8hpwIKDIcfmS4B/yHLAsoPxBzgGAIe0BBtKwXCDRYejcdlllwkLFy4kkhNsJAWghxMAnXpiYzQB3ojGgiguqBvPZ599lkh84FhgsyyYddgGm01RDiAcchNEuoF8BhtR9+3bR1YHtm3bJmzdupXo8zH+I12b5BuAro6woRch50HUlmeeeWZjWlraH2bNmvVxeXm596y+efjguQW4BQa1BbCX7JFHHkEm0ZLp06c/VV5evo+HWTz4knKAPqinOO/8YLfAkiVLwLKrb7755qjNZjsAukRRVFdXV2c9/vjjl0Wj0SsuvvjiYdCtG41GZCA8KGTh0SQASo4MArsBmAOgA/RDg0113dB9A+RCroJNk1Qygg2V0G8DjGPTJM4B+MbmTWwQBRgHAw25DAA8JCqIrQ6pB5WOILIJZBbQk4OpBjMPEI0+APBDJgIZDSQlOB8gHOAXkhGw5y+88AKJ9AJdO4A1mHSAc/QTdkAkIQBw6MoBsLHxFDIajB+OB1h2bGpFX6FHB3sPVhw5AaCTR98xBtQD3TscBavVSrTwkOygnj/84Q+EgccKBBwHjAcSGvQTgB2SHowvOYnU0cxVlkFHechQqqurQ2+88cZOr9e7+sILL3x9xowZCFV6kJzlaOrmZbgFuAW4BU4XC+zYscP8wgsvfNdmsw2bOXPmioqKik080ywH6KfL/OT94BY4rAV27dql1Gq15ocffviCUCh02ZgxY8aOGzfO5HAgOqPmgARioMQ5yZsTWYBOtc04BpYar9B+g4kGCw2gDjYYshDIXSBHwfdgdbEhFNkQAdYBSsGuA2TTxEgAzZCjgC0HMKdsfSJDJqkb5VEHNOhgtwHuUTdCGCKiCtpDOE+ci+go0ICjPwDuYOzBUI8ZM4aEOoQDgPMBjjEOAHnUjb6jrwDhAMp0tQHMO9qFQ4CyAPcA31gdQJvoO84Fww7pD/oNmQ3GRTfoohzdZIo20C+MFfXiulD9OcokM+jstaLvk50nfA4Gg2Jzc3Ns27ZtvevXr98iiuKaSy+99MO5c+e2cZaJ/3BwC3ALDHYLIIrLU089dVN6evrwKVOmrBg5ciQSsvEoLsyF5Qz6YJ/lvP9ntAWgha+pqdG/88475V9//fX09PT0SSNHjiwvKioyDh06VG0ymcg9DFBHwSBYagqYWePQJD4sMGQ3jqIsm5iInks3mdLv2E2ntG1aNjmxUfLFYbNr0vaS66CfqWaenpO8kfJQF/5Q8caTwTHbZ9oXdtMmeyw5ORPbBj2HHmM/4xiVq9BxsOXY73H9fD6fWF9fH9i3b5977969DfX19Z9ZrdZ3582bhxClzoULF34Tzoc/uAW4BbgFBrEFuru7DQ8++OCNmZmZFdOmTVuBKHEcoB98QTlAH8QTnHf97LLAhg0bLG+99dao5ubmc+x2+xSr1VpRUFBgKC4uVuXk5CgQn5uCW5oRkzLHLBBEGZpWnspjksM2UhCeDFxZsJwsrTmaRDyHu2Isk5wMctn+HAmYHy5ZEwuOk1ceWIfkSG0M5FTQc1hADhvRa4DvqZ3ZtvF9V1dXpLq62l9bW+tsbW3d29LS8qlMJts6ZcqUnRUVFZ3l5eU8gcfZdbvz0XILnNEWaG5u1vzxj3+8dsiQIRUzZsxYUVZWtksikXACgrnqHKCf0bcAH9yZZgFRFGXr1683f/rpp2VtbW0jDAZDhVqtrkxPT7fn5OToS0pKVNnZ2VJILdjNoRRMJ7O4rH2SmeBk21FQmcwUUxDPAtwjxf8+1HUZiME+Fgb9aNtNlpUcShKUzJQPNPaBnAk6PlqeJh6inyGp6erqCtXX17ubmpr629vb+zwez46enp4tUql016hRo/YtXrwYibf4ku+ZdhPz8XALcAvg/0l5++23X11QUFA6ffr0J8vKypBbhT84QOdzgFtgcFtAFEX5xo0btZ9++mlqb29vsUwmK49EIuPi8fhwvV5vzc/PVw0dOlSVl5cng4aasuuUwaXSFsqsUzkJC7JZiQlljNnyA8lhkoEpyzQfCTwng+b/5godqQ12fMn1D8SusysPySsGyYx/sr1Ym4Eld7lcsaamJm9NTY2/rq7O09/f3ySTyb6MxWK7u7u7m0wmU8u8efP62tra/FzK8t9cfX4OtwC3wGCxAP7Dbr311qscDkcFAHppaWkt3/x+8NXjDPpgmc28n9wCA1gAMd2rqqoUHR0dhtbW1uz+/v4cp9NZEAwGx7hcrgJBEKxpaWnG3NxcTUlJiQZSGERHQbQRykxTsI7q2fB++EzLJAPvgSQnLDgeiGmm9Q10IVnm/HAg+3DfHWkFYCBn4VBOAT1OQXmyfj15fOzKBMA4Npfi2dbW1lddXe2ura3tbW9v9wYCgU69Xr9Zp9Pt8/l8zbFYrPn888/3LliwIMyXd/ktzi3ALXC2WACZRJcvX37jkCFDyubOnbuyqKhoG18x5AD9bJn/fJxnkQUSmWJJMqRnn31WbjabrYIgmGKxGDK15nV1dY3v7OwsCQaDyNKqz83NVRQVFSlyc3N1aWlpMkQtQUQVlvVNZpTpJtNkmUwyME4G9Ud7GZKlIiygPto6kh2J5DoO10aynCXZQcG5AN/YzEmdGmzIRWQaRJdpa2sLNzY2upqamvzNzc19fX19LUqlslaj0Ww0mUx1JpPJ39/f39vT0+OqrKyMLF68OMYjshzrleXluQW4Bc4ECyCKy2OPPfbd9PT0kdOnT19pNpu/LCwsDJ0JYzteY+AM+vGyJK+HW+A0tQB06x0dHRaPx5PW2dmZ2tDQkLZz505o2PNcLpc1FoulK5VKS1pamiY3N1ebn5+vy8zMVEMagxCFKSkpBLzTsIksiKfvD6VPP5LWm5qMZdDpBtdjBehHYtBZ1j+5jcMx8wDhCMuIZEfd3d1CT08Pwi4Gm5ubvQ0NDf6WlhZvOBzuicfjzRaLZX9eXt7O0tLS+qysrB6Hw9E7ZMgQZJPlD24BbgFuAW6BhAV6e3tTHnrooe9mZWWNmDp16uOlpaWb+SriwdODA3R+u3ALnGUWQOjGlpYWVUpKisbr9er27NljaGpqMnR1dZk6OjocjY2NhYFAwBaPx42CIBj0er3WYrGo0tLSlCkpKbLc3FxZRkaGzmw2a3Q6nTwB3iUA8HK5XIInGP3EA7IZHINchiRZSnx3kHyGZesPpftOZrjZiCisTIc6CwlAHk/EfRfj8ThN7iPigc+xWExEVlCw4ADgfr8/7vV6g+3t7b6mpqZQT09P1Ol0Bj0ej8/tdrtCoZBbqVS6lEplv8Viac3Ozq7Py8vrycrK8mZmZrpSUlJ68vPzg2fZlOLD5RbgFuAWOCYLIMziAw88cGNWVtbIOXPmrBQE4WserYoD9GOaRLwwt8DZYoGETEbpdDo1kUhEHY1GVS6XS1VfXy9va2tTtba2ZvT19Zl7enpSvF6vPhaL6SUSiVoqlSrlcrlCp9MpzGazymAwpOj1+hS1Wq1VqVT4rNJoNCq1Wq3S6/VqjUajlEgkMplMBsBOcDxeaRx3+h6fk2U2kMUDWIfDYTgB0lgshnOlAOuRSCQOBkYUgbtjsWg0GvX5fP1er9cXCoWCAN6BQCDg8/l8Xq/X5ff7/U6nM47Y4zgXp8Tj8YBUKvUbDAZXWlpar9Fo7DGbzf0Oh8Nvt9uDJpMpKJfLwwqFIpSenh6SSCTRs2V+8HFyC3ALcAscLwsgisutt956TWFhYcWcOXNWOByOvVzyxwH68ZpfvB5ugbPSApSB7+zsVAqCoIhGozKn0ynt6emReTweeX9/vxpAPhgMpvT19UHYnhIOhw2xWEwniqJaLpcjYLsSP9B4lUgk8ng8LkO9AOAwKrJ2JgA6YeZlMpkU3/v9fuBxUSaTKePxuBpOQiAQSIMzYbFYWkKhUGc8Hu+PxWJuQRC8EonEHY/HnXjV6XQeg8HgVKvVHpvN5ktLS4siHCV94rPBYIiYzeZgenp6kC+3npXTmw+aW4Bb4CRYAJmyV65ceRXCLM6ZM+fJwsLC2pPQ7KBqgktcBtXl4p3lFhh8FkgAb3lnZ6fC5/PJlUqlLBgM4ikF8Aa4B2seCPx/qTZ9D6YcT7DtPp9Pmp6eDqZcolar5YIggI3PWLdu3XiXy5U5b9689y0Wy554PO72+/0Ro9EYVqvVEbvdDqY7Pvgsx3vMLcAtwC1wZloAZM1Pf/rTRTk5OaXTpk17qry8fB//neYM+pk52/mouAXOMguIoqhobW1NX7FixTS/3z/k+uuvfyclJWUv35R5lk0EPlxuAW6BQWeBvr4+4/333//dzMzM0pkzZ66sqKjYxMMscoA+6CYy7zC3ALfA/7UAmPmamprUF198cU4oFCq4+uqrXysrK4OOkYfq4hOGW4BbgFvgNLYAwiw+9dRTN2VkZIyePHnyypEjR26QSCTh07jLJ71rXOJy0k3OG+QW4BY4HhZYsmSJdPHixZannnrq0lAoNHT+/PmvWCyWKh5F5XhYl9fBLcAtwC1w4iyAMIvLly+/ISsrq3L69OnPlJeXc4CeZG4O0E/c/OM1cwtwC5xACyDqTGtrq2XlypWXRaPRokWLFv2zqKhol0Qi4XHHT6DdedXcAtwC3ALf1gLNzc2aP/3pT4vy8/PHTp069Wm/3795zJgxkW9b75l0PgfoZ9LV5GPhFjjLLNDR0aF75plnLpFIJKULFy58Pj8/v5pvNDrLJgEfLrcAt8CgswD2EN12221XFRYWjpk6deoTpaWluyUSCc1VMejGcyI6zAH6ibAqr5NbgFvgpFigra1N+9xzz10slUrLLr/88tUFBQU1/Ef+pJieN8ItwC3ALfBfWwAA/fbbb7+mpKRkzPnnn49Monv4b/fB5uQA/b+eXvxEbgFugVNtAWSjW7ly5bxQKFQyf/78l8vKysDC8I1Gp/rC8Pa5BbgFuAUOYwFRFLV33nnnjWDQZ8+e/df8/PwtPPEbB+j8puEW4BY4AywADXpTU5Ppueeemx+JRIZdffXVrxiNxm1ZWVn+M2B4fAiD2AKJrLwYASHB1qxZI1mwYMFAI2JJMizvk8+bN28mr5WVlUJVVRV539TUJMnJySESgGAwKKrVaklZWRk+H1IWsH79+gNtTpkyRVyzZo2wYMGC5PIiZy4H8WQbpF1vbGw0P/rooz/IzMwcN2XKlBWVlZUfSySS4CAdzgnpNmfQT4hZeaXcAtwCJ8MCYNAff/zx74iiOOyKK654oaSkBMuk0ZPRNm/j7LFAAnDj/xJPAFwZ3tfU1JD/ULlcLunt7ZUqFAqJx+ORIsttKBTSRKNRjc/nUwUCAWTLxRPfSWKxGBJwIdmWInG+1O12h6VSqVKhUMgkEgmeCoQSjUaj8sRntIksu/FgMOjRaDQaURTD4XA4gIRf+E4UxRjqp/dAPB6PiaIo6vV6QSqVRkVRDOJVo9FEka03JSUlrNVqfZFIBE5t1GKxEPButVrFWCxG3kejUTEvLw+JvnBfUcwAUM+Tf509t8BxHynioC9fvvz7Q4YMOX/y5Ml/KS8vX89XPw82Mwfox33a8Qq5BbgFTpYFAND/+te/zhNFsXTBggWvGQyG7TxR0cmy/pnTTiLbLUBuLAFC5d3d3UpkvvX7/QDVirq6OgNCw7W1tUlFUTRFIhFVLBZDZlxpKBRSAZQju60gCBq5XJ4il8vN0Wg0BfhYFEUVnlKpFIAcQF0RjUYVeBUEYGepNBaLAWDLEg+0gf5Iw+GwTKVSkWy6sDjY7gQQF2JA0aIYl0qlYjQaBWAGOo/je7ziGEC6RqOJAJjL5fJANBoNKpXKkCiKEZlM5o3H472RSMQpkUh8oihGI5FIVCaT4Ttk4o3L5XKc5/f7/c7s7GzBZrOFLBaLKy8vz6nVagHqkXeAOi4A8Ry8nzm3xgkbCe6l3//+99+z2+3nTZs27XFRFD8rLy/n8kTG4hygn7DpxyvmFuAWONEWQBSXJ5988kKFQlF++eWXv+ZwOBBmkf/In2jDD8L6GdkJwbkAv93d3Wqv16vr6upK6e3tNdbX1ytcLpfe7XabpVJpajwe18ViMZVMJtPKZLK0SCSSLpfL9ZFIRK9Wq9VKpVKuVqtlkUhECTZcIpEoZTIZWHCFSqUCsJbq9XoJyG4AbABtuVxOGHew3lKplABvqVQqyGQygG/yqlAoyCvK4oH3KIPv4/H4gWc0GgXDDWAPsE6Oo1w4HCbH8F08HifgPRKJgBGPBYNBvIdMRhIIBES/3x8Ph8OReByHI9FQKARwTwA9HIBoNBoJh8PBeDyO8KUhuVzuEgShPR6Pd8diMbff7+9LTU2Nms3mgF6v77VarU6j0ejR6XTBlJQUX3FxMWQLZFWLS2kG4Y1zgrqMDf4PPfTQDfn5+edNmTLlb8FgcCMPs8gZ9BM03Xi13ALcAifbAqIoqn/zm9/M1ul0Y6644oqX7XY7NomCBeUPbgGAVABxSEO0DQ0Nlj179pjr6+utbW1tRgDxeDxuEUXRKpPJbCqVKtVgMJjVarUODHiCCQfQVmg0GrlOpwNbLtPpdKJOp5MaDAYZdOBKpRLAm4Bo9glwTUE3QDMeAM0DPQC86Xd4zz4OdfxIl/dozqOgHkA++T2OBQIBPONerzfu8/nigUCAgPpwOBx1Op3haDQaikaj4Xg8HopEIt5QKOQMBoNg5HsikUhvIBDojsfjToPB4CkqKvIMGzas02az9eNzTk6OBw4DB+1HupJn5vfV1dWqJ554YlFxcfE5EydO/HNJSQnIFR5mkbncnEE/M+c+HxW3wFlhAVEUNUuXLr3UZrNdeNlll72m1WrXGo1GF9fHnhWXPxnIElYcMpPa2lpLTU2Ntba2trC2tjazr68vIx6PZxkMBltKSopNrVYbtFqtymAwqMxms1Kj0ajAeoPthl7bYDBIwXKr1WoBTwBwsNoUaFMQDcYa7+lnFoAnA+2BAPpAZQa6ckcC24cC/keaBYfrI9smOz7K4Hu9XsLQg60HkPf5fDGv1yuCgQcj7/f7Q9DVO53OiMfjCQQCAY/T6ezwer2dUqm03WKxtFqt1rb8/PzmioqK3szMTKfFYoEWnoP2I124M+D7+vp69Z///OfrHA7HmMmTJz86bNiwKg7QOYN+BkxtPgRuAW4BWGDv3r2G5557bpHdbv/xRRdd1K7X6/+uUqne1ul0fdD6CoKgcrlcQiQSUUO4i3OwOU+tJh8BJrAJL6bVaqGbJYQFjuM9LR8MBqX4jHPwNT5rNBoiEUB5iHyh1Y1Go9HMzEwvmoDcoaenR5mWlhZtamqCLhkb8g60Qdvp6+sTTSaT6HQ6D5AlZrOZXNz+/n4AQtqGWFBQEOvp6SGf6fFYDHsC42J6enp0zZo10YULF5LVA1EUMXZpS0sL2ViIjX4ajQaaCiKtQHs6nS6anp4eHGwrDrg8NTU1ytTUVDWuK3Qizc3N5t27d+fu3r27pLOz0x4MBq1arTbTaDTm2Gw2Y2pqqjYlJUVpMpnkFotFqtVqCfjW6XTkiQ2TYLvxOBSDTe849ntMKfoZDHTi2vyfmzMZ0A/UzuHu6GMF/kf76zCQY3Goc9EHFrTT99QGrF0A4iGjAXD3+/14ij6fD/McID7idrtDnZ2d7t7e3h6Px9Pa09PTFY/H+7Kysjpyc3NrS0tLm4YOHdpns9mCer0eEpnQ0qVLI0uWLOEbU4/24p7m5Xbs2GF+6aWXvp+VlTVq8uTJf62oqPgC0qrTvNsntXucQT+p5uaNcQtwCxxPC1RXV6esXr36xszMzF/MnTvXrNVqqxUKxctqtfoTYC2/31+ICBg+ny9XKpWSyBvRaBSb9aD7jcdiMalSqYwqFAqyOZACC4ANADhE3UCZUCgEIBZTKBRRMIYSiQQbB1FfXKvV+iUSCXS5TqVSWaPX65uhUfZ6vXaDweBrb28vAGBWqVTYgAeGF3hfhv19SqUyrFKpEL0jFI/HVdFoFKATYDGg0+nCiASC9kKhUESn07nhTCgUirDL5TKiL0ql0iuVSsNKpdIXDoe9Nputx+v1KiUSSUYsFgt6vV5bIBAAUxyIx+NKbCiMRCJGJAkRRbFfrVZ3qdVyrmIDAAAgAElEQVTqNpPJhFWH03Z5GaC8vb2dbL5UKpWa3t7e1P379xfu3bt3TFVVVXZ/f3+ayWTKzM3NTR0yZIg2IyNDbrfbYXN5QgN+gAWnchJW041jlB2nQJs9xs5ZzBEWYCeD3MOx4pRxP14A/WiY80OB8COx9xSQH0meQ21Dy2OM1NlJaOAPSH+oLh73E6QzkM0Eg8Fob29vtK6uLtbW1uatra11d3d3d6WkpHTm5eW1FhUV7SkuLt5VWFjYKgiCC/eA1Wr1nc7z9Xj+xp2pdVVVVVlWrVr1w4yMjHMmT578hNlsXpefn8/DLDIXnAP0M3X283FxC5wFFmhubtY89NBD3+no6LgnNTV1qFwuj0gkkpZoNNodjUZlfr/fAJ2wVCrVUjAD0E3JcoSkS4BzbI6j8aAJkJfL5TG5XE5C6gGMA5TjGGJQo26ZTIbwd0DbEYS7wyY6mUyGaBiIjCEPBoP6BCuvhUMA4ALwB20yZetRHyJuoG3UiYggie/hMEQTTgVYfvQtAkADkK1WqxEVBMAHYToQZQN/bHAUfOhrKBQygimXyWRq1AuaHeH6En3WyGQyhVKpDCoUiqYpU6Y8PnXq1M9tNhvY/9PqkdCQK9ra2jKCwWBhVVXV+I0bN47au3dvdjwezywqKjI7HA5VRUWFLDs7W6bRaKAJJ4x4wo4HNlZiYACOsBuuBQtAKWhn5Sooz7LGFNCzBqJ1UcCdfH6yMZMB9ZHYelrv0QDxQ124ZMafdQ4Op4kfqL7k8tQ+9DgF5gP1m0pj6HWAPen5APLBYJBsaMW90NXVFd+7d29s69at4fr6elcoFGrPzc1tPO+8874aMWLEFqvVuslsNnu4lO20ul2PqTP19fWmJ598cnF2dvZYhFmUSCQbeBSXg03IAfoxTSlemFuAW+B0ssC6devkPp8vp729fXI4HC5TKpVqk8kUk8lk0MEqPB6PnMSwk0oRRQJAGgAX8aDxChYcIBZoG/GkEfbOi+gbsVhMg1jScrk8BO1xOBxWRiIRHVh3hULhjUajyng8bojFYgoK3MB6q1QqL1hx2Ajl/X6/HuVxXiQSgewkJpVK0Q+E6APTjRB5EYTcA1AHYE/Exo6BWU9E30BbKrlcHpfJZL5ErG0LQvTBaUD7CJ+nVCqdKpUqAmDq9XpTwuGwAePCOBB3O+FgAKxbQqGQzefzmTZv3mycNWvWiokTJ/6joKCg8XS6tqIoKru6uuzV1dUjP//884u2bt06we/324cPH66aPHmypLS0VGI0GgkgZ1lxgEQ4QiygBhDEygQbLSVZ1w2QiAfsh/f0fJaBTgb1yfai7Do9Ts89Gj06PWcgEH8kDTrbj6Nti3VKBmo7WbJCpSyUUacRYwZyWFhHhXViqE1pXfQ60Tphd1w/vKIOvHo8HnHv3r3ixo0bxU2bNgUDgUDv6NGjv7744otXjB49+lNIuSQSCTac8scgsgDCLC5btuy72dnZY6ZPn/5UeXn5Bh6BiwP0QTSFeVe5BbgFjtYCibjRhyIdWPnG8ZJyHCvB8W3aPVRbyZkoCXmZZDPaLj1ON1Na7rzzziXnnXfermnTpq1GbOujtfWJLAfWfOPGjYbW1tZzNm3adHVdXd20jIyMzOnTpysnT54MLT8BbjQEIQXFLCNLASINQQgniz4oe87qwnFuMkhkWXZaXzLoH8gOh2PFB2KzkwEuPrOAnAJpcmGTIrwkt384cH4o4D/QqsGRZDsUYLM2HWj1gAXn7JhYeRE7rmT70BUn6hiBZd+6davw7rvvips3b+4oLi7eOHXq1KftdvsnlZWVbi57OZF35vGtGxG4fvazn11fUFAwYvLkyX8uLS1Fkrlv8xt5fDt4GtR2rH8wp0GXeRe4BbgFuAW4Bb6tBTwej/Wee+65Z+bMmU3nnnvuU6mpqe5vW+e3PX/Dhg2ajRs3Fvf29l7Z3t4+r7S0NGfq1Knq4uJisieAgmgANTaqykDtAtShPAXz+AzAxwJJCn5pWRZEUnBJ2XS0RxleqiWnbD2tk2WGqZyGAlBWf06PoT8ox0aDoWAUdeI4HBHaL1oe51MGmwWx7HF6PmxAmWpqJ1ofvmP7hfFhnPR7qien42JfaV9YsE7fs04Fa3NEfqERcZJlRcna/kPNJZyH1ZC2tjbho48+Cn322WetZrP5g9zc3GdDodDuu+66C/p0vpn0296MJ/h8ROD65S9/eWNubu6wWbNmPVZQUFDNAfrBRucA/QRPQl49twC3ALfA6WiBrq6ujOXLly+dNGlSuLKy8jFRFJvtdjskMSc9jjwyaG7YsCF17dq1F/b09Hw/Ozu7aO7cucaSkhLo5on5WEAIIAlpSzIrzNqZAlQKMj0ej9Dain2G39SF7202G2HkUReVVVCJBc7DOZ9//jkpV1lZeUD+gvJ4sJIXtt5k0EvL030IFOyjD9gw2d3dLWRmZpL68B7HMzIyIFVC+ELBaDQKWq2WgGkK/KkkB3VRcEtBO11NoPagjgoiA/X29pLxo08YF8JK0u9ZcM6C+WRmmzpKAMrsSkYyi87aAeP8+uuvyXhmzpx5YCPpoRyYge4ZOk7WwWhtbY2vXbu2b+vWrbs1Gs0bDofj9fHjxzeVlZVhPwpnZE+zH5/EvhJ5R0eH6ZFHHrnJZrMVzZo1648VFRUIs8gdK+Z6cYB+mk1e3h1uAW4BboETbQH8SXZ1ddnuueee38+fP3/0qFGj3hNF8d+hUKjeYrF0BYNBbCCVe71eaSQSieXl5SH8Gf48xZaWFvK/YbfbSVp3epyCocQfMJHRVFVVScvKyoSamhoJNv9hgy00xVOmTCF/xJs3b5ZlZWUpmpqa8tasWXNFNBq94bLLLksfP368igJwCjaTNdHshsRDgTnKLgPMQhpx//33ExAMUAowOn/+fGHq1KkCwmayuvP29nYClA0Gg7BixQqhsLBQuPLKKwmoxSNZosE6EagfoBXgdc+ePaS94cOHk/OobIaV1KBfTzzxhPAfuZHgcDiE//mf/yHn/+Y3vxF27twp/Pvf/xYuv/xyYejQoaRdao8tW7YQ0D5s2DAC6BHtBw8KsjF2ujKAc7Dq8PrrrwvPP/88AfwY88SJE4ULL7xQsFqtpI5EBKED5qSAP5k5p3ZAeZyH/ibr75OdA7T/hz/8gdj1j3/8I+knBefU2TmShIfaMNlBAPjfs2dP+MMPP2xsbW19vays7KV58+btt1qt2Dh91KBvyZIl0nvvvVdSVVWFLLAH8JHD4WDriFMnFo4llEc1NTVIWiW12+1Ce3u7JDMzE/cJCW+KJ+Z+WVlZfPPmzQjveaDesrIylEMSLKVcLlcgcSuyuVqt1ui+ffsUFotFxPuGhgYhLy8Pw8c9RxxoRDX6T/SqYGdnpwab0K1Wawxt2u32WENDA4njT9t3OByx9evXC1OmTJGjrt7e3lhlZSX6I0V/kHgrLy9PbGhoIOc4HA5Jd3e3HHUmriPJQkszwra0tKjtdnsEmXjlcjk28JANHNjkm5mZifHhKXZ2dgoIAYv33d3d2HODzffYcJ8aDodHPf/881eFw2HZRRdd9GBZWdlXPMziwb9kHKCf6H9CXj+3ALcAt8BpaIGWlpbUX/3qV39YvHjx5cXFxQgfWSOVSrchVKRcLu/BEjRS10ej0aBUKkVGSC920mIzqyAIPqPRiHTvCP8YcblcotFoRBQY/JFr8Qfd19eXEo/HAR7kCC+JuPIymSwklUqxoTWEsgg3GQwGhzz66KPX+Xy+hYsXL84ASKXAkAI2dmMiZWkH2qTImpky7jRL5ieffCL89re/FS677DIhJyeHAF0AZ4BVMLsdHR0EBJWUlAjPPPMMAddXXHEFOQ7glZWVRWJ6Awz29fURRn3v3r0E2J9//vmE7UY9KDNu3DhS/7333kuOL1u2jDD1X3zxBQHNo0aNIow5gC3aWbx4sfDrX/9aGD9+vDB9+nTiGPztb38j5Tdu3CgsXLiQsPlgnydNmiS43W7htttuI/2/5ZZbSJ0oh/PQL6fTSfoNG2VnZwu5ubkEwD/11FPCBx98IFx99dVCU1OT8NVXXwmLFi0iIL2+vh4OEwCVcO655xKmHWAO48C5qGP//v3EXugn8gusXbuWfF9eXk7YeJQHaId9AOJhB/ThnXfeIQ4BViNgL9iDbu6l1yxZ1z7QLZMsQaIMPpXqtLa2hl999dW2xsbG16ZNm/b8xIkT64xGI3UupX19fQCuiL6EqErkgVwCmJtwUjwejyoQCMjxEekNJBKJHyFQDQYDIihhMzlO9xkMBsjBJF6v1+T3+7FT2yiXy7UIrxqNRvWJVQW/UqnE+eS+iEQiPmw+x7gQRSkWi8EJlXR2dmbs3Lkz3+12m5CZFRmdvF4vwqyqE1GaAlKplABlRIoKBAJByISkUmlaOBx263Q6SyQSgaMQiUQiiNYUQTQo3Hc0ypPP50MoV+RcwL2JORkSRRErDNhojvwIcBAAziW41gDRCoUCG9kjcD7RPn4HwuEwNqmLUqnUEg6HQ2gboWGxQR4OWGKjO+pDOFlsao+Hw+EgHBSVSmVAMjC0aTAYUgwGw/CdO3eOFARhy8UXX7xs5MiRW7Gh/TT8qTxlXeIA/ZSZnjfMLcAtwC1w6izQ3Nxsufvuu/93zJgxi7KyssxgwaRSqTMej/tEUSRxpoFG8CcdiUT6gsGgNxaLQQITQUp3r9fbCrYP3yNKTTgcxibTuFwuR3QbiUajSdFqtRpEukG0nASz6w+FQqgnAFAEEBEOh4uampouu/vuuzPBVFMWl4JyVs7AMq6sHvtQVgQ4pPWBif7rX/8q/OxnPyNMNb4Dk/7aa68Jb775poAEUQDfAOWrV68m4Pv6668H+0+AMNr7+OOPhaKiIgFsJEA56q6rqxO++93vEsD67rvvEoA+evRoAmLvuusu0s6DDz4o7Nu3T4CTgDYrKipIO2lpaeS873//+0T2gToBuFNTUwlwRt0AvZC71NbWEvYZAB2A+Hvf+54wcuRI4Sc/+QkB2tu3byfgGWC7p6dHeP/994kjMm/ePOGcc84hY4PjsXv3buGBBx4gjDpe0R+Uefrpp0lf4VCgbxjHmjVrSB3oB9oEaAfwf+yxx4QPP/yQjBeJntC/BQsWCK+88gpJsIVr1tjYKCxdupTY7y9/+QsB/bABVgJYgJ6sbz/cHUElM/SVAnO6UoBr1NDQEPn73//e3t7e/lpqauoe5CMDCFcqlQhNqkDo0cQqD5nLSCyWSE4mi0ajGpVKpVSpVNkymQyA2yWKYgDA0e/3Y54japMX8x8LKaIopgKMq1Qqs1qtBjBPEQTBCIAci8WQt8ATj8ddAL3hcNgjl8t1yH+gVqsR5lQLIOx2uzMbGxvtarUaoDiAkKnIxJrYmwCnIATGHgAbUZoS0aUkbrcbkZ1IngYw17hVE+FYwfbDAUGEKkSJwj1KErMBhMNmCccG0a7gMCkQpQpxY+G4AKQDtCNca8KpBkAnbSMqFM5BrgXYQiKRqILBIFYPEKUK1/1A23BKEmFksYoAp0SuVCoVwWAQ+QmA4eHEB2022/tXXXXV8w6Ho5VLkjiDfur+EXnL3ALcAtwCp4kFqqurVX/5y19mxGKxy/V6vT0Rrg6gmchW8KePP3g8Ekwc+ZfHMfyJI+Z8AiSTJX/8t8tkMvwZ40+eYOlEiEoSAx5gIhFGjdaJyk21tbUleXl5w5YsWYIwlAckHGzEFPY4y5wfSRJBZRcADwDHP//5zwlABBg3mUyESQYIBQCdM2cOYXkBxt966y2hqqpKuPnmm4n8ZMSIEeSqAZDefffdwrPPPnsAgD755JPkHEh5tm3bRoA0ADLY89/97ndCfn4+YcghXSkoKCCbXbH0f8cddxAmHTb86U9/StoGiEXbALxgSWFHyFjAtgOc79q1i2yOhEQEQB59Rh0AvAD9AMcWi4WMDQ7JL3/5S9J3fAbgBgjfsWOHsHz5csLoA2jDAYBjBOkLnIJNmzaRa3DeeeeRvlx77bUE7MOZwLHf//73RKqCMX755ZekXuqkoBwAP2RDjz/+OAH6cH7gcNxwww3kPDDVcFioTIZ1uo50a1AwT7X8VP/OHgcYXrFihX/Xrl1VVqt1t1wu9yScQbDMAOGwOYArVnPALCOXAMCsIhQKqVVAopEImG4w6bgfML8PxM9XKpUAtgjVKiaALeqDXoeA4sRcJfcQ2kFCMSRXAgsNAJu4nw5Igvx+vywSiXSr1eoqJBxTKBShcDiMsriPCAuNOhNhVuMqlYro6iE/++Z2IYtTKEPuWWrDcDhMCFiA5wT7DhYfQJnIzzAOnBuNRqXoA3JCYG4mwDTaJmOBdCcxpphSqcT9j5UGgHJyvyb2g5C2sMCWyHIMaRxWyGKY3yiDHAWY08hirFKp4DAhg3NoyJAhbWazufWCCy7Aqhp/MBbgDDqfDtwC3ALcAmepBd5//33d9u3bM7A8DwAdDAYJqAZ4AutG//ABvOmfPF7BkFOToXwioRM5hPMSy+T4Mz8AGHAOvqPnIQlTJBJB9tTxHR0dd9x333350MOymTzphkjKpidfpsMBdAra0Be8/+yzzwhohu4acg2qwYa0A4Abkg8w0j/+8Y+FdevWEbb3Rz/6EQHDAL+oA5KThx9+mIBPAFsATYBdsMgAwXACurq6CKhGGejIAZAhUQGYhkwG3wGwoh2Aa4xt5cqVwqeffkrkKADnAEoAvwDbYPuhLYYeHXXj2gBM33rrrUSuA0kKwD7GhAccBTDpYMofeeQRAojRdwBp6OmxMgDHAQAd/YccBX1/7rnniCQF8pghQ4YQxhySF9T9z3/+k/QZY8AKBOwCOQ9WEmgkGzD5GAMkQpdcconwv//7v2Ql4cUXXxRuuukmwtJjDwCYfNiM3ZB6qOs70G3Jat3ZKDR0wy5kQE8//XRLZ2fnn3Nzc9eFw+GDdOiYg1C40CfmLpxKYHH6VCgUYKYp6CTdSNwT5Bid1ziG+UXnNj7jO9w3dE8APqMNjBtgmd4D+Ezvm9zcXN93vvOdHrqfIyEVY4dPNN2H+5k6FvY5sYKA/QOHrZOWQ7soy36mOvND9In+Phxxk+6R+nCW/jSTYXOAfjZffT52bgFuAW6BU2gB/OE3NDSk33fffcsuuOCCC+fNmwdd7QHwxoZBBBBkQ/MdqtusThllUB9AHcAjNNgAmKWlpQS0gtHDhlCAV2i4IcW47rrrCOiE3hog+qGHHiIAHY8NGzYQgP7oo48SIAvAD5ALTTiAIQA+WEqw0JB3QEICdh11YqMnWGRoxPGA3h0gGSAT9UIfD+cEgBgPsM0AygDN0G5Dmw6gDuAOfTpY+RtvvJEAcJRF3ZDfoO+Q4kDyct999xHAD7tBSgNHAAw/gDI07b/61a8IEEcf3n77beFPf/oTKRsIBMgKAtqF1v3VV18lDPq0adPIKgQ2zKK/6Cts+NJLLx1wbNAHOA4A6HBAXn75ZWHu3LlEkgNGH23BcQBAT76eydeOgm6674BG32GlLbAV3TgL269fv77js88+e7WwsPCp6667bhffeHgKb3De9LeyAAfo38p8/GRuAW4BbgFugW9jAbCWL7zwQuVbb71174wZMyYuWrQIGl4CqukmQMqksxtE2U2FyeH90J/kUIeQX4DRBsiE7ATL7tBXA4RScA0wCfAJwAe2GfIOMO8AmgCUYJQh8QCQBxMNQAsAD7kHjZEOZh4AHeAVjDo02ADy0H8DJMM5ANAEaIfcBv2ENAVyEGwYhTQF4Bltg42GDh79ApuO43AkoKWH9AbgGP0F+w2bgZ2HM4FykLJQBh19g6OC86C5B4BGv6ATh7wGjDsA/+zZs4k2HRs+Iat57733CIhH+2DZL774YlL+qquuIvIYRJCBgwAbgl2HAwG9+0UXXUSi0gCYw1GAHXAMTgC+hw1pFBeqH8c1Y/XoyRuFKXinewpwzdkY94kwjh2vvvrqR0ajcdX8+fM3jBgxwvdt5iY/l1vgVFqAA/RTaX3eNrcAtwC3ALcAAK2ivb191OrVq+8pKio697rrrkuD3AOAE8CMgm28Hyi8Isu0UnNS+QvAMEAd9OEA1IiFTsMdQnoCRhvgGd8DUAJYVldXE7YZfQDgBhBFPdCA//CHPyTabOjIf/CDHxC5CZhwyFIQrWTGjBmEfQbjDG03JDI4B8AZbDtAOvTo2BBK45oDXIJth5YbfaQhCXE+QkFCJoKNoADj2JyJuhBZBnUDQKNvkNQAaIP1h14dYRix+RT9wAObP3EuHA+8hyQGTgL6AXAPBwagG3WAHQfTjvFCmgKAjTGOGTOG2AobUbHCAP3+pZdeSlYTAM4B6uFUQKsOpwF2A6MOOQ6APOQ3cH4wfnodWYA+0K2AsVE74XvWGaOrLb29vdHXXnut+eOPP36/rKzsH5dccsnXHJzzH5bBbgEO0Af7FeT95xbgFuAWOAMsALnLxo0bHS+//PI1DQ0NF19wwQUFM2fOTLHZbNjAR0ISshkqKWNNgXhyMh0K6miYRbDNyWH6KOADgKeMLmXfqZyCmpbqpClzS5MNoR02aRJNeEQ3MNL6KENMM4dSpwL10gyeNBY5jXdO44zTvrFjBqinKw1U4kHrSv5M45TjODsutEfjpaMMAC8cDYyJTYREM5FS9prdnEnHx8aCx/nULtTG9Bi7ryBZ0nKkacw6atiEiM2Xn3/+ec/zzz//eWdn59rrr7/+7auvvrpDIpHwDYdHMib//rS3AAfop/0l4h3kFuAW4BY4OywAkN7U1GR69913R3/22WcLpVLp2PPOOy/v3HPP1WdlZSGhi4RNFsQCVlbyQllZCugoEKVgEa8UdLLyGVY+kcza0/JseEfqFNCNi5TdpeA7Eb2GXDwKjNl6UZ5mLkUZCszpRlnaN1o/Bd74nmYQpY4IBbss8Kfl2SypdCYlh69kQxjCDhSoJzPcVHZEx0bPo0CfOhPUXrQ/dPWD2o/dX0CvC8qwshV6Ten1wwbLUCgUa25ujuzevbvjnXfeqaqvr982e/bsVyZPnlw7ceJEz9lxp/BRng0W4AD9bLjKfIzcAtwC3AKDyAIvv/yybNSoUZa1a9eO+uqrr6YHAoHR/8kOWVxcXJw6ZMgQVVZWlsRgMEghP2FTzVOQS4EyGGGAVDbTJQV7eGVZcTY6yECmooCTstCokwXFrDNAmWwW/FOQTje7JgN1ysxTkJ78PdVksw4CZd6pZGeg1QTYgK4eUMBL62LHSZ0CjIs6E6ychH5P42izKw5sFlYWVFPgTaUobHvUdjjG2pEy8XRMCN3ndrtj/f390ebmZs/OnTsbNm/evDsYDG6fMWPGe/Pnz2/KyMjgWvNBdH/zrh6dBThAPzo78VLcAtwC3ALcAifZAthA2tfXp9+wYYPj448/ntDT0zNCq9UW2+12u8PhMNlsNnVqaqrCZrPJqA6cRvigQJeCPwqwKWhkgSFlcyngpcw8y+yybDkbVSRZ7kHrZTc5sqA1uT/oFyuHGQhED3Q+Zc4pkGXHxfabsujsMXYzJisbYoE7ZchZGQobRQXHqU0Hsg21A3VoqLSHnUKsLImWh/7e7XYDlIedTmeoq6vLWVNT07p///6m7u7u/VarddOkSZN2XHnllW2JuPoneVby5rgFTo4FOEA/OXbmrXALcAtwC3AL/JcWSMRfVjY2Nlq2b99esnXr1oqampoharU6OzMzsyA1NTUrLS0txWKxqC0WizQtLU1uMpkkSJpDwS9ly5OlMCzYZuNxU2kHy/TS7ifLSli5Bn3PAt9kfXzyd/jMgmMWQNM2kyUhFHgPBN5pe2zfBwLD7DHKzLPsOds23lNWn75n45CzDgK7SkH7TYE6a2PIZRDi0u12R3t7e8PY3Irski6Xq7ujo6Omo6Oj1ul0NhiNxn0VFRU1kyZN6t67d6974cKFsf9yKvHTuAUGjQU4QB80l4p3lFuAW4BbgFtg165dyv/X3r3sto1kYRw3yeJdpkTfx4MepDFIEMTL5AHyEnmfPFAeIrusjGySRce5YOIZxDd1FEmkJLKKHJyGCbAFO/Gi0QCZfwBBEiVbVb8jI58OSsW9vT3vy5cv0cnJydb79+9/PTk5+afruvd83//35ubmL77v70VRNNje3vakw56mqdrd3fXTNHUktMs69nZgXw+izf12mG86vDctI2mvs26H3vbtm5aVtLvT3wvT7fE0Qfi2DwDtd0gzrvbPNPP43pzb41p/x7VN2mvv27+vPbbm9SSMy/aPk8mkGo/Hi69fv64kjGdZNp9Op+PZbHZ6fn5+Np1OL8Mw/E8URb89efLkf0dHR/PHjx/LyYZK3v0I/EwCBPSfqdrMFQEEEOiRgHTWj4+P1fb2tjMejwdv3rzZPz8/Pzw9Pd3P8zwNgiAJw/DQtu1fwjD8RxAEO1EURWmaSmi3h8OhMxqN5LY3HA4tWdPedNTXu+ntznhz+6aA2vA23eb2doI/CsfrQbxdqpu64reF7LuW+LYPBXf54NB0/ZvwL/OVEC7rzaUrLkH86upqNZlMZP14fXl5qZfL5byu6/Msy94XRfFxPp+fVVX1u+d5X7e2tr7cu3fvfH9/f3FwcLD6+PHjik75XSvJ8/ooQEDvY1WZEwIIIPATCsiadTkT+/Hxsau1Vp8/f1YfPnxIVqvVntZ6Z7lcblmWtem6rmwO/i9jzG5d14lSSo4FURR5URSpKIrc4XDo7uzseEmSBIPBwB0MBioMQ0t2N5EO/HpgbgJrs1vJTfztzvJ6d3v9y5VNmG+H6JuW6Xwv9K8vrWl/AFhf8tIE7fbva68tl/AtZxiVLrgEcDm503w+L8fjcT6ZTIrZbLZaLBa51npRFMXCGDOrqupbVVVTz/N+N8aclWV5qZS6sizrv67rXty/fz9/+PChHg6H5vXr15pA/hP+0TLlWwUI6Lw5EEAAAQR6KyBd9pcvXzpPnz61X7165cxmMzkdUMwAAAT0SURBVPv09NSfzWaJ1nqgtQ7ruo6MMWFVVb7jOF5RFFFd16kE+6Iodo0xo7quhxLm0zSNoygK4jhWm5ubss7diuPYCcNQDQYDfzAYBGEYer7v27LTiXTQJdA3+7jL/fWu+k2d8vax25actNeEt7vpTfhv73vehO3mxE3yRdim4y17qkvglvCdZZkE7dVqtSpl95Tr4/V8Ptd5nufSBddaT33fv4rj+CwMwzPbti+01t82NjZy27YXch0EQea67qIsy6VSKn/06FExGo3KJEnM0dGRsSyLdeS9/atjYn+FAAH9r1DkdyCAAAIIdErg+ounzf+BEuKtd+/eWWmaWmdnZ9anT58kYKvDw8MojuNoY2Mj2NjYiKbTqV9VlYT4OMuyuCzLQVmW0qUfGGOSoigSY8ymhH7btn2llOe6rqeUUkmSuI7jBJ4nh1zH8zx5Dbk4cqnr2rEsy5aLHFdKWa7rWnLd+lJoXVVVXddyVcnJev44YU9ZlnLQGGOqsiyNHJMdDK8fr2T/8DzPy8ViUeR5boqiaJ5jHMcplFILz/Ny13W/WZaVKaXmURRJ93vs+/4kjuMsDMOVUmpZVdWiqqpsOp3OptPpcmtryxwcHNSylOXBgweynKV+9uxZLa9/3Zn/45p/CCBwdwEC+t2teCYCCCCAAAJ/anjLHelYv3371vV9X0K8b4xxF4uFt1qt3DzPbbkURSHde1l6E2RZ5snjRVHIcz1jTCDXWmtHay2PKWOMdd0hV2VZOnJfPlRc7+suQVmW2RSS1OU8SI7jVJ7nFXEcF7ZtF0EQlEqpwnVdbVmWlusgCJZpmpZRFOnRaFTJz4RhqG3b1kopnSSJBPXlxcVF8eLFC/38+fMmWBOwed8j8DcLEND/ZnBeDgEEEEAAgR8JSBi3LItg/CMoHkegpwIE9J4WlmkhgAACCCCAAAIIdFOAgN7NujFqBBBAAAEEEEAAgZ4KENB7WlimhQACCCCAAAIIINBNAQJ6N+vGqBFAAAEEEEAAAQR6KkBA72lhmRYCCCCAAAIIIIBANwUI6N2sG6NGAAEEEEAAAQQQ6KkAAb2nhWVaCCCAAAIIIIAAAt0UIKB3s26MGgEEEEAAAQQQQKCnAgT0nhaWaSGAAAIIIIAAAgh0U4CA3s26MWoEEEAAAQQQQACBngoQ0HtaWKaFAAIIIIAAAggg0E0BAno368aoEUAAAQQQQAABBHoqQEDvaWGZFgIIIIAAAggggEA3BQjo3awbo0YAAQQQQAABBBDoqQABvaeFZVoIIIAAAggggAAC3RQgoHezbowaAQQQQAABBBBAoKcCBPSeFpZpIYAAAggggAACCHRTgIDezboxagQQQAABBBBAAIGeChDQe1pYpoUAAggggAACCCDQTQECejfrxqgRQAABBBBAAAEEeipAQO9pYZkWAggggAACCCCAQDcFCOjdrBujRgABBBBAAAEEEOipAAG9p4VlWggggAACCCCAAALdFCCgd7NujBoBBBBAAAEEEECgpwIE9J4WlmkhgAACCCCAAAIIdFOAgN7NujFqBBBAAAEEEEAAgZ4KENB7WlimhQACCCCAAAIIINBNAQJ6N+vGqBFAAAEEEEAAAQR6KkBA72lhmRYCCCCAAAIIIIBANwUI6N2sG6NGAAEEEEAAAQQQ6KkAAb2nhWVaCCCAAAIIIIAAAt0U+D+z2z8N7LkLK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90375192-DF7C-9477-F51D-19E4E35DDFFF}"/>
              </a:ext>
            </a:extLst>
          </p:cNvPr>
          <p:cNvSpPr txBox="1"/>
          <p:nvPr/>
        </p:nvSpPr>
        <p:spPr>
          <a:xfrm>
            <a:off x="838200" y="6041511"/>
            <a:ext cx="803604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4 Use Case Diagram of Smart Water Scarcity Analysis and Distribution Solution</a:t>
            </a:r>
          </a:p>
        </p:txBody>
      </p:sp>
    </p:spTree>
    <p:extLst>
      <p:ext uri="{BB962C8B-B14F-4D97-AF65-F5344CB8AC3E}">
        <p14:creationId xmlns:p14="http://schemas.microsoft.com/office/powerpoint/2010/main" val="162398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C29D-A4E7-5E40-4859-410644BD3F2A}"/>
              </a:ext>
            </a:extLst>
          </p:cNvPr>
          <p:cNvSpPr>
            <a:spLocks noGrp="1"/>
          </p:cNvSpPr>
          <p:nvPr>
            <p:ph type="title"/>
          </p:nvPr>
        </p:nvSpPr>
        <p:spPr>
          <a:xfrm>
            <a:off x="420329" y="495300"/>
            <a:ext cx="8229600" cy="1143000"/>
          </a:xfrm>
        </p:spPr>
        <p:txBody>
          <a:bodyPr/>
          <a:lstStyle/>
          <a:p>
            <a:r>
              <a:rPr lang="en-US" dirty="0">
                <a:latin typeface="Times New Roman" panose="02020603050405020304" pitchFamily="18" charset="0"/>
                <a:cs typeface="Times New Roman" panose="02020603050405020304" pitchFamily="18" charset="0"/>
              </a:rPr>
              <a:t>Class Diagram</a:t>
            </a:r>
          </a:p>
        </p:txBody>
      </p:sp>
      <p:pic>
        <p:nvPicPr>
          <p:cNvPr id="4" name="Content Placeholder 3">
            <a:extLst>
              <a:ext uri="{FF2B5EF4-FFF2-40B4-BE49-F238E27FC236}">
                <a16:creationId xmlns:a16="http://schemas.microsoft.com/office/drawing/2014/main" id="{EC1BA780-ABEA-A9ED-2F2E-D60CB68EAE2F}"/>
              </a:ext>
            </a:extLst>
          </p:cNvPr>
          <p:cNvPicPr>
            <a:picLocks noGrp="1" noChangeAspect="1"/>
          </p:cNvPicPr>
          <p:nvPr>
            <p:ph idx="1"/>
          </p:nvPr>
        </p:nvPicPr>
        <p:blipFill>
          <a:blip r:embed="rId2"/>
          <a:stretch>
            <a:fillRect/>
          </a:stretch>
        </p:blipFill>
        <p:spPr>
          <a:xfrm>
            <a:off x="457200" y="1981200"/>
            <a:ext cx="8229600" cy="3627429"/>
          </a:xfrm>
          <a:prstGeom prst="rect">
            <a:avLst/>
          </a:prstGeom>
        </p:spPr>
      </p:pic>
      <p:sp>
        <p:nvSpPr>
          <p:cNvPr id="3" name="TextBox 2">
            <a:extLst>
              <a:ext uri="{FF2B5EF4-FFF2-40B4-BE49-F238E27FC236}">
                <a16:creationId xmlns:a16="http://schemas.microsoft.com/office/drawing/2014/main" id="{9088E898-C8D1-3B9D-0A90-8B5A60FE5CC4}"/>
              </a:ext>
            </a:extLst>
          </p:cNvPr>
          <p:cNvSpPr txBox="1"/>
          <p:nvPr/>
        </p:nvSpPr>
        <p:spPr>
          <a:xfrm>
            <a:off x="838200" y="6096000"/>
            <a:ext cx="767056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5 Class Diagram of Smart Water Scarcity Analysis and Distribution Solution </a:t>
            </a:r>
          </a:p>
        </p:txBody>
      </p:sp>
    </p:spTree>
    <p:extLst>
      <p:ext uri="{BB962C8B-B14F-4D97-AF65-F5344CB8AC3E}">
        <p14:creationId xmlns:p14="http://schemas.microsoft.com/office/powerpoint/2010/main" val="215792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04A7-2D58-A8DC-7B7C-65C84ED698B4}"/>
              </a:ext>
            </a:extLst>
          </p:cNvPr>
          <p:cNvSpPr>
            <a:spLocks noGrp="1"/>
          </p:cNvSpPr>
          <p:nvPr>
            <p:ph type="title"/>
          </p:nvPr>
        </p:nvSpPr>
        <p:spPr>
          <a:xfrm>
            <a:off x="228600" y="381000"/>
            <a:ext cx="8229600" cy="114300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OUTLINE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F3F814-1968-2724-0850-50BE2A909854}"/>
              </a:ext>
            </a:extLst>
          </p:cNvPr>
          <p:cNvSpPr>
            <a:spLocks noGrp="1"/>
          </p:cNvSpPr>
          <p:nvPr>
            <p:ph idx="1"/>
          </p:nvPr>
        </p:nvSpPr>
        <p:spPr>
          <a:xfrm>
            <a:off x="457200" y="1066800"/>
            <a:ext cx="8382000" cy="5486400"/>
          </a:xfrm>
        </p:spPr>
        <p:txBody>
          <a:bodyPr>
            <a:normAutofit fontScale="85000" lnSpcReduction="10000"/>
          </a:bodyPr>
          <a:lstStyle/>
          <a:p>
            <a:pPr>
              <a:lnSpc>
                <a:spcPct val="150000"/>
              </a:lnSpc>
            </a:pPr>
            <a:r>
              <a:rPr lang="en-US" sz="1600" dirty="0">
                <a:latin typeface="Times New Roman" panose="02020603050405020304" pitchFamily="18" charset="0"/>
                <a:cs typeface="Times New Roman" panose="02020603050405020304" pitchFamily="18" charset="0"/>
              </a:rPr>
              <a:t>ABSTRACT</a:t>
            </a:r>
          </a:p>
          <a:p>
            <a:pPr>
              <a:lnSpc>
                <a:spcPct val="150000"/>
              </a:lnSpc>
            </a:pPr>
            <a:r>
              <a:rPr lang="en-US" sz="1600" dirty="0">
                <a:latin typeface="Times New Roman" panose="02020603050405020304" pitchFamily="18" charset="0"/>
                <a:cs typeface="Times New Roman" panose="02020603050405020304" pitchFamily="18" charset="0"/>
              </a:rPr>
              <a:t>INTRODUCTION</a:t>
            </a:r>
          </a:p>
          <a:p>
            <a:pPr>
              <a:lnSpc>
                <a:spcPct val="150000"/>
              </a:lnSpc>
            </a:pPr>
            <a:r>
              <a:rPr lang="en-US" sz="1600" dirty="0">
                <a:latin typeface="Times New Roman" panose="02020603050405020304" pitchFamily="18" charset="0"/>
                <a:cs typeface="Times New Roman" panose="02020603050405020304" pitchFamily="18" charset="0"/>
              </a:rPr>
              <a:t>EXISTING SYSTEM</a:t>
            </a:r>
          </a:p>
          <a:p>
            <a:pPr>
              <a:lnSpc>
                <a:spcPct val="150000"/>
              </a:lnSpc>
            </a:pPr>
            <a:r>
              <a:rPr lang="en-US" sz="1600" dirty="0">
                <a:latin typeface="Times New Roman" panose="02020603050405020304" pitchFamily="18" charset="0"/>
                <a:cs typeface="Times New Roman" panose="02020603050405020304" pitchFamily="18" charset="0"/>
              </a:rPr>
              <a:t>PROPOSED SYSTEM</a:t>
            </a:r>
          </a:p>
          <a:p>
            <a:pPr>
              <a:lnSpc>
                <a:spcPct val="150000"/>
              </a:lnSpc>
            </a:pPr>
            <a:r>
              <a:rPr lang="en-US" sz="1600" dirty="0">
                <a:latin typeface="Times New Roman" panose="02020603050405020304" pitchFamily="18" charset="0"/>
                <a:cs typeface="Times New Roman" panose="02020603050405020304" pitchFamily="18" charset="0"/>
              </a:rPr>
              <a:t>APPLICATIONS</a:t>
            </a:r>
          </a:p>
          <a:p>
            <a:pPr>
              <a:lnSpc>
                <a:spcPct val="150000"/>
              </a:lnSpc>
            </a:pPr>
            <a:r>
              <a:rPr lang="en-US" sz="1600" dirty="0">
                <a:latin typeface="Times New Roman" panose="02020603050405020304" pitchFamily="18" charset="0"/>
                <a:cs typeface="Times New Roman" panose="02020603050405020304" pitchFamily="18" charset="0"/>
              </a:rPr>
              <a:t>REQUIREMENTS</a:t>
            </a:r>
          </a:p>
          <a:p>
            <a:pPr>
              <a:lnSpc>
                <a:spcPct val="150000"/>
              </a:lnSpc>
            </a:pPr>
            <a:r>
              <a:rPr lang="en-US" sz="1600" dirty="0">
                <a:latin typeface="Times New Roman" panose="02020603050405020304" pitchFamily="18" charset="0"/>
                <a:cs typeface="Times New Roman" panose="02020603050405020304" pitchFamily="18" charset="0"/>
              </a:rPr>
              <a:t>LITERATURE SURVERY</a:t>
            </a:r>
          </a:p>
          <a:p>
            <a:pPr>
              <a:lnSpc>
                <a:spcPct val="150000"/>
              </a:lnSpc>
            </a:pPr>
            <a:r>
              <a:rPr lang="en-US" sz="1600" dirty="0">
                <a:latin typeface="Times New Roman" panose="02020603050405020304" pitchFamily="18" charset="0"/>
                <a:cs typeface="Times New Roman" panose="02020603050405020304" pitchFamily="18" charset="0"/>
              </a:rPr>
              <a:t>PROBLEM STATEMENT</a:t>
            </a:r>
          </a:p>
          <a:p>
            <a:pPr>
              <a:lnSpc>
                <a:spcPct val="150000"/>
              </a:lnSpc>
            </a:pPr>
            <a:r>
              <a:rPr lang="en-US" sz="1600" dirty="0">
                <a:latin typeface="Times New Roman" panose="02020603050405020304" pitchFamily="18" charset="0"/>
                <a:cs typeface="Times New Roman" panose="02020603050405020304" pitchFamily="18" charset="0"/>
              </a:rPr>
              <a:t>OBJECTIVES</a:t>
            </a:r>
          </a:p>
          <a:p>
            <a:pPr>
              <a:lnSpc>
                <a:spcPct val="150000"/>
              </a:lnSpc>
            </a:pPr>
            <a:r>
              <a:rPr lang="en-US" sz="1600" dirty="0">
                <a:latin typeface="Times New Roman" panose="02020603050405020304" pitchFamily="18" charset="0"/>
                <a:cs typeface="Times New Roman" panose="02020603050405020304" pitchFamily="18" charset="0"/>
              </a:rPr>
              <a:t>MODULES DESCRIPTION</a:t>
            </a:r>
          </a:p>
          <a:p>
            <a:pPr>
              <a:lnSpc>
                <a:spcPct val="150000"/>
              </a:lnSpc>
            </a:pPr>
            <a:r>
              <a:rPr lang="en-US" sz="1600" dirty="0">
                <a:latin typeface="Times New Roman" panose="02020603050405020304" pitchFamily="18" charset="0"/>
                <a:cs typeface="Times New Roman" panose="02020603050405020304" pitchFamily="18" charset="0"/>
              </a:rPr>
              <a:t>ALGORITHM </a:t>
            </a:r>
          </a:p>
          <a:p>
            <a:pPr>
              <a:lnSpc>
                <a:spcPct val="150000"/>
              </a:lnSpc>
            </a:pPr>
            <a:r>
              <a:rPr lang="en-US" sz="1600" dirty="0">
                <a:latin typeface="Times New Roman" panose="02020603050405020304" pitchFamily="18" charset="0"/>
                <a:cs typeface="Times New Roman" panose="02020603050405020304" pitchFamily="18" charset="0"/>
              </a:rPr>
              <a:t>DESIGN ARCHITECTURE&amp;UML DIAGRAMS</a:t>
            </a:r>
          </a:p>
          <a:p>
            <a:pPr>
              <a:lnSpc>
                <a:spcPct val="150000"/>
              </a:lnSpc>
            </a:pPr>
            <a:r>
              <a:rPr lang="en-US" sz="1600" dirty="0">
                <a:latin typeface="Times New Roman" panose="02020603050405020304" pitchFamily="18" charset="0"/>
                <a:cs typeface="Times New Roman" panose="02020603050405020304" pitchFamily="18" charset="0"/>
              </a:rPr>
              <a:t>CODE EXECUTION</a:t>
            </a:r>
          </a:p>
          <a:p>
            <a:pPr>
              <a:lnSpc>
                <a:spcPct val="150000"/>
              </a:lnSpc>
            </a:pPr>
            <a:r>
              <a:rPr lang="en-US" sz="1600" dirty="0">
                <a:latin typeface="Times New Roman" panose="02020603050405020304" pitchFamily="18" charset="0"/>
                <a:cs typeface="Times New Roman" panose="02020603050405020304" pitchFamily="18" charset="0"/>
              </a:rPr>
              <a:t>TEST CASES</a:t>
            </a:r>
          </a:p>
          <a:p>
            <a:pPr>
              <a:lnSpc>
                <a:spcPct val="150000"/>
              </a:lnSpc>
            </a:pPr>
            <a:r>
              <a:rPr lang="en-US" sz="1600" dirty="0">
                <a:latin typeface="Times New Roman" panose="02020603050405020304" pitchFamily="18" charset="0"/>
                <a:cs typeface="Times New Roman" panose="02020603050405020304" pitchFamily="18" charset="0"/>
              </a:rPr>
              <a:t>CONCLUSION AND FUTURE ENHANCEMENT</a:t>
            </a:r>
          </a:p>
          <a:p>
            <a:pPr>
              <a:lnSpc>
                <a:spcPct val="150000"/>
              </a:lnSpc>
            </a:pPr>
            <a:r>
              <a:rPr lang="en-US" sz="16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792963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36FE-62BD-EB2C-8EAC-9C45B6C102AB}"/>
              </a:ext>
            </a:extLst>
          </p:cNvPr>
          <p:cNvSpPr>
            <a:spLocks noGrp="1"/>
          </p:cNvSpPr>
          <p:nvPr>
            <p:ph type="title"/>
          </p:nvPr>
        </p:nvSpPr>
        <p:spPr>
          <a:xfrm>
            <a:off x="381000" y="112580"/>
            <a:ext cx="8229600" cy="1143000"/>
          </a:xfrm>
        </p:spPr>
        <p:txBody>
          <a:bodyPr/>
          <a:lstStyle/>
          <a:p>
            <a:r>
              <a:rPr lang="en-US" dirty="0">
                <a:latin typeface="Times New Roman" panose="02020603050405020304" pitchFamily="18" charset="0"/>
                <a:cs typeface="Times New Roman" panose="02020603050405020304" pitchFamily="18" charset="0"/>
              </a:rPr>
              <a:t>Sequence Diagram</a:t>
            </a:r>
          </a:p>
        </p:txBody>
      </p:sp>
      <p:sp>
        <p:nvSpPr>
          <p:cNvPr id="4" name="Content Placeholder 3">
            <a:extLst>
              <a:ext uri="{FF2B5EF4-FFF2-40B4-BE49-F238E27FC236}">
                <a16:creationId xmlns:a16="http://schemas.microsoft.com/office/drawing/2014/main" id="{FDEC860E-E586-385C-852E-05505F8681F4}"/>
              </a:ext>
            </a:extLst>
          </p:cNvPr>
          <p:cNvSpPr>
            <a:spLocks noGrp="1"/>
          </p:cNvSpPr>
          <p:nvPr>
            <p:ph idx="1"/>
          </p:nvPr>
        </p:nvSpPr>
        <p:spPr/>
        <p:txBody>
          <a:bodyPr/>
          <a:lstStyle/>
          <a:p>
            <a:endParaRPr lang="en-US"/>
          </a:p>
        </p:txBody>
      </p:sp>
      <p:pic>
        <p:nvPicPr>
          <p:cNvPr id="11266" name="Picture 2" descr="PlantUML diagram"/>
          <p:cNvPicPr>
            <a:picLocks noChangeAspect="1" noChangeArrowheads="1"/>
          </p:cNvPicPr>
          <p:nvPr/>
        </p:nvPicPr>
        <p:blipFill>
          <a:blip r:embed="rId2" cstate="print"/>
          <a:srcRect/>
          <a:stretch>
            <a:fillRect/>
          </a:stretch>
        </p:blipFill>
        <p:spPr bwMode="auto">
          <a:xfrm>
            <a:off x="0" y="1482213"/>
            <a:ext cx="9144000" cy="4953000"/>
          </a:xfrm>
          <a:prstGeom prst="rect">
            <a:avLst/>
          </a:prstGeom>
          <a:noFill/>
        </p:spPr>
      </p:pic>
      <p:sp>
        <p:nvSpPr>
          <p:cNvPr id="3" name="TextBox 2">
            <a:extLst>
              <a:ext uri="{FF2B5EF4-FFF2-40B4-BE49-F238E27FC236}">
                <a16:creationId xmlns:a16="http://schemas.microsoft.com/office/drawing/2014/main" id="{5E714D66-8FAF-799A-2E7E-C9051FC1795C}"/>
              </a:ext>
            </a:extLst>
          </p:cNvPr>
          <p:cNvSpPr txBox="1"/>
          <p:nvPr/>
        </p:nvSpPr>
        <p:spPr>
          <a:xfrm>
            <a:off x="762000" y="6376088"/>
            <a:ext cx="80552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6 Sequence Diagram of Smart Water Scarcity Analysis and Distribution Solution </a:t>
            </a:r>
          </a:p>
        </p:txBody>
      </p:sp>
    </p:spTree>
    <p:extLst>
      <p:ext uri="{BB962C8B-B14F-4D97-AF65-F5344CB8AC3E}">
        <p14:creationId xmlns:p14="http://schemas.microsoft.com/office/powerpoint/2010/main" val="3083325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D509F-4956-961D-A523-623CCB7AEE97}"/>
              </a:ext>
            </a:extLst>
          </p:cNvPr>
          <p:cNvSpPr>
            <a:spLocks noGrp="1"/>
          </p:cNvSpPr>
          <p:nvPr>
            <p:ph type="title"/>
          </p:nvPr>
        </p:nvSpPr>
        <p:spPr>
          <a:xfrm>
            <a:off x="449826" y="381000"/>
            <a:ext cx="8229600" cy="1143000"/>
          </a:xfrm>
        </p:spPr>
        <p:txBody>
          <a:bodyPr/>
          <a:lstStyle/>
          <a:p>
            <a:r>
              <a:rPr lang="en-US" dirty="0">
                <a:latin typeface="Times New Roman" panose="02020603050405020304" pitchFamily="18" charset="0"/>
                <a:cs typeface="Times New Roman" panose="02020603050405020304" pitchFamily="18" charset="0"/>
              </a:rPr>
              <a:t>Deployment Diagram</a:t>
            </a:r>
          </a:p>
        </p:txBody>
      </p:sp>
      <p:pic>
        <p:nvPicPr>
          <p:cNvPr id="4" name="Content Placeholder 3">
            <a:extLst>
              <a:ext uri="{FF2B5EF4-FFF2-40B4-BE49-F238E27FC236}">
                <a16:creationId xmlns:a16="http://schemas.microsoft.com/office/drawing/2014/main" id="{5CD8FC7F-BB95-5C71-A83F-639064E3BD78}"/>
              </a:ext>
            </a:extLst>
          </p:cNvPr>
          <p:cNvPicPr>
            <a:picLocks noGrp="1" noChangeAspect="1"/>
          </p:cNvPicPr>
          <p:nvPr>
            <p:ph idx="1"/>
          </p:nvPr>
        </p:nvPicPr>
        <p:blipFill>
          <a:blip r:embed="rId2"/>
          <a:stretch>
            <a:fillRect/>
          </a:stretch>
        </p:blipFill>
        <p:spPr>
          <a:xfrm>
            <a:off x="457200" y="1981200"/>
            <a:ext cx="8229600" cy="3429000"/>
          </a:xfrm>
          <a:prstGeom prst="rect">
            <a:avLst/>
          </a:prstGeom>
        </p:spPr>
      </p:pic>
      <p:sp>
        <p:nvSpPr>
          <p:cNvPr id="3" name="TextBox 2">
            <a:extLst>
              <a:ext uri="{FF2B5EF4-FFF2-40B4-BE49-F238E27FC236}">
                <a16:creationId xmlns:a16="http://schemas.microsoft.com/office/drawing/2014/main" id="{9CA51661-3751-EF19-56F1-F76C9E8A1F9E}"/>
              </a:ext>
            </a:extLst>
          </p:cNvPr>
          <p:cNvSpPr txBox="1"/>
          <p:nvPr/>
        </p:nvSpPr>
        <p:spPr>
          <a:xfrm>
            <a:off x="609600" y="6019800"/>
            <a:ext cx="83117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7 Deployment Diagram of Smart Water Scarcity Analysis and Distribution Solution </a:t>
            </a:r>
          </a:p>
        </p:txBody>
      </p:sp>
    </p:spTree>
    <p:extLst>
      <p:ext uri="{BB962C8B-B14F-4D97-AF65-F5344CB8AC3E}">
        <p14:creationId xmlns:p14="http://schemas.microsoft.com/office/powerpoint/2010/main" val="3428384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CE6F9-31CC-DEA8-BBFD-67D4009555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2778B-3ACC-4C36-B343-6127B62BAC23}"/>
              </a:ext>
            </a:extLst>
          </p:cNvPr>
          <p:cNvSpPr>
            <a:spLocks noGrp="1"/>
          </p:cNvSpPr>
          <p:nvPr>
            <p:ph type="title"/>
          </p:nvPr>
        </p:nvSpPr>
        <p:spPr>
          <a:xfrm>
            <a:off x="457200" y="381000"/>
            <a:ext cx="8229600" cy="1143000"/>
          </a:xfrm>
        </p:spPr>
        <p:txBody>
          <a:bodyPr/>
          <a:lstStyle/>
          <a:p>
            <a:r>
              <a:rPr lang="en-US" dirty="0"/>
              <a:t>Code Execution</a:t>
            </a:r>
          </a:p>
        </p:txBody>
      </p:sp>
      <p:pic>
        <p:nvPicPr>
          <p:cNvPr id="11" name="Content Placeholder 10">
            <a:extLst>
              <a:ext uri="{FF2B5EF4-FFF2-40B4-BE49-F238E27FC236}">
                <a16:creationId xmlns:a16="http://schemas.microsoft.com/office/drawing/2014/main" id="{9A6AC568-7B51-5D4F-3CDA-95079D88AD1A}"/>
              </a:ext>
            </a:extLst>
          </p:cNvPr>
          <p:cNvPicPr>
            <a:picLocks noGrp="1" noChangeAspect="1"/>
          </p:cNvPicPr>
          <p:nvPr>
            <p:ph idx="1"/>
          </p:nvPr>
        </p:nvPicPr>
        <p:blipFill>
          <a:blip r:embed="rId2" cstate="print"/>
          <a:stretch>
            <a:fillRect/>
          </a:stretch>
        </p:blipFill>
        <p:spPr>
          <a:xfrm>
            <a:off x="457200" y="1905000"/>
            <a:ext cx="8229600" cy="4191000"/>
          </a:xfrm>
        </p:spPr>
      </p:pic>
      <p:sp>
        <p:nvSpPr>
          <p:cNvPr id="3" name="TextBox 2">
            <a:extLst>
              <a:ext uri="{FF2B5EF4-FFF2-40B4-BE49-F238E27FC236}">
                <a16:creationId xmlns:a16="http://schemas.microsoft.com/office/drawing/2014/main" id="{BFD80A0E-DB08-39B8-AF9A-9F78FC178315}"/>
              </a:ext>
            </a:extLst>
          </p:cNvPr>
          <p:cNvSpPr txBox="1"/>
          <p:nvPr/>
        </p:nvSpPr>
        <p:spPr>
          <a:xfrm>
            <a:off x="1219200" y="6292334"/>
            <a:ext cx="631621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8 The commands to execute the code in Windows PowerShell </a:t>
            </a:r>
          </a:p>
        </p:txBody>
      </p:sp>
    </p:spTree>
    <p:extLst>
      <p:ext uri="{BB962C8B-B14F-4D97-AF65-F5344CB8AC3E}">
        <p14:creationId xmlns:p14="http://schemas.microsoft.com/office/powerpoint/2010/main" val="132536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7A97-E220-6239-A490-EB5BF215DC30}"/>
              </a:ext>
            </a:extLst>
          </p:cNvPr>
          <p:cNvSpPr>
            <a:spLocks noGrp="1"/>
          </p:cNvSpPr>
          <p:nvPr>
            <p:ph type="title"/>
          </p:nvPr>
        </p:nvSpPr>
        <p:spPr/>
        <p:txBody>
          <a:bodyPr/>
          <a:lstStyle/>
          <a:p>
            <a:r>
              <a:rPr lang="en-US" dirty="0"/>
              <a:t>Code Execution</a:t>
            </a:r>
          </a:p>
        </p:txBody>
      </p:sp>
      <p:pic>
        <p:nvPicPr>
          <p:cNvPr id="7" name="Content Placeholder 6">
            <a:extLst>
              <a:ext uri="{FF2B5EF4-FFF2-40B4-BE49-F238E27FC236}">
                <a16:creationId xmlns:a16="http://schemas.microsoft.com/office/drawing/2014/main" id="{029B334C-E9DA-9D0F-A0FB-736B7FCC7A54}"/>
              </a:ext>
            </a:extLst>
          </p:cNvPr>
          <p:cNvPicPr>
            <a:picLocks noGrp="1" noChangeAspect="1"/>
          </p:cNvPicPr>
          <p:nvPr>
            <p:ph idx="1"/>
          </p:nvPr>
        </p:nvPicPr>
        <p:blipFill>
          <a:blip r:embed="rId2" cstate="print"/>
          <a:stretch>
            <a:fillRect/>
          </a:stretch>
        </p:blipFill>
        <p:spPr>
          <a:xfrm>
            <a:off x="457200" y="2133600"/>
            <a:ext cx="8229600" cy="3712406"/>
          </a:xfrm>
        </p:spPr>
      </p:pic>
      <p:sp>
        <p:nvSpPr>
          <p:cNvPr id="3" name="TextBox 2">
            <a:extLst>
              <a:ext uri="{FF2B5EF4-FFF2-40B4-BE49-F238E27FC236}">
                <a16:creationId xmlns:a16="http://schemas.microsoft.com/office/drawing/2014/main" id="{6B234847-6BBE-7E63-B1D9-E7C4447EB3F5}"/>
              </a:ext>
            </a:extLst>
          </p:cNvPr>
          <p:cNvSpPr txBox="1"/>
          <p:nvPr/>
        </p:nvSpPr>
        <p:spPr>
          <a:xfrm>
            <a:off x="1219200" y="5969246"/>
            <a:ext cx="64971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9 State and District Selection for Smart Water Scarcity Analysis </a:t>
            </a:r>
          </a:p>
        </p:txBody>
      </p:sp>
    </p:spTree>
    <p:extLst>
      <p:ext uri="{BB962C8B-B14F-4D97-AF65-F5344CB8AC3E}">
        <p14:creationId xmlns:p14="http://schemas.microsoft.com/office/powerpoint/2010/main" val="65646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64E6-A30B-C44B-DF92-5F39AC4330BC}"/>
              </a:ext>
            </a:extLst>
          </p:cNvPr>
          <p:cNvSpPr>
            <a:spLocks noGrp="1"/>
          </p:cNvSpPr>
          <p:nvPr>
            <p:ph type="title"/>
          </p:nvPr>
        </p:nvSpPr>
        <p:spPr>
          <a:xfrm>
            <a:off x="457200" y="-27039"/>
            <a:ext cx="8229600" cy="1143000"/>
          </a:xfrm>
        </p:spPr>
        <p:txBody>
          <a:bodyPr/>
          <a:lstStyle/>
          <a:p>
            <a:r>
              <a:rPr lang="en-US" dirty="0"/>
              <a:t>Code Execution</a:t>
            </a:r>
          </a:p>
        </p:txBody>
      </p:sp>
      <p:pic>
        <p:nvPicPr>
          <p:cNvPr id="7" name="Content Placeholder 6">
            <a:extLst>
              <a:ext uri="{FF2B5EF4-FFF2-40B4-BE49-F238E27FC236}">
                <a16:creationId xmlns:a16="http://schemas.microsoft.com/office/drawing/2014/main" id="{3954ABE5-F74E-3E47-D724-E9CECC686ADD}"/>
              </a:ext>
            </a:extLst>
          </p:cNvPr>
          <p:cNvPicPr>
            <a:picLocks noGrp="1" noChangeAspect="1"/>
          </p:cNvPicPr>
          <p:nvPr>
            <p:ph idx="1"/>
          </p:nvPr>
        </p:nvPicPr>
        <p:blipFill>
          <a:blip r:embed="rId2" cstate="print"/>
          <a:stretch>
            <a:fillRect/>
          </a:stretch>
        </p:blipFill>
        <p:spPr>
          <a:xfrm>
            <a:off x="457200" y="1371600"/>
            <a:ext cx="3962399" cy="2743200"/>
          </a:xfrm>
        </p:spPr>
      </p:pic>
      <p:pic>
        <p:nvPicPr>
          <p:cNvPr id="3" name="Picture 2">
            <a:extLst>
              <a:ext uri="{FF2B5EF4-FFF2-40B4-BE49-F238E27FC236}">
                <a16:creationId xmlns:a16="http://schemas.microsoft.com/office/drawing/2014/main" id="{7FD59102-0670-0986-3922-BB6FD8595A9D}"/>
              </a:ext>
            </a:extLst>
          </p:cNvPr>
          <p:cNvPicPr>
            <a:picLocks noChangeAspect="1"/>
          </p:cNvPicPr>
          <p:nvPr/>
        </p:nvPicPr>
        <p:blipFill>
          <a:blip r:embed="rId3"/>
          <a:stretch>
            <a:fillRect/>
          </a:stretch>
        </p:blipFill>
        <p:spPr>
          <a:xfrm>
            <a:off x="4572000" y="2133600"/>
            <a:ext cx="4313076" cy="3742873"/>
          </a:xfrm>
          <a:prstGeom prst="rect">
            <a:avLst/>
          </a:prstGeom>
        </p:spPr>
      </p:pic>
      <p:sp>
        <p:nvSpPr>
          <p:cNvPr id="5" name="TextBox 4">
            <a:extLst>
              <a:ext uri="{FF2B5EF4-FFF2-40B4-BE49-F238E27FC236}">
                <a16:creationId xmlns:a16="http://schemas.microsoft.com/office/drawing/2014/main" id="{94401D61-3FCF-304C-E0DE-E870E72FDED3}"/>
              </a:ext>
            </a:extLst>
          </p:cNvPr>
          <p:cNvSpPr txBox="1"/>
          <p:nvPr/>
        </p:nvSpPr>
        <p:spPr>
          <a:xfrm>
            <a:off x="609600" y="4267200"/>
            <a:ext cx="354456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9 Color legend for Scarcity Map</a:t>
            </a:r>
          </a:p>
        </p:txBody>
      </p:sp>
      <p:sp>
        <p:nvSpPr>
          <p:cNvPr id="6" name="TextBox 5">
            <a:extLst>
              <a:ext uri="{FF2B5EF4-FFF2-40B4-BE49-F238E27FC236}">
                <a16:creationId xmlns:a16="http://schemas.microsoft.com/office/drawing/2014/main" id="{DE0555D7-EB6A-2517-D45C-9E3892A0F8A7}"/>
              </a:ext>
            </a:extLst>
          </p:cNvPr>
          <p:cNvSpPr txBox="1"/>
          <p:nvPr/>
        </p:nvSpPr>
        <p:spPr>
          <a:xfrm>
            <a:off x="4648200" y="6019800"/>
            <a:ext cx="438023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10 Scarcity Map for the Telangana State </a:t>
            </a:r>
          </a:p>
        </p:txBody>
      </p:sp>
    </p:spTree>
    <p:extLst>
      <p:ext uri="{BB962C8B-B14F-4D97-AF65-F5344CB8AC3E}">
        <p14:creationId xmlns:p14="http://schemas.microsoft.com/office/powerpoint/2010/main" val="2496078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6FCB-BE65-E5DB-DDAE-90205AB01814}"/>
              </a:ext>
            </a:extLst>
          </p:cNvPr>
          <p:cNvSpPr>
            <a:spLocks noGrp="1"/>
          </p:cNvSpPr>
          <p:nvPr>
            <p:ph type="title"/>
          </p:nvPr>
        </p:nvSpPr>
        <p:spPr>
          <a:xfrm>
            <a:off x="457199" y="381000"/>
            <a:ext cx="8229600" cy="1143000"/>
          </a:xfrm>
        </p:spPr>
        <p:txBody>
          <a:bodyPr/>
          <a:lstStyle/>
          <a:p>
            <a:r>
              <a:rPr lang="en-US" dirty="0"/>
              <a:t>Code Execution</a:t>
            </a:r>
          </a:p>
        </p:txBody>
      </p:sp>
      <p:pic>
        <p:nvPicPr>
          <p:cNvPr id="7" name="Content Placeholder 6">
            <a:extLst>
              <a:ext uri="{FF2B5EF4-FFF2-40B4-BE49-F238E27FC236}">
                <a16:creationId xmlns:a16="http://schemas.microsoft.com/office/drawing/2014/main" id="{65BAD80B-9926-D7C8-25D6-E609B35F6775}"/>
              </a:ext>
            </a:extLst>
          </p:cNvPr>
          <p:cNvPicPr>
            <a:picLocks noGrp="1" noChangeAspect="1"/>
          </p:cNvPicPr>
          <p:nvPr>
            <p:ph idx="1"/>
          </p:nvPr>
        </p:nvPicPr>
        <p:blipFill>
          <a:blip r:embed="rId2" cstate="print"/>
          <a:stretch>
            <a:fillRect/>
          </a:stretch>
        </p:blipFill>
        <p:spPr>
          <a:xfrm>
            <a:off x="2497258" y="1752600"/>
            <a:ext cx="4149481" cy="4389437"/>
          </a:xfrm>
        </p:spPr>
      </p:pic>
      <p:sp>
        <p:nvSpPr>
          <p:cNvPr id="3" name="TextBox 2">
            <a:extLst>
              <a:ext uri="{FF2B5EF4-FFF2-40B4-BE49-F238E27FC236}">
                <a16:creationId xmlns:a16="http://schemas.microsoft.com/office/drawing/2014/main" id="{7DBE7AC0-C595-541A-5DF6-F0E9C891A329}"/>
              </a:ext>
            </a:extLst>
          </p:cNvPr>
          <p:cNvSpPr txBox="1"/>
          <p:nvPr/>
        </p:nvSpPr>
        <p:spPr>
          <a:xfrm>
            <a:off x="1524000" y="6292334"/>
            <a:ext cx="674800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11 Water Demand value, Water Demand Map and its Color Legend</a:t>
            </a:r>
          </a:p>
        </p:txBody>
      </p:sp>
    </p:spTree>
    <p:extLst>
      <p:ext uri="{BB962C8B-B14F-4D97-AF65-F5344CB8AC3E}">
        <p14:creationId xmlns:p14="http://schemas.microsoft.com/office/powerpoint/2010/main" val="323698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2C5FD-9C45-69DD-6A26-4CF7110C69EC}"/>
              </a:ext>
            </a:extLst>
          </p:cNvPr>
          <p:cNvSpPr>
            <a:spLocks noGrp="1"/>
          </p:cNvSpPr>
          <p:nvPr>
            <p:ph type="title"/>
          </p:nvPr>
        </p:nvSpPr>
        <p:spPr>
          <a:xfrm>
            <a:off x="457200" y="304800"/>
            <a:ext cx="8229600" cy="1143000"/>
          </a:xfrm>
        </p:spPr>
        <p:txBody>
          <a:bodyPr/>
          <a:lstStyle/>
          <a:p>
            <a:r>
              <a:rPr lang="en-US" dirty="0"/>
              <a:t>Code Execution</a:t>
            </a:r>
          </a:p>
        </p:txBody>
      </p:sp>
      <p:pic>
        <p:nvPicPr>
          <p:cNvPr id="7" name="Content Placeholder 6">
            <a:extLst>
              <a:ext uri="{FF2B5EF4-FFF2-40B4-BE49-F238E27FC236}">
                <a16:creationId xmlns:a16="http://schemas.microsoft.com/office/drawing/2014/main" id="{D34C3D1F-2FCF-24F5-F5F8-DE9263065E1A}"/>
              </a:ext>
            </a:extLst>
          </p:cNvPr>
          <p:cNvPicPr>
            <a:picLocks noGrp="1" noChangeAspect="1"/>
          </p:cNvPicPr>
          <p:nvPr>
            <p:ph idx="1"/>
          </p:nvPr>
        </p:nvPicPr>
        <p:blipFill>
          <a:blip r:embed="rId2" cstate="print"/>
          <a:stretch>
            <a:fillRect/>
          </a:stretch>
        </p:blipFill>
        <p:spPr>
          <a:xfrm>
            <a:off x="457200" y="1752600"/>
            <a:ext cx="8229600" cy="4096512"/>
          </a:xfrm>
        </p:spPr>
      </p:pic>
      <p:sp>
        <p:nvSpPr>
          <p:cNvPr id="3" name="TextBox 2">
            <a:extLst>
              <a:ext uri="{FF2B5EF4-FFF2-40B4-BE49-F238E27FC236}">
                <a16:creationId xmlns:a16="http://schemas.microsoft.com/office/drawing/2014/main" id="{39E587A5-362C-C466-43BB-B3F42068320C}"/>
              </a:ext>
            </a:extLst>
          </p:cNvPr>
          <p:cNvSpPr txBox="1"/>
          <p:nvPr/>
        </p:nvSpPr>
        <p:spPr>
          <a:xfrm>
            <a:off x="1295400" y="6121957"/>
            <a:ext cx="711605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12 Forecast Line Chart for the selected district for Groundwater Level</a:t>
            </a:r>
          </a:p>
        </p:txBody>
      </p:sp>
    </p:spTree>
    <p:extLst>
      <p:ext uri="{BB962C8B-B14F-4D97-AF65-F5344CB8AC3E}">
        <p14:creationId xmlns:p14="http://schemas.microsoft.com/office/powerpoint/2010/main" val="505536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7056-BDD2-398E-FA1F-72DACBB3B106}"/>
              </a:ext>
            </a:extLst>
          </p:cNvPr>
          <p:cNvSpPr>
            <a:spLocks noGrp="1"/>
          </p:cNvSpPr>
          <p:nvPr>
            <p:ph type="title"/>
          </p:nvPr>
        </p:nvSpPr>
        <p:spPr>
          <a:xfrm>
            <a:off x="442452" y="411871"/>
            <a:ext cx="8229600" cy="1143000"/>
          </a:xfrm>
        </p:spPr>
        <p:txBody>
          <a:bodyPr/>
          <a:lstStyle/>
          <a:p>
            <a:r>
              <a:rPr lang="en-US" dirty="0"/>
              <a:t>Code Execution</a:t>
            </a:r>
          </a:p>
        </p:txBody>
      </p:sp>
      <p:pic>
        <p:nvPicPr>
          <p:cNvPr id="7" name="Content Placeholder 6">
            <a:extLst>
              <a:ext uri="{FF2B5EF4-FFF2-40B4-BE49-F238E27FC236}">
                <a16:creationId xmlns:a16="http://schemas.microsoft.com/office/drawing/2014/main" id="{99C6048B-BF9E-F73D-AA92-6490A3A9F011}"/>
              </a:ext>
            </a:extLst>
          </p:cNvPr>
          <p:cNvPicPr>
            <a:picLocks noGrp="1" noChangeAspect="1"/>
          </p:cNvPicPr>
          <p:nvPr>
            <p:ph idx="1"/>
          </p:nvPr>
        </p:nvPicPr>
        <p:blipFill>
          <a:blip r:embed="rId2" cstate="print"/>
          <a:stretch>
            <a:fillRect/>
          </a:stretch>
        </p:blipFill>
        <p:spPr>
          <a:xfrm>
            <a:off x="457200" y="2133600"/>
            <a:ext cx="8229600" cy="3196568"/>
          </a:xfrm>
        </p:spPr>
      </p:pic>
      <p:sp>
        <p:nvSpPr>
          <p:cNvPr id="3" name="TextBox 2">
            <a:extLst>
              <a:ext uri="{FF2B5EF4-FFF2-40B4-BE49-F238E27FC236}">
                <a16:creationId xmlns:a16="http://schemas.microsoft.com/office/drawing/2014/main" id="{E60090C9-B0D1-0CC0-80FA-F9B70F381255}"/>
              </a:ext>
            </a:extLst>
          </p:cNvPr>
          <p:cNvSpPr txBox="1"/>
          <p:nvPr/>
        </p:nvSpPr>
        <p:spPr>
          <a:xfrm>
            <a:off x="1219200" y="5736814"/>
            <a:ext cx="670869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13 Forecast Level Chart for the selected district for Water Demand</a:t>
            </a:r>
          </a:p>
        </p:txBody>
      </p:sp>
    </p:spTree>
    <p:extLst>
      <p:ext uri="{BB962C8B-B14F-4D97-AF65-F5344CB8AC3E}">
        <p14:creationId xmlns:p14="http://schemas.microsoft.com/office/powerpoint/2010/main" val="1336902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2D4CA-C04A-0626-70D5-55A6F59CD4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F48209-B40E-09E0-580B-2603672F5D43}"/>
              </a:ext>
            </a:extLst>
          </p:cNvPr>
          <p:cNvSpPr>
            <a:spLocks noGrp="1"/>
          </p:cNvSpPr>
          <p:nvPr>
            <p:ph type="title"/>
          </p:nvPr>
        </p:nvSpPr>
        <p:spPr>
          <a:xfrm>
            <a:off x="2971800" y="533400"/>
            <a:ext cx="2590800" cy="482253"/>
          </a:xfrm>
        </p:spPr>
        <p:txBody>
          <a:bodyPr>
            <a:normAutofit fontScale="90000"/>
          </a:bodyPr>
          <a:lstStyle/>
          <a:p>
            <a:r>
              <a:rPr lang="en-US" dirty="0">
                <a:latin typeface="Times New Roman" panose="02020603050405020304" pitchFamily="18" charset="0"/>
                <a:cs typeface="Times New Roman" panose="02020603050405020304" pitchFamily="18" charset="0"/>
              </a:rPr>
              <a:t>Test Cases</a:t>
            </a:r>
          </a:p>
        </p:txBody>
      </p:sp>
      <p:graphicFrame>
        <p:nvGraphicFramePr>
          <p:cNvPr id="8" name="Content Placeholder 7">
            <a:extLst>
              <a:ext uri="{FF2B5EF4-FFF2-40B4-BE49-F238E27FC236}">
                <a16:creationId xmlns:a16="http://schemas.microsoft.com/office/drawing/2014/main" id="{29E08D92-84DA-1B8A-96A4-0D476C8451F6}"/>
              </a:ext>
            </a:extLst>
          </p:cNvPr>
          <p:cNvGraphicFramePr>
            <a:graphicFrameLocks noGrp="1"/>
          </p:cNvGraphicFramePr>
          <p:nvPr>
            <p:ph idx="1"/>
            <p:extLst>
              <p:ext uri="{D42A27DB-BD31-4B8C-83A1-F6EECF244321}">
                <p14:modId xmlns:p14="http://schemas.microsoft.com/office/powerpoint/2010/main" val="2793388250"/>
              </p:ext>
            </p:extLst>
          </p:nvPr>
        </p:nvGraphicFramePr>
        <p:xfrm>
          <a:off x="609600" y="1143000"/>
          <a:ext cx="7707248" cy="5333999"/>
        </p:xfrm>
        <a:graphic>
          <a:graphicData uri="http://schemas.openxmlformats.org/drawingml/2006/table">
            <a:tbl>
              <a:tblPr firstRow="1" firstCol="1" bandRow="1">
                <a:tableStyleId>{5C22544A-7EE6-4342-B048-85BDC9FD1C3A}</a:tableStyleId>
              </a:tblPr>
              <a:tblGrid>
                <a:gridCol w="113931">
                  <a:extLst>
                    <a:ext uri="{9D8B030D-6E8A-4147-A177-3AD203B41FA5}">
                      <a16:colId xmlns:a16="http://schemas.microsoft.com/office/drawing/2014/main" val="2058570705"/>
                    </a:ext>
                  </a:extLst>
                </a:gridCol>
                <a:gridCol w="269055">
                  <a:extLst>
                    <a:ext uri="{9D8B030D-6E8A-4147-A177-3AD203B41FA5}">
                      <a16:colId xmlns:a16="http://schemas.microsoft.com/office/drawing/2014/main" val="999931188"/>
                    </a:ext>
                  </a:extLst>
                </a:gridCol>
                <a:gridCol w="1522014">
                  <a:extLst>
                    <a:ext uri="{9D8B030D-6E8A-4147-A177-3AD203B41FA5}">
                      <a16:colId xmlns:a16="http://schemas.microsoft.com/office/drawing/2014/main" val="3856161107"/>
                    </a:ext>
                  </a:extLst>
                </a:gridCol>
                <a:gridCol w="1676400">
                  <a:extLst>
                    <a:ext uri="{9D8B030D-6E8A-4147-A177-3AD203B41FA5}">
                      <a16:colId xmlns:a16="http://schemas.microsoft.com/office/drawing/2014/main" val="3556449144"/>
                    </a:ext>
                  </a:extLst>
                </a:gridCol>
                <a:gridCol w="1600200">
                  <a:extLst>
                    <a:ext uri="{9D8B030D-6E8A-4147-A177-3AD203B41FA5}">
                      <a16:colId xmlns:a16="http://schemas.microsoft.com/office/drawing/2014/main" val="3193069168"/>
                    </a:ext>
                  </a:extLst>
                </a:gridCol>
                <a:gridCol w="1600200">
                  <a:extLst>
                    <a:ext uri="{9D8B030D-6E8A-4147-A177-3AD203B41FA5}">
                      <a16:colId xmlns:a16="http://schemas.microsoft.com/office/drawing/2014/main" val="1883586687"/>
                    </a:ext>
                  </a:extLst>
                </a:gridCol>
                <a:gridCol w="925448">
                  <a:extLst>
                    <a:ext uri="{9D8B030D-6E8A-4147-A177-3AD203B41FA5}">
                      <a16:colId xmlns:a16="http://schemas.microsoft.com/office/drawing/2014/main" val="3473334156"/>
                    </a:ext>
                  </a:extLst>
                </a:gridCol>
              </a:tblGrid>
              <a:tr h="667350">
                <a:tc gridSpan="2">
                  <a:txBody>
                    <a:bodyPr/>
                    <a:lstStyle/>
                    <a:p>
                      <a:pPr marL="0" marR="0" algn="ctr">
                        <a:lnSpc>
                          <a:spcPct val="115000"/>
                        </a:lnSpc>
                        <a:spcAft>
                          <a:spcPts val="1000"/>
                        </a:spcAft>
                        <a:buNone/>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S.NO</a:t>
                      </a:r>
                    </a:p>
                  </a:txBody>
                  <a:tcPr marL="20837" marR="20837" marT="0" marB="0" anchor="ctr"/>
                </a:tc>
                <a:tc hMerge="1">
                  <a:txBody>
                    <a:bodyPr/>
                    <a:lstStyle/>
                    <a:p>
                      <a:endParaRPr lang="en-US"/>
                    </a:p>
                  </a:txBody>
                  <a:tcPr/>
                </a:tc>
                <a:tc>
                  <a:txBody>
                    <a:bodyPr/>
                    <a:lstStyle/>
                    <a:p>
                      <a:pPr marL="0" marR="0" algn="ctr">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 TEST CASE NAME</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nchor="ctr"/>
                </a:tc>
                <a:tc>
                  <a:txBody>
                    <a:bodyPr/>
                    <a:lstStyle/>
                    <a:p>
                      <a:pPr marL="0" marR="0" algn="ctr">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 INPUT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nchor="ctr"/>
                </a:tc>
                <a:tc>
                  <a:txBody>
                    <a:bodyPr/>
                    <a:lstStyle/>
                    <a:p>
                      <a:pPr marL="0" marR="0" algn="ctr">
                        <a:lnSpc>
                          <a:spcPct val="115000"/>
                        </a:lnSpc>
                        <a:spcAft>
                          <a:spcPts val="1000"/>
                        </a:spcAft>
                        <a:buNone/>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EXPECTED OUTPUT</a:t>
                      </a:r>
                    </a:p>
                  </a:txBody>
                  <a:tcPr marL="20837" marR="20837" marT="0" marB="0" anchor="ctr"/>
                </a:tc>
                <a:tc>
                  <a:txBody>
                    <a:bodyPr/>
                    <a:lstStyle/>
                    <a:p>
                      <a:pPr marL="0" marR="0" algn="ctr">
                        <a:lnSpc>
                          <a:spcPct val="115000"/>
                        </a:lnSpc>
                        <a:spcAft>
                          <a:spcPts val="1000"/>
                        </a:spcAft>
                        <a:buNone/>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ACTUAL OUTPUT</a:t>
                      </a:r>
                    </a:p>
                  </a:txBody>
                  <a:tcPr marL="20837" marR="20837" marT="0" marB="0" anchor="ctr"/>
                </a:tc>
                <a:tc>
                  <a:txBody>
                    <a:bodyPr/>
                    <a:lstStyle/>
                    <a:p>
                      <a:pPr marL="0" marR="0" algn="ctr">
                        <a:lnSpc>
                          <a:spcPct val="115000"/>
                        </a:lnSpc>
                        <a:spcAft>
                          <a:spcPts val="1000"/>
                        </a:spcAft>
                        <a:buNone/>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REMARKS</a:t>
                      </a:r>
                    </a:p>
                  </a:txBody>
                  <a:tcPr marL="20837" marR="20837" marT="0" marB="0" anchor="ctr"/>
                </a:tc>
                <a:extLst>
                  <a:ext uri="{0D108BD9-81ED-4DB2-BD59-A6C34878D82A}">
                    <a16:rowId xmlns:a16="http://schemas.microsoft.com/office/drawing/2014/main" val="2752984070"/>
                  </a:ext>
                </a:extLst>
              </a:tr>
              <a:tr h="1115752">
                <a:tc>
                  <a:txBody>
                    <a:bodyPr/>
                    <a:lstStyle/>
                    <a:p>
                      <a:pPr marL="0" marR="0" algn="l">
                        <a:lnSpc>
                          <a:spcPct val="115000"/>
                        </a:lnSpc>
                        <a:spcAft>
                          <a:spcPts val="1000"/>
                        </a:spcAft>
                        <a:buNone/>
                      </a:pPr>
                      <a:r>
                        <a:rPr lang="en-US" sz="300">
                          <a:effectLst/>
                          <a:latin typeface="Times New Roman" panose="02020603050405020304" pitchFamily="18" charset="0"/>
                          <a:cs typeface="Times New Roman" panose="02020603050405020304" pitchFamily="18" charset="0"/>
                        </a:rPr>
                        <a:t> </a:t>
                      </a:r>
                      <a:endParaRPr lang="en-US" sz="3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15000"/>
                        </a:lnSpc>
                        <a:spcAft>
                          <a:spcPts val="1000"/>
                        </a:spcAft>
                        <a:buNone/>
                      </a:pPr>
                      <a:r>
                        <a:rPr lang="en-US" sz="1050">
                          <a:effectLst/>
                          <a:latin typeface="Times New Roman" panose="02020603050405020304" pitchFamily="18" charset="0"/>
                          <a:cs typeface="Times New Roman" panose="02020603050405020304" pitchFamily="18" charset="0"/>
                        </a:rPr>
                        <a:t>1.</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Handle missing groundwater levels</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Upload .csv with missing values in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groundwater_level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Missing rows are dropped without error</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Missing rows are dropped without error</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Pass</a:t>
                      </a:r>
                    </a:p>
                  </a:txBody>
                  <a:tcPr marL="20837" marR="20837" marT="0" marB="0"/>
                </a:tc>
                <a:extLst>
                  <a:ext uri="{0D108BD9-81ED-4DB2-BD59-A6C34878D82A}">
                    <a16:rowId xmlns:a16="http://schemas.microsoft.com/office/drawing/2014/main" val="3158812938"/>
                  </a:ext>
                </a:extLst>
              </a:tr>
              <a:tr h="954514">
                <a:tc>
                  <a:txBody>
                    <a:bodyPr/>
                    <a:lstStyle/>
                    <a:p>
                      <a:pPr marL="0" marR="0" algn="l">
                        <a:lnSpc>
                          <a:spcPct val="115000"/>
                        </a:lnSpc>
                        <a:spcAft>
                          <a:spcPts val="1000"/>
                        </a:spcAft>
                        <a:buNone/>
                      </a:pPr>
                      <a:r>
                        <a:rPr lang="en-US" sz="300">
                          <a:effectLst/>
                          <a:latin typeface="Times New Roman" panose="02020603050405020304" pitchFamily="18" charset="0"/>
                          <a:cs typeface="Times New Roman" panose="02020603050405020304" pitchFamily="18" charset="0"/>
                        </a:rPr>
                        <a:t> </a:t>
                      </a:r>
                      <a:endParaRPr lang="en-US" sz="3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15000"/>
                        </a:lnSpc>
                        <a:spcAft>
                          <a:spcPts val="1000"/>
                        </a:spcAft>
                        <a:buNone/>
                      </a:pPr>
                      <a:r>
                        <a:rPr lang="en-US" sz="1050">
                          <a:effectLst/>
                          <a:latin typeface="Times New Roman" panose="02020603050405020304" pitchFamily="18" charset="0"/>
                          <a:cs typeface="Times New Roman" panose="02020603050405020304" pitchFamily="18" charset="0"/>
                        </a:rPr>
                        <a:t>2.</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State selection dropdown</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Select “Andhra Pradesh” or “Telangana”</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Appropriate district-  level data loads</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Appropriate district-level data loads </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Pass</a:t>
                      </a:r>
                    </a:p>
                  </a:txBody>
                  <a:tcPr marL="20837" marR="20837" marT="0" marB="0"/>
                </a:tc>
                <a:extLst>
                  <a:ext uri="{0D108BD9-81ED-4DB2-BD59-A6C34878D82A}">
                    <a16:rowId xmlns:a16="http://schemas.microsoft.com/office/drawing/2014/main" val="2814725822"/>
                  </a:ext>
                </a:extLst>
              </a:tr>
              <a:tr h="1009831">
                <a:tc>
                  <a:txBody>
                    <a:bodyPr/>
                    <a:lstStyle/>
                    <a:p>
                      <a:pPr marL="0" marR="0" algn="l">
                        <a:lnSpc>
                          <a:spcPct val="115000"/>
                        </a:lnSpc>
                        <a:spcAft>
                          <a:spcPts val="1000"/>
                        </a:spcAft>
                        <a:buNone/>
                      </a:pPr>
                      <a:r>
                        <a:rPr lang="en-US" sz="300">
                          <a:effectLst/>
                          <a:latin typeface="Times New Roman" panose="02020603050405020304" pitchFamily="18" charset="0"/>
                          <a:cs typeface="Times New Roman" panose="02020603050405020304" pitchFamily="18" charset="0"/>
                        </a:rPr>
                        <a:t> </a:t>
                      </a:r>
                      <a:endParaRPr lang="en-US" sz="3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3.</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District selection</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Select a district from dropdown</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Dashboard updates all charts/maps for that district</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Dashboard updates all charts/maps for that district</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Pass</a:t>
                      </a:r>
                    </a:p>
                  </a:txBody>
                  <a:tcPr marL="20837" marR="20837" marT="0" marB="0"/>
                </a:tc>
                <a:extLst>
                  <a:ext uri="{0D108BD9-81ED-4DB2-BD59-A6C34878D82A}">
                    <a16:rowId xmlns:a16="http://schemas.microsoft.com/office/drawing/2014/main" val="2333905133"/>
                  </a:ext>
                </a:extLst>
              </a:tr>
              <a:tr h="793276">
                <a:tc>
                  <a:txBody>
                    <a:bodyPr/>
                    <a:lstStyle/>
                    <a:p>
                      <a:pPr marL="0" marR="0" algn="l">
                        <a:lnSpc>
                          <a:spcPct val="115000"/>
                        </a:lnSpc>
                        <a:spcAft>
                          <a:spcPts val="1000"/>
                        </a:spcAft>
                        <a:buNone/>
                      </a:pPr>
                      <a:r>
                        <a:rPr lang="en-US" sz="300">
                          <a:effectLst/>
                          <a:latin typeface="Times New Roman" panose="02020603050405020304" pitchFamily="18" charset="0"/>
                          <a:cs typeface="Times New Roman" panose="02020603050405020304" pitchFamily="18" charset="0"/>
                        </a:rPr>
                        <a:t> </a:t>
                      </a:r>
                      <a:endParaRPr lang="en-US" sz="3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4.</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Weather API failure</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Simulate network/API Failure</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Warning message showing data not available</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Warning message showing data not available</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Pass</a:t>
                      </a:r>
                    </a:p>
                  </a:txBody>
                  <a:tcPr marL="20837" marR="20837" marT="0" marB="0"/>
                </a:tc>
                <a:extLst>
                  <a:ext uri="{0D108BD9-81ED-4DB2-BD59-A6C34878D82A}">
                    <a16:rowId xmlns:a16="http://schemas.microsoft.com/office/drawing/2014/main" val="322500003"/>
                  </a:ext>
                </a:extLst>
              </a:tr>
              <a:tr h="793276">
                <a:tc>
                  <a:txBody>
                    <a:bodyPr/>
                    <a:lstStyle/>
                    <a:p>
                      <a:pPr marL="0" marR="0" algn="l">
                        <a:lnSpc>
                          <a:spcPct val="115000"/>
                        </a:lnSpc>
                        <a:spcAft>
                          <a:spcPts val="1000"/>
                        </a:spcAft>
                        <a:buNone/>
                      </a:pPr>
                      <a:endParaRPr lang="en-US" sz="3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15000"/>
                        </a:lnSpc>
                        <a:spcAft>
                          <a:spcPts val="1000"/>
                        </a:spcAft>
                        <a:buNone/>
                      </a:pPr>
                      <a:r>
                        <a:rPr lang="en-US" sz="1050" dirty="0">
                          <a:effectLst/>
                          <a:latin typeface="Times New Roman" panose="02020603050405020304" pitchFamily="18" charset="0"/>
                          <a:ea typeface="Calibri" panose="020F0502020204030204" pitchFamily="34" charset="0"/>
                          <a:cs typeface="Times New Roman" panose="02020603050405020304" pitchFamily="18" charset="0"/>
                        </a:rPr>
                        <a:t>5.</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District name mismatch</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Mismatched names in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GeoJSON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and CSV</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Merge logic handles mapping correctly</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Merges logic handles mapping correctly</a:t>
                      </a:r>
                    </a:p>
                  </a:txBody>
                  <a:tcPr marL="20837" marR="20837" marT="0" marB="0"/>
                </a:tc>
                <a:tc>
                  <a:txBody>
                    <a:bodyPr/>
                    <a:lstStyle/>
                    <a:p>
                      <a:pPr marL="0" marR="0" algn="l">
                        <a:lnSpc>
                          <a:spcPct val="115000"/>
                        </a:lnSpc>
                        <a:spcAft>
                          <a:spcPts val="1000"/>
                        </a:spcAf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Pass</a:t>
                      </a:r>
                    </a:p>
                  </a:txBody>
                  <a:tcPr marL="20837" marR="20837" marT="0" marB="0"/>
                </a:tc>
                <a:extLst>
                  <a:ext uri="{0D108BD9-81ED-4DB2-BD59-A6C34878D82A}">
                    <a16:rowId xmlns:a16="http://schemas.microsoft.com/office/drawing/2014/main" val="3459823819"/>
                  </a:ext>
                </a:extLst>
              </a:tr>
            </a:tbl>
          </a:graphicData>
        </a:graphic>
      </p:graphicFrame>
      <p:sp>
        <p:nvSpPr>
          <p:cNvPr id="3" name="TextBox 2">
            <a:extLst>
              <a:ext uri="{FF2B5EF4-FFF2-40B4-BE49-F238E27FC236}">
                <a16:creationId xmlns:a16="http://schemas.microsoft.com/office/drawing/2014/main" id="{3709B0EA-2AE9-061C-E805-57C4EFEEF329}"/>
              </a:ext>
            </a:extLst>
          </p:cNvPr>
          <p:cNvSpPr txBox="1"/>
          <p:nvPr/>
        </p:nvSpPr>
        <p:spPr>
          <a:xfrm>
            <a:off x="1295400" y="6488668"/>
            <a:ext cx="680064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2 Test Cases for Smart Water Analysis and Distribution Solution  </a:t>
            </a:r>
          </a:p>
        </p:txBody>
      </p:sp>
    </p:spTree>
    <p:extLst>
      <p:ext uri="{BB962C8B-B14F-4D97-AF65-F5344CB8AC3E}">
        <p14:creationId xmlns:p14="http://schemas.microsoft.com/office/powerpoint/2010/main" val="3919862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06B8-1917-5D0A-0B73-1B04B260BB8C}"/>
              </a:ext>
            </a:extLst>
          </p:cNvPr>
          <p:cNvSpPr>
            <a:spLocks noGrp="1"/>
          </p:cNvSpPr>
          <p:nvPr>
            <p:ph type="title"/>
          </p:nvPr>
        </p:nvSpPr>
        <p:spPr>
          <a:xfrm>
            <a:off x="457200" y="7374"/>
            <a:ext cx="8229600" cy="1143000"/>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ADEA53F-A9C4-8A4E-72FD-1133EE63A538}"/>
              </a:ext>
            </a:extLst>
          </p:cNvPr>
          <p:cNvSpPr>
            <a:spLocks noGrp="1"/>
          </p:cNvSpPr>
          <p:nvPr>
            <p:ph idx="1"/>
          </p:nvPr>
        </p:nvSpPr>
        <p:spPr>
          <a:xfrm>
            <a:off x="457200" y="1371600"/>
            <a:ext cx="8229600" cy="4953000"/>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Using Gradient Boosting Regressor (GBR) models, it achieves:</a:t>
            </a:r>
          </a:p>
          <a:p>
            <a:pPr>
              <a:lnSpc>
                <a:spcPct val="150000"/>
              </a:lnSpc>
            </a:pPr>
            <a:r>
              <a:rPr lang="en-US" sz="1600" dirty="0">
                <a:latin typeface="Times New Roman" panose="02020603050405020304" pitchFamily="18" charset="0"/>
                <a:cs typeface="Times New Roman" panose="02020603050405020304" pitchFamily="18" charset="0"/>
              </a:rPr>
              <a:t>District-level prediction of groundwater levels based on historical rainfall, temperature, and recharge factors.</a:t>
            </a:r>
          </a:p>
          <a:p>
            <a:pPr>
              <a:lnSpc>
                <a:spcPct val="150000"/>
              </a:lnSpc>
            </a:pPr>
            <a:r>
              <a:rPr lang="en-US" sz="1600" dirty="0">
                <a:latin typeface="Times New Roman" panose="02020603050405020304" pitchFamily="18" charset="0"/>
                <a:cs typeface="Times New Roman" panose="02020603050405020304" pitchFamily="18" charset="0"/>
              </a:rPr>
              <a:t>Live weather integration using OpenWeatherMap API to support real-time analysis.</a:t>
            </a:r>
          </a:p>
          <a:p>
            <a:pPr>
              <a:lnSpc>
                <a:spcPct val="150000"/>
              </a:lnSpc>
            </a:pPr>
            <a:r>
              <a:rPr lang="en-US" sz="1600" dirty="0">
                <a:latin typeface="Times New Roman" panose="02020603050405020304" pitchFamily="18" charset="0"/>
                <a:cs typeface="Times New Roman" panose="02020603050405020304" pitchFamily="18" charset="0"/>
              </a:rPr>
              <a:t>Water demand estimation considering both groundwater availability and population.</a:t>
            </a:r>
          </a:p>
          <a:p>
            <a:pPr>
              <a:lnSpc>
                <a:spcPct val="150000"/>
              </a:lnSpc>
            </a:pPr>
            <a:r>
              <a:rPr lang="en-US" sz="1600" dirty="0">
                <a:latin typeface="Times New Roman" panose="02020603050405020304" pitchFamily="18" charset="0"/>
                <a:cs typeface="Times New Roman" panose="02020603050405020304" pitchFamily="18" charset="0"/>
              </a:rPr>
              <a:t>Choropleth mapping for visualizing scarcity and demand patterns.</a:t>
            </a:r>
          </a:p>
          <a:p>
            <a:pPr>
              <a:lnSpc>
                <a:spcPct val="150000"/>
              </a:lnSpc>
            </a:pPr>
            <a:r>
              <a:rPr lang="en-US" sz="1600" dirty="0">
                <a:latin typeface="Times New Roman" panose="02020603050405020304" pitchFamily="18" charset="0"/>
                <a:cs typeface="Times New Roman" panose="02020603050405020304" pitchFamily="18" charset="0"/>
              </a:rPr>
              <a:t>Time-series forecasting for both groundwater levels and demand, adjusted for seasonal and population growth effects.</a:t>
            </a:r>
          </a:p>
          <a:p>
            <a:pPr>
              <a:lnSpc>
                <a:spcPct val="150000"/>
              </a:lnSpc>
            </a:pPr>
            <a:r>
              <a:rPr lang="en-US" sz="1600" dirty="0">
                <a:latin typeface="Times New Roman" panose="02020603050405020304" pitchFamily="18" charset="0"/>
                <a:cs typeface="Times New Roman" panose="02020603050405020304" pitchFamily="18" charset="0"/>
              </a:rPr>
              <a:t>The interactive </a:t>
            </a: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 dashboard empowers stakeholders to explore, compare, and monitor water stress conditions across regions with intuitive visualizations and forecasts.</a:t>
            </a:r>
          </a:p>
        </p:txBody>
      </p:sp>
    </p:spTree>
    <p:extLst>
      <p:ext uri="{BB962C8B-B14F-4D97-AF65-F5344CB8AC3E}">
        <p14:creationId xmlns:p14="http://schemas.microsoft.com/office/powerpoint/2010/main" val="190281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a:latin typeface="Times New Roman" pitchFamily="18" charset="0"/>
                <a:cs typeface="Times New Roman" pitchFamily="18" charset="0"/>
              </a:rPr>
              <a:t>Abstract</a:t>
            </a:r>
          </a:p>
        </p:txBody>
      </p:sp>
      <p:sp>
        <p:nvSpPr>
          <p:cNvPr id="5" name="Content Placeholder 4">
            <a:extLst>
              <a:ext uri="{FF2B5EF4-FFF2-40B4-BE49-F238E27FC236}">
                <a16:creationId xmlns:a16="http://schemas.microsoft.com/office/drawing/2014/main" id="{B8861962-B5EA-0EA9-8399-EC2B93D6F83E}"/>
              </a:ext>
            </a:extLst>
          </p:cNvPr>
          <p:cNvSpPr>
            <a:spLocks noGrp="1"/>
          </p:cNvSpPr>
          <p:nvPr>
            <p:ph idx="1"/>
          </p:nvPr>
        </p:nvSpPr>
        <p:spPr>
          <a:xfrm>
            <a:off x="304800" y="1828800"/>
            <a:ext cx="8382000" cy="4495800"/>
          </a:xfrm>
        </p:spPr>
        <p:txBody>
          <a:bodyPr>
            <a:normAutofit fontScale="62500" lnSpcReduction="20000"/>
          </a:bodyPr>
          <a:lstStyle/>
          <a:p>
            <a:pPr marL="0" indent="0" algn="just">
              <a:lnSpc>
                <a:spcPct val="120000"/>
              </a:lnSpc>
              <a:buNone/>
            </a:pPr>
            <a:r>
              <a:rPr lang="en-US" dirty="0">
                <a:latin typeface="Times New Roman" panose="02020603050405020304" pitchFamily="18" charset="0"/>
                <a:cs typeface="Times New Roman" panose="02020603050405020304" pitchFamily="18" charset="0"/>
              </a:rPr>
              <a:t>Water scarcity is a growing concern worldwide, requiring efficient monitoring and distribution strategies for the growth and needs of common citizens as well as the entire society. The Smart Water Scarcity &amp; Distribution System leverages Google Earth Engine (GEE), NASA GRACE, and MODIS, EOS-04 datasets to analyze groundwater levels and rainfall trends in real-time. This system provides precise water availability predictions, enabling authorities to plan optimal water distribution based on demand and scarcity levels.</a:t>
            </a:r>
          </a:p>
          <a:p>
            <a:pPr algn="just">
              <a:lnSpc>
                <a:spcPct val="120000"/>
              </a:lnSpc>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dirty="0">
                <a:latin typeface="Times New Roman" panose="02020603050405020304" pitchFamily="18" charset="0"/>
                <a:cs typeface="Times New Roman" panose="02020603050405020304" pitchFamily="18" charset="0"/>
              </a:rPr>
              <a:t>The system utilizes remote sensing data to fetch historical and real-time water availability for any given location. It classifies regions into scarcity levels and predicts future water consumption using machine learning techniques. Real-time weather data from OpenWeatherMap API further enhances accuracy. Based on the collected data, the system generates visual trends and helps governments and municipalities distribute water efficiently to high-demand areas.</a:t>
            </a:r>
          </a:p>
          <a:p>
            <a:pPr algn="just">
              <a:lnSpc>
                <a:spcPct val="120000"/>
              </a:lnSpc>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dirty="0">
                <a:latin typeface="Times New Roman" panose="02020603050405020304" pitchFamily="18" charset="0"/>
                <a:cs typeface="Times New Roman" panose="02020603050405020304" pitchFamily="18" charset="0"/>
              </a:rPr>
              <a:t>The system uses </a:t>
            </a:r>
            <a:r>
              <a:rPr lang="en-US" dirty="0" err="1">
                <a:latin typeface="Times New Roman" panose="02020603050405020304" pitchFamily="18" charset="0"/>
                <a:cs typeface="Times New Roman" panose="02020603050405020304" pitchFamily="18" charset="0"/>
              </a:rPr>
              <a:t>WorldPop</a:t>
            </a:r>
            <a:r>
              <a:rPr lang="en-US" dirty="0">
                <a:latin typeface="Times New Roman" panose="02020603050405020304" pitchFamily="18" charset="0"/>
                <a:cs typeface="Times New Roman" panose="02020603050405020304" pitchFamily="18" charset="0"/>
              </a:rPr>
              <a:t> and NASA SEDAC datasets as well to fetch the real time population and population density data to estimate the water consumption for each area based on which we can predict the water demand for every area based on the historical data.</a:t>
            </a:r>
          </a:p>
          <a:p>
            <a:pPr algn="just">
              <a:lnSpc>
                <a:spcPct val="120000"/>
              </a:lnSpc>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6082-ACE1-6DCA-63DD-ABEE80341A88}"/>
              </a:ext>
            </a:extLst>
          </p:cNvPr>
          <p:cNvSpPr>
            <a:spLocks noGrp="1"/>
          </p:cNvSpPr>
          <p:nvPr>
            <p:ph type="title"/>
          </p:nvPr>
        </p:nvSpPr>
        <p:spPr>
          <a:xfrm>
            <a:off x="457200" y="228600"/>
            <a:ext cx="8229600" cy="1143000"/>
          </a:xfrm>
        </p:spPr>
        <p:txBody>
          <a:bodyPr/>
          <a:lstStyle/>
          <a:p>
            <a:r>
              <a:rPr lang="en-US"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29F019DD-A04D-E6DC-B190-BF1CAE25A463}"/>
              </a:ext>
            </a:extLst>
          </p:cNvPr>
          <p:cNvSpPr>
            <a:spLocks noGrp="1"/>
          </p:cNvSpPr>
          <p:nvPr>
            <p:ph idx="1"/>
          </p:nvPr>
        </p:nvSpPr>
        <p:spPr>
          <a:xfrm>
            <a:off x="381000" y="1600200"/>
            <a:ext cx="8305800" cy="4724400"/>
          </a:xfrm>
        </p:spPr>
        <p:txBody>
          <a:bodyPr>
            <a:normAutofit/>
          </a:bodyPr>
          <a:lstStyle/>
          <a:p>
            <a:pPr>
              <a:lnSpc>
                <a:spcPct val="150000"/>
              </a:lnSpc>
            </a:pPr>
            <a:r>
              <a:rPr lang="en-US" sz="1600" b="1" dirty="0">
                <a:latin typeface="Times New Roman" panose="02020603050405020304" pitchFamily="18" charset="0"/>
                <a:cs typeface="Times New Roman" panose="02020603050405020304" pitchFamily="18" charset="0"/>
              </a:rPr>
              <a:t>Advanced Forecasting Models</a:t>
            </a:r>
            <a:r>
              <a:rPr lang="en-US" sz="1600" dirty="0">
                <a:latin typeface="Times New Roman" panose="02020603050405020304" pitchFamily="18" charset="0"/>
                <a:cs typeface="Times New Roman" panose="02020603050405020304" pitchFamily="18" charset="0"/>
              </a:rPr>
              <a:t>: Replace or supplement GBR with LSTM,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or Prophet models for improved time-series prediction accuracy.</a:t>
            </a:r>
          </a:p>
          <a:p>
            <a:pPr>
              <a:lnSpc>
                <a:spcPct val="150000"/>
              </a:lnSpc>
            </a:pPr>
            <a:r>
              <a:rPr lang="en-US" sz="1600" b="1" dirty="0">
                <a:latin typeface="Times New Roman" panose="02020603050405020304" pitchFamily="18" charset="0"/>
                <a:cs typeface="Times New Roman" panose="02020603050405020304" pitchFamily="18" charset="0"/>
              </a:rPr>
              <a:t>User Alerts and Notifications</a:t>
            </a:r>
            <a:r>
              <a:rPr lang="en-US" sz="1600" dirty="0">
                <a:latin typeface="Times New Roman" panose="02020603050405020304" pitchFamily="18" charset="0"/>
                <a:cs typeface="Times New Roman" panose="02020603050405020304" pitchFamily="18" charset="0"/>
              </a:rPr>
              <a:t>: Schedule monthly reports for water management authorities.</a:t>
            </a:r>
          </a:p>
          <a:p>
            <a:pPr>
              <a:lnSpc>
                <a:spcPct val="150000"/>
              </a:lnSpc>
            </a:pPr>
            <a:r>
              <a:rPr lang="en-US" sz="1600" b="1" dirty="0">
                <a:latin typeface="Times New Roman" panose="02020603050405020304" pitchFamily="18" charset="0"/>
                <a:cs typeface="Times New Roman" panose="02020603050405020304" pitchFamily="18" charset="0"/>
              </a:rPr>
              <a:t>Mobile-Friendly Interface</a:t>
            </a:r>
            <a:r>
              <a:rPr lang="en-US" sz="1600" dirty="0">
                <a:latin typeface="Times New Roman" panose="02020603050405020304" pitchFamily="18" charset="0"/>
                <a:cs typeface="Times New Roman" panose="02020603050405020304" pitchFamily="18" charset="0"/>
              </a:rPr>
              <a:t>: Develop a mobile-responsive frontend or companion mobile app for on-field officers and farmers.</a:t>
            </a:r>
          </a:p>
          <a:p>
            <a:pPr>
              <a:lnSpc>
                <a:spcPct val="150000"/>
              </a:lnSpc>
            </a:pPr>
            <a:r>
              <a:rPr lang="en-US" sz="1600" b="1" dirty="0">
                <a:latin typeface="Times New Roman" panose="02020603050405020304" pitchFamily="18" charset="0"/>
                <a:cs typeface="Times New Roman" panose="02020603050405020304" pitchFamily="18" charset="0"/>
              </a:rPr>
              <a:t>Dynamic Policy Simulation</a:t>
            </a:r>
            <a:r>
              <a:rPr lang="en-US" sz="1600" dirty="0">
                <a:latin typeface="Times New Roman" panose="02020603050405020304" pitchFamily="18" charset="0"/>
                <a:cs typeface="Times New Roman" panose="02020603050405020304" pitchFamily="18" charset="0"/>
              </a:rPr>
              <a:t>: Allow users to simulate effects of policy interventions like artificial recharge, crop change, or industrial usage regulation on future water levels</a:t>
            </a:r>
          </a:p>
          <a:p>
            <a:pPr>
              <a:lnSpc>
                <a:spcPct val="150000"/>
              </a:lnSpc>
            </a:pPr>
            <a:r>
              <a:rPr lang="en-US" sz="1600" b="1" dirty="0">
                <a:latin typeface="Times New Roman" panose="02020603050405020304" pitchFamily="18" charset="0"/>
                <a:cs typeface="Times New Roman" panose="02020603050405020304" pitchFamily="18" charset="0"/>
              </a:rPr>
              <a:t>Climate</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Change</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Scenario</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Modeling</a:t>
            </a:r>
            <a:r>
              <a:rPr lang="en-US" sz="1600" dirty="0">
                <a:latin typeface="Times New Roman" panose="02020603050405020304" pitchFamily="18" charset="0"/>
                <a:cs typeface="Times New Roman" panose="02020603050405020304" pitchFamily="18" charset="0"/>
              </a:rPr>
              <a:t> : Incorporate IPCC RCP scenarios to predict long-term water stress under various climate trajectories.</a:t>
            </a:r>
          </a:p>
        </p:txBody>
      </p:sp>
    </p:spTree>
    <p:extLst>
      <p:ext uri="{BB962C8B-B14F-4D97-AF65-F5344CB8AC3E}">
        <p14:creationId xmlns:p14="http://schemas.microsoft.com/office/powerpoint/2010/main" val="11276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1524000"/>
            <a:ext cx="8534400" cy="5181600"/>
          </a:xfrm>
        </p:spPr>
        <p:txBody>
          <a:bodyPr>
            <a:normAutofit fontScale="92500" lnSpcReduction="20000"/>
          </a:bodyPr>
          <a:lstStyle/>
          <a:p>
            <a:pPr>
              <a:lnSpc>
                <a:spcPct val="150000"/>
              </a:lnSpc>
            </a:pPr>
            <a:r>
              <a:rPr lang="en-US" sz="1600" dirty="0">
                <a:latin typeface="Times New Roman" pitchFamily="18" charset="0"/>
                <a:cs typeface="Times New Roman" pitchFamily="18" charset="0"/>
              </a:rPr>
              <a:t>Tian, Zhi-Wei, and Ru-Liang Qian. "Chinese Water Demand Forecast Based on </a:t>
            </a:r>
            <a:r>
              <a:rPr lang="en-US" sz="1600" dirty="0" err="1">
                <a:latin typeface="Times New Roman" pitchFamily="18" charset="0"/>
                <a:cs typeface="Times New Roman" pitchFamily="18" charset="0"/>
              </a:rPr>
              <a:t>iTransformer</a:t>
            </a:r>
            <a:r>
              <a:rPr lang="en-US" sz="1600" dirty="0">
                <a:latin typeface="Times New Roman" pitchFamily="18" charset="0"/>
                <a:cs typeface="Times New Roman" pitchFamily="18" charset="0"/>
              </a:rPr>
              <a:t> Model." IEEE Access (2024).</a:t>
            </a:r>
          </a:p>
          <a:p>
            <a:pPr>
              <a:lnSpc>
                <a:spcPct val="150000"/>
              </a:lnSpc>
            </a:pPr>
            <a:r>
              <a:rPr lang="en-US" sz="1600" dirty="0">
                <a:latin typeface="Times New Roman" pitchFamily="18" charset="0"/>
                <a:cs typeface="Times New Roman" pitchFamily="18" charset="0"/>
              </a:rPr>
              <a:t>Arsene, D., Predescu, A., Stuparu, M., </a:t>
            </a:r>
            <a:r>
              <a:rPr lang="en-US" sz="1600" dirty="0" err="1">
                <a:latin typeface="Times New Roman" pitchFamily="18" charset="0"/>
                <a:cs typeface="Times New Roman" pitchFamily="18" charset="0"/>
              </a:rPr>
              <a:t>Truică</a:t>
            </a:r>
            <a:r>
              <a:rPr lang="en-US" sz="1600" dirty="0">
                <a:latin typeface="Times New Roman" pitchFamily="18" charset="0"/>
                <a:cs typeface="Times New Roman" pitchFamily="18" charset="0"/>
              </a:rPr>
              <a:t>, C.O., Mocanu, M. and Chiru, C., 2022, October. Predicting consumption events in a water monitoring system. In 2022 26th International Conference on System Theory, Control and Computing (ICSTCC) (pp. 74-79). IEEE.</a:t>
            </a:r>
          </a:p>
          <a:p>
            <a:pPr>
              <a:lnSpc>
                <a:spcPct val="150000"/>
              </a:lnSpc>
            </a:pPr>
            <a:r>
              <a:rPr lang="en-US" sz="1600" dirty="0">
                <a:latin typeface="Times New Roman" pitchFamily="18" charset="0"/>
                <a:cs typeface="Times New Roman" pitchFamily="18" charset="0"/>
              </a:rPr>
              <a:t>Elmotawakkil, Abdessamad, Abdelkhalik Sadiki, and Nourddine Enneya. "Predicting groundwater level based on remote sensing and machine learning: a case study in the Rabat-Kénitra region." Journal of Hydroinformatics 26.10 (2024): 2639-2667.</a:t>
            </a:r>
          </a:p>
          <a:p>
            <a:pPr>
              <a:lnSpc>
                <a:spcPct val="150000"/>
              </a:lnSpc>
            </a:pPr>
            <a:r>
              <a:rPr lang="en-US" sz="1600" dirty="0">
                <a:latin typeface="Times New Roman" pitchFamily="18" charset="0"/>
                <a:cs typeface="Times New Roman" pitchFamily="18" charset="0"/>
              </a:rPr>
              <a:t>Allen, M., Preis, A., Iqbal, M. and Whittle, A.J., 2013, July. Water distribution system monitoring and decision support using a wireless sensor network. In 2013 14th ACIS International Conference on Software Engineering, Artificial Intelligence, Networking and Parallel/Distributed Computing (pp. 641-646). IEEE.</a:t>
            </a:r>
          </a:p>
          <a:p>
            <a:pPr>
              <a:lnSpc>
                <a:spcPct val="150000"/>
              </a:lnSpc>
            </a:pPr>
            <a:r>
              <a:rPr lang="en-US" sz="1600" dirty="0">
                <a:latin typeface="Times New Roman" pitchFamily="18" charset="0"/>
                <a:cs typeface="Times New Roman" pitchFamily="18" charset="0"/>
              </a:rPr>
              <a:t>Jain, S., Parida, A.K. and Sankaranarayanan, S., 2020. Water scarcity prediction for global region using machine learning. International Journal of Water, 14(1), pp.69-88.</a:t>
            </a:r>
          </a:p>
          <a:p>
            <a:pPr>
              <a:lnSpc>
                <a:spcPct val="150000"/>
              </a:lnSpc>
            </a:pPr>
            <a:r>
              <a:rPr lang="en-US" sz="1600" dirty="0">
                <a:latin typeface="Times New Roman" pitchFamily="18" charset="0"/>
                <a:cs typeface="Times New Roman" pitchFamily="18" charset="0"/>
              </a:rPr>
              <a:t>Li, W., Finsa, M.M., Laskey, K.B., Houser, P. and Douglas-Bate, R., 2023. Groundwater level prediction with machine learning to support sustainable irrigation in water scarcity regions. Water, 15(19), p.3473.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F107-51C6-FCB2-2E69-B1B81D300F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Code Execution Video</a:t>
            </a:r>
          </a:p>
        </p:txBody>
      </p:sp>
      <p:sp>
        <p:nvSpPr>
          <p:cNvPr id="3" name="Content Placeholder 2">
            <a:extLst>
              <a:ext uri="{FF2B5EF4-FFF2-40B4-BE49-F238E27FC236}">
                <a16:creationId xmlns:a16="http://schemas.microsoft.com/office/drawing/2014/main" id="{A0374EEF-F5D9-12D9-E930-C6C338DC6FBD}"/>
              </a:ext>
            </a:extLst>
          </p:cNvPr>
          <p:cNvSpPr>
            <a:spLocks noGrp="1"/>
          </p:cNvSpPr>
          <p:nvPr>
            <p:ph idx="1"/>
          </p:nvPr>
        </p:nvSpPr>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Link</a:t>
            </a:r>
            <a:r>
              <a:rPr lang="en-US"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https://drive.google.com/file/d/1nG1BeUHYW8YDcfmhuMBzoezdN92UU3c/view?usp=drivesdk</a:t>
            </a:r>
          </a:p>
        </p:txBody>
      </p:sp>
    </p:spTree>
    <p:extLst>
      <p:ext uri="{BB962C8B-B14F-4D97-AF65-F5344CB8AC3E}">
        <p14:creationId xmlns:p14="http://schemas.microsoft.com/office/powerpoint/2010/main" val="270757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304800" y="1524000"/>
            <a:ext cx="8534400" cy="5181600"/>
          </a:xfrm>
        </p:spPr>
        <p:txBody>
          <a:bodyPr>
            <a:noAutofit/>
          </a:bodyPr>
          <a:lstStyle/>
          <a:p>
            <a:pPr algn="just">
              <a:lnSpc>
                <a:spcPct val="200000"/>
              </a:lnSpc>
            </a:pPr>
            <a:r>
              <a:rPr lang="en-US" sz="1600" dirty="0">
                <a:latin typeface="Times New Roman" pitchFamily="18" charset="0"/>
                <a:cs typeface="Times New Roman" pitchFamily="18" charset="0"/>
              </a:rPr>
              <a:t>Water is one of the most essential resources for human survival, yet many regions around the world face water scarcity due to climate change, overuse, and poor distribution systems. </a:t>
            </a:r>
          </a:p>
          <a:p>
            <a:pPr algn="just">
              <a:lnSpc>
                <a:spcPct val="200000"/>
              </a:lnSpc>
            </a:pPr>
            <a:r>
              <a:rPr lang="en-US" sz="1600" dirty="0">
                <a:latin typeface="Times New Roman" pitchFamily="18" charset="0"/>
                <a:cs typeface="Times New Roman" pitchFamily="18" charset="0"/>
              </a:rPr>
              <a:t>Identify water scarcity levels in different locations.</a:t>
            </a:r>
          </a:p>
          <a:p>
            <a:pPr algn="just">
              <a:lnSpc>
                <a:spcPct val="200000"/>
              </a:lnSpc>
            </a:pPr>
            <a:r>
              <a:rPr lang="en-US" sz="1600" dirty="0">
                <a:latin typeface="Times New Roman" pitchFamily="18" charset="0"/>
                <a:cs typeface="Times New Roman" pitchFamily="18" charset="0"/>
              </a:rPr>
              <a:t>Predict water demand based on population and usage patterns.</a:t>
            </a:r>
          </a:p>
          <a:p>
            <a:pPr algn="just">
              <a:lnSpc>
                <a:spcPct val="200000"/>
              </a:lnSpc>
            </a:pPr>
            <a:r>
              <a:rPr lang="en-US" sz="1600" dirty="0">
                <a:latin typeface="Times New Roman" pitchFamily="18" charset="0"/>
                <a:cs typeface="Times New Roman" pitchFamily="18" charset="0"/>
              </a:rPr>
              <a:t>Suggest optimized water distribution strategies to ensure fair supply.</a:t>
            </a:r>
          </a:p>
          <a:p>
            <a:pPr algn="just">
              <a:lnSpc>
                <a:spcPct val="200000"/>
              </a:lnSpc>
            </a:pPr>
            <a:r>
              <a:rPr lang="en-US" sz="1600" dirty="0">
                <a:latin typeface="Times New Roman" pitchFamily="18" charset="0"/>
                <a:cs typeface="Times New Roman" pitchFamily="18" charset="0"/>
              </a:rPr>
              <a:t>The system will fetch real-time weather and hydrological data, analyze historical trends, and use machine learning models to estimate how much water is required for a given area. </a:t>
            </a:r>
          </a:p>
          <a:p>
            <a:pPr algn="just">
              <a:lnSpc>
                <a:spcPct val="120000"/>
              </a:lnSpc>
              <a:buNone/>
            </a:pPr>
            <a:endParaRPr lang="en-US" sz="1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18D8-FB4F-8F81-E77C-E0F30E2A091B}"/>
              </a:ext>
            </a:extLst>
          </p:cNvPr>
          <p:cNvSpPr>
            <a:spLocks noGrp="1"/>
          </p:cNvSpPr>
          <p:nvPr>
            <p:ph type="title"/>
          </p:nvPr>
        </p:nvSpPr>
        <p:spPr>
          <a:xfrm>
            <a:off x="457200" y="304800"/>
            <a:ext cx="8229600" cy="1143000"/>
          </a:xfrm>
        </p:spPr>
        <p:txBody>
          <a:bodyPr/>
          <a:lstStyle/>
          <a:p>
            <a:r>
              <a:rPr lang="en-US" dirty="0">
                <a:latin typeface="Times New Roman" panose="02020603050405020304" pitchFamily="18" charset="0"/>
                <a:cs typeface="Times New Roman" panose="02020603050405020304" pitchFamily="18" charset="0"/>
              </a:rPr>
              <a:t>Existing System</a:t>
            </a:r>
          </a:p>
        </p:txBody>
      </p:sp>
      <p:sp>
        <p:nvSpPr>
          <p:cNvPr id="5" name="Content Placeholder 4">
            <a:extLst>
              <a:ext uri="{FF2B5EF4-FFF2-40B4-BE49-F238E27FC236}">
                <a16:creationId xmlns:a16="http://schemas.microsoft.com/office/drawing/2014/main" id="{6347984D-11A7-76D5-757B-4479308F036D}"/>
              </a:ext>
            </a:extLst>
          </p:cNvPr>
          <p:cNvSpPr>
            <a:spLocks noGrp="1"/>
          </p:cNvSpPr>
          <p:nvPr>
            <p:ph idx="1"/>
          </p:nvPr>
        </p:nvSpPr>
        <p:spPr/>
        <p:txBody>
          <a:bodyPr>
            <a:normAutofit/>
          </a:bodyPr>
          <a:lstStyle/>
          <a:p>
            <a:pPr algn="just">
              <a:lnSpc>
                <a:spcPct val="150000"/>
              </a:lnSpc>
            </a:pPr>
            <a:r>
              <a:rPr lang="en-IN" sz="1600" dirty="0">
                <a:latin typeface="Times New Roman" panose="02020603050405020304" pitchFamily="18" charset="0"/>
                <a:cs typeface="Times New Roman" panose="02020603050405020304" pitchFamily="18" charset="0"/>
              </a:rPr>
              <a:t>Groundwater levels are monitored using manual readings from observation wells, taken monthly or quarterly by government departments (e.g., CGWB, WRIS).</a:t>
            </a:r>
          </a:p>
          <a:p>
            <a:pPr algn="just">
              <a:lnSpc>
                <a:spcPct val="150000"/>
              </a:lnSpc>
            </a:pPr>
            <a:r>
              <a:rPr lang="en-US" sz="1600" dirty="0">
                <a:latin typeface="Times New Roman" panose="02020603050405020304" pitchFamily="18" charset="0"/>
                <a:cs typeface="Times New Roman" panose="02020603050405020304" pitchFamily="18" charset="0"/>
              </a:rPr>
              <a:t>No integration of real-time APIs for weather, water demand, or remote sensing.</a:t>
            </a:r>
          </a:p>
          <a:p>
            <a:pPr algn="just">
              <a:lnSpc>
                <a:spcPct val="150000"/>
              </a:lnSpc>
            </a:pPr>
            <a:r>
              <a:rPr lang="en-US" sz="1600" dirty="0">
                <a:latin typeface="Times New Roman" panose="02020603050405020304" pitchFamily="18" charset="0"/>
                <a:cs typeface="Times New Roman" panose="02020603050405020304" pitchFamily="18" charset="0"/>
              </a:rPr>
              <a:t>Delayed insights due to dependency on physical data collection and yearly reporting cycles.</a:t>
            </a:r>
          </a:p>
          <a:p>
            <a:pPr algn="just">
              <a:lnSpc>
                <a:spcPct val="150000"/>
              </a:lnSpc>
            </a:pPr>
            <a:r>
              <a:rPr lang="en-US" sz="1600" dirty="0">
                <a:latin typeface="Times New Roman" panose="02020603050405020304" pitchFamily="18" charset="0"/>
                <a:cs typeface="Times New Roman" panose="02020603050405020304" pitchFamily="18" charset="0"/>
              </a:rPr>
              <a:t>Data is displayed in static government portals or documents, without interactive dashboards or maps.</a:t>
            </a:r>
          </a:p>
          <a:p>
            <a:pPr algn="just">
              <a:lnSpc>
                <a:spcPct val="150000"/>
              </a:lnSpc>
            </a:pPr>
            <a:r>
              <a:rPr lang="en-US" sz="1600" dirty="0">
                <a:latin typeface="Times New Roman" panose="02020603050405020304" pitchFamily="18" charset="0"/>
                <a:cs typeface="Times New Roman" panose="02020603050405020304" pitchFamily="18" charset="0"/>
              </a:rPr>
              <a:t>Decision-making is based on intuition or generic thresholds, not real-time data insights or forecasts.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66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C2AE-8409-348D-3542-33636DB2354A}"/>
              </a:ext>
            </a:extLst>
          </p:cNvPr>
          <p:cNvSpPr>
            <a:spLocks noGrp="1"/>
          </p:cNvSpPr>
          <p:nvPr>
            <p:ph type="title"/>
          </p:nvPr>
        </p:nvSpPr>
        <p:spPr>
          <a:xfrm>
            <a:off x="457200" y="381000"/>
            <a:ext cx="8229600" cy="1143000"/>
          </a:xfrm>
        </p:spPr>
        <p:txBody>
          <a:bodyPr/>
          <a:lstStyle/>
          <a:p>
            <a:r>
              <a:rPr lang="en-US"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8C3AD10E-4B58-1048-47D3-0BCB210D418C}"/>
              </a:ext>
            </a:extLst>
          </p:cNvPr>
          <p:cNvSpPr>
            <a:spLocks noGrp="1"/>
          </p:cNvSpPr>
          <p:nvPr>
            <p:ph idx="1"/>
          </p:nvPr>
        </p:nvSpPr>
        <p:spPr>
          <a:xfrm>
            <a:off x="457200" y="1752600"/>
            <a:ext cx="8077200" cy="4724400"/>
          </a:xfrm>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District-level water scarcity detection using real-time data and satellite imagery.</a:t>
            </a:r>
          </a:p>
          <a:p>
            <a:pPr algn="just">
              <a:lnSpc>
                <a:spcPct val="150000"/>
              </a:lnSpc>
            </a:pPr>
            <a:r>
              <a:rPr lang="en-US" sz="1600" dirty="0">
                <a:latin typeface="Times New Roman" panose="02020603050405020304" pitchFamily="18" charset="0"/>
                <a:cs typeface="Times New Roman" panose="02020603050405020304" pitchFamily="18" charset="0"/>
              </a:rPr>
              <a:t>Classification of regions based on severity of water scarcity: Low, Medium, High, Critical.</a:t>
            </a:r>
          </a:p>
          <a:p>
            <a:pPr algn="just">
              <a:lnSpc>
                <a:spcPct val="150000"/>
              </a:lnSpc>
            </a:pPr>
            <a:r>
              <a:rPr lang="en-US" sz="1600" dirty="0">
                <a:latin typeface="Times New Roman" panose="02020603050405020304" pitchFamily="18" charset="0"/>
                <a:cs typeface="Times New Roman" panose="02020603050405020304" pitchFamily="18" charset="0"/>
              </a:rPr>
              <a:t>User-friendly dashboard with maps, charts, and scores built in </a:t>
            </a: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a:t>
            </a: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Outputs Provided</a:t>
            </a:r>
          </a:p>
          <a:p>
            <a:pPr algn="just">
              <a:lnSpc>
                <a:spcPct val="150000"/>
              </a:lnSpc>
            </a:pPr>
            <a:r>
              <a:rPr lang="en-US" sz="1600" dirty="0">
                <a:latin typeface="Times New Roman" panose="02020603050405020304" pitchFamily="18" charset="0"/>
                <a:cs typeface="Times New Roman" panose="02020603050405020304" pitchFamily="18" charset="0"/>
              </a:rPr>
              <a:t>Choropleth heatmaps: One for groundwater availability proxy (ET + SM) and One for scarcity index (composite score)</a:t>
            </a:r>
          </a:p>
          <a:p>
            <a:pPr algn="just">
              <a:lnSpc>
                <a:spcPct val="150000"/>
              </a:lnSpc>
            </a:pPr>
            <a:r>
              <a:rPr lang="en-US" sz="1600" dirty="0">
                <a:latin typeface="Times New Roman" panose="02020603050405020304" pitchFamily="18" charset="0"/>
                <a:cs typeface="Times New Roman" panose="02020603050405020304" pitchFamily="18" charset="0"/>
              </a:rPr>
              <a:t>Real-time temperature, rainfall, humidity</a:t>
            </a:r>
          </a:p>
          <a:p>
            <a:pPr algn="just">
              <a:lnSpc>
                <a:spcPct val="150000"/>
              </a:lnSpc>
            </a:pPr>
            <a:r>
              <a:rPr lang="en-US" sz="1600" dirty="0">
                <a:latin typeface="Times New Roman" panose="02020603050405020304" pitchFamily="18" charset="0"/>
                <a:cs typeface="Times New Roman" panose="02020603050405020304" pitchFamily="18" charset="0"/>
              </a:rPr>
              <a:t>Interactive district selector: Choose any region and instantly view data</a:t>
            </a:r>
          </a:p>
        </p:txBody>
      </p:sp>
    </p:spTree>
    <p:extLst>
      <p:ext uri="{BB962C8B-B14F-4D97-AF65-F5344CB8AC3E}">
        <p14:creationId xmlns:p14="http://schemas.microsoft.com/office/powerpoint/2010/main" val="2300772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EFB0-749E-5BAC-D492-0D0929C818E1}"/>
              </a:ext>
            </a:extLst>
          </p:cNvPr>
          <p:cNvSpPr>
            <a:spLocks noGrp="1"/>
          </p:cNvSpPr>
          <p:nvPr>
            <p:ph type="title"/>
          </p:nvPr>
        </p:nvSpPr>
        <p:spPr>
          <a:xfrm>
            <a:off x="457200" y="381000"/>
            <a:ext cx="8229600" cy="1143000"/>
          </a:xfrm>
        </p:spPr>
        <p:txBody>
          <a:bodyPr/>
          <a:lstStyle/>
          <a:p>
            <a:r>
              <a:rPr lang="en-US"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48C7075E-95E1-F4B5-E8AF-C2D988E1B2B6}"/>
              </a:ext>
            </a:extLst>
          </p:cNvPr>
          <p:cNvSpPr>
            <a:spLocks noGrp="1"/>
          </p:cNvSpPr>
          <p:nvPr>
            <p:ph idx="1"/>
          </p:nvPr>
        </p:nvSpPr>
        <p:spPr/>
        <p:txBody>
          <a:bodyPr>
            <a:normAutofit/>
          </a:bodyPr>
          <a:lstStyle/>
          <a:p>
            <a:pPr marL="514350" indent="-51435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Government &amp; Water Resource Planning</a:t>
            </a:r>
          </a:p>
          <a:p>
            <a:pPr marL="514350" indent="-51435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Agriculture &amp; Irrigation Management</a:t>
            </a:r>
          </a:p>
          <a:p>
            <a:pPr marL="514350" indent="-51435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Farmer Advisory &amp; Rural Decision Support</a:t>
            </a:r>
          </a:p>
          <a:p>
            <a:pPr marL="514350" indent="-51435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Urban Water Supply &amp; Municipal Planning</a:t>
            </a:r>
          </a:p>
          <a:p>
            <a:pPr marL="514350" indent="-51435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Climate Change Monitoring &amp; Adaptation</a:t>
            </a:r>
          </a:p>
          <a:p>
            <a:pPr marL="514350" indent="-51435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Policy Making &amp; Public Transparency</a:t>
            </a:r>
          </a:p>
          <a:p>
            <a:pPr marL="514350" indent="-514350" algn="just">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Research, Education &amp; Academic Use</a:t>
            </a:r>
          </a:p>
        </p:txBody>
      </p:sp>
    </p:spTree>
    <p:extLst>
      <p:ext uri="{BB962C8B-B14F-4D97-AF65-F5344CB8AC3E}">
        <p14:creationId xmlns:p14="http://schemas.microsoft.com/office/powerpoint/2010/main" val="1793517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6639"/>
            <a:ext cx="8229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Hardware and Software Requirements</a:t>
            </a:r>
          </a:p>
        </p:txBody>
      </p:sp>
      <p:sp>
        <p:nvSpPr>
          <p:cNvPr id="3" name="Content Placeholder 2"/>
          <p:cNvSpPr>
            <a:spLocks noGrp="1"/>
          </p:cNvSpPr>
          <p:nvPr>
            <p:ph idx="1"/>
          </p:nvPr>
        </p:nvSpPr>
        <p:spPr>
          <a:xfrm>
            <a:off x="304800" y="1752600"/>
            <a:ext cx="8686800" cy="4922520"/>
          </a:xfrm>
        </p:spPr>
        <p:txBody>
          <a:bodyPr>
            <a:normAutofit/>
          </a:bodyPr>
          <a:lstStyle/>
          <a:p>
            <a:pPr algn="just">
              <a:lnSpc>
                <a:spcPct val="200000"/>
              </a:lnSpc>
              <a:buNone/>
            </a:pPr>
            <a:r>
              <a:rPr lang="en-US" sz="21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Hardware Requirements</a:t>
            </a:r>
          </a:p>
          <a:p>
            <a:pPr algn="just">
              <a:lnSpc>
                <a:spcPct val="200000"/>
              </a:lnSpc>
            </a:pPr>
            <a:r>
              <a:rPr lang="en-US" sz="1600" dirty="0">
                <a:latin typeface="Times New Roman" panose="02020603050405020304" pitchFamily="18" charset="0"/>
                <a:cs typeface="Times New Roman" panose="02020603050405020304" pitchFamily="18" charset="0"/>
              </a:rPr>
              <a:t>Laptop/PC: Minimum Intel Core i5 / Ryzen 5, 8GB RAM, 256GB SSD.</a:t>
            </a:r>
          </a:p>
          <a:p>
            <a:pPr algn="just">
              <a:lnSpc>
                <a:spcPct val="200000"/>
              </a:lnSpc>
            </a:pPr>
            <a:r>
              <a:rPr lang="en-US" sz="1600" dirty="0">
                <a:latin typeface="Times New Roman" panose="02020603050405020304" pitchFamily="18" charset="0"/>
                <a:cs typeface="Times New Roman" panose="02020603050405020304" pitchFamily="18" charset="0"/>
              </a:rPr>
              <a:t>Operating System: Windows 10/11, Ubuntu 20.04+, macOS 10.15+.</a:t>
            </a:r>
          </a:p>
          <a:p>
            <a:pPr algn="just">
              <a:lnSpc>
                <a:spcPct val="200000"/>
              </a:lnSpc>
              <a:buNone/>
            </a:pPr>
            <a:r>
              <a:rPr lang="en-US" sz="1600" b="1" dirty="0">
                <a:latin typeface="Times New Roman" panose="02020603050405020304" pitchFamily="18" charset="0"/>
                <a:cs typeface="Times New Roman" panose="02020603050405020304" pitchFamily="18" charset="0"/>
              </a:rPr>
              <a:t>Software Requirements</a:t>
            </a:r>
          </a:p>
          <a:p>
            <a:pPr algn="just">
              <a:lnSpc>
                <a:spcPct val="200000"/>
              </a:lnSpc>
            </a:pPr>
            <a:r>
              <a:rPr lang="en-US" sz="1600" dirty="0">
                <a:latin typeface="Times New Roman" panose="02020603050405020304" pitchFamily="18" charset="0"/>
                <a:cs typeface="Times New Roman" panose="02020603050405020304" pitchFamily="18" charset="0"/>
              </a:rPr>
              <a:t>Python 3.8+ (Main programming language).</a:t>
            </a:r>
          </a:p>
          <a:p>
            <a:pPr algn="just">
              <a:lnSpc>
                <a:spcPct val="200000"/>
              </a:lnSpc>
            </a:pP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 (For web-based UI &amp; visualization).</a:t>
            </a:r>
          </a:p>
          <a:p>
            <a:pPr algn="just">
              <a:lnSpc>
                <a:spcPct val="200000"/>
              </a:lnSpc>
            </a:pPr>
            <a:r>
              <a:rPr lang="en-US" sz="1600" dirty="0">
                <a:latin typeface="Times New Roman" panose="02020603050405020304" pitchFamily="18" charset="0"/>
                <a:cs typeface="Times New Roman" panose="02020603050405020304" pitchFamily="18" charset="0"/>
              </a:rPr>
              <a:t>Google Earth Engine (GEE) (Fetching groundwater, rainfall &amp; population data).</a:t>
            </a:r>
          </a:p>
          <a:p>
            <a:pPr algn="just">
              <a:lnSpc>
                <a:spcPct val="200000"/>
              </a:lnSpc>
            </a:pPr>
            <a:r>
              <a:rPr lang="en-US" sz="1600" dirty="0" err="1">
                <a:latin typeface="Times New Roman" pitchFamily="18" charset="0"/>
                <a:cs typeface="Times New Roman" pitchFamily="18" charset="0"/>
              </a:rPr>
              <a:t>OpenWeather</a:t>
            </a:r>
            <a:r>
              <a:rPr lang="en-US" sz="1600" dirty="0">
                <a:latin typeface="Times New Roman" pitchFamily="18" charset="0"/>
                <a:cs typeface="Times New Roman" pitchFamily="18" charset="0"/>
              </a:rPr>
              <a:t> API (Real-time temperature &amp; humidity data).</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18DC-3A1F-DEA2-E648-F3D883AC8690}"/>
              </a:ext>
            </a:extLst>
          </p:cNvPr>
          <p:cNvSpPr>
            <a:spLocks noGrp="1"/>
          </p:cNvSpPr>
          <p:nvPr>
            <p:ph type="title"/>
          </p:nvPr>
        </p:nvSpPr>
        <p:spPr>
          <a:xfrm>
            <a:off x="2286000" y="381000"/>
            <a:ext cx="4191000" cy="482253"/>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a:t>
            </a:r>
          </a:p>
        </p:txBody>
      </p:sp>
      <p:graphicFrame>
        <p:nvGraphicFramePr>
          <p:cNvPr id="8" name="Content Placeholder 7">
            <a:extLst>
              <a:ext uri="{FF2B5EF4-FFF2-40B4-BE49-F238E27FC236}">
                <a16:creationId xmlns:a16="http://schemas.microsoft.com/office/drawing/2014/main" id="{54F5A037-D8F0-1D2F-C0DD-6D9A27151BD2}"/>
              </a:ext>
            </a:extLst>
          </p:cNvPr>
          <p:cNvGraphicFramePr>
            <a:graphicFrameLocks noGrp="1"/>
          </p:cNvGraphicFramePr>
          <p:nvPr>
            <p:ph idx="1"/>
            <p:extLst>
              <p:ext uri="{D42A27DB-BD31-4B8C-83A1-F6EECF244321}">
                <p14:modId xmlns:p14="http://schemas.microsoft.com/office/powerpoint/2010/main" val="42135522"/>
              </p:ext>
            </p:extLst>
          </p:nvPr>
        </p:nvGraphicFramePr>
        <p:xfrm>
          <a:off x="381000" y="1015653"/>
          <a:ext cx="8534400" cy="5461347"/>
        </p:xfrm>
        <a:graphic>
          <a:graphicData uri="http://schemas.openxmlformats.org/drawingml/2006/table">
            <a:tbl>
              <a:tblPr firstRow="1" firstCol="1" bandRow="1">
                <a:tableStyleId>{5C22544A-7EE6-4342-B048-85BDC9FD1C3A}</a:tableStyleId>
              </a:tblPr>
              <a:tblGrid>
                <a:gridCol w="95893">
                  <a:extLst>
                    <a:ext uri="{9D8B030D-6E8A-4147-A177-3AD203B41FA5}">
                      <a16:colId xmlns:a16="http://schemas.microsoft.com/office/drawing/2014/main" val="2058570705"/>
                    </a:ext>
                  </a:extLst>
                </a:gridCol>
                <a:gridCol w="666107">
                  <a:extLst>
                    <a:ext uri="{9D8B030D-6E8A-4147-A177-3AD203B41FA5}">
                      <a16:colId xmlns:a16="http://schemas.microsoft.com/office/drawing/2014/main" val="999931188"/>
                    </a:ext>
                  </a:extLst>
                </a:gridCol>
                <a:gridCol w="1219200">
                  <a:extLst>
                    <a:ext uri="{9D8B030D-6E8A-4147-A177-3AD203B41FA5}">
                      <a16:colId xmlns:a16="http://schemas.microsoft.com/office/drawing/2014/main" val="3856161107"/>
                    </a:ext>
                  </a:extLst>
                </a:gridCol>
                <a:gridCol w="1371600">
                  <a:extLst>
                    <a:ext uri="{9D8B030D-6E8A-4147-A177-3AD203B41FA5}">
                      <a16:colId xmlns:a16="http://schemas.microsoft.com/office/drawing/2014/main" val="3556449144"/>
                    </a:ext>
                  </a:extLst>
                </a:gridCol>
                <a:gridCol w="1600200">
                  <a:extLst>
                    <a:ext uri="{9D8B030D-6E8A-4147-A177-3AD203B41FA5}">
                      <a16:colId xmlns:a16="http://schemas.microsoft.com/office/drawing/2014/main" val="516116625"/>
                    </a:ext>
                  </a:extLst>
                </a:gridCol>
                <a:gridCol w="1216746">
                  <a:extLst>
                    <a:ext uri="{9D8B030D-6E8A-4147-A177-3AD203B41FA5}">
                      <a16:colId xmlns:a16="http://schemas.microsoft.com/office/drawing/2014/main" val="1960225006"/>
                    </a:ext>
                  </a:extLst>
                </a:gridCol>
                <a:gridCol w="1155455">
                  <a:extLst>
                    <a:ext uri="{9D8B030D-6E8A-4147-A177-3AD203B41FA5}">
                      <a16:colId xmlns:a16="http://schemas.microsoft.com/office/drawing/2014/main" val="3193069168"/>
                    </a:ext>
                  </a:extLst>
                </a:gridCol>
                <a:gridCol w="1209199">
                  <a:extLst>
                    <a:ext uri="{9D8B030D-6E8A-4147-A177-3AD203B41FA5}">
                      <a16:colId xmlns:a16="http://schemas.microsoft.com/office/drawing/2014/main" val="1883586687"/>
                    </a:ext>
                  </a:extLst>
                </a:gridCol>
              </a:tblGrid>
              <a:tr h="997656">
                <a:tc gridSpan="2">
                  <a:txBody>
                    <a:bodyPr/>
                    <a:lstStyle/>
                    <a:p>
                      <a:pPr marL="0" marR="0" algn="ctr">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S.NO</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nchor="ctr"/>
                </a:tc>
                <a:tc hMerge="1">
                  <a:txBody>
                    <a:bodyPr/>
                    <a:lstStyle/>
                    <a:p>
                      <a:endParaRPr lang="en-US"/>
                    </a:p>
                  </a:txBody>
                  <a:tcPr/>
                </a:tc>
                <a:tc>
                  <a:txBody>
                    <a:bodyPr/>
                    <a:lstStyle/>
                    <a:p>
                      <a:pPr marL="0" marR="0" algn="ctr">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 AUTHOR NAMES, YEAR OF PUBLICATION</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nchor="ctr"/>
                </a:tc>
                <a:tc>
                  <a:txBody>
                    <a:bodyPr/>
                    <a:lstStyle/>
                    <a:p>
                      <a:pPr marL="0" marR="0" algn="ctr">
                        <a:lnSpc>
                          <a:spcPct val="115000"/>
                        </a:lnSpc>
                        <a:spcAft>
                          <a:spcPts val="1000"/>
                        </a:spcAft>
                        <a:buNone/>
                      </a:pPr>
                      <a:r>
                        <a:rPr lang="en-US" sz="1050">
                          <a:effectLst/>
                          <a:latin typeface="Times New Roman" panose="02020603050405020304" pitchFamily="18" charset="0"/>
                          <a:cs typeface="Times New Roman" panose="02020603050405020304" pitchFamily="18" charset="0"/>
                        </a:rPr>
                        <a:t> JOURNAL OR CONFERENCE NAME AND PUBLISHER NAME</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nchor="ctr"/>
                </a:tc>
                <a:tc>
                  <a:txBody>
                    <a:bodyPr/>
                    <a:lstStyle/>
                    <a:p>
                      <a:pPr marL="0" marR="0" algn="ctr">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METHODOLOGY/ ALGORITHM / TECHNIQUES USED</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nchor="ctr"/>
                </a:tc>
                <a:tc>
                  <a:txBody>
                    <a:bodyPr/>
                    <a:lstStyle/>
                    <a:p>
                      <a:pPr marL="0" marR="0" algn="ctr">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MERITS</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nchor="ctr"/>
                </a:tc>
                <a:tc>
                  <a:txBody>
                    <a:bodyPr/>
                    <a:lstStyle/>
                    <a:p>
                      <a:pPr marL="0" marR="0" algn="ctr">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DEMERITS</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nchor="ctr"/>
                </a:tc>
                <a:tc>
                  <a:txBody>
                    <a:bodyPr/>
                    <a:lstStyle/>
                    <a:p>
                      <a:pPr marL="0" marR="0" algn="ctr">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RESEARCH GAPS</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nchor="ctr"/>
                </a:tc>
                <a:extLst>
                  <a:ext uri="{0D108BD9-81ED-4DB2-BD59-A6C34878D82A}">
                    <a16:rowId xmlns:a16="http://schemas.microsoft.com/office/drawing/2014/main" val="2752984070"/>
                  </a:ext>
                </a:extLst>
              </a:tr>
              <a:tr h="1285797">
                <a:tc>
                  <a:txBody>
                    <a:bodyPr/>
                    <a:lstStyle/>
                    <a:p>
                      <a:pPr marL="0" marR="0" algn="l">
                        <a:lnSpc>
                          <a:spcPct val="115000"/>
                        </a:lnSpc>
                        <a:spcAft>
                          <a:spcPts val="1000"/>
                        </a:spcAft>
                        <a:buNone/>
                      </a:pPr>
                      <a:r>
                        <a:rPr lang="en-US" sz="300">
                          <a:effectLst/>
                          <a:latin typeface="Times New Roman" panose="02020603050405020304" pitchFamily="18" charset="0"/>
                          <a:cs typeface="Times New Roman" panose="02020603050405020304" pitchFamily="18" charset="0"/>
                        </a:rPr>
                        <a:t> </a:t>
                      </a:r>
                      <a:endParaRPr lang="en-US" sz="3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15000"/>
                        </a:lnSpc>
                        <a:spcAft>
                          <a:spcPts val="1000"/>
                        </a:spcAft>
                        <a:buNone/>
                      </a:pPr>
                      <a:r>
                        <a:rPr lang="en-US" sz="1050">
                          <a:effectLst/>
                          <a:latin typeface="Times New Roman" panose="02020603050405020304" pitchFamily="18" charset="0"/>
                          <a:cs typeface="Times New Roman" panose="02020603050405020304" pitchFamily="18" charset="0"/>
                        </a:rPr>
                        <a:t>1.</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Abdessamad Elmotawakkil et al., 2024</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Journal of Hydroinformatics, IWA Publishing</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Gradient Boosting Regressor (GBR), SVR, Random Forest (RF), Decision Tree (DT) using GRACE, MODIS, and CHIRPS satellite data</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a:effectLst/>
                          <a:latin typeface="Times New Roman" panose="02020603050405020304" pitchFamily="18" charset="0"/>
                          <a:cs typeface="Times New Roman" panose="02020603050405020304" pitchFamily="18" charset="0"/>
                        </a:rPr>
                        <a:t>Achieved 99% R² using GBR; integrated remote sensing &amp; ML; high predictive accuracy</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a:effectLst/>
                          <a:latin typeface="Times New Roman" panose="02020603050405020304" pitchFamily="18" charset="0"/>
                          <a:cs typeface="Times New Roman" panose="02020603050405020304" pitchFamily="18" charset="0"/>
                        </a:rPr>
                        <a:t>Computationally intensive; GBR model needs fine hyperparameter tuning</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Lacks integration of real-time weather &amp; population data; limited to Morocco region</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extLst>
                  <a:ext uri="{0D108BD9-81ED-4DB2-BD59-A6C34878D82A}">
                    <a16:rowId xmlns:a16="http://schemas.microsoft.com/office/drawing/2014/main" val="3158812938"/>
                  </a:ext>
                </a:extLst>
              </a:tr>
              <a:tr h="1099986">
                <a:tc>
                  <a:txBody>
                    <a:bodyPr/>
                    <a:lstStyle/>
                    <a:p>
                      <a:pPr marL="0" marR="0" algn="l">
                        <a:lnSpc>
                          <a:spcPct val="115000"/>
                        </a:lnSpc>
                        <a:spcAft>
                          <a:spcPts val="1000"/>
                        </a:spcAft>
                        <a:buNone/>
                      </a:pPr>
                      <a:r>
                        <a:rPr lang="en-US" sz="300">
                          <a:effectLst/>
                          <a:latin typeface="Times New Roman" panose="02020603050405020304" pitchFamily="18" charset="0"/>
                          <a:cs typeface="Times New Roman" panose="02020603050405020304" pitchFamily="18" charset="0"/>
                        </a:rPr>
                        <a:t> </a:t>
                      </a:r>
                      <a:endParaRPr lang="en-US" sz="3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15000"/>
                        </a:lnSpc>
                        <a:spcAft>
                          <a:spcPts val="1000"/>
                        </a:spcAft>
                        <a:buNone/>
                      </a:pPr>
                      <a:r>
                        <a:rPr lang="en-US" sz="1050">
                          <a:effectLst/>
                          <a:latin typeface="Times New Roman" panose="02020603050405020304" pitchFamily="18" charset="0"/>
                          <a:cs typeface="Times New Roman" panose="02020603050405020304" pitchFamily="18" charset="0"/>
                        </a:rPr>
                        <a:t>2.</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Tao et al., 2022</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Environmental Earth Sciences, Springer</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Support Vector Regression (SVR) using soil moisture and NDVI for groundwater prediction</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a:effectLst/>
                          <a:latin typeface="Times New Roman" panose="02020603050405020304" pitchFamily="18" charset="0"/>
                          <a:cs typeface="Times New Roman" panose="02020603050405020304" pitchFamily="18" charset="0"/>
                        </a:rPr>
                        <a:t>Effective handling of nonlinear relationships; robust prediction</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a:effectLst/>
                          <a:latin typeface="Times New Roman" panose="02020603050405020304" pitchFamily="18" charset="0"/>
                          <a:cs typeface="Times New Roman" panose="02020603050405020304" pitchFamily="18" charset="0"/>
                        </a:rPr>
                        <a:t>SVR peraformance sensitive to kernel and tuning</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a:effectLst/>
                          <a:latin typeface="Times New Roman" panose="02020603050405020304" pitchFamily="18" charset="0"/>
                          <a:cs typeface="Times New Roman" panose="02020603050405020304" pitchFamily="18" charset="0"/>
                        </a:rPr>
                        <a:t>Limited scalability to different terrains</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extLst>
                  <a:ext uri="{0D108BD9-81ED-4DB2-BD59-A6C34878D82A}">
                    <a16:rowId xmlns:a16="http://schemas.microsoft.com/office/drawing/2014/main" val="2814725822"/>
                  </a:ext>
                </a:extLst>
              </a:tr>
              <a:tr h="1163733">
                <a:tc>
                  <a:txBody>
                    <a:bodyPr/>
                    <a:lstStyle/>
                    <a:p>
                      <a:pPr marL="0" marR="0" algn="l">
                        <a:lnSpc>
                          <a:spcPct val="115000"/>
                        </a:lnSpc>
                        <a:spcAft>
                          <a:spcPts val="1000"/>
                        </a:spcAft>
                        <a:buNone/>
                      </a:pPr>
                      <a:r>
                        <a:rPr lang="en-US" sz="300">
                          <a:effectLst/>
                          <a:latin typeface="Times New Roman" panose="02020603050405020304" pitchFamily="18" charset="0"/>
                          <a:cs typeface="Times New Roman" panose="02020603050405020304" pitchFamily="18" charset="0"/>
                        </a:rPr>
                        <a:t> </a:t>
                      </a:r>
                      <a:endParaRPr lang="en-US" sz="3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3.</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Awan et al., 2024</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Journal of Environmental Management, Elsevier</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Ensemble learning with GBR and Random Forest using MODIS NDVI, LST, evapotranspiration</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High precision in water demand estimation and vegetation stress mapping</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Model complexity &amp; computational cost</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Limited use of local demographic inputs</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extLst>
                  <a:ext uri="{0D108BD9-81ED-4DB2-BD59-A6C34878D82A}">
                    <a16:rowId xmlns:a16="http://schemas.microsoft.com/office/drawing/2014/main" val="2333905133"/>
                  </a:ext>
                </a:extLst>
              </a:tr>
              <a:tr h="914175">
                <a:tc>
                  <a:txBody>
                    <a:bodyPr/>
                    <a:lstStyle/>
                    <a:p>
                      <a:pPr marL="0" marR="0" algn="l">
                        <a:lnSpc>
                          <a:spcPct val="115000"/>
                        </a:lnSpc>
                        <a:spcAft>
                          <a:spcPts val="1000"/>
                        </a:spcAft>
                        <a:buNone/>
                      </a:pPr>
                      <a:r>
                        <a:rPr lang="en-US" sz="300">
                          <a:effectLst/>
                          <a:latin typeface="Times New Roman" panose="02020603050405020304" pitchFamily="18" charset="0"/>
                          <a:cs typeface="Times New Roman" panose="02020603050405020304" pitchFamily="18" charset="0"/>
                        </a:rPr>
                        <a:t> </a:t>
                      </a:r>
                      <a:endParaRPr lang="en-US" sz="3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4.</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a:effectLst/>
                          <a:latin typeface="Times New Roman" panose="02020603050405020304" pitchFamily="18" charset="0"/>
                          <a:cs typeface="Times New Roman" panose="02020603050405020304" pitchFamily="18" charset="0"/>
                        </a:rPr>
                        <a:t>Sarkar et al., 2024</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a:effectLst/>
                          <a:latin typeface="Times New Roman" panose="02020603050405020304" pitchFamily="18" charset="0"/>
                          <a:cs typeface="Times New Roman" panose="02020603050405020304" pitchFamily="18" charset="0"/>
                        </a:rPr>
                        <a:t>Sustainable Water Resources Management, Springer</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a:effectLst/>
                          <a:latin typeface="Times New Roman" panose="02020603050405020304" pitchFamily="18" charset="0"/>
                          <a:cs typeface="Times New Roman" panose="02020603050405020304" pitchFamily="18" charset="0"/>
                        </a:rPr>
                        <a:t>Climate-aware groundwater demand prediction using GBR and weather models</a:t>
                      </a:r>
                      <a:endParaRPr lang="en-US"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Region-specific modeling; integrates climate trends</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Model overfitting risks; less focus on spatial mapping</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tc>
                  <a:txBody>
                    <a:bodyPr/>
                    <a:lstStyle/>
                    <a:p>
                      <a:pPr marL="0" marR="0" algn="l">
                        <a:lnSpc>
                          <a:spcPct val="115000"/>
                        </a:lnSpc>
                        <a:spcAft>
                          <a:spcPts val="1000"/>
                        </a:spcAft>
                        <a:buNone/>
                      </a:pPr>
                      <a:r>
                        <a:rPr lang="en-US" sz="1050" dirty="0">
                          <a:effectLst/>
                          <a:latin typeface="Times New Roman" panose="02020603050405020304" pitchFamily="18" charset="0"/>
                          <a:cs typeface="Times New Roman" panose="02020603050405020304" pitchFamily="18" charset="0"/>
                        </a:rPr>
                        <a:t>Does not address real-time data use or regional redistribution</a:t>
                      </a:r>
                      <a:endParaRPr lang="en-US"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837" marR="20837" marT="0" marB="0"/>
                </a:tc>
                <a:extLst>
                  <a:ext uri="{0D108BD9-81ED-4DB2-BD59-A6C34878D82A}">
                    <a16:rowId xmlns:a16="http://schemas.microsoft.com/office/drawing/2014/main" val="322500003"/>
                  </a:ext>
                </a:extLst>
              </a:tr>
            </a:tbl>
          </a:graphicData>
        </a:graphic>
      </p:graphicFrame>
      <p:sp>
        <p:nvSpPr>
          <p:cNvPr id="3" name="TextBox 2">
            <a:extLst>
              <a:ext uri="{FF2B5EF4-FFF2-40B4-BE49-F238E27FC236}">
                <a16:creationId xmlns:a16="http://schemas.microsoft.com/office/drawing/2014/main" id="{00F3B83F-71DF-A082-1AEC-3E69B8A25588}"/>
              </a:ext>
            </a:extLst>
          </p:cNvPr>
          <p:cNvSpPr txBox="1"/>
          <p:nvPr/>
        </p:nvSpPr>
        <p:spPr>
          <a:xfrm>
            <a:off x="685800" y="6477000"/>
            <a:ext cx="815460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1 Literature Survey for Smart Water Scarcity Analysis and Distribution Solution</a:t>
            </a:r>
          </a:p>
        </p:txBody>
      </p:sp>
    </p:spTree>
    <p:extLst>
      <p:ext uri="{BB962C8B-B14F-4D97-AF65-F5344CB8AC3E}">
        <p14:creationId xmlns:p14="http://schemas.microsoft.com/office/powerpoint/2010/main" val="3602534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18927</TotalTime>
  <Words>2204</Words>
  <Application>Microsoft Office PowerPoint</Application>
  <PresentationFormat>On-screen Show (4:3)</PresentationFormat>
  <Paragraphs>254</Paragraphs>
  <Slides>32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Aptos</vt:lpstr>
      <vt:lpstr>Aptos Display</vt:lpstr>
      <vt:lpstr>Arial</vt:lpstr>
      <vt:lpstr>Calibri</vt:lpstr>
      <vt:lpstr>Constantia</vt:lpstr>
      <vt:lpstr>Times New Roman</vt:lpstr>
      <vt:lpstr>Wingdings 2</vt:lpstr>
      <vt:lpstr>Flow</vt:lpstr>
      <vt:lpstr>Office Theme</vt:lpstr>
      <vt:lpstr>PowerPoint Presentation</vt:lpstr>
      <vt:lpstr>                                                                 OUTLINE </vt:lpstr>
      <vt:lpstr>Abstract</vt:lpstr>
      <vt:lpstr>Introduction</vt:lpstr>
      <vt:lpstr>Existing System</vt:lpstr>
      <vt:lpstr>Proposed System</vt:lpstr>
      <vt:lpstr>Applications</vt:lpstr>
      <vt:lpstr>Hardware and Software Requirements</vt:lpstr>
      <vt:lpstr>Literature Survey</vt:lpstr>
      <vt:lpstr>Problem Statement</vt:lpstr>
      <vt:lpstr>Objectives</vt:lpstr>
      <vt:lpstr>Modules Description</vt:lpstr>
      <vt:lpstr>Algorithm</vt:lpstr>
      <vt:lpstr>Algorithm</vt:lpstr>
      <vt:lpstr>Design Architecture </vt:lpstr>
      <vt:lpstr>Activity Diagram</vt:lpstr>
      <vt:lpstr>Component Diagram</vt:lpstr>
      <vt:lpstr>Use Case Diagram</vt:lpstr>
      <vt:lpstr>Class Diagram</vt:lpstr>
      <vt:lpstr>Sequence Diagram</vt:lpstr>
      <vt:lpstr>Deployment Diagram</vt:lpstr>
      <vt:lpstr>Code Execution</vt:lpstr>
      <vt:lpstr>Code Execution</vt:lpstr>
      <vt:lpstr>Code Execution</vt:lpstr>
      <vt:lpstr>Code Execution</vt:lpstr>
      <vt:lpstr>Code Execution</vt:lpstr>
      <vt:lpstr>Code Execution</vt:lpstr>
      <vt:lpstr>Test Cases</vt:lpstr>
      <vt:lpstr>Conclusion</vt:lpstr>
      <vt:lpstr>Future Enhancements</vt:lpstr>
      <vt:lpstr>References</vt:lpstr>
      <vt:lpstr>Code Execution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Scarcity Analysis and Distribution Solution</dc:title>
  <dc:creator>Ashrith Reddy</dc:creator>
  <cp:lastModifiedBy>Ashrith Reddy Damannagari</cp:lastModifiedBy>
  <cp:revision>16</cp:revision>
  <dcterms:created xsi:type="dcterms:W3CDTF">2025-02-26T22:47:14Z</dcterms:created>
  <dcterms:modified xsi:type="dcterms:W3CDTF">2025-06-26T17:49:13Z</dcterms:modified>
</cp:coreProperties>
</file>