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SemiBold"/>
      <p:regular r:id="rId16"/>
      <p:bold r:id="rId17"/>
      <p:italic r:id="rId18"/>
      <p:boldItalic r:id="rId19"/>
    </p:embeddedFont>
    <p:embeddedFont>
      <p:font typeface="Montserrat"/>
      <p:regular r:id="rId20"/>
      <p:bold r:id="rId21"/>
      <p:italic r:id="rId22"/>
      <p:boldItalic r:id="rId23"/>
    </p:embeddedFont>
    <p:embeddedFont>
      <p:font typeface="Montserrat Medium"/>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MontserratMedium-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Medium-italic.fntdata"/><Relationship Id="rId25" Type="http://schemas.openxmlformats.org/officeDocument/2006/relationships/font" Target="fonts/MontserratMedium-bold.fntdata"/><Relationship Id="rId27" Type="http://schemas.openxmlformats.org/officeDocument/2006/relationships/font" Target="fonts/Montserrat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SemiBold-bold.fntdata"/><Relationship Id="rId16" Type="http://schemas.openxmlformats.org/officeDocument/2006/relationships/font" Target="fonts/MontserratSemiBold-regular.fntdata"/><Relationship Id="rId19" Type="http://schemas.openxmlformats.org/officeDocument/2006/relationships/font" Target="fonts/MontserratSemiBold-boldItalic.fntdata"/><Relationship Id="rId18" Type="http://schemas.openxmlformats.org/officeDocument/2006/relationships/font" Target="fonts/Montserrat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ec968b66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ec968b66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ec968b66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ec968b66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ec785c7b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ec785c7b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ec968b6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ec968b6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ec785c7b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ec785c7b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ec968b6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ec968b6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ec968b6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ec968b6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ec785c7b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ec785c7b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ec785c7b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ec785c7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Sinogram Denoising</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latin typeface="Montserrat Medium"/>
                <a:ea typeface="Montserrat Medium"/>
                <a:cs typeface="Montserrat Medium"/>
                <a:sym typeface="Montserrat Medium"/>
              </a:rPr>
              <a:t>Medical Imaging Project Presentation </a:t>
            </a:r>
            <a:endParaRPr/>
          </a:p>
        </p:txBody>
      </p:sp>
      <p:sp>
        <p:nvSpPr>
          <p:cNvPr id="56" name="Google Shape;56;p13"/>
          <p:cNvSpPr txBox="1"/>
          <p:nvPr/>
        </p:nvSpPr>
        <p:spPr>
          <a:xfrm>
            <a:off x="263000" y="3912725"/>
            <a:ext cx="8520600" cy="1034400"/>
          </a:xfrm>
          <a:prstGeom prst="rect">
            <a:avLst/>
          </a:prstGeom>
          <a:noFill/>
          <a:ln>
            <a:noFill/>
          </a:ln>
        </p:spPr>
        <p:txBody>
          <a:bodyPr anchorCtr="0" anchor="t" bIns="91425" lIns="91425" spcFirstLastPara="1" rIns="91425" wrap="square" tIns="91425">
            <a:normAutofit/>
          </a:bodyPr>
          <a:lstStyle/>
          <a:p>
            <a:pPr indent="0" lvl="0" marL="0" rtl="0" algn="ctr">
              <a:lnSpc>
                <a:spcPct val="70000"/>
              </a:lnSpc>
              <a:spcBef>
                <a:spcPts val="0"/>
              </a:spcBef>
              <a:spcAft>
                <a:spcPts val="0"/>
              </a:spcAft>
              <a:buNone/>
            </a:pPr>
            <a:r>
              <a:rPr lang="en" sz="1700">
                <a:solidFill>
                  <a:srgbClr val="595959"/>
                </a:solidFill>
                <a:latin typeface="Montserrat Medium"/>
                <a:ea typeface="Montserrat Medium"/>
                <a:cs typeface="Montserrat Medium"/>
                <a:sym typeface="Montserrat Medium"/>
              </a:rPr>
              <a:t>Ashwin R Nair - 122101004</a:t>
            </a:r>
            <a:endParaRPr sz="1700">
              <a:solidFill>
                <a:srgbClr val="595959"/>
              </a:solidFill>
              <a:latin typeface="Montserrat Medium"/>
              <a:ea typeface="Montserrat Medium"/>
              <a:cs typeface="Montserrat Medium"/>
              <a:sym typeface="Montserrat Medium"/>
            </a:endParaRPr>
          </a:p>
          <a:p>
            <a:pPr indent="0" lvl="0" marL="0" rtl="0" algn="ctr">
              <a:lnSpc>
                <a:spcPct val="70000"/>
              </a:lnSpc>
              <a:spcBef>
                <a:spcPts val="0"/>
              </a:spcBef>
              <a:spcAft>
                <a:spcPts val="0"/>
              </a:spcAft>
              <a:buNone/>
            </a:pPr>
            <a:r>
              <a:t/>
            </a:r>
            <a:endParaRPr sz="1700">
              <a:solidFill>
                <a:srgbClr val="595959"/>
              </a:solidFill>
              <a:latin typeface="Montserrat Medium"/>
              <a:ea typeface="Montserrat Medium"/>
              <a:cs typeface="Montserrat Medium"/>
              <a:sym typeface="Montserrat Medium"/>
            </a:endParaRPr>
          </a:p>
          <a:p>
            <a:pPr indent="0" lvl="0" marL="0" rtl="0" algn="ctr">
              <a:lnSpc>
                <a:spcPct val="70000"/>
              </a:lnSpc>
              <a:spcBef>
                <a:spcPts val="0"/>
              </a:spcBef>
              <a:spcAft>
                <a:spcPts val="0"/>
              </a:spcAft>
              <a:buNone/>
            </a:pPr>
            <a:r>
              <a:rPr lang="en" sz="1700">
                <a:solidFill>
                  <a:srgbClr val="595959"/>
                </a:solidFill>
                <a:latin typeface="Montserrat Medium"/>
                <a:ea typeface="Montserrat Medium"/>
                <a:cs typeface="Montserrat Medium"/>
                <a:sym typeface="Montserrat Medium"/>
              </a:rPr>
              <a:t>Siva KMR - 122101038</a:t>
            </a:r>
            <a:endParaRPr sz="1700">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Inferences</a:t>
            </a:r>
            <a:endParaRPr>
              <a:latin typeface="Montserrat SemiBold"/>
              <a:ea typeface="Montserrat SemiBold"/>
              <a:cs typeface="Montserrat SemiBold"/>
              <a:sym typeface="Montserrat SemiBold"/>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ontserrat Medium"/>
              <a:buChar char="●"/>
            </a:pPr>
            <a:r>
              <a:rPr lang="en">
                <a:latin typeface="Montserrat Medium"/>
                <a:ea typeface="Montserrat Medium"/>
                <a:cs typeface="Montserrat Medium"/>
                <a:sym typeface="Montserrat Medium"/>
              </a:rPr>
              <a:t>One issue we are facing currently is, since the model was trained for sub-images, while combining the sub-image outputs of the model, due to </a:t>
            </a:r>
            <a:r>
              <a:rPr lang="en">
                <a:latin typeface="Montserrat Medium"/>
                <a:ea typeface="Montserrat Medium"/>
                <a:cs typeface="Montserrat Medium"/>
                <a:sym typeface="Montserrat Medium"/>
              </a:rPr>
              <a:t>zero padding, we could see a line present there.</a:t>
            </a:r>
            <a:endParaRPr>
              <a:latin typeface="Montserrat Medium"/>
              <a:ea typeface="Montserrat Medium"/>
              <a:cs typeface="Montserrat Medium"/>
              <a:sym typeface="Montserrat Medium"/>
            </a:endParaRPr>
          </a:p>
          <a:p>
            <a:pPr indent="-342900" lvl="0" marL="457200" rtl="0" algn="l">
              <a:spcBef>
                <a:spcPts val="0"/>
              </a:spcBef>
              <a:spcAft>
                <a:spcPts val="0"/>
              </a:spcAft>
              <a:buSzPts val="1800"/>
              <a:buFont typeface="Montserrat Medium"/>
              <a:buChar char="●"/>
            </a:pPr>
            <a:r>
              <a:rPr lang="en">
                <a:latin typeface="Montserrat Medium"/>
                <a:ea typeface="Montserrat Medium"/>
                <a:cs typeface="Montserrat Medium"/>
                <a:sym typeface="Montserrat Medium"/>
              </a:rPr>
              <a:t>Although, we could not spot any circular artifacts due to those lines in the sinogram</a:t>
            </a:r>
            <a:endParaRPr>
              <a:latin typeface="Montserrat Medium"/>
              <a:ea typeface="Montserrat Medium"/>
              <a:cs typeface="Montserrat Medium"/>
              <a:sym typeface="Montserrat Medium"/>
            </a:endParaRPr>
          </a:p>
          <a:p>
            <a:pPr indent="-342900" lvl="0" marL="457200" rtl="0" algn="l">
              <a:spcBef>
                <a:spcPts val="0"/>
              </a:spcBef>
              <a:spcAft>
                <a:spcPts val="0"/>
              </a:spcAft>
              <a:buSzPts val="1800"/>
              <a:buFont typeface="Montserrat Medium"/>
              <a:buChar char="●"/>
            </a:pPr>
            <a:r>
              <a:rPr lang="en">
                <a:latin typeface="Montserrat Medium"/>
                <a:ea typeface="Montserrat Medium"/>
                <a:cs typeface="Montserrat Medium"/>
                <a:sym typeface="Montserrat Medium"/>
              </a:rPr>
              <a:t>A solution to this can be adding a additional zero padded layer to the edges in the input</a:t>
            </a:r>
            <a:endParaRPr>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Problem Statement</a:t>
            </a:r>
            <a:endParaRPr>
              <a:latin typeface="Montserrat SemiBold"/>
              <a:ea typeface="Montserrat SemiBold"/>
              <a:cs typeface="Montserrat SemiBold"/>
              <a:sym typeface="Montserrat SemiBold"/>
            </a:endParaRPr>
          </a:p>
        </p:txBody>
      </p:sp>
      <p:sp>
        <p:nvSpPr>
          <p:cNvPr id="62" name="Google Shape;62;p14"/>
          <p:cNvSpPr txBox="1"/>
          <p:nvPr>
            <p:ph idx="1" type="body"/>
          </p:nvPr>
        </p:nvSpPr>
        <p:spPr>
          <a:xfrm>
            <a:off x="311700" y="1152475"/>
            <a:ext cx="4948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1900">
                <a:latin typeface="Montserrat Medium"/>
                <a:ea typeface="Montserrat Medium"/>
                <a:cs typeface="Montserrat Medium"/>
                <a:sym typeface="Montserrat Medium"/>
              </a:rPr>
              <a:t>Minimizing X-ray exposure to patients is a critical goal in CT imaging. However, low-dose CT protocols result in high noise levels in the sinogram, which degrades the quality of image reconstruction. To address this denoising challenge in the sinogram domain, we employ a neural network architecture.</a:t>
            </a:r>
            <a:endParaRPr sz="2100">
              <a:latin typeface="Montserrat Medium"/>
              <a:ea typeface="Montserrat Medium"/>
              <a:cs typeface="Montserrat Medium"/>
              <a:sym typeface="Montserrat Medium"/>
            </a:endParaRPr>
          </a:p>
        </p:txBody>
      </p:sp>
      <p:pic>
        <p:nvPicPr>
          <p:cNvPr id="63" name="Google Shape;63;p14"/>
          <p:cNvPicPr preferRelativeResize="0"/>
          <p:nvPr/>
        </p:nvPicPr>
        <p:blipFill>
          <a:blip r:embed="rId3">
            <a:alphaModFix/>
          </a:blip>
          <a:stretch>
            <a:fillRect/>
          </a:stretch>
        </p:blipFill>
        <p:spPr>
          <a:xfrm>
            <a:off x="5259901" y="1522325"/>
            <a:ext cx="3698775" cy="1941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Data Generation</a:t>
            </a:r>
            <a:endParaRPr>
              <a:latin typeface="Montserrat SemiBold"/>
              <a:ea typeface="Montserrat SemiBold"/>
              <a:cs typeface="Montserrat SemiBold"/>
              <a:sym typeface="Montserrat SemiBold"/>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Poisson and gaussian noise was added to the original sinogram.</a:t>
            </a:r>
            <a:endParaRPr/>
          </a:p>
          <a:p>
            <a:pPr indent="-342900" lvl="0" marL="457200" rtl="0" algn="l">
              <a:spcBef>
                <a:spcPts val="0"/>
              </a:spcBef>
              <a:spcAft>
                <a:spcPts val="0"/>
              </a:spcAft>
              <a:buSzPts val="1800"/>
              <a:buChar char="●"/>
            </a:pPr>
            <a:r>
              <a:rPr lang="en"/>
              <a:t>Both original and noisy sinogram was divided into 16 patches and plotted.</a:t>
            </a:r>
            <a:endParaRPr/>
          </a:p>
          <a:p>
            <a:pPr indent="-342900" lvl="0" marL="457200" rtl="0" algn="l">
              <a:spcBef>
                <a:spcPts val="0"/>
              </a:spcBef>
              <a:spcAft>
                <a:spcPts val="0"/>
              </a:spcAft>
              <a:buSzPts val="1800"/>
              <a:buChar char="●"/>
            </a:pPr>
            <a:r>
              <a:rPr lang="en"/>
              <a:t>It was saved into a .h5 file to train the model.</a:t>
            </a:r>
            <a:endParaRPr/>
          </a:p>
          <a:p>
            <a:pPr indent="-342900" lvl="0" marL="457200" rtl="0" algn="l">
              <a:spcBef>
                <a:spcPts val="0"/>
              </a:spcBef>
              <a:spcAft>
                <a:spcPts val="0"/>
              </a:spcAft>
              <a:buSzPts val="1800"/>
              <a:buChar char="●"/>
            </a:pPr>
            <a:r>
              <a:rPr lang="en"/>
              <a:t>407*16 = 6512 was the </a:t>
            </a:r>
            <a:r>
              <a:rPr lang="en"/>
              <a:t>total</a:t>
            </a:r>
            <a:r>
              <a:rPr lang="en"/>
              <a:t> size</a:t>
            </a:r>
            <a:endParaRPr/>
          </a:p>
        </p:txBody>
      </p:sp>
      <p:pic>
        <p:nvPicPr>
          <p:cNvPr id="70" name="Google Shape;70;p15"/>
          <p:cNvPicPr preferRelativeResize="0"/>
          <p:nvPr/>
        </p:nvPicPr>
        <p:blipFill>
          <a:blip r:embed="rId3">
            <a:alphaModFix/>
          </a:blip>
          <a:stretch>
            <a:fillRect/>
          </a:stretch>
        </p:blipFill>
        <p:spPr>
          <a:xfrm>
            <a:off x="131525" y="2737775"/>
            <a:ext cx="8880926" cy="2094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UNet Architecture</a:t>
            </a:r>
            <a:endParaRPr>
              <a:latin typeface="Montserrat SemiBold"/>
              <a:ea typeface="Montserrat SemiBold"/>
              <a:cs typeface="Montserrat SemiBold"/>
              <a:sym typeface="Montserrat SemiBold"/>
            </a:endParaRPr>
          </a:p>
        </p:txBody>
      </p:sp>
      <p:sp>
        <p:nvSpPr>
          <p:cNvPr id="76" name="Google Shape;76;p16"/>
          <p:cNvSpPr txBox="1"/>
          <p:nvPr>
            <p:ph idx="1" type="body"/>
          </p:nvPr>
        </p:nvSpPr>
        <p:spPr>
          <a:xfrm>
            <a:off x="311700" y="1152475"/>
            <a:ext cx="3771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Convolutional layers with ReLU activation functions for feature extraction and downsampling is done through max-pooling in encoder and decoder.</a:t>
            </a:r>
            <a:endParaRPr/>
          </a:p>
          <a:p>
            <a:pPr indent="-342900" lvl="0" marL="457200" rtl="0" algn="l">
              <a:spcBef>
                <a:spcPts val="0"/>
              </a:spcBef>
              <a:spcAft>
                <a:spcPts val="0"/>
              </a:spcAft>
              <a:buSzPts val="1800"/>
              <a:buChar char="●"/>
            </a:pPr>
            <a:r>
              <a:rPr lang="en"/>
              <a:t>Final convolutional layer produce the segmentation mask with 1 output channel.</a:t>
            </a:r>
            <a:endParaRPr/>
          </a:p>
        </p:txBody>
      </p:sp>
      <p:pic>
        <p:nvPicPr>
          <p:cNvPr id="77" name="Google Shape;77;p16"/>
          <p:cNvPicPr preferRelativeResize="0"/>
          <p:nvPr/>
        </p:nvPicPr>
        <p:blipFill>
          <a:blip r:embed="rId3">
            <a:alphaModFix/>
          </a:blip>
          <a:stretch>
            <a:fillRect/>
          </a:stretch>
        </p:blipFill>
        <p:spPr>
          <a:xfrm>
            <a:off x="4386549" y="1403425"/>
            <a:ext cx="4937552" cy="322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latin typeface="Montserrat SemiBold"/>
                <a:ea typeface="Montserrat SemiBold"/>
                <a:cs typeface="Montserrat SemiBold"/>
                <a:sym typeface="Montserrat SemiBold"/>
              </a:rPr>
              <a:t>Training and Validation</a:t>
            </a:r>
            <a:endParaRPr/>
          </a:p>
        </p:txBody>
      </p:sp>
      <p:sp>
        <p:nvSpPr>
          <p:cNvPr id="83" name="Google Shape;83;p17"/>
          <p:cNvSpPr txBox="1"/>
          <p:nvPr>
            <p:ph idx="1" type="body"/>
          </p:nvPr>
        </p:nvSpPr>
        <p:spPr>
          <a:xfrm>
            <a:off x="311700" y="1152475"/>
            <a:ext cx="5499900" cy="3774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Mean Squared Error (MSE) is the loss function. It helps the model to minimize the error between the predicted outputs and the actual targets.</a:t>
            </a:r>
            <a:endParaRPr/>
          </a:p>
          <a:p>
            <a:pPr indent="-342900" lvl="0" marL="457200" rtl="0" algn="l">
              <a:spcBef>
                <a:spcPts val="0"/>
              </a:spcBef>
              <a:spcAft>
                <a:spcPts val="0"/>
              </a:spcAft>
              <a:buSzPts val="1800"/>
              <a:buChar char="●"/>
            </a:pPr>
            <a:r>
              <a:rPr lang="en"/>
              <a:t>We used Adam optimizer, which is an adaptive learning rate optimization algorithm. The initial learning rate is set to 0.001. (gamma = 0.1).</a:t>
            </a:r>
            <a:endParaRPr/>
          </a:p>
          <a:p>
            <a:pPr indent="-342900" lvl="0" marL="457200" rtl="0" algn="l">
              <a:spcBef>
                <a:spcPts val="0"/>
              </a:spcBef>
              <a:spcAft>
                <a:spcPts val="0"/>
              </a:spcAft>
              <a:buSzPts val="1800"/>
              <a:buChar char="●"/>
            </a:pPr>
            <a:r>
              <a:rPr lang="en"/>
              <a:t>We have also used a learning rate scheduler that reduces the learning rate when MSE has stopped improving.</a:t>
            </a:r>
            <a:endParaRPr/>
          </a:p>
          <a:p>
            <a:pPr indent="-342900" lvl="0" marL="457200" rtl="0" algn="l">
              <a:spcBef>
                <a:spcPts val="0"/>
              </a:spcBef>
              <a:spcAft>
                <a:spcPts val="0"/>
              </a:spcAft>
              <a:buSzPts val="1800"/>
              <a:buChar char="●"/>
            </a:pPr>
            <a:r>
              <a:rPr lang="en"/>
              <a:t>Training data size : 5210</a:t>
            </a:r>
            <a:endParaRPr/>
          </a:p>
          <a:p>
            <a:pPr indent="-342900" lvl="0" marL="457200" rtl="0" algn="l">
              <a:spcBef>
                <a:spcPts val="0"/>
              </a:spcBef>
              <a:spcAft>
                <a:spcPts val="0"/>
              </a:spcAft>
              <a:buSzPts val="1800"/>
              <a:buChar char="●"/>
            </a:pPr>
            <a:r>
              <a:rPr lang="en"/>
              <a:t>Validation data size : 1302</a:t>
            </a:r>
            <a:endParaRPr/>
          </a:p>
        </p:txBody>
      </p:sp>
      <p:pic>
        <p:nvPicPr>
          <p:cNvPr id="84" name="Google Shape;84;p17"/>
          <p:cNvPicPr preferRelativeResize="0"/>
          <p:nvPr/>
        </p:nvPicPr>
        <p:blipFill>
          <a:blip r:embed="rId3">
            <a:alphaModFix/>
          </a:blip>
          <a:stretch>
            <a:fillRect/>
          </a:stretch>
        </p:blipFill>
        <p:spPr>
          <a:xfrm>
            <a:off x="6045149" y="1178500"/>
            <a:ext cx="2787150" cy="3364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Training and Validation Loss</a:t>
            </a:r>
            <a:endParaRPr>
              <a:latin typeface="Montserrat SemiBold"/>
              <a:ea typeface="Montserrat SemiBold"/>
              <a:cs typeface="Montserrat SemiBold"/>
              <a:sym typeface="Montserrat SemiBold"/>
            </a:endParaRPr>
          </a:p>
        </p:txBody>
      </p:sp>
      <p:pic>
        <p:nvPicPr>
          <p:cNvPr id="90" name="Google Shape;90;p18"/>
          <p:cNvPicPr preferRelativeResize="0"/>
          <p:nvPr/>
        </p:nvPicPr>
        <p:blipFill>
          <a:blip r:embed="rId3">
            <a:alphaModFix/>
          </a:blip>
          <a:stretch>
            <a:fillRect/>
          </a:stretch>
        </p:blipFill>
        <p:spPr>
          <a:xfrm>
            <a:off x="563273" y="1136200"/>
            <a:ext cx="3523275" cy="3688075"/>
          </a:xfrm>
          <a:prstGeom prst="rect">
            <a:avLst/>
          </a:prstGeom>
          <a:noFill/>
          <a:ln>
            <a:noFill/>
          </a:ln>
        </p:spPr>
      </p:pic>
      <p:pic>
        <p:nvPicPr>
          <p:cNvPr id="91" name="Google Shape;91;p18"/>
          <p:cNvPicPr preferRelativeResize="0"/>
          <p:nvPr/>
        </p:nvPicPr>
        <p:blipFill>
          <a:blip r:embed="rId4">
            <a:alphaModFix/>
          </a:blip>
          <a:stretch>
            <a:fillRect/>
          </a:stretch>
        </p:blipFill>
        <p:spPr>
          <a:xfrm>
            <a:off x="4988873" y="1069750"/>
            <a:ext cx="3333191"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Results</a:t>
            </a:r>
            <a:endParaRPr>
              <a:latin typeface="Montserrat SemiBold"/>
              <a:ea typeface="Montserrat SemiBold"/>
              <a:cs typeface="Montserrat SemiBold"/>
              <a:sym typeface="Montserrat SemiBold"/>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Dataset from the .h5 file was taken and split into training (80%) and validation (20%) datasets. </a:t>
            </a:r>
            <a:endParaRPr/>
          </a:p>
          <a:p>
            <a:pPr indent="-342900" lvl="0" marL="457200" rtl="0" algn="l">
              <a:spcBef>
                <a:spcPts val="0"/>
              </a:spcBef>
              <a:spcAft>
                <a:spcPts val="0"/>
              </a:spcAft>
              <a:buSzPts val="1800"/>
              <a:buChar char="●"/>
            </a:pPr>
            <a:r>
              <a:rPr lang="en"/>
              <a:t>After training the model, we created a code in which a noisy sinogram is divided into 16 pieces and fed into the model. The model returns the 16 pieces of denoised sinogram. It is then combined and compared with our noisy sinogram and difference is plotted.</a:t>
            </a:r>
            <a:endParaRPr/>
          </a:p>
          <a:p>
            <a:pPr indent="-342900" lvl="0" marL="457200" rtl="0" algn="l">
              <a:spcBef>
                <a:spcPts val="0"/>
              </a:spcBef>
              <a:spcAft>
                <a:spcPts val="0"/>
              </a:spcAft>
              <a:buSzPts val="1800"/>
              <a:buChar char="●"/>
            </a:pPr>
            <a:r>
              <a:rPr lang="en"/>
              <a:t>We also reconstructed images from the clean sinogram, noisy sinogram and model processed sinogram and plotted the difference to compare.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990600" y="152400"/>
            <a:ext cx="7251683"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152400" y="152400"/>
            <a:ext cx="8839201" cy="4744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