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83" r:id="rId3"/>
    <p:sldId id="257" r:id="rId4"/>
    <p:sldId id="258" r:id="rId5"/>
    <p:sldId id="259" r:id="rId6"/>
    <p:sldId id="260" r:id="rId7"/>
    <p:sldId id="263" r:id="rId8"/>
    <p:sldId id="261" r:id="rId9"/>
    <p:sldId id="264" r:id="rId10"/>
    <p:sldId id="262" r:id="rId11"/>
    <p:sldId id="266" r:id="rId12"/>
    <p:sldId id="267" r:id="rId13"/>
    <p:sldId id="269" r:id="rId14"/>
    <p:sldId id="271" r:id="rId15"/>
    <p:sldId id="272" r:id="rId16"/>
    <p:sldId id="268" r:id="rId17"/>
    <p:sldId id="273" r:id="rId18"/>
    <p:sldId id="274" r:id="rId19"/>
    <p:sldId id="270" r:id="rId20"/>
    <p:sldId id="275" r:id="rId21"/>
    <p:sldId id="277" r:id="rId22"/>
    <p:sldId id="276" r:id="rId23"/>
    <p:sldId id="278" r:id="rId24"/>
    <p:sldId id="279" r:id="rId25"/>
    <p:sldId id="281" r:id="rId26"/>
    <p:sldId id="282" r:id="rId27"/>
    <p:sldId id="284" r:id="rId28"/>
    <p:sldId id="280" r:id="rId29"/>
  </p:sldIdLst>
  <p:sldSz cx="9144000" cy="5143500" type="screen16x9"/>
  <p:notesSz cx="6858000" cy="9144000"/>
  <p:embeddedFontLst>
    <p:embeddedFont>
      <p:font typeface="Arial Unicode MS" panose="020B0604020202020204" pitchFamily="34" charset="-128"/>
      <p:regular r:id="rId31"/>
    </p:embeddedFont>
    <p:embeddedFont>
      <p:font typeface="Average" panose="020B0604020202020204" charset="0"/>
      <p:regular r:id="rId32"/>
    </p:embeddedFont>
    <p:embeddedFont>
      <p:font typeface="Oswald" panose="020B0604020202020204"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96" d="100"/>
          <a:sy n="96" d="100"/>
        </p:scale>
        <p:origin x="534"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1T06:39:38.289"/>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1T06:39:38.819"/>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1T06:39:42.071"/>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1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1T06:39:42.223"/>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1T06:39:42.374"/>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1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1T06:39:45.035"/>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1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6f980f9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6f980f9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6f980f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c6f980f9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c6f980f9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108418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206954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image" Target="../media/image16.png"/><Relationship Id="rId3" Type="http://schemas.openxmlformats.org/officeDocument/2006/relationships/image" Target="../media/image100.png"/><Relationship Id="rId7" Type="http://schemas.openxmlformats.org/officeDocument/2006/relationships/customXml" Target="../ink/ink4.xml"/><Relationship Id="rId12" Type="http://schemas.openxmlformats.org/officeDocument/2006/relationships/image" Target="../media/image130.png"/><Relationship Id="rId2" Type="http://schemas.openxmlformats.org/officeDocument/2006/relationships/customXml" Target="../ink/ink1.xml"/><Relationship Id="rId1" Type="http://schemas.openxmlformats.org/officeDocument/2006/relationships/slideLayout" Target="../slideLayouts/slideLayout5.xml"/><Relationship Id="rId6" Type="http://schemas.openxmlformats.org/officeDocument/2006/relationships/image" Target="../media/image110.png"/><Relationship Id="rId5" Type="http://schemas.openxmlformats.org/officeDocument/2006/relationships/customXml" Target="../ink/ink3.xml"/><Relationship Id="rId4" Type="http://schemas.openxmlformats.org/officeDocument/2006/relationships/customXml" Target="../ink/ink2.xml"/><Relationship Id="rId9" Type="http://schemas.openxmlformats.org/officeDocument/2006/relationships/customXml" Target="../ink/ink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geeksforgeeks.org/a-comprehensive-guide-to-ensemble-learning/" TargetMode="Externa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0" y="990800"/>
            <a:ext cx="7643100" cy="143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b="1">
                <a:latin typeface="Arial"/>
                <a:ea typeface="Arial"/>
                <a:cs typeface="Arial"/>
                <a:sym typeface="Arial"/>
              </a:rPr>
              <a:t>Resume Classification </a:t>
            </a:r>
            <a:endParaRPr b="1"/>
          </a:p>
        </p:txBody>
      </p:sp>
      <p:sp>
        <p:nvSpPr>
          <p:cNvPr id="60" name="Google Shape;60;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Group 4</a:t>
            </a:r>
            <a:endParaRPr/>
          </a:p>
        </p:txBody>
      </p:sp>
      <p:pic>
        <p:nvPicPr>
          <p:cNvPr id="61" name="Google Shape;61;p13"/>
          <p:cNvPicPr preferRelativeResize="0"/>
          <p:nvPr/>
        </p:nvPicPr>
        <p:blipFill>
          <a:blip r:embed="rId3">
            <a:alphaModFix/>
          </a:blip>
          <a:stretch>
            <a:fillRect/>
          </a:stretch>
        </p:blipFill>
        <p:spPr>
          <a:xfrm>
            <a:off x="247575" y="2571750"/>
            <a:ext cx="3579225" cy="2383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txBox="1">
            <a:spLocks noGrp="1"/>
          </p:cNvSpPr>
          <p:nvPr>
            <p:ph type="title" idx="4294967295"/>
          </p:nvPr>
        </p:nvSpPr>
        <p:spPr>
          <a:xfrm>
            <a:off x="0" y="444500"/>
            <a:ext cx="8521700" cy="5730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After processing Text Data (Some Visualization)</a:t>
            </a:r>
            <a:endParaRPr dirty="0"/>
          </a:p>
          <a:p>
            <a:pPr marL="0" lvl="0" indent="0" algn="l" rtl="0">
              <a:spcBef>
                <a:spcPts val="0"/>
              </a:spcBef>
              <a:spcAft>
                <a:spcPts val="0"/>
              </a:spcAft>
              <a:buNone/>
            </a:pPr>
            <a:endParaRPr dirty="0"/>
          </a:p>
        </p:txBody>
      </p:sp>
      <p:pic>
        <p:nvPicPr>
          <p:cNvPr id="3074" name="Picture 2">
            <a:extLst>
              <a:ext uri="{FF2B5EF4-FFF2-40B4-BE49-F238E27FC236}">
                <a16:creationId xmlns:a16="http://schemas.microsoft.com/office/drawing/2014/main" id="{400D3845-5668-4331-A0B9-4FB3757C75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54" y="1017725"/>
            <a:ext cx="3583172" cy="38302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6C4FA9E-7026-4CE2-BBBD-9A4CBC3B7B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4872" y="1017725"/>
            <a:ext cx="4937429" cy="3830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3D938D-6281-F4D4-AD28-19CBF4175134}"/>
              </a:ext>
            </a:extLst>
          </p:cNvPr>
          <p:cNvSpPr txBox="1"/>
          <p:nvPr/>
        </p:nvSpPr>
        <p:spPr>
          <a:xfrm>
            <a:off x="0" y="62345"/>
            <a:ext cx="9144000" cy="5616922"/>
          </a:xfrm>
          <a:prstGeom prst="rect">
            <a:avLst/>
          </a:prstGeom>
          <a:noFill/>
        </p:spPr>
        <p:txBody>
          <a:bodyPr wrap="square" rtlCol="0">
            <a:spAutoFit/>
          </a:bodyPr>
          <a:lstStyle/>
          <a:p>
            <a:endParaRPr lang="en-US" dirty="0"/>
          </a:p>
          <a:p>
            <a:endParaRPr lang="en-US" dirty="0"/>
          </a:p>
          <a:p>
            <a:endParaRPr lang="en-US" dirty="0"/>
          </a:p>
          <a:p>
            <a:endParaRPr lang="en-US" sz="1100" dirty="0"/>
          </a:p>
          <a:p>
            <a:endParaRPr lang="en-US" sz="1100" dirty="0"/>
          </a:p>
          <a:p>
            <a:endParaRPr lang="en-US" sz="1100" dirty="0"/>
          </a:p>
          <a:p>
            <a:endParaRPr lang="en-US" sz="1100" dirty="0"/>
          </a:p>
          <a:p>
            <a:r>
              <a:rPr lang="en-US" sz="1100" dirty="0">
                <a:solidFill>
                  <a:schemeClr val="tx1"/>
                </a:solidFill>
              </a:rPr>
              <a:t>Model building is crucial as it helps transform raw data into meaningful insights by identifying patterns and making predictions. It enables informed decision-making, improves efficiency, and drives innovation across various fields</a:t>
            </a:r>
            <a:r>
              <a:rPr lang="en-US" dirty="0">
                <a:solidFill>
                  <a:schemeClr val="tx1"/>
                </a:solidFill>
              </a:rPr>
              <a:t>.</a:t>
            </a:r>
          </a:p>
          <a:p>
            <a:endParaRPr lang="en-US" dirty="0">
              <a:solidFill>
                <a:schemeClr val="tx1"/>
              </a:solidFill>
            </a:endParaRPr>
          </a:p>
          <a:p>
            <a:pPr marL="342900" indent="-342900">
              <a:buFont typeface="Courier New" panose="02070309020205020404" pitchFamily="49" charset="0"/>
              <a:buChar char="o"/>
            </a:pPr>
            <a:r>
              <a:rPr lang="en-IN" sz="2400" b="1" dirty="0">
                <a:solidFill>
                  <a:schemeClr val="tx1"/>
                </a:solidFill>
                <a:latin typeface="Courier New" panose="02070309020205020404" pitchFamily="49" charset="0"/>
              </a:rPr>
              <a:t>Naive Bayes</a:t>
            </a:r>
          </a:p>
          <a:p>
            <a:pPr marL="342900" indent="-342900">
              <a:buFont typeface="Courier New" panose="02070309020205020404" pitchFamily="49" charset="0"/>
              <a:buChar char="o"/>
            </a:pPr>
            <a:r>
              <a:rPr lang="en-IN" sz="2400" b="1" dirty="0">
                <a:solidFill>
                  <a:schemeClr val="tx1"/>
                </a:solidFill>
                <a:latin typeface="Courier New" panose="02070309020205020404" pitchFamily="49" charset="0"/>
              </a:rPr>
              <a:t>Support Vector Machine</a:t>
            </a:r>
          </a:p>
          <a:p>
            <a:pPr marL="342900" indent="-342900">
              <a:buFont typeface="Courier New" panose="02070309020205020404" pitchFamily="49" charset="0"/>
              <a:buChar char="o"/>
            </a:pPr>
            <a:r>
              <a:rPr lang="en-US" sz="2400" b="1" dirty="0">
                <a:solidFill>
                  <a:schemeClr val="tx1"/>
                </a:solidFill>
              </a:rPr>
              <a:t>Bagged Decision tree </a:t>
            </a:r>
          </a:p>
          <a:p>
            <a:pPr marL="342900" indent="-342900">
              <a:buFont typeface="Courier New" panose="02070309020205020404" pitchFamily="49" charset="0"/>
              <a:buChar char="o"/>
            </a:pPr>
            <a:r>
              <a:rPr lang="en-IN" sz="2400" b="1" dirty="0">
                <a:solidFill>
                  <a:schemeClr val="tx1"/>
                </a:solidFill>
                <a:effectLst/>
                <a:latin typeface="Courier New" panose="02070309020205020404" pitchFamily="49" charset="0"/>
              </a:rPr>
              <a:t>Random Forest</a:t>
            </a:r>
          </a:p>
          <a:p>
            <a:pPr marL="342900" indent="-342900">
              <a:buFont typeface="Courier New" panose="02070309020205020404" pitchFamily="49" charset="0"/>
              <a:buChar char="o"/>
            </a:pPr>
            <a:r>
              <a:rPr lang="en-US" sz="2400" b="1" dirty="0">
                <a:solidFill>
                  <a:schemeClr val="tx1"/>
                </a:solidFill>
                <a:latin typeface="Courier New" panose="02070309020205020404" pitchFamily="49" charset="0"/>
              </a:rPr>
              <a:t>A</a:t>
            </a:r>
            <a:r>
              <a:rPr lang="en-IN" sz="2400" b="1" dirty="0">
                <a:solidFill>
                  <a:schemeClr val="tx1"/>
                </a:solidFill>
                <a:latin typeface="Courier New" panose="02070309020205020404" pitchFamily="49" charset="0"/>
              </a:rPr>
              <a:t>da-Boost Classifier</a:t>
            </a:r>
            <a:endParaRPr lang="en-IN" sz="2400" b="1" dirty="0">
              <a:solidFill>
                <a:schemeClr val="tx1"/>
              </a:solidFill>
              <a:effectLst/>
              <a:latin typeface="Courier New" panose="02070309020205020404" pitchFamily="49" charset="0"/>
            </a:endParaRPr>
          </a:p>
          <a:p>
            <a:pPr marL="342900" indent="-342900">
              <a:buFont typeface="Courier New" panose="02070309020205020404" pitchFamily="49" charset="0"/>
              <a:buChar char="o"/>
            </a:pPr>
            <a:r>
              <a:rPr lang="en-IN" sz="2400" b="1" dirty="0">
                <a:solidFill>
                  <a:schemeClr val="tx1"/>
                </a:solidFill>
                <a:effectLst/>
                <a:latin typeface="Courier New" panose="02070309020205020404" pitchFamily="49" charset="0"/>
              </a:rPr>
              <a:t>Stacking Classifier</a:t>
            </a:r>
          </a:p>
          <a:p>
            <a:pPr marL="342900" indent="-342900">
              <a:buFont typeface="Courier New" panose="02070309020205020404" pitchFamily="49" charset="0"/>
              <a:buChar char="o"/>
            </a:pPr>
            <a:r>
              <a:rPr lang="en-US" sz="2400" b="1" dirty="0">
                <a:solidFill>
                  <a:schemeClr val="tx1"/>
                </a:solidFill>
                <a:latin typeface="Courier New" panose="02070309020205020404" pitchFamily="49" charset="0"/>
              </a:rPr>
              <a:t>Light GB</a:t>
            </a:r>
            <a:r>
              <a:rPr lang="en-IN" sz="2400" b="1" dirty="0">
                <a:solidFill>
                  <a:schemeClr val="tx1"/>
                </a:solidFill>
                <a:latin typeface="Courier New" panose="02070309020205020404" pitchFamily="49" charset="0"/>
              </a:rPr>
              <a:t>M</a:t>
            </a:r>
            <a:endParaRPr lang="en-IN" sz="2400" b="1" dirty="0">
              <a:solidFill>
                <a:schemeClr val="tx1"/>
              </a:solidFill>
              <a:effectLst/>
              <a:latin typeface="Courier New" panose="02070309020205020404" pitchFamily="49" charset="0"/>
            </a:endParaRPr>
          </a:p>
          <a:p>
            <a:pPr marL="342900" indent="-342900">
              <a:buFont typeface="Courier New" panose="02070309020205020404" pitchFamily="49" charset="0"/>
              <a:buChar char="o"/>
            </a:pPr>
            <a:r>
              <a:rPr lang="en-US" sz="2400" b="1" dirty="0">
                <a:solidFill>
                  <a:schemeClr val="tx1"/>
                </a:solidFill>
                <a:latin typeface="Arial Unicode MS"/>
              </a:rPr>
              <a:t>XG boost</a:t>
            </a:r>
          </a:p>
          <a:p>
            <a:endParaRPr lang="en-IN" b="1" dirty="0">
              <a:effectLst/>
              <a:latin typeface="Courier New" panose="02070309020205020404" pitchFamily="49" charset="0"/>
            </a:endParaRPr>
          </a:p>
          <a:p>
            <a:endParaRPr lang="en-IN" b="0" dirty="0">
              <a:solidFill>
                <a:srgbClr val="000000"/>
              </a:solidFill>
              <a:effectLst/>
              <a:latin typeface="Courier New" panose="02070309020205020404" pitchFamily="49" charset="0"/>
            </a:endParaRPr>
          </a:p>
          <a:p>
            <a:endParaRPr lang="en-IN" dirty="0"/>
          </a:p>
        </p:txBody>
      </p:sp>
      <p:graphicFrame>
        <p:nvGraphicFramePr>
          <p:cNvPr id="3" name="Table 2">
            <a:extLst>
              <a:ext uri="{FF2B5EF4-FFF2-40B4-BE49-F238E27FC236}">
                <a16:creationId xmlns:a16="http://schemas.microsoft.com/office/drawing/2014/main" id="{0B36BF78-15EC-EE45-30D1-488BFD20B641}"/>
              </a:ext>
            </a:extLst>
          </p:cNvPr>
          <p:cNvGraphicFramePr>
            <a:graphicFrameLocks noGrp="1"/>
          </p:cNvGraphicFramePr>
          <p:nvPr>
            <p:extLst>
              <p:ext uri="{D42A27DB-BD31-4B8C-83A1-F6EECF244321}">
                <p14:modId xmlns:p14="http://schemas.microsoft.com/office/powerpoint/2010/main" val="48509987"/>
              </p:ext>
            </p:extLst>
          </p:nvPr>
        </p:nvGraphicFramePr>
        <p:xfrm>
          <a:off x="1288473" y="0"/>
          <a:ext cx="5737034" cy="1036320"/>
        </p:xfrm>
        <a:graphic>
          <a:graphicData uri="http://schemas.openxmlformats.org/drawingml/2006/table">
            <a:tbl>
              <a:tblPr firstRow="1" bandRow="1">
                <a:tableStyleId>{7DF18680-E054-41AD-8BC1-D1AEF772440D}</a:tableStyleId>
              </a:tblPr>
              <a:tblGrid>
                <a:gridCol w="5737034">
                  <a:extLst>
                    <a:ext uri="{9D8B030D-6E8A-4147-A177-3AD203B41FA5}">
                      <a16:colId xmlns:a16="http://schemas.microsoft.com/office/drawing/2014/main" val="861586684"/>
                    </a:ext>
                  </a:extLst>
                </a:gridCol>
              </a:tblGrid>
              <a:tr h="741581">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IN" sz="4800" b="1" i="0" kern="1200" dirty="0">
                          <a:solidFill>
                            <a:schemeClr val="tx1"/>
                          </a:solidFill>
                          <a:effectLst/>
                          <a:latin typeface="+mn-lt"/>
                          <a:ea typeface="+mn-ea"/>
                          <a:cs typeface="+mn-cs"/>
                        </a:rPr>
                        <a:t>Model Building</a:t>
                      </a:r>
                    </a:p>
                    <a:p>
                      <a:endParaRPr lang="en-IN" dirty="0"/>
                    </a:p>
                  </a:txBody>
                  <a:tcPr/>
                </a:tc>
                <a:extLst>
                  <a:ext uri="{0D108BD9-81ED-4DB2-BD59-A6C34878D82A}">
                    <a16:rowId xmlns:a16="http://schemas.microsoft.com/office/drawing/2014/main" val="3306194767"/>
                  </a:ext>
                </a:extLst>
              </a:tr>
            </a:tbl>
          </a:graphicData>
        </a:graphic>
      </p:graphicFrame>
      <p:sp>
        <p:nvSpPr>
          <p:cNvPr id="7" name="Rectangle 4">
            <a:extLst>
              <a:ext uri="{FF2B5EF4-FFF2-40B4-BE49-F238E27FC236}">
                <a16:creationId xmlns:a16="http://schemas.microsoft.com/office/drawing/2014/main" id="{D4D8DED9-4F6E-9B71-6E5A-904B1DBF00C5}"/>
              </a:ext>
            </a:extLst>
          </p:cNvPr>
          <p:cNvSpPr>
            <a:spLocks noChangeArrowheads="1"/>
          </p:cNvSpPr>
          <p:nvPr/>
        </p:nvSpPr>
        <p:spPr bwMode="auto">
          <a:xfrm>
            <a:off x="457200" y="630018"/>
            <a:ext cx="17634" cy="11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04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2555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E0091A5B-294E-9178-2AB9-9D3DC5FB19D1}"/>
              </a:ext>
            </a:extLst>
          </p:cNvPr>
          <p:cNvSpPr>
            <a:spLocks noChangeArrowheads="1"/>
          </p:cNvSpPr>
          <p:nvPr/>
        </p:nvSpPr>
        <p:spPr bwMode="auto">
          <a:xfrm>
            <a:off x="1" y="997111"/>
            <a:ext cx="7959436"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Naive Bayes is a simple yet powerful probabilistic classifier based on Bayes' Theorem, assuming independence between features. It is often used for text classification tasks like spam detection and sentiment analysis.</a:t>
            </a:r>
          </a:p>
          <a:p>
            <a:pPr marL="0" marR="0" lvl="0" indent="0" algn="l" defTabSz="914400" rtl="0" eaLnBrk="0" fontAlgn="base" latinLnBrk="0" hangingPunct="0">
              <a:lnSpc>
                <a:spcPct val="100000"/>
              </a:lnSpc>
              <a:spcBef>
                <a:spcPct val="0"/>
              </a:spcBef>
              <a:spcAft>
                <a:spcPct val="0"/>
              </a:spcAft>
              <a:buClrTx/>
              <a:buSzTx/>
              <a:buFontTx/>
              <a:buNone/>
              <a:tabLst/>
            </a:pPr>
            <a:r>
              <a:rPr lang="en-IN" b="1" i="0" dirty="0">
                <a:solidFill>
                  <a:srgbClr val="0070C0"/>
                </a:solidFill>
                <a:effectLst/>
                <a:latin typeface="Courier New" panose="02070309020205020404" pitchFamily="49" charset="0"/>
              </a:rPr>
              <a:t>Naive Bayes</a:t>
            </a:r>
          </a:p>
          <a:p>
            <a:pPr marL="0" marR="0" lvl="0" indent="0" algn="l" defTabSz="914400" rtl="0" eaLnBrk="0" fontAlgn="base" latinLnBrk="0" hangingPunct="0">
              <a:lnSpc>
                <a:spcPct val="100000"/>
              </a:lnSpc>
              <a:spcBef>
                <a:spcPct val="0"/>
              </a:spcBef>
              <a:spcAft>
                <a:spcPct val="0"/>
              </a:spcAft>
              <a:buClrTx/>
              <a:buSzTx/>
              <a:buFontTx/>
              <a:buNone/>
              <a:tabLst/>
            </a:pPr>
            <a:r>
              <a:rPr lang="en-IN" b="1" i="0" dirty="0">
                <a:solidFill>
                  <a:srgbClr val="0070C0"/>
                </a:solidFill>
                <a:effectLst/>
                <a:latin typeface="Courier New" panose="02070309020205020404" pitchFamily="49" charset="0"/>
              </a:rPr>
              <a:t>Classification Report: </a:t>
            </a:r>
            <a:br>
              <a:rPr lang="en-IN" b="1" dirty="0"/>
            </a:b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25FE7B5E-7BC3-9FAC-2FD5-8CC43F568279}"/>
              </a:ext>
            </a:extLst>
          </p:cNvPr>
          <p:cNvGraphicFramePr>
            <a:graphicFrameLocks noGrp="1"/>
          </p:cNvGraphicFramePr>
          <p:nvPr>
            <p:extLst>
              <p:ext uri="{D42A27DB-BD31-4B8C-83A1-F6EECF244321}">
                <p14:modId xmlns:p14="http://schemas.microsoft.com/office/powerpoint/2010/main" val="802264500"/>
              </p:ext>
            </p:extLst>
          </p:nvPr>
        </p:nvGraphicFramePr>
        <p:xfrm>
          <a:off x="374072" y="2507672"/>
          <a:ext cx="4043481" cy="1914000"/>
        </p:xfrm>
        <a:graphic>
          <a:graphicData uri="http://schemas.openxmlformats.org/drawingml/2006/table">
            <a:tbl>
              <a:tblPr firstRow="1" bandRow="1">
                <a:tableStyleId>{7DF18680-E054-41AD-8BC1-D1AEF772440D}</a:tableStyleId>
              </a:tblPr>
              <a:tblGrid>
                <a:gridCol w="308293">
                  <a:extLst>
                    <a:ext uri="{9D8B030D-6E8A-4147-A177-3AD203B41FA5}">
                      <a16:colId xmlns:a16="http://schemas.microsoft.com/office/drawing/2014/main" val="2239188527"/>
                    </a:ext>
                  </a:extLst>
                </a:gridCol>
                <a:gridCol w="933797">
                  <a:extLst>
                    <a:ext uri="{9D8B030D-6E8A-4147-A177-3AD203B41FA5}">
                      <a16:colId xmlns:a16="http://schemas.microsoft.com/office/drawing/2014/main" val="1021951505"/>
                    </a:ext>
                  </a:extLst>
                </a:gridCol>
                <a:gridCol w="933797">
                  <a:extLst>
                    <a:ext uri="{9D8B030D-6E8A-4147-A177-3AD203B41FA5}">
                      <a16:colId xmlns:a16="http://schemas.microsoft.com/office/drawing/2014/main" val="1937694597"/>
                    </a:ext>
                  </a:extLst>
                </a:gridCol>
                <a:gridCol w="933797">
                  <a:extLst>
                    <a:ext uri="{9D8B030D-6E8A-4147-A177-3AD203B41FA5}">
                      <a16:colId xmlns:a16="http://schemas.microsoft.com/office/drawing/2014/main" val="328222197"/>
                    </a:ext>
                  </a:extLst>
                </a:gridCol>
                <a:gridCol w="933797">
                  <a:extLst>
                    <a:ext uri="{9D8B030D-6E8A-4147-A177-3AD203B41FA5}">
                      <a16:colId xmlns:a16="http://schemas.microsoft.com/office/drawing/2014/main" val="4120478783"/>
                    </a:ext>
                  </a:extLst>
                </a:gridCol>
              </a:tblGrid>
              <a:tr h="350865">
                <a:tc>
                  <a:txBody>
                    <a:bodyPr/>
                    <a:lstStyle/>
                    <a:p>
                      <a:endParaRPr lang="en-IN" dirty="0"/>
                    </a:p>
                  </a:txBody>
                  <a:tcPr/>
                </a:tc>
                <a:tc>
                  <a:txBody>
                    <a:bodyPr/>
                    <a:lstStyle/>
                    <a:p>
                      <a:r>
                        <a:rPr lang="en-IN" sz="1350" b="0" i="0" kern="1200">
                          <a:solidFill>
                            <a:schemeClr val="lt1"/>
                          </a:solidFill>
                          <a:effectLst/>
                          <a:latin typeface="+mn-lt"/>
                          <a:ea typeface="+mn-ea"/>
                          <a:cs typeface="+mn-cs"/>
                        </a:rPr>
                        <a:t>precision</a:t>
                      </a:r>
                      <a:endParaRPr lang="en-IN" dirty="0"/>
                    </a:p>
                  </a:txBody>
                  <a:tcPr/>
                </a:tc>
                <a:tc>
                  <a:txBody>
                    <a:bodyPr/>
                    <a:lstStyle/>
                    <a:p>
                      <a:r>
                        <a:rPr lang="en-IN" sz="1350" b="0" i="0" kern="1200">
                          <a:solidFill>
                            <a:schemeClr val="lt1"/>
                          </a:solidFill>
                          <a:effectLst/>
                          <a:latin typeface="+mn-lt"/>
                          <a:ea typeface="+mn-ea"/>
                          <a:cs typeface="+mn-cs"/>
                        </a:rPr>
                        <a:t>recall</a:t>
                      </a:r>
                      <a:endParaRPr lang="en-IN" dirty="0"/>
                    </a:p>
                  </a:txBody>
                  <a:tcPr/>
                </a:tc>
                <a:tc>
                  <a:txBody>
                    <a:bodyPr/>
                    <a:lstStyle/>
                    <a:p>
                      <a:r>
                        <a:rPr lang="en-IN" sz="1350" b="0" i="0" kern="1200">
                          <a:solidFill>
                            <a:schemeClr val="lt1"/>
                          </a:solidFill>
                          <a:effectLst/>
                          <a:latin typeface="+mn-lt"/>
                          <a:ea typeface="+mn-ea"/>
                          <a:cs typeface="+mn-cs"/>
                        </a:rPr>
                        <a:t>f1-score</a:t>
                      </a:r>
                      <a:endParaRPr lang="en-IN" dirty="0"/>
                    </a:p>
                  </a:txBody>
                  <a:tcPr/>
                </a:tc>
                <a:tc>
                  <a:txBody>
                    <a:bodyPr/>
                    <a:lstStyle/>
                    <a:p>
                      <a:r>
                        <a:rPr lang="en-IN" sz="1350" b="0" i="0" kern="1200">
                          <a:solidFill>
                            <a:schemeClr val="lt1"/>
                          </a:solidFill>
                          <a:effectLst/>
                          <a:latin typeface="+mn-lt"/>
                          <a:ea typeface="+mn-ea"/>
                          <a:cs typeface="+mn-cs"/>
                        </a:rPr>
                        <a:t>support </a:t>
                      </a:r>
                      <a:br>
                        <a:rPr lang="en-IN"/>
                      </a:br>
                      <a:endParaRPr lang="en-IN" dirty="0"/>
                    </a:p>
                  </a:txBody>
                  <a:tcPr/>
                </a:tc>
                <a:extLst>
                  <a:ext uri="{0D108BD9-81ED-4DB2-BD59-A6C34878D82A}">
                    <a16:rowId xmlns:a16="http://schemas.microsoft.com/office/drawing/2014/main" val="271697555"/>
                  </a:ext>
                </a:extLst>
              </a:tr>
              <a:tr h="350865">
                <a:tc>
                  <a:txBody>
                    <a:bodyPr/>
                    <a:lstStyle/>
                    <a:p>
                      <a:r>
                        <a:rPr lang="en-US">
                          <a:highlight>
                            <a:srgbClr val="0000FF"/>
                          </a:highlight>
                        </a:rPr>
                        <a:t>0</a:t>
                      </a:r>
                      <a:endParaRPr lang="en-IN" dirty="0">
                        <a:highlight>
                          <a:srgbClr val="0000FF"/>
                        </a:highlight>
                      </a:endParaRPr>
                    </a:p>
                  </a:txBody>
                  <a:tcPr/>
                </a:tc>
                <a:tc>
                  <a:txBody>
                    <a:bodyPr/>
                    <a:lstStyle/>
                    <a:p>
                      <a:r>
                        <a:rPr lang="en-US" dirty="0">
                          <a:highlight>
                            <a:srgbClr val="0000FF"/>
                          </a:highlight>
                        </a:rPr>
                        <a:t>1.00</a:t>
                      </a:r>
                    </a:p>
                  </a:txBody>
                  <a:tcPr/>
                </a:tc>
                <a:tc>
                  <a:txBody>
                    <a:bodyPr/>
                    <a:lstStyle/>
                    <a:p>
                      <a:r>
                        <a:rPr lang="en-US" dirty="0">
                          <a:highlight>
                            <a:srgbClr val="0000FF"/>
                          </a:highlight>
                        </a:rPr>
                        <a:t>1.00</a:t>
                      </a:r>
                      <a:endParaRPr lang="en-IN" dirty="0">
                        <a:highlight>
                          <a:srgbClr val="0000FF"/>
                        </a:highlight>
                      </a:endParaRPr>
                    </a:p>
                  </a:txBody>
                  <a:tcPr/>
                </a:tc>
                <a:tc>
                  <a:txBody>
                    <a:bodyPr/>
                    <a:lstStyle/>
                    <a:p>
                      <a:r>
                        <a:rPr lang="en-US" dirty="0">
                          <a:highlight>
                            <a:srgbClr val="0000FF"/>
                          </a:highlight>
                        </a:rPr>
                        <a:t>1.00</a:t>
                      </a:r>
                      <a:endParaRPr lang="en-IN" dirty="0">
                        <a:highlight>
                          <a:srgbClr val="0000FF"/>
                        </a:highlight>
                      </a:endParaRPr>
                    </a:p>
                  </a:txBody>
                  <a:tcPr/>
                </a:tc>
                <a:tc>
                  <a:txBody>
                    <a:bodyPr/>
                    <a:lstStyle/>
                    <a:p>
                      <a:r>
                        <a:rPr lang="en-US">
                          <a:highlight>
                            <a:srgbClr val="0000FF"/>
                          </a:highlight>
                        </a:rPr>
                        <a:t>5</a:t>
                      </a:r>
                      <a:endParaRPr lang="en-IN" dirty="0">
                        <a:highlight>
                          <a:srgbClr val="0000FF"/>
                        </a:highlight>
                      </a:endParaRPr>
                    </a:p>
                  </a:txBody>
                  <a:tcPr/>
                </a:tc>
                <a:extLst>
                  <a:ext uri="{0D108BD9-81ED-4DB2-BD59-A6C34878D82A}">
                    <a16:rowId xmlns:a16="http://schemas.microsoft.com/office/drawing/2014/main" val="3255693638"/>
                  </a:ext>
                </a:extLst>
              </a:tr>
              <a:tr h="350865">
                <a:tc>
                  <a:txBody>
                    <a:bodyPr/>
                    <a:lstStyle/>
                    <a:p>
                      <a:r>
                        <a:rPr lang="en-US">
                          <a:highlight>
                            <a:srgbClr val="0000FF"/>
                          </a:highlight>
                        </a:rPr>
                        <a:t>1</a:t>
                      </a:r>
                      <a:endParaRPr lang="en-IN" dirty="0">
                        <a:highlight>
                          <a:srgbClr val="0000FF"/>
                        </a:highlight>
                      </a:endParaRPr>
                    </a:p>
                  </a:txBody>
                  <a:tcPr/>
                </a:tc>
                <a:tc>
                  <a:txBody>
                    <a:bodyPr/>
                    <a:lstStyle/>
                    <a:p>
                      <a:r>
                        <a:rPr lang="en-US">
                          <a:highlight>
                            <a:srgbClr val="0000FF"/>
                          </a:highlight>
                        </a:rPr>
                        <a:t>1.00</a:t>
                      </a:r>
                      <a:endParaRPr lang="en-IN" dirty="0">
                        <a:highlight>
                          <a:srgbClr val="0000FF"/>
                        </a:highlight>
                      </a:endParaRPr>
                    </a:p>
                  </a:txBody>
                  <a:tcPr/>
                </a:tc>
                <a:tc>
                  <a:txBody>
                    <a:bodyPr/>
                    <a:lstStyle/>
                    <a:p>
                      <a:r>
                        <a:rPr lang="en-US">
                          <a:highlight>
                            <a:srgbClr val="0000FF"/>
                          </a:highlight>
                        </a:rPr>
                        <a:t>1.00</a:t>
                      </a:r>
                      <a:endParaRPr lang="en-IN" dirty="0">
                        <a:highlight>
                          <a:srgbClr val="0000FF"/>
                        </a:highlight>
                      </a:endParaRPr>
                    </a:p>
                  </a:txBody>
                  <a:tcPr/>
                </a:tc>
                <a:tc>
                  <a:txBody>
                    <a:bodyPr/>
                    <a:lstStyle/>
                    <a:p>
                      <a:r>
                        <a:rPr lang="en-US">
                          <a:highlight>
                            <a:srgbClr val="0000FF"/>
                          </a:highlight>
                        </a:rPr>
                        <a:t>1.00</a:t>
                      </a:r>
                      <a:endParaRPr lang="en-IN" dirty="0">
                        <a:highlight>
                          <a:srgbClr val="0000FF"/>
                        </a:highlight>
                      </a:endParaRPr>
                    </a:p>
                  </a:txBody>
                  <a:tcPr/>
                </a:tc>
                <a:tc>
                  <a:txBody>
                    <a:bodyPr/>
                    <a:lstStyle/>
                    <a:p>
                      <a:r>
                        <a:rPr lang="en-US">
                          <a:highlight>
                            <a:srgbClr val="0000FF"/>
                          </a:highlight>
                        </a:rPr>
                        <a:t>6</a:t>
                      </a:r>
                      <a:endParaRPr lang="en-IN" dirty="0">
                        <a:highlight>
                          <a:srgbClr val="0000FF"/>
                        </a:highlight>
                      </a:endParaRPr>
                    </a:p>
                  </a:txBody>
                  <a:tcPr/>
                </a:tc>
                <a:extLst>
                  <a:ext uri="{0D108BD9-81ED-4DB2-BD59-A6C34878D82A}">
                    <a16:rowId xmlns:a16="http://schemas.microsoft.com/office/drawing/2014/main" val="328340856"/>
                  </a:ext>
                </a:extLst>
              </a:tr>
              <a:tr h="350865">
                <a:tc>
                  <a:txBody>
                    <a:bodyPr/>
                    <a:lstStyle/>
                    <a:p>
                      <a:r>
                        <a:rPr lang="en-US">
                          <a:highlight>
                            <a:srgbClr val="0000FF"/>
                          </a:highlight>
                        </a:rPr>
                        <a:t>2</a:t>
                      </a:r>
                      <a:endParaRPr lang="en-IN" dirty="0">
                        <a:highlight>
                          <a:srgbClr val="0000FF"/>
                        </a:highlight>
                      </a:endParaRPr>
                    </a:p>
                  </a:txBody>
                  <a:tcPr/>
                </a:tc>
                <a:tc>
                  <a:txBody>
                    <a:bodyPr/>
                    <a:lstStyle/>
                    <a:p>
                      <a:r>
                        <a:rPr lang="en-US">
                          <a:highlight>
                            <a:srgbClr val="0000FF"/>
                          </a:highlight>
                        </a:rPr>
                        <a:t>1.00</a:t>
                      </a:r>
                      <a:endParaRPr lang="en-US" dirty="0">
                        <a:highlight>
                          <a:srgbClr val="0000FF"/>
                        </a:highlight>
                      </a:endParaRPr>
                    </a:p>
                  </a:txBody>
                  <a:tcPr/>
                </a:tc>
                <a:tc>
                  <a:txBody>
                    <a:bodyPr/>
                    <a:lstStyle/>
                    <a:p>
                      <a:r>
                        <a:rPr lang="en-US">
                          <a:highlight>
                            <a:srgbClr val="0000FF"/>
                          </a:highlight>
                        </a:rPr>
                        <a:t>1.00</a:t>
                      </a:r>
                      <a:endParaRPr lang="en-IN" dirty="0">
                        <a:highlight>
                          <a:srgbClr val="0000FF"/>
                        </a:highlight>
                      </a:endParaRPr>
                    </a:p>
                  </a:txBody>
                  <a:tcPr/>
                </a:tc>
                <a:tc>
                  <a:txBody>
                    <a:bodyPr/>
                    <a:lstStyle/>
                    <a:p>
                      <a:r>
                        <a:rPr lang="en-US">
                          <a:highlight>
                            <a:srgbClr val="0000FF"/>
                          </a:highlight>
                        </a:rPr>
                        <a:t>1.00</a:t>
                      </a:r>
                      <a:endParaRPr lang="en-IN" dirty="0">
                        <a:highlight>
                          <a:srgbClr val="0000FF"/>
                        </a:highlight>
                      </a:endParaRPr>
                    </a:p>
                  </a:txBody>
                  <a:tcPr/>
                </a:tc>
                <a:tc>
                  <a:txBody>
                    <a:bodyPr/>
                    <a:lstStyle/>
                    <a:p>
                      <a:r>
                        <a:rPr lang="en-US">
                          <a:highlight>
                            <a:srgbClr val="0000FF"/>
                          </a:highlight>
                        </a:rPr>
                        <a:t>2</a:t>
                      </a:r>
                      <a:endParaRPr lang="en-IN" dirty="0">
                        <a:highlight>
                          <a:srgbClr val="0000FF"/>
                        </a:highlight>
                      </a:endParaRPr>
                    </a:p>
                  </a:txBody>
                  <a:tcPr/>
                </a:tc>
                <a:extLst>
                  <a:ext uri="{0D108BD9-81ED-4DB2-BD59-A6C34878D82A}">
                    <a16:rowId xmlns:a16="http://schemas.microsoft.com/office/drawing/2014/main" val="3461473411"/>
                  </a:ext>
                </a:extLst>
              </a:tr>
              <a:tr h="350865">
                <a:tc>
                  <a:txBody>
                    <a:bodyPr/>
                    <a:lstStyle/>
                    <a:p>
                      <a:r>
                        <a:rPr lang="en-US">
                          <a:highlight>
                            <a:srgbClr val="0000FF"/>
                          </a:highlight>
                        </a:rPr>
                        <a:t>3</a:t>
                      </a:r>
                      <a:endParaRPr lang="en-IN" dirty="0">
                        <a:highlight>
                          <a:srgbClr val="0000FF"/>
                        </a:highlight>
                      </a:endParaRPr>
                    </a:p>
                  </a:txBody>
                  <a:tcPr/>
                </a:tc>
                <a:tc>
                  <a:txBody>
                    <a:bodyPr/>
                    <a:lstStyle/>
                    <a:p>
                      <a:r>
                        <a:rPr lang="en-US" dirty="0">
                          <a:highlight>
                            <a:srgbClr val="0000FF"/>
                          </a:highlight>
                        </a:rPr>
                        <a:t>1.00</a:t>
                      </a:r>
                      <a:endParaRPr lang="en-IN" dirty="0">
                        <a:highlight>
                          <a:srgbClr val="0000FF"/>
                        </a:highlight>
                      </a:endParaRPr>
                    </a:p>
                  </a:txBody>
                  <a:tcPr/>
                </a:tc>
                <a:tc>
                  <a:txBody>
                    <a:bodyPr/>
                    <a:lstStyle/>
                    <a:p>
                      <a:r>
                        <a:rPr lang="en-US" dirty="0">
                          <a:highlight>
                            <a:srgbClr val="0000FF"/>
                          </a:highlight>
                        </a:rPr>
                        <a:t>1.00</a:t>
                      </a:r>
                      <a:endParaRPr lang="en-IN" dirty="0">
                        <a:highlight>
                          <a:srgbClr val="0000FF"/>
                        </a:highlight>
                      </a:endParaRPr>
                    </a:p>
                  </a:txBody>
                  <a:tcPr/>
                </a:tc>
                <a:tc>
                  <a:txBody>
                    <a:bodyPr/>
                    <a:lstStyle/>
                    <a:p>
                      <a:r>
                        <a:rPr lang="en-US" dirty="0">
                          <a:highlight>
                            <a:srgbClr val="0000FF"/>
                          </a:highlight>
                        </a:rPr>
                        <a:t>1.00</a:t>
                      </a:r>
                      <a:endParaRPr lang="en-IN" dirty="0">
                        <a:highlight>
                          <a:srgbClr val="0000FF"/>
                        </a:highlight>
                      </a:endParaRPr>
                    </a:p>
                  </a:txBody>
                  <a:tcPr/>
                </a:tc>
                <a:tc>
                  <a:txBody>
                    <a:bodyPr/>
                    <a:lstStyle/>
                    <a:p>
                      <a:r>
                        <a:rPr lang="en-US" dirty="0">
                          <a:highlight>
                            <a:srgbClr val="0000FF"/>
                          </a:highlight>
                        </a:rPr>
                        <a:t>3</a:t>
                      </a:r>
                      <a:endParaRPr lang="en-IN" dirty="0">
                        <a:highlight>
                          <a:srgbClr val="0000FF"/>
                        </a:highlight>
                      </a:endParaRPr>
                    </a:p>
                  </a:txBody>
                  <a:tcPr/>
                </a:tc>
                <a:extLst>
                  <a:ext uri="{0D108BD9-81ED-4DB2-BD59-A6C34878D82A}">
                    <a16:rowId xmlns:a16="http://schemas.microsoft.com/office/drawing/2014/main" val="3953033515"/>
                  </a:ext>
                </a:extLst>
              </a:tr>
            </a:tbl>
          </a:graphicData>
        </a:graphic>
      </p:graphicFrame>
      <p:sp>
        <p:nvSpPr>
          <p:cNvPr id="5" name="TextBox 4">
            <a:extLst>
              <a:ext uri="{FF2B5EF4-FFF2-40B4-BE49-F238E27FC236}">
                <a16:creationId xmlns:a16="http://schemas.microsoft.com/office/drawing/2014/main" id="{55FD1B89-CE21-AD93-D804-42B6207436AC}"/>
              </a:ext>
            </a:extLst>
          </p:cNvPr>
          <p:cNvSpPr txBox="1"/>
          <p:nvPr/>
        </p:nvSpPr>
        <p:spPr>
          <a:xfrm>
            <a:off x="5739334" y="4207944"/>
            <a:ext cx="3083934" cy="646331"/>
          </a:xfrm>
          <a:prstGeom prst="rect">
            <a:avLst/>
          </a:prstGeom>
          <a:noFill/>
        </p:spPr>
        <p:txBody>
          <a:bodyPr wrap="square" rtlCol="0">
            <a:spAutoFit/>
          </a:bodyPr>
          <a:lstStyle/>
          <a:p>
            <a:endParaRPr lang="fr-FR" b="1" dirty="0">
              <a:solidFill>
                <a:srgbClr val="1F1F1F"/>
              </a:solidFill>
              <a:latin typeface="Courier New" panose="02070309020205020404" pitchFamily="49" charset="0"/>
            </a:endParaRPr>
          </a:p>
          <a:p>
            <a:r>
              <a:rPr lang="fr-FR" b="1" i="0" dirty="0">
                <a:solidFill>
                  <a:srgbClr val="1F1F1F"/>
                </a:solidFill>
                <a:effectLst/>
                <a:latin typeface="Courier New" panose="02070309020205020404" pitchFamily="49" charset="0"/>
              </a:rPr>
              <a:t> </a:t>
            </a:r>
          </a:p>
        </p:txBody>
      </p:sp>
      <p:sp>
        <p:nvSpPr>
          <p:cNvPr id="2" name="TextBox 1">
            <a:extLst>
              <a:ext uri="{FF2B5EF4-FFF2-40B4-BE49-F238E27FC236}">
                <a16:creationId xmlns:a16="http://schemas.microsoft.com/office/drawing/2014/main" id="{C787F604-D9C8-82A9-8C31-FDC118209ACF}"/>
              </a:ext>
            </a:extLst>
          </p:cNvPr>
          <p:cNvSpPr txBox="1"/>
          <p:nvPr/>
        </p:nvSpPr>
        <p:spPr>
          <a:xfrm>
            <a:off x="2937365" y="289225"/>
            <a:ext cx="2826013" cy="307777"/>
          </a:xfrm>
          <a:prstGeom prst="rect">
            <a:avLst/>
          </a:prstGeom>
          <a:solidFill>
            <a:srgbClr val="FFC000"/>
          </a:solidFill>
          <a:ln>
            <a:solidFill>
              <a:schemeClr val="tx1"/>
            </a:solidFill>
          </a:ln>
        </p:spPr>
        <p:txBody>
          <a:bodyPr wrap="square" rtlCol="0">
            <a:spAutoFit/>
          </a:bodyPr>
          <a:lstStyle/>
          <a:p>
            <a:r>
              <a:rPr lang="en-US" dirty="0">
                <a:solidFill>
                  <a:schemeClr val="tx1"/>
                </a:solidFill>
              </a:rPr>
              <a:t>NAIVE BAYES</a:t>
            </a:r>
            <a:endParaRPr lang="en-IN" dirty="0">
              <a:solidFill>
                <a:schemeClr val="tx1"/>
              </a:solidFill>
            </a:endParaRPr>
          </a:p>
        </p:txBody>
      </p:sp>
      <p:graphicFrame>
        <p:nvGraphicFramePr>
          <p:cNvPr id="6" name="Table 5">
            <a:extLst>
              <a:ext uri="{FF2B5EF4-FFF2-40B4-BE49-F238E27FC236}">
                <a16:creationId xmlns:a16="http://schemas.microsoft.com/office/drawing/2014/main" id="{2D8C1192-8949-8731-7CA9-2AF8902A6646}"/>
              </a:ext>
            </a:extLst>
          </p:cNvPr>
          <p:cNvGraphicFramePr>
            <a:graphicFrameLocks noGrp="1"/>
          </p:cNvGraphicFramePr>
          <p:nvPr>
            <p:extLst>
              <p:ext uri="{D42A27DB-BD31-4B8C-83A1-F6EECF244321}">
                <p14:modId xmlns:p14="http://schemas.microsoft.com/office/powerpoint/2010/main" val="4233442436"/>
              </p:ext>
            </p:extLst>
          </p:nvPr>
        </p:nvGraphicFramePr>
        <p:xfrm>
          <a:off x="5763378" y="4531109"/>
          <a:ext cx="2265217" cy="519475"/>
        </p:xfrm>
        <a:graphic>
          <a:graphicData uri="http://schemas.openxmlformats.org/drawingml/2006/table">
            <a:tbl>
              <a:tblPr firstRow="1" bandRow="1">
                <a:tableStyleId>{7DF18680-E054-41AD-8BC1-D1AEF772440D}</a:tableStyleId>
              </a:tblPr>
              <a:tblGrid>
                <a:gridCol w="2265217">
                  <a:extLst>
                    <a:ext uri="{9D8B030D-6E8A-4147-A177-3AD203B41FA5}">
                      <a16:colId xmlns:a16="http://schemas.microsoft.com/office/drawing/2014/main" val="1531490860"/>
                    </a:ext>
                  </a:extLst>
                </a:gridCol>
              </a:tblGrid>
              <a:tr h="519475">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fr-FR" b="1" i="0" dirty="0" err="1">
                          <a:solidFill>
                            <a:srgbClr val="1F1F1F"/>
                          </a:solidFill>
                          <a:effectLst/>
                          <a:latin typeface="Courier New" panose="02070309020205020404" pitchFamily="49" charset="0"/>
                        </a:rPr>
                        <a:t>Accuracy</a:t>
                      </a:r>
                      <a:r>
                        <a:rPr lang="fr-FR" b="1" i="0" dirty="0">
                          <a:solidFill>
                            <a:srgbClr val="1F1F1F"/>
                          </a:solidFill>
                          <a:effectLst/>
                          <a:latin typeface="Courier New" panose="02070309020205020404" pitchFamily="49" charset="0"/>
                        </a:rPr>
                        <a:t> Score:1.00</a:t>
                      </a:r>
                      <a:endParaRPr lang="en-IN" b="1" dirty="0"/>
                    </a:p>
                    <a:p>
                      <a:endParaRPr lang="en-IN" dirty="0"/>
                    </a:p>
                  </a:txBody>
                  <a:tcPr/>
                </a:tc>
                <a:extLst>
                  <a:ext uri="{0D108BD9-81ED-4DB2-BD59-A6C34878D82A}">
                    <a16:rowId xmlns:a16="http://schemas.microsoft.com/office/drawing/2014/main" val="1515908445"/>
                  </a:ext>
                </a:extLst>
              </a:tr>
            </a:tbl>
          </a:graphicData>
        </a:graphic>
      </p:graphicFrame>
      <p:pic>
        <p:nvPicPr>
          <p:cNvPr id="4098" name="Picture 2">
            <a:extLst>
              <a:ext uri="{FF2B5EF4-FFF2-40B4-BE49-F238E27FC236}">
                <a16:creationId xmlns:a16="http://schemas.microsoft.com/office/drawing/2014/main" id="{13595C49-2A51-4880-9C26-A6104CE658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1414" y="2138221"/>
            <a:ext cx="3406440" cy="2283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626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47A66B-0FF5-D7AA-3A31-7BDB3532CF1B}"/>
              </a:ext>
            </a:extLst>
          </p:cNvPr>
          <p:cNvSpPr txBox="1"/>
          <p:nvPr/>
        </p:nvSpPr>
        <p:spPr>
          <a:xfrm>
            <a:off x="2285999" y="117764"/>
            <a:ext cx="2700671" cy="307777"/>
          </a:xfrm>
          <a:prstGeom prst="rect">
            <a:avLst/>
          </a:prstGeom>
          <a:solidFill>
            <a:schemeClr val="accent5"/>
          </a:solidFill>
        </p:spPr>
        <p:txBody>
          <a:bodyPr wrap="square">
            <a:spAutoFit/>
          </a:bodyPr>
          <a:lstStyle/>
          <a:p>
            <a:pPr algn="ctr"/>
            <a:r>
              <a:rPr lang="en-IN" b="1" i="0" dirty="0">
                <a:solidFill>
                  <a:schemeClr val="tx1"/>
                </a:solidFill>
                <a:effectLst/>
                <a:latin typeface="Courier New" panose="02070309020205020404" pitchFamily="49" charset="0"/>
              </a:rPr>
              <a:t>Support Vector Machine</a:t>
            </a:r>
            <a:endParaRPr lang="en-IN" b="1" dirty="0">
              <a:solidFill>
                <a:schemeClr val="tx1"/>
              </a:solidFill>
            </a:endParaRPr>
          </a:p>
        </p:txBody>
      </p:sp>
      <p:sp>
        <p:nvSpPr>
          <p:cNvPr id="4" name="Rectangle 1">
            <a:extLst>
              <a:ext uri="{FF2B5EF4-FFF2-40B4-BE49-F238E27FC236}">
                <a16:creationId xmlns:a16="http://schemas.microsoft.com/office/drawing/2014/main" id="{98EDB56A-24A7-4750-DF5D-50D7DD25BBA8}"/>
              </a:ext>
            </a:extLst>
          </p:cNvPr>
          <p:cNvSpPr>
            <a:spLocks noChangeArrowheads="1"/>
          </p:cNvSpPr>
          <p:nvPr/>
        </p:nvSpPr>
        <p:spPr bwMode="auto">
          <a:xfrm>
            <a:off x="0" y="388214"/>
            <a:ext cx="90678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Support Vector Machine (SVM) is a supervised learning model used for classification by finding the optimal hyperplane that best separates data points of different classes. It maximizes the margin between the closest points of each class, known as support vectors.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2B5AE786-4F5C-09E3-9E6F-629D556242FB}"/>
              </a:ext>
            </a:extLst>
          </p:cNvPr>
          <p:cNvGraphicFramePr>
            <a:graphicFrameLocks noGrp="1"/>
          </p:cNvGraphicFramePr>
          <p:nvPr>
            <p:extLst>
              <p:ext uri="{D42A27DB-BD31-4B8C-83A1-F6EECF244321}">
                <p14:modId xmlns:p14="http://schemas.microsoft.com/office/powerpoint/2010/main" val="3619114013"/>
              </p:ext>
            </p:extLst>
          </p:nvPr>
        </p:nvGraphicFramePr>
        <p:xfrm>
          <a:off x="62345" y="2902526"/>
          <a:ext cx="6096000" cy="1537855"/>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926292270"/>
                    </a:ext>
                  </a:extLst>
                </a:gridCol>
                <a:gridCol w="1219200">
                  <a:extLst>
                    <a:ext uri="{9D8B030D-6E8A-4147-A177-3AD203B41FA5}">
                      <a16:colId xmlns:a16="http://schemas.microsoft.com/office/drawing/2014/main" val="3129193274"/>
                    </a:ext>
                  </a:extLst>
                </a:gridCol>
                <a:gridCol w="1219200">
                  <a:extLst>
                    <a:ext uri="{9D8B030D-6E8A-4147-A177-3AD203B41FA5}">
                      <a16:colId xmlns:a16="http://schemas.microsoft.com/office/drawing/2014/main" val="2558326150"/>
                    </a:ext>
                  </a:extLst>
                </a:gridCol>
                <a:gridCol w="1219200">
                  <a:extLst>
                    <a:ext uri="{9D8B030D-6E8A-4147-A177-3AD203B41FA5}">
                      <a16:colId xmlns:a16="http://schemas.microsoft.com/office/drawing/2014/main" val="855594647"/>
                    </a:ext>
                  </a:extLst>
                </a:gridCol>
                <a:gridCol w="1219200">
                  <a:extLst>
                    <a:ext uri="{9D8B030D-6E8A-4147-A177-3AD203B41FA5}">
                      <a16:colId xmlns:a16="http://schemas.microsoft.com/office/drawing/2014/main" val="1471767058"/>
                    </a:ext>
                  </a:extLst>
                </a:gridCol>
              </a:tblGrid>
              <a:tr h="307571">
                <a:tc>
                  <a:txBody>
                    <a:bodyPr/>
                    <a:lstStyle/>
                    <a:p>
                      <a:endParaRPr lang="en-IN"/>
                    </a:p>
                  </a:txBody>
                  <a:tcPr>
                    <a:solidFill>
                      <a:schemeClr val="accent5"/>
                    </a:solidFill>
                  </a:tcPr>
                </a:tc>
                <a:tc>
                  <a:txBody>
                    <a:bodyPr/>
                    <a:lstStyle/>
                    <a:p>
                      <a:r>
                        <a:rPr lang="en-IN" sz="1350" b="0" i="0" kern="1200" dirty="0">
                          <a:solidFill>
                            <a:schemeClr val="lt1"/>
                          </a:solidFill>
                          <a:effectLst/>
                          <a:latin typeface="+mn-lt"/>
                          <a:ea typeface="+mn-ea"/>
                          <a:cs typeface="+mn-cs"/>
                        </a:rPr>
                        <a:t>precision</a:t>
                      </a:r>
                      <a:endParaRPr lang="en-IN" dirty="0"/>
                    </a:p>
                  </a:txBody>
                  <a:tcPr>
                    <a:solidFill>
                      <a:schemeClr val="accent5"/>
                    </a:solidFill>
                  </a:tcPr>
                </a:tc>
                <a:tc>
                  <a:txBody>
                    <a:bodyPr/>
                    <a:lstStyle/>
                    <a:p>
                      <a:r>
                        <a:rPr lang="en-US" dirty="0"/>
                        <a:t>recall</a:t>
                      </a:r>
                      <a:endParaRPr lang="en-IN" dirty="0"/>
                    </a:p>
                  </a:txBody>
                  <a:tcPr>
                    <a:solidFill>
                      <a:schemeClr val="accent5"/>
                    </a:solidFill>
                  </a:tcPr>
                </a:tc>
                <a:tc>
                  <a:txBody>
                    <a:bodyPr/>
                    <a:lstStyle/>
                    <a:p>
                      <a:r>
                        <a:rPr lang="en-US" dirty="0"/>
                        <a:t>F1_score</a:t>
                      </a:r>
                      <a:endParaRPr lang="en-IN" dirty="0"/>
                    </a:p>
                  </a:txBody>
                  <a:tcPr>
                    <a:solidFill>
                      <a:schemeClr val="accent5"/>
                    </a:solidFill>
                  </a:tcPr>
                </a:tc>
                <a:tc>
                  <a:txBody>
                    <a:bodyPr/>
                    <a:lstStyle/>
                    <a:p>
                      <a:r>
                        <a:rPr lang="en-US" dirty="0"/>
                        <a:t>support</a:t>
                      </a:r>
                      <a:endParaRPr lang="en-IN" dirty="0"/>
                    </a:p>
                  </a:txBody>
                  <a:tcPr>
                    <a:solidFill>
                      <a:schemeClr val="accent5"/>
                    </a:solidFill>
                  </a:tcPr>
                </a:tc>
                <a:extLst>
                  <a:ext uri="{0D108BD9-81ED-4DB2-BD59-A6C34878D82A}">
                    <a16:rowId xmlns:a16="http://schemas.microsoft.com/office/drawing/2014/main" val="408791943"/>
                  </a:ext>
                </a:extLst>
              </a:tr>
              <a:tr h="307571">
                <a:tc>
                  <a:txBody>
                    <a:bodyPr/>
                    <a:lstStyle/>
                    <a:p>
                      <a:r>
                        <a:rPr lang="en-US" dirty="0">
                          <a:highlight>
                            <a:srgbClr val="0000FF"/>
                          </a:highlight>
                        </a:rPr>
                        <a:t>0</a:t>
                      </a:r>
                      <a:endParaRPr lang="en-IN" dirty="0">
                        <a:highlight>
                          <a:srgbClr val="0000FF"/>
                        </a:highlight>
                      </a:endParaRPr>
                    </a:p>
                  </a:txBody>
                  <a:tcPr/>
                </a:tc>
                <a:tc>
                  <a:txBody>
                    <a:bodyPr/>
                    <a:lstStyle/>
                    <a:p>
                      <a:r>
                        <a:rPr lang="en-US" dirty="0">
                          <a:highlight>
                            <a:srgbClr val="0000FF"/>
                          </a:highlight>
                        </a:rPr>
                        <a:t>1.00</a:t>
                      </a:r>
                      <a:endParaRPr lang="en-IN" dirty="0">
                        <a:highlight>
                          <a:srgbClr val="0000FF"/>
                        </a:highlight>
                      </a:endParaRPr>
                    </a:p>
                  </a:txBody>
                  <a:tcPr/>
                </a:tc>
                <a:tc>
                  <a:txBody>
                    <a:bodyPr/>
                    <a:lstStyle/>
                    <a:p>
                      <a:r>
                        <a:rPr lang="en-US" dirty="0">
                          <a:highlight>
                            <a:srgbClr val="0000FF"/>
                          </a:highlight>
                        </a:rPr>
                        <a:t>0.80</a:t>
                      </a:r>
                      <a:endParaRPr lang="en-IN" dirty="0">
                        <a:highlight>
                          <a:srgbClr val="0000FF"/>
                        </a:highlight>
                      </a:endParaRPr>
                    </a:p>
                  </a:txBody>
                  <a:tcPr/>
                </a:tc>
                <a:tc>
                  <a:txBody>
                    <a:bodyPr/>
                    <a:lstStyle/>
                    <a:p>
                      <a:r>
                        <a:rPr lang="en-US" dirty="0">
                          <a:highlight>
                            <a:srgbClr val="0000FF"/>
                          </a:highlight>
                        </a:rPr>
                        <a:t>0.89</a:t>
                      </a:r>
                      <a:endParaRPr lang="en-IN" dirty="0">
                        <a:highlight>
                          <a:srgbClr val="0000FF"/>
                        </a:highlight>
                      </a:endParaRPr>
                    </a:p>
                  </a:txBody>
                  <a:tcPr/>
                </a:tc>
                <a:tc>
                  <a:txBody>
                    <a:bodyPr/>
                    <a:lstStyle/>
                    <a:p>
                      <a:r>
                        <a:rPr lang="en-US" dirty="0">
                          <a:highlight>
                            <a:srgbClr val="0000FF"/>
                          </a:highlight>
                        </a:rPr>
                        <a:t>5</a:t>
                      </a:r>
                      <a:endParaRPr lang="en-IN" dirty="0">
                        <a:highlight>
                          <a:srgbClr val="0000FF"/>
                        </a:highlight>
                      </a:endParaRPr>
                    </a:p>
                  </a:txBody>
                  <a:tcPr/>
                </a:tc>
                <a:extLst>
                  <a:ext uri="{0D108BD9-81ED-4DB2-BD59-A6C34878D82A}">
                    <a16:rowId xmlns:a16="http://schemas.microsoft.com/office/drawing/2014/main" val="3012452831"/>
                  </a:ext>
                </a:extLst>
              </a:tr>
              <a:tr h="307571">
                <a:tc>
                  <a:txBody>
                    <a:bodyPr/>
                    <a:lstStyle/>
                    <a:p>
                      <a:r>
                        <a:rPr lang="en-US" dirty="0">
                          <a:highlight>
                            <a:srgbClr val="0000FF"/>
                          </a:highlight>
                        </a:rPr>
                        <a:t>1</a:t>
                      </a:r>
                      <a:endParaRPr lang="en-IN" dirty="0">
                        <a:highlight>
                          <a:srgbClr val="0000FF"/>
                        </a:highlight>
                      </a:endParaRPr>
                    </a:p>
                  </a:txBody>
                  <a:tcPr/>
                </a:tc>
                <a:tc>
                  <a:txBody>
                    <a:bodyPr/>
                    <a:lstStyle/>
                    <a:p>
                      <a:r>
                        <a:rPr lang="en-US" dirty="0">
                          <a:highlight>
                            <a:srgbClr val="0000FF"/>
                          </a:highlight>
                        </a:rPr>
                        <a:t>0.83</a:t>
                      </a:r>
                      <a:endParaRPr lang="en-IN" dirty="0">
                        <a:highlight>
                          <a:srgbClr val="0000FF"/>
                        </a:highlight>
                      </a:endParaRPr>
                    </a:p>
                  </a:txBody>
                  <a:tcPr/>
                </a:tc>
                <a:tc>
                  <a:txBody>
                    <a:bodyPr/>
                    <a:lstStyle/>
                    <a:p>
                      <a:r>
                        <a:rPr lang="en-US" dirty="0">
                          <a:highlight>
                            <a:srgbClr val="0000FF"/>
                          </a:highlight>
                        </a:rPr>
                        <a:t>0.83</a:t>
                      </a:r>
                      <a:endParaRPr lang="en-IN" dirty="0">
                        <a:highlight>
                          <a:srgbClr val="0000FF"/>
                        </a:highlight>
                      </a:endParaRPr>
                    </a:p>
                  </a:txBody>
                  <a:tcPr/>
                </a:tc>
                <a:tc>
                  <a:txBody>
                    <a:bodyPr/>
                    <a:lstStyle/>
                    <a:p>
                      <a:r>
                        <a:rPr lang="en-US" dirty="0">
                          <a:highlight>
                            <a:srgbClr val="0000FF"/>
                          </a:highlight>
                        </a:rPr>
                        <a:t>0.83</a:t>
                      </a:r>
                      <a:endParaRPr lang="en-IN" dirty="0">
                        <a:highlight>
                          <a:srgbClr val="0000FF"/>
                        </a:highlight>
                      </a:endParaRPr>
                    </a:p>
                  </a:txBody>
                  <a:tcPr/>
                </a:tc>
                <a:tc>
                  <a:txBody>
                    <a:bodyPr/>
                    <a:lstStyle/>
                    <a:p>
                      <a:r>
                        <a:rPr lang="en-US" dirty="0">
                          <a:highlight>
                            <a:srgbClr val="0000FF"/>
                          </a:highlight>
                        </a:rPr>
                        <a:t>6</a:t>
                      </a:r>
                      <a:endParaRPr lang="en-IN" dirty="0">
                        <a:highlight>
                          <a:srgbClr val="0000FF"/>
                        </a:highlight>
                      </a:endParaRPr>
                    </a:p>
                  </a:txBody>
                  <a:tcPr/>
                </a:tc>
                <a:extLst>
                  <a:ext uri="{0D108BD9-81ED-4DB2-BD59-A6C34878D82A}">
                    <a16:rowId xmlns:a16="http://schemas.microsoft.com/office/drawing/2014/main" val="4091136700"/>
                  </a:ext>
                </a:extLst>
              </a:tr>
              <a:tr h="307571">
                <a:tc>
                  <a:txBody>
                    <a:bodyPr/>
                    <a:lstStyle/>
                    <a:p>
                      <a:r>
                        <a:rPr lang="en-US" dirty="0">
                          <a:highlight>
                            <a:srgbClr val="0000FF"/>
                          </a:highlight>
                        </a:rPr>
                        <a:t>2</a:t>
                      </a:r>
                      <a:endParaRPr lang="en-IN" dirty="0">
                        <a:highlight>
                          <a:srgbClr val="0000FF"/>
                        </a:highlight>
                      </a:endParaRPr>
                    </a:p>
                  </a:txBody>
                  <a:tcPr/>
                </a:tc>
                <a:tc>
                  <a:txBody>
                    <a:bodyPr/>
                    <a:lstStyle/>
                    <a:p>
                      <a:r>
                        <a:rPr lang="en-US" dirty="0">
                          <a:highlight>
                            <a:srgbClr val="0000FF"/>
                          </a:highlight>
                        </a:rPr>
                        <a:t>0.67</a:t>
                      </a:r>
                      <a:endParaRPr lang="en-IN" dirty="0">
                        <a:highlight>
                          <a:srgbClr val="0000FF"/>
                        </a:highlight>
                      </a:endParaRPr>
                    </a:p>
                  </a:txBody>
                  <a:tcPr/>
                </a:tc>
                <a:tc>
                  <a:txBody>
                    <a:bodyPr/>
                    <a:lstStyle/>
                    <a:p>
                      <a:r>
                        <a:rPr lang="en-US" dirty="0">
                          <a:highlight>
                            <a:srgbClr val="0000FF"/>
                          </a:highlight>
                        </a:rPr>
                        <a:t>1.00</a:t>
                      </a:r>
                      <a:endParaRPr lang="en-IN" dirty="0">
                        <a:highlight>
                          <a:srgbClr val="0000FF"/>
                        </a:highlight>
                      </a:endParaRPr>
                    </a:p>
                  </a:txBody>
                  <a:tcPr/>
                </a:tc>
                <a:tc>
                  <a:txBody>
                    <a:bodyPr/>
                    <a:lstStyle/>
                    <a:p>
                      <a:r>
                        <a:rPr lang="en-US" dirty="0">
                          <a:highlight>
                            <a:srgbClr val="0000FF"/>
                          </a:highlight>
                        </a:rPr>
                        <a:t>0.80</a:t>
                      </a:r>
                      <a:endParaRPr lang="en-IN" dirty="0">
                        <a:highlight>
                          <a:srgbClr val="0000FF"/>
                        </a:highlight>
                      </a:endParaRPr>
                    </a:p>
                  </a:txBody>
                  <a:tcPr/>
                </a:tc>
                <a:tc>
                  <a:txBody>
                    <a:bodyPr/>
                    <a:lstStyle/>
                    <a:p>
                      <a:r>
                        <a:rPr lang="en-US" dirty="0">
                          <a:highlight>
                            <a:srgbClr val="0000FF"/>
                          </a:highlight>
                        </a:rPr>
                        <a:t>2</a:t>
                      </a:r>
                      <a:endParaRPr lang="en-IN" dirty="0">
                        <a:highlight>
                          <a:srgbClr val="0000FF"/>
                        </a:highlight>
                      </a:endParaRPr>
                    </a:p>
                  </a:txBody>
                  <a:tcPr/>
                </a:tc>
                <a:extLst>
                  <a:ext uri="{0D108BD9-81ED-4DB2-BD59-A6C34878D82A}">
                    <a16:rowId xmlns:a16="http://schemas.microsoft.com/office/drawing/2014/main" val="608615912"/>
                  </a:ext>
                </a:extLst>
              </a:tr>
              <a:tr h="307571">
                <a:tc>
                  <a:txBody>
                    <a:bodyPr/>
                    <a:lstStyle/>
                    <a:p>
                      <a:r>
                        <a:rPr lang="en-US" dirty="0">
                          <a:highlight>
                            <a:srgbClr val="0000FF"/>
                          </a:highlight>
                        </a:rPr>
                        <a:t>3</a:t>
                      </a:r>
                      <a:endParaRPr lang="en-IN" dirty="0">
                        <a:highlight>
                          <a:srgbClr val="0000FF"/>
                        </a:highlight>
                      </a:endParaRPr>
                    </a:p>
                  </a:txBody>
                  <a:tcPr/>
                </a:tc>
                <a:tc>
                  <a:txBody>
                    <a:bodyPr/>
                    <a:lstStyle/>
                    <a:p>
                      <a:r>
                        <a:rPr lang="en-US" dirty="0">
                          <a:highlight>
                            <a:srgbClr val="0000FF"/>
                          </a:highlight>
                        </a:rPr>
                        <a:t>1.00</a:t>
                      </a:r>
                      <a:endParaRPr lang="en-IN" dirty="0">
                        <a:highlight>
                          <a:srgbClr val="0000FF"/>
                        </a:highlight>
                      </a:endParaRPr>
                    </a:p>
                  </a:txBody>
                  <a:tcPr/>
                </a:tc>
                <a:tc>
                  <a:txBody>
                    <a:bodyPr/>
                    <a:lstStyle/>
                    <a:p>
                      <a:r>
                        <a:rPr lang="en-US" dirty="0">
                          <a:highlight>
                            <a:srgbClr val="0000FF"/>
                          </a:highlight>
                        </a:rPr>
                        <a:t>1.00</a:t>
                      </a:r>
                      <a:endParaRPr lang="en-IN" dirty="0">
                        <a:highlight>
                          <a:srgbClr val="0000FF"/>
                        </a:highlight>
                      </a:endParaRPr>
                    </a:p>
                  </a:txBody>
                  <a:tcPr/>
                </a:tc>
                <a:tc>
                  <a:txBody>
                    <a:bodyPr/>
                    <a:lstStyle/>
                    <a:p>
                      <a:r>
                        <a:rPr lang="en-US" dirty="0">
                          <a:highlight>
                            <a:srgbClr val="0000FF"/>
                          </a:highlight>
                        </a:rPr>
                        <a:t>1.00</a:t>
                      </a:r>
                      <a:endParaRPr lang="en-IN" dirty="0">
                        <a:highlight>
                          <a:srgbClr val="0000FF"/>
                        </a:highlight>
                      </a:endParaRPr>
                    </a:p>
                  </a:txBody>
                  <a:tcPr/>
                </a:tc>
                <a:tc>
                  <a:txBody>
                    <a:bodyPr/>
                    <a:lstStyle/>
                    <a:p>
                      <a:r>
                        <a:rPr lang="en-US" dirty="0">
                          <a:highlight>
                            <a:srgbClr val="0000FF"/>
                          </a:highlight>
                        </a:rPr>
                        <a:t>3</a:t>
                      </a:r>
                      <a:endParaRPr lang="en-IN" dirty="0">
                        <a:highlight>
                          <a:srgbClr val="0000FF"/>
                        </a:highlight>
                      </a:endParaRPr>
                    </a:p>
                  </a:txBody>
                  <a:tcPr/>
                </a:tc>
                <a:extLst>
                  <a:ext uri="{0D108BD9-81ED-4DB2-BD59-A6C34878D82A}">
                    <a16:rowId xmlns:a16="http://schemas.microsoft.com/office/drawing/2014/main" val="2302079352"/>
                  </a:ext>
                </a:extLst>
              </a:tr>
            </a:tbl>
          </a:graphicData>
        </a:graphic>
      </p:graphicFrame>
      <p:sp>
        <p:nvSpPr>
          <p:cNvPr id="9" name="TextBox 8">
            <a:extLst>
              <a:ext uri="{FF2B5EF4-FFF2-40B4-BE49-F238E27FC236}">
                <a16:creationId xmlns:a16="http://schemas.microsoft.com/office/drawing/2014/main" id="{970F8BB0-36C8-7272-89B0-669C71A5026D}"/>
              </a:ext>
            </a:extLst>
          </p:cNvPr>
          <p:cNvSpPr txBox="1"/>
          <p:nvPr/>
        </p:nvSpPr>
        <p:spPr>
          <a:xfrm>
            <a:off x="124691" y="1801091"/>
            <a:ext cx="3685309" cy="523220"/>
          </a:xfrm>
          <a:prstGeom prst="rect">
            <a:avLst/>
          </a:prstGeom>
          <a:noFill/>
        </p:spPr>
        <p:txBody>
          <a:bodyPr wrap="square">
            <a:spAutoFit/>
          </a:bodyPr>
          <a:lstStyle/>
          <a:p>
            <a:r>
              <a:rPr lang="en-IN" b="1" i="0" dirty="0">
                <a:solidFill>
                  <a:srgbClr val="0070C0"/>
                </a:solidFill>
                <a:effectLst/>
                <a:latin typeface="Courier New" panose="02070309020205020404" pitchFamily="49" charset="0"/>
              </a:rPr>
              <a:t>Support Vector Machine Classification Report:</a:t>
            </a:r>
            <a:endParaRPr lang="en-IN" b="1" dirty="0">
              <a:solidFill>
                <a:srgbClr val="0070C0"/>
              </a:solidFill>
            </a:endParaRPr>
          </a:p>
        </p:txBody>
      </p:sp>
      <p:graphicFrame>
        <p:nvGraphicFramePr>
          <p:cNvPr id="6" name="Table 5">
            <a:extLst>
              <a:ext uri="{FF2B5EF4-FFF2-40B4-BE49-F238E27FC236}">
                <a16:creationId xmlns:a16="http://schemas.microsoft.com/office/drawing/2014/main" id="{F7085775-492E-02E9-E58D-5576F7585CDC}"/>
              </a:ext>
            </a:extLst>
          </p:cNvPr>
          <p:cNvGraphicFramePr>
            <a:graphicFrameLocks noGrp="1"/>
          </p:cNvGraphicFramePr>
          <p:nvPr>
            <p:extLst>
              <p:ext uri="{D42A27DB-BD31-4B8C-83A1-F6EECF244321}">
                <p14:modId xmlns:p14="http://schemas.microsoft.com/office/powerpoint/2010/main" val="344490429"/>
              </p:ext>
            </p:extLst>
          </p:nvPr>
        </p:nvGraphicFramePr>
        <p:xfrm>
          <a:off x="6089072" y="4604061"/>
          <a:ext cx="2812473" cy="370840"/>
        </p:xfrm>
        <a:graphic>
          <a:graphicData uri="http://schemas.openxmlformats.org/drawingml/2006/table">
            <a:tbl>
              <a:tblPr firstRow="1" bandRow="1">
                <a:tableStyleId>{5C22544A-7EE6-4342-B048-85BDC9FD1C3A}</a:tableStyleId>
              </a:tblPr>
              <a:tblGrid>
                <a:gridCol w="2812473">
                  <a:extLst>
                    <a:ext uri="{9D8B030D-6E8A-4147-A177-3AD203B41FA5}">
                      <a16:colId xmlns:a16="http://schemas.microsoft.com/office/drawing/2014/main" val="1221536214"/>
                    </a:ext>
                  </a:extLst>
                </a:gridCol>
              </a:tblGrid>
              <a:tr h="370840">
                <a:tc>
                  <a:txBody>
                    <a:bodyPr/>
                    <a:lstStyle/>
                    <a:p>
                      <a:r>
                        <a:rPr lang="en-IN" sz="1350" b="0" i="0" kern="1200" dirty="0">
                          <a:solidFill>
                            <a:schemeClr val="lt1"/>
                          </a:solidFill>
                          <a:effectLst/>
                          <a:latin typeface="+mn-lt"/>
                          <a:ea typeface="+mn-ea"/>
                          <a:cs typeface="+mn-cs"/>
                        </a:rPr>
                        <a:t>      Accuracy Score: 0.88</a:t>
                      </a:r>
                      <a:endParaRPr lang="en-IN" dirty="0"/>
                    </a:p>
                  </a:txBody>
                  <a:tcPr>
                    <a:solidFill>
                      <a:schemeClr val="accent5"/>
                    </a:solidFill>
                  </a:tcPr>
                </a:tc>
                <a:extLst>
                  <a:ext uri="{0D108BD9-81ED-4DB2-BD59-A6C34878D82A}">
                    <a16:rowId xmlns:a16="http://schemas.microsoft.com/office/drawing/2014/main" val="862657021"/>
                  </a:ext>
                </a:extLst>
              </a:tr>
            </a:tbl>
          </a:graphicData>
        </a:graphic>
      </p:graphicFrame>
      <p:pic>
        <p:nvPicPr>
          <p:cNvPr id="5122" name="Picture 2">
            <a:extLst>
              <a:ext uri="{FF2B5EF4-FFF2-40B4-BE49-F238E27FC236}">
                <a16:creationId xmlns:a16="http://schemas.microsoft.com/office/drawing/2014/main" id="{182240E8-8932-40BF-A4AA-F510E00156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3846" y="1801091"/>
            <a:ext cx="2587699" cy="2639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755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BF8796-DD4D-59C7-DA5B-9E6A27192A19}"/>
              </a:ext>
            </a:extLst>
          </p:cNvPr>
          <p:cNvSpPr>
            <a:spLocks noGrp="1"/>
          </p:cNvSpPr>
          <p:nvPr>
            <p:ph type="title"/>
          </p:nvPr>
        </p:nvSpPr>
        <p:spPr>
          <a:solidFill>
            <a:schemeClr val="bg1"/>
          </a:solidFill>
        </p:spPr>
        <p:txBody>
          <a:bodyPr>
            <a:normAutofit fontScale="90000"/>
          </a:bodyPr>
          <a:lstStyle/>
          <a:p>
            <a:pPr algn="ctr"/>
            <a:br>
              <a:rPr lang="en-IN" dirty="0">
                <a:solidFill>
                  <a:srgbClr val="A31515"/>
                </a:solidFill>
                <a:latin typeface="Courier New" panose="02070309020205020404" pitchFamily="49" charset="0"/>
              </a:rPr>
            </a:br>
            <a:endParaRPr lang="en-IN" dirty="0"/>
          </a:p>
        </p:txBody>
      </p:sp>
      <p:sp>
        <p:nvSpPr>
          <p:cNvPr id="6" name="TextBox 5">
            <a:extLst>
              <a:ext uri="{FF2B5EF4-FFF2-40B4-BE49-F238E27FC236}">
                <a16:creationId xmlns:a16="http://schemas.microsoft.com/office/drawing/2014/main" id="{363C98DB-5786-434A-4663-9A040EB89F34}"/>
              </a:ext>
            </a:extLst>
          </p:cNvPr>
          <p:cNvSpPr txBox="1"/>
          <p:nvPr/>
        </p:nvSpPr>
        <p:spPr>
          <a:xfrm>
            <a:off x="467806" y="680638"/>
            <a:ext cx="8561895" cy="738664"/>
          </a:xfrm>
          <a:prstGeom prst="rect">
            <a:avLst/>
          </a:prstGeom>
          <a:noFill/>
        </p:spPr>
        <p:txBody>
          <a:bodyPr wrap="square">
            <a:spAutoFit/>
          </a:bodyPr>
          <a:lstStyle/>
          <a:p>
            <a:endParaRPr lang="en-US" dirty="0"/>
          </a:p>
          <a:p>
            <a:r>
              <a:rPr lang="en-US" dirty="0">
                <a:solidFill>
                  <a:schemeClr val="tx1"/>
                </a:solidFill>
              </a:rPr>
              <a:t>A </a:t>
            </a:r>
            <a:r>
              <a:rPr lang="en-US" b="1" dirty="0">
                <a:solidFill>
                  <a:schemeClr val="tx1"/>
                </a:solidFill>
              </a:rPr>
              <a:t>Decision Tree</a:t>
            </a:r>
            <a:r>
              <a:rPr lang="en-US" dirty="0">
                <a:solidFill>
                  <a:schemeClr val="tx1"/>
                </a:solidFill>
              </a:rPr>
              <a:t> is a supervised machine learning algorithm used for classification and regression, where data is split into branches based on feature conditions. </a:t>
            </a:r>
            <a:endParaRPr lang="en-IN" dirty="0">
              <a:solidFill>
                <a:schemeClr val="tx1"/>
              </a:solidFill>
              <a:latin typeface="Courier New" panose="02070309020205020404" pitchFamily="49" charset="0"/>
            </a:endParaRPr>
          </a:p>
        </p:txBody>
      </p:sp>
      <p:grpSp>
        <p:nvGrpSpPr>
          <p:cNvPr id="15" name="Group 14">
            <a:extLst>
              <a:ext uri="{FF2B5EF4-FFF2-40B4-BE49-F238E27FC236}">
                <a16:creationId xmlns:a16="http://schemas.microsoft.com/office/drawing/2014/main" id="{DF69FA48-5AAC-D0E2-65D6-1897B8371403}"/>
              </a:ext>
            </a:extLst>
          </p:cNvPr>
          <p:cNvGrpSpPr/>
          <p:nvPr/>
        </p:nvGrpSpPr>
        <p:grpSpPr>
          <a:xfrm>
            <a:off x="-1296735" y="2235654"/>
            <a:ext cx="173520" cy="333000"/>
            <a:chOff x="1281349" y="941815"/>
            <a:chExt cx="173520" cy="33300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7" name="Ink 6">
                  <a:extLst>
                    <a:ext uri="{FF2B5EF4-FFF2-40B4-BE49-F238E27FC236}">
                      <a16:creationId xmlns:a16="http://schemas.microsoft.com/office/drawing/2014/main" id="{F50D2458-8987-522A-D817-A7D31A02A3A6}"/>
                    </a:ext>
                  </a:extLst>
                </p14:cNvPr>
                <p14:cNvContentPartPr/>
                <p14:nvPr/>
              </p14:nvContentPartPr>
              <p14:xfrm>
                <a:off x="1281349" y="1052695"/>
                <a:ext cx="360" cy="360"/>
              </p14:xfrm>
            </p:contentPart>
          </mc:Choice>
          <mc:Fallback xmlns="">
            <p:pic>
              <p:nvPicPr>
                <p:cNvPr id="7" name="Ink 6">
                  <a:extLst>
                    <a:ext uri="{FF2B5EF4-FFF2-40B4-BE49-F238E27FC236}">
                      <a16:creationId xmlns:a16="http://schemas.microsoft.com/office/drawing/2014/main" id="{F50D2458-8987-522A-D817-A7D31A02A3A6}"/>
                    </a:ext>
                  </a:extLst>
                </p:cNvPr>
                <p:cNvPicPr/>
                <p:nvPr/>
              </p:nvPicPr>
              <p:blipFill>
                <a:blip r:embed="rId3"/>
                <a:stretch>
                  <a:fillRect/>
                </a:stretch>
              </p:blipFill>
              <p:spPr>
                <a:xfrm>
                  <a:off x="1272349" y="998695"/>
                  <a:ext cx="18000" cy="10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8" name="Ink 7">
                  <a:extLst>
                    <a:ext uri="{FF2B5EF4-FFF2-40B4-BE49-F238E27FC236}">
                      <a16:creationId xmlns:a16="http://schemas.microsoft.com/office/drawing/2014/main" id="{9AF2ABBA-D43A-F6D4-C24D-C996DCDBBEA8}"/>
                    </a:ext>
                  </a:extLst>
                </p14:cNvPr>
                <p14:cNvContentPartPr/>
                <p14:nvPr/>
              </p14:nvContentPartPr>
              <p14:xfrm>
                <a:off x="1281349" y="1052695"/>
                <a:ext cx="360" cy="360"/>
              </p14:xfrm>
            </p:contentPart>
          </mc:Choice>
          <mc:Fallback xmlns="">
            <p:pic>
              <p:nvPicPr>
                <p:cNvPr id="8" name="Ink 7">
                  <a:extLst>
                    <a:ext uri="{FF2B5EF4-FFF2-40B4-BE49-F238E27FC236}">
                      <a16:creationId xmlns:a16="http://schemas.microsoft.com/office/drawing/2014/main" id="{9AF2ABBA-D43A-F6D4-C24D-C996DCDBBEA8}"/>
                    </a:ext>
                  </a:extLst>
                </p:cNvPr>
                <p:cNvPicPr/>
                <p:nvPr/>
              </p:nvPicPr>
              <p:blipFill>
                <a:blip r:embed="rId3"/>
                <a:stretch>
                  <a:fillRect/>
                </a:stretch>
              </p:blipFill>
              <p:spPr>
                <a:xfrm>
                  <a:off x="1272349" y="998695"/>
                  <a:ext cx="18000" cy="10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0" name="Ink 9">
                  <a:extLst>
                    <a:ext uri="{FF2B5EF4-FFF2-40B4-BE49-F238E27FC236}">
                      <a16:creationId xmlns:a16="http://schemas.microsoft.com/office/drawing/2014/main" id="{62208C4E-E2FF-6D8F-D278-DD2A78253D9C}"/>
                    </a:ext>
                  </a:extLst>
                </p14:cNvPr>
                <p14:cNvContentPartPr/>
                <p14:nvPr/>
              </p14:nvContentPartPr>
              <p14:xfrm>
                <a:off x="1454509" y="1274455"/>
                <a:ext cx="360" cy="360"/>
              </p14:xfrm>
            </p:contentPart>
          </mc:Choice>
          <mc:Fallback xmlns="">
            <p:pic>
              <p:nvPicPr>
                <p:cNvPr id="10" name="Ink 9">
                  <a:extLst>
                    <a:ext uri="{FF2B5EF4-FFF2-40B4-BE49-F238E27FC236}">
                      <a16:creationId xmlns:a16="http://schemas.microsoft.com/office/drawing/2014/main" id="{62208C4E-E2FF-6D8F-D278-DD2A78253D9C}"/>
                    </a:ext>
                  </a:extLst>
                </p:cNvPr>
                <p:cNvPicPr/>
                <p:nvPr/>
              </p:nvPicPr>
              <p:blipFill>
                <a:blip r:embed="rId6"/>
                <a:stretch>
                  <a:fillRect/>
                </a:stretch>
              </p:blipFill>
              <p:spPr>
                <a:xfrm>
                  <a:off x="1445869" y="1220455"/>
                  <a:ext cx="18000" cy="10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1" name="Ink 10">
                  <a:extLst>
                    <a:ext uri="{FF2B5EF4-FFF2-40B4-BE49-F238E27FC236}">
                      <a16:creationId xmlns:a16="http://schemas.microsoft.com/office/drawing/2014/main" id="{3E21D33E-2519-4658-5E02-2D6042B7172E}"/>
                    </a:ext>
                  </a:extLst>
                </p14:cNvPr>
                <p14:cNvContentPartPr/>
                <p14:nvPr/>
              </p14:nvContentPartPr>
              <p14:xfrm>
                <a:off x="1454509" y="1274455"/>
                <a:ext cx="360" cy="360"/>
              </p14:xfrm>
            </p:contentPart>
          </mc:Choice>
          <mc:Fallback xmlns="">
            <p:pic>
              <p:nvPicPr>
                <p:cNvPr id="11" name="Ink 10">
                  <a:extLst>
                    <a:ext uri="{FF2B5EF4-FFF2-40B4-BE49-F238E27FC236}">
                      <a16:creationId xmlns:a16="http://schemas.microsoft.com/office/drawing/2014/main" id="{3E21D33E-2519-4658-5E02-2D6042B7172E}"/>
                    </a:ext>
                  </a:extLst>
                </p:cNvPr>
                <p:cNvPicPr/>
                <p:nvPr/>
              </p:nvPicPr>
              <p:blipFill>
                <a:blip r:embed="rId6"/>
                <a:stretch>
                  <a:fillRect/>
                </a:stretch>
              </p:blipFill>
              <p:spPr>
                <a:xfrm>
                  <a:off x="1445869" y="1220455"/>
                  <a:ext cx="18000" cy="10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12" name="Ink 11">
                  <a:extLst>
                    <a:ext uri="{FF2B5EF4-FFF2-40B4-BE49-F238E27FC236}">
                      <a16:creationId xmlns:a16="http://schemas.microsoft.com/office/drawing/2014/main" id="{E279BA07-293E-D249-24B0-C0BC881DE64C}"/>
                    </a:ext>
                  </a:extLst>
                </p14:cNvPr>
                <p14:cNvContentPartPr/>
                <p14:nvPr/>
              </p14:nvContentPartPr>
              <p14:xfrm>
                <a:off x="1454509" y="1274455"/>
                <a:ext cx="360" cy="360"/>
              </p14:xfrm>
            </p:contentPart>
          </mc:Choice>
          <mc:Fallback xmlns="">
            <p:pic>
              <p:nvPicPr>
                <p:cNvPr id="12" name="Ink 11">
                  <a:extLst>
                    <a:ext uri="{FF2B5EF4-FFF2-40B4-BE49-F238E27FC236}">
                      <a16:creationId xmlns:a16="http://schemas.microsoft.com/office/drawing/2014/main" id="{E279BA07-293E-D249-24B0-C0BC881DE64C}"/>
                    </a:ext>
                  </a:extLst>
                </p:cNvPr>
                <p:cNvPicPr/>
                <p:nvPr/>
              </p:nvPicPr>
              <p:blipFill>
                <a:blip r:embed="rId6"/>
                <a:stretch>
                  <a:fillRect/>
                </a:stretch>
              </p:blipFill>
              <p:spPr>
                <a:xfrm>
                  <a:off x="1445869" y="1220455"/>
                  <a:ext cx="18000" cy="10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4" name="Ink 13">
                  <a:extLst>
                    <a:ext uri="{FF2B5EF4-FFF2-40B4-BE49-F238E27FC236}">
                      <a16:creationId xmlns:a16="http://schemas.microsoft.com/office/drawing/2014/main" id="{ABB6D887-1A9A-F6C1-DF52-446290E25440}"/>
                    </a:ext>
                  </a:extLst>
                </p14:cNvPr>
                <p14:cNvContentPartPr/>
                <p14:nvPr/>
              </p14:nvContentPartPr>
              <p14:xfrm>
                <a:off x="1364509" y="941815"/>
                <a:ext cx="360" cy="360"/>
              </p14:xfrm>
            </p:contentPart>
          </mc:Choice>
          <mc:Fallback xmlns="">
            <p:pic>
              <p:nvPicPr>
                <p:cNvPr id="14" name="Ink 13">
                  <a:extLst>
                    <a:ext uri="{FF2B5EF4-FFF2-40B4-BE49-F238E27FC236}">
                      <a16:creationId xmlns:a16="http://schemas.microsoft.com/office/drawing/2014/main" id="{ABB6D887-1A9A-F6C1-DF52-446290E25440}"/>
                    </a:ext>
                  </a:extLst>
                </p:cNvPr>
                <p:cNvPicPr/>
                <p:nvPr/>
              </p:nvPicPr>
              <p:blipFill>
                <a:blip r:embed="rId12"/>
                <a:stretch>
                  <a:fillRect/>
                </a:stretch>
              </p:blipFill>
              <p:spPr>
                <a:xfrm>
                  <a:off x="1355869" y="888175"/>
                  <a:ext cx="18000" cy="108000"/>
                </a:xfrm>
                <a:prstGeom prst="rect">
                  <a:avLst/>
                </a:prstGeom>
              </p:spPr>
            </p:pic>
          </mc:Fallback>
        </mc:AlternateContent>
      </p:grpSp>
      <p:sp>
        <p:nvSpPr>
          <p:cNvPr id="16" name="TextBox 15">
            <a:extLst>
              <a:ext uri="{FF2B5EF4-FFF2-40B4-BE49-F238E27FC236}">
                <a16:creationId xmlns:a16="http://schemas.microsoft.com/office/drawing/2014/main" id="{3E40D7AA-E20E-38C0-337B-17F2EE7CBAAC}"/>
              </a:ext>
            </a:extLst>
          </p:cNvPr>
          <p:cNvSpPr txBox="1"/>
          <p:nvPr/>
        </p:nvSpPr>
        <p:spPr>
          <a:xfrm>
            <a:off x="2403764" y="1115291"/>
            <a:ext cx="184731" cy="369332"/>
          </a:xfrm>
          <a:prstGeom prst="rect">
            <a:avLst/>
          </a:prstGeom>
          <a:noFill/>
        </p:spPr>
        <p:txBody>
          <a:bodyPr wrap="none" rtlCol="0">
            <a:spAutoFit/>
          </a:bodyPr>
          <a:lstStyle/>
          <a:p>
            <a:endParaRPr lang="en-IN" dirty="0"/>
          </a:p>
        </p:txBody>
      </p:sp>
      <p:sp>
        <p:nvSpPr>
          <p:cNvPr id="5" name="TextBox 4">
            <a:extLst>
              <a:ext uri="{FF2B5EF4-FFF2-40B4-BE49-F238E27FC236}">
                <a16:creationId xmlns:a16="http://schemas.microsoft.com/office/drawing/2014/main" id="{406CC655-1716-AC3C-A5A5-6DB229817079}"/>
              </a:ext>
            </a:extLst>
          </p:cNvPr>
          <p:cNvSpPr txBox="1"/>
          <p:nvPr/>
        </p:nvSpPr>
        <p:spPr>
          <a:xfrm>
            <a:off x="467806" y="1484624"/>
            <a:ext cx="7474244" cy="954107"/>
          </a:xfrm>
          <a:prstGeom prst="rect">
            <a:avLst/>
          </a:prstGeom>
          <a:noFill/>
        </p:spPr>
        <p:txBody>
          <a:bodyPr wrap="square">
            <a:spAutoFit/>
          </a:bodyPr>
          <a:lstStyle/>
          <a:p>
            <a:pPr lvl="1"/>
            <a:r>
              <a:rPr lang="en-US" dirty="0">
                <a:solidFill>
                  <a:srgbClr val="0070C0"/>
                </a:solidFill>
              </a:rPr>
              <a:t>Decision tree</a:t>
            </a:r>
          </a:p>
          <a:p>
            <a:pPr lvl="1"/>
            <a:r>
              <a:rPr lang="en-US" dirty="0">
                <a:solidFill>
                  <a:srgbClr val="0070C0"/>
                </a:solidFill>
              </a:rPr>
              <a:t>Classification report:</a:t>
            </a:r>
          </a:p>
          <a:p>
            <a:pPr lvl="1"/>
            <a:r>
              <a:rPr lang="en-IN" dirty="0"/>
              <a:t>                                 </a:t>
            </a:r>
          </a:p>
          <a:p>
            <a:pPr lvl="1"/>
            <a:endParaRPr lang="en-IN" dirty="0"/>
          </a:p>
        </p:txBody>
      </p:sp>
      <p:graphicFrame>
        <p:nvGraphicFramePr>
          <p:cNvPr id="17" name="Table 16">
            <a:extLst>
              <a:ext uri="{FF2B5EF4-FFF2-40B4-BE49-F238E27FC236}">
                <a16:creationId xmlns:a16="http://schemas.microsoft.com/office/drawing/2014/main" id="{FD5D3A33-22B0-D7E7-3375-F485B39A62B6}"/>
              </a:ext>
            </a:extLst>
          </p:cNvPr>
          <p:cNvGraphicFramePr>
            <a:graphicFrameLocks noGrp="1"/>
          </p:cNvGraphicFramePr>
          <p:nvPr>
            <p:extLst>
              <p:ext uri="{D42A27DB-BD31-4B8C-83A1-F6EECF244321}">
                <p14:modId xmlns:p14="http://schemas.microsoft.com/office/powerpoint/2010/main" val="3859188708"/>
              </p:ext>
            </p:extLst>
          </p:nvPr>
        </p:nvGraphicFramePr>
        <p:xfrm>
          <a:off x="210631" y="2235654"/>
          <a:ext cx="5708465" cy="2411424"/>
        </p:xfrm>
        <a:graphic>
          <a:graphicData uri="http://schemas.openxmlformats.org/drawingml/2006/table">
            <a:tbl>
              <a:tblPr firstRow="1" bandRow="1">
                <a:tableStyleId>{BC89EF96-8CEA-46FF-86C4-4CE0E7609802}</a:tableStyleId>
              </a:tblPr>
              <a:tblGrid>
                <a:gridCol w="1141693">
                  <a:extLst>
                    <a:ext uri="{9D8B030D-6E8A-4147-A177-3AD203B41FA5}">
                      <a16:colId xmlns:a16="http://schemas.microsoft.com/office/drawing/2014/main" val="3875049666"/>
                    </a:ext>
                  </a:extLst>
                </a:gridCol>
                <a:gridCol w="1141693">
                  <a:extLst>
                    <a:ext uri="{9D8B030D-6E8A-4147-A177-3AD203B41FA5}">
                      <a16:colId xmlns:a16="http://schemas.microsoft.com/office/drawing/2014/main" val="3245486574"/>
                    </a:ext>
                  </a:extLst>
                </a:gridCol>
                <a:gridCol w="1141693">
                  <a:extLst>
                    <a:ext uri="{9D8B030D-6E8A-4147-A177-3AD203B41FA5}">
                      <a16:colId xmlns:a16="http://schemas.microsoft.com/office/drawing/2014/main" val="3078318985"/>
                    </a:ext>
                  </a:extLst>
                </a:gridCol>
                <a:gridCol w="1141693">
                  <a:extLst>
                    <a:ext uri="{9D8B030D-6E8A-4147-A177-3AD203B41FA5}">
                      <a16:colId xmlns:a16="http://schemas.microsoft.com/office/drawing/2014/main" val="3675411942"/>
                    </a:ext>
                  </a:extLst>
                </a:gridCol>
                <a:gridCol w="1141693">
                  <a:extLst>
                    <a:ext uri="{9D8B030D-6E8A-4147-A177-3AD203B41FA5}">
                      <a16:colId xmlns:a16="http://schemas.microsoft.com/office/drawing/2014/main" val="3598039684"/>
                    </a:ext>
                  </a:extLst>
                </a:gridCol>
              </a:tblGrid>
              <a:tr h="0">
                <a:tc>
                  <a:txBody>
                    <a:bodyPr/>
                    <a:lstStyle/>
                    <a:p>
                      <a:endParaRPr lang="en-IN" dirty="0"/>
                    </a:p>
                  </a:txBody>
                  <a:tcPr>
                    <a:solidFill>
                      <a:schemeClr val="accent5"/>
                    </a:solidFill>
                  </a:tcPr>
                </a:tc>
                <a:tc>
                  <a:txBody>
                    <a:bodyPr/>
                    <a:lstStyle/>
                    <a:p>
                      <a:r>
                        <a:rPr lang="en-US" dirty="0"/>
                        <a:t>precision</a:t>
                      </a:r>
                      <a:endParaRPr lang="en-IN" dirty="0"/>
                    </a:p>
                  </a:txBody>
                  <a:tcPr>
                    <a:solidFill>
                      <a:schemeClr val="accent5"/>
                    </a:solidFill>
                  </a:tcPr>
                </a:tc>
                <a:tc>
                  <a:txBody>
                    <a:bodyPr/>
                    <a:lstStyle/>
                    <a:p>
                      <a:r>
                        <a:rPr lang="en-US" dirty="0"/>
                        <a:t>recall</a:t>
                      </a:r>
                      <a:endParaRPr lang="en-IN" dirty="0"/>
                    </a:p>
                  </a:txBody>
                  <a:tcPr>
                    <a:solidFill>
                      <a:schemeClr val="accent5"/>
                    </a:solidFill>
                  </a:tcPr>
                </a:tc>
                <a:tc>
                  <a:txBody>
                    <a:bodyPr/>
                    <a:lstStyle/>
                    <a:p>
                      <a:r>
                        <a:rPr lang="en-US" dirty="0"/>
                        <a:t>F1_socre</a:t>
                      </a:r>
                      <a:endParaRPr lang="en-IN" dirty="0"/>
                    </a:p>
                  </a:txBody>
                  <a:tcPr>
                    <a:solidFill>
                      <a:schemeClr val="accent5"/>
                    </a:solidFill>
                  </a:tcPr>
                </a:tc>
                <a:tc>
                  <a:txBody>
                    <a:bodyPr/>
                    <a:lstStyle/>
                    <a:p>
                      <a:r>
                        <a:rPr lang="en-US" dirty="0"/>
                        <a:t>support</a:t>
                      </a:r>
                      <a:endParaRPr lang="en-IN" dirty="0"/>
                    </a:p>
                  </a:txBody>
                  <a:tcPr>
                    <a:solidFill>
                      <a:schemeClr val="accent5"/>
                    </a:solidFill>
                  </a:tcPr>
                </a:tc>
                <a:extLst>
                  <a:ext uri="{0D108BD9-81ED-4DB2-BD59-A6C34878D82A}">
                    <a16:rowId xmlns:a16="http://schemas.microsoft.com/office/drawing/2014/main" val="811589673"/>
                  </a:ext>
                </a:extLst>
              </a:tr>
              <a:tr h="526656">
                <a:tc>
                  <a:txBody>
                    <a:bodyPr/>
                    <a:lstStyle/>
                    <a:p>
                      <a:r>
                        <a:rPr lang="en-US" dirty="0">
                          <a:solidFill>
                            <a:schemeClr val="bg1"/>
                          </a:solidFill>
                          <a:highlight>
                            <a:srgbClr val="0000FF"/>
                          </a:highlight>
                        </a:rPr>
                        <a:t>0</a:t>
                      </a:r>
                      <a:endParaRPr lang="en-IN" dirty="0">
                        <a:solidFill>
                          <a:schemeClr val="bg1"/>
                        </a:solidFill>
                        <a:highlight>
                          <a:srgbClr val="0000FF"/>
                        </a:highlight>
                      </a:endParaRPr>
                    </a:p>
                  </a:txBody>
                  <a:tcPr>
                    <a:solidFill>
                      <a:schemeClr val="tx1">
                        <a:lumMod val="75000"/>
                      </a:schemeClr>
                    </a:solidFill>
                  </a:tcPr>
                </a:tc>
                <a:tc>
                  <a:txBody>
                    <a:bodyPr/>
                    <a:lstStyle/>
                    <a:p>
                      <a:r>
                        <a:rPr lang="en-US" dirty="0">
                          <a:solidFill>
                            <a:schemeClr val="bg1"/>
                          </a:solidFill>
                          <a:highlight>
                            <a:srgbClr val="0000FF"/>
                          </a:highlight>
                        </a:rPr>
                        <a:t>1.00</a:t>
                      </a:r>
                      <a:endParaRPr lang="en-IN" dirty="0">
                        <a:solidFill>
                          <a:schemeClr val="bg1"/>
                        </a:solidFill>
                        <a:highlight>
                          <a:srgbClr val="0000FF"/>
                        </a:highlight>
                      </a:endParaRPr>
                    </a:p>
                  </a:txBody>
                  <a:tcPr>
                    <a:solidFill>
                      <a:schemeClr val="tx1">
                        <a:lumMod val="75000"/>
                      </a:schemeClr>
                    </a:solidFill>
                  </a:tcPr>
                </a:tc>
                <a:tc>
                  <a:txBody>
                    <a:bodyPr/>
                    <a:lstStyle/>
                    <a:p>
                      <a:r>
                        <a:rPr lang="en-US" dirty="0">
                          <a:solidFill>
                            <a:schemeClr val="bg1"/>
                          </a:solidFill>
                          <a:highlight>
                            <a:srgbClr val="0000FF"/>
                          </a:highlight>
                        </a:rPr>
                        <a:t>1.00</a:t>
                      </a:r>
                      <a:endParaRPr lang="en-IN" dirty="0">
                        <a:solidFill>
                          <a:schemeClr val="bg1"/>
                        </a:solidFill>
                        <a:highlight>
                          <a:srgbClr val="0000FF"/>
                        </a:highlight>
                      </a:endParaRPr>
                    </a:p>
                  </a:txBody>
                  <a:tcPr>
                    <a:solidFill>
                      <a:schemeClr val="tx1">
                        <a:lumMod val="75000"/>
                      </a:schemeClr>
                    </a:solidFill>
                  </a:tcPr>
                </a:tc>
                <a:tc>
                  <a:txBody>
                    <a:bodyPr/>
                    <a:lstStyle/>
                    <a:p>
                      <a:r>
                        <a:rPr lang="en-US" dirty="0">
                          <a:solidFill>
                            <a:schemeClr val="bg1"/>
                          </a:solidFill>
                          <a:highlight>
                            <a:srgbClr val="0000FF"/>
                          </a:highlight>
                        </a:rPr>
                        <a:t>1.00</a:t>
                      </a:r>
                      <a:endParaRPr lang="en-IN" dirty="0">
                        <a:solidFill>
                          <a:schemeClr val="bg1"/>
                        </a:solidFill>
                        <a:highlight>
                          <a:srgbClr val="0000FF"/>
                        </a:highlight>
                      </a:endParaRPr>
                    </a:p>
                  </a:txBody>
                  <a:tcPr>
                    <a:solidFill>
                      <a:schemeClr val="tx1">
                        <a:lumMod val="75000"/>
                      </a:schemeClr>
                    </a:solidFill>
                  </a:tcPr>
                </a:tc>
                <a:tc>
                  <a:txBody>
                    <a:bodyPr/>
                    <a:lstStyle/>
                    <a:p>
                      <a:r>
                        <a:rPr lang="en-US" dirty="0">
                          <a:solidFill>
                            <a:schemeClr val="bg1"/>
                          </a:solidFill>
                          <a:highlight>
                            <a:srgbClr val="0000FF"/>
                          </a:highlight>
                        </a:rPr>
                        <a:t>1.00</a:t>
                      </a:r>
                      <a:endParaRPr lang="en-IN" dirty="0">
                        <a:solidFill>
                          <a:schemeClr val="bg1"/>
                        </a:solidFill>
                        <a:highlight>
                          <a:srgbClr val="0000FF"/>
                        </a:highlight>
                      </a:endParaRPr>
                    </a:p>
                  </a:txBody>
                  <a:tcPr>
                    <a:solidFill>
                      <a:schemeClr val="tx1">
                        <a:lumMod val="75000"/>
                      </a:schemeClr>
                    </a:solidFill>
                  </a:tcPr>
                </a:tc>
                <a:extLst>
                  <a:ext uri="{0D108BD9-81ED-4DB2-BD59-A6C34878D82A}">
                    <a16:rowId xmlns:a16="http://schemas.microsoft.com/office/drawing/2014/main" val="3817615602"/>
                  </a:ext>
                </a:extLst>
              </a:tr>
              <a:tr h="526656">
                <a:tc>
                  <a:txBody>
                    <a:bodyPr/>
                    <a:lstStyle/>
                    <a:p>
                      <a:r>
                        <a:rPr lang="en-US" dirty="0">
                          <a:solidFill>
                            <a:schemeClr val="bg1"/>
                          </a:solidFill>
                          <a:highlight>
                            <a:srgbClr val="0000FF"/>
                          </a:highlight>
                        </a:rPr>
                        <a:t>1</a:t>
                      </a:r>
                      <a:endParaRPr lang="en-IN" dirty="0">
                        <a:solidFill>
                          <a:schemeClr val="bg1"/>
                        </a:solidFill>
                        <a:highlight>
                          <a:srgbClr val="0000FF"/>
                        </a:highlight>
                      </a:endParaRPr>
                    </a:p>
                  </a:txBody>
                  <a:tcPr>
                    <a:solidFill>
                      <a:schemeClr val="tx1">
                        <a:lumMod val="75000"/>
                      </a:schemeClr>
                    </a:solidFill>
                  </a:tcPr>
                </a:tc>
                <a:tc>
                  <a:txBody>
                    <a:bodyPr/>
                    <a:lstStyle/>
                    <a:p>
                      <a:r>
                        <a:rPr lang="en-US" dirty="0">
                          <a:solidFill>
                            <a:schemeClr val="bg1"/>
                          </a:solidFill>
                          <a:highlight>
                            <a:srgbClr val="0000FF"/>
                          </a:highlight>
                        </a:rPr>
                        <a:t>1.00</a:t>
                      </a:r>
                      <a:endParaRPr lang="en-IN" dirty="0">
                        <a:solidFill>
                          <a:schemeClr val="bg1"/>
                        </a:solidFill>
                        <a:highlight>
                          <a:srgbClr val="0000FF"/>
                        </a:highlight>
                      </a:endParaRPr>
                    </a:p>
                  </a:txBody>
                  <a:tcPr>
                    <a:solidFill>
                      <a:schemeClr val="tx1">
                        <a:lumMod val="75000"/>
                      </a:schemeClr>
                    </a:solidFill>
                  </a:tcPr>
                </a:tc>
                <a:tc>
                  <a:txBody>
                    <a:bodyPr/>
                    <a:lstStyle/>
                    <a:p>
                      <a:r>
                        <a:rPr lang="en-US" dirty="0">
                          <a:solidFill>
                            <a:schemeClr val="bg1"/>
                          </a:solidFill>
                          <a:highlight>
                            <a:srgbClr val="0000FF"/>
                          </a:highlight>
                        </a:rPr>
                        <a:t>1.00</a:t>
                      </a:r>
                      <a:endParaRPr lang="en-IN" dirty="0">
                        <a:solidFill>
                          <a:schemeClr val="bg1"/>
                        </a:solidFill>
                        <a:highlight>
                          <a:srgbClr val="0000FF"/>
                        </a:highlight>
                      </a:endParaRPr>
                    </a:p>
                  </a:txBody>
                  <a:tcPr>
                    <a:solidFill>
                      <a:schemeClr val="tx1">
                        <a:lumMod val="75000"/>
                      </a:schemeClr>
                    </a:solidFill>
                  </a:tcPr>
                </a:tc>
                <a:tc>
                  <a:txBody>
                    <a:bodyPr/>
                    <a:lstStyle/>
                    <a:p>
                      <a:r>
                        <a:rPr lang="en-US" dirty="0">
                          <a:solidFill>
                            <a:schemeClr val="bg1"/>
                          </a:solidFill>
                          <a:highlight>
                            <a:srgbClr val="0000FF"/>
                          </a:highlight>
                        </a:rPr>
                        <a:t>1.00</a:t>
                      </a:r>
                      <a:endParaRPr lang="en-IN" dirty="0">
                        <a:solidFill>
                          <a:schemeClr val="bg1"/>
                        </a:solidFill>
                        <a:highlight>
                          <a:srgbClr val="0000FF"/>
                        </a:highlight>
                      </a:endParaRPr>
                    </a:p>
                  </a:txBody>
                  <a:tcPr>
                    <a:solidFill>
                      <a:schemeClr val="tx1">
                        <a:lumMod val="75000"/>
                      </a:schemeClr>
                    </a:solidFill>
                  </a:tcPr>
                </a:tc>
                <a:tc>
                  <a:txBody>
                    <a:bodyPr/>
                    <a:lstStyle/>
                    <a:p>
                      <a:r>
                        <a:rPr lang="en-US" dirty="0">
                          <a:solidFill>
                            <a:schemeClr val="bg1"/>
                          </a:solidFill>
                          <a:highlight>
                            <a:srgbClr val="0000FF"/>
                          </a:highlight>
                        </a:rPr>
                        <a:t>1.00</a:t>
                      </a:r>
                      <a:endParaRPr lang="en-IN" dirty="0">
                        <a:solidFill>
                          <a:schemeClr val="bg1"/>
                        </a:solidFill>
                        <a:highlight>
                          <a:srgbClr val="0000FF"/>
                        </a:highlight>
                      </a:endParaRPr>
                    </a:p>
                  </a:txBody>
                  <a:tcPr>
                    <a:solidFill>
                      <a:schemeClr val="tx1">
                        <a:lumMod val="75000"/>
                      </a:schemeClr>
                    </a:solidFill>
                  </a:tcPr>
                </a:tc>
                <a:extLst>
                  <a:ext uri="{0D108BD9-81ED-4DB2-BD59-A6C34878D82A}">
                    <a16:rowId xmlns:a16="http://schemas.microsoft.com/office/drawing/2014/main" val="1537745565"/>
                  </a:ext>
                </a:extLst>
              </a:tr>
              <a:tr h="526656">
                <a:tc>
                  <a:txBody>
                    <a:bodyPr/>
                    <a:lstStyle/>
                    <a:p>
                      <a:r>
                        <a:rPr lang="en-US" dirty="0">
                          <a:solidFill>
                            <a:schemeClr val="bg1"/>
                          </a:solidFill>
                          <a:highlight>
                            <a:srgbClr val="0000FF"/>
                          </a:highlight>
                        </a:rPr>
                        <a:t>2</a:t>
                      </a:r>
                      <a:endParaRPr lang="en-IN" dirty="0">
                        <a:solidFill>
                          <a:schemeClr val="bg1"/>
                        </a:solidFill>
                        <a:highlight>
                          <a:srgbClr val="0000FF"/>
                        </a:highlight>
                      </a:endParaRPr>
                    </a:p>
                  </a:txBody>
                  <a:tcPr>
                    <a:solidFill>
                      <a:schemeClr val="tx1">
                        <a:lumMod val="75000"/>
                      </a:schemeClr>
                    </a:solidFill>
                  </a:tcPr>
                </a:tc>
                <a:tc>
                  <a:txBody>
                    <a:bodyPr/>
                    <a:lstStyle/>
                    <a:p>
                      <a:r>
                        <a:rPr lang="en-US" dirty="0">
                          <a:solidFill>
                            <a:schemeClr val="bg1"/>
                          </a:solidFill>
                          <a:highlight>
                            <a:srgbClr val="0000FF"/>
                          </a:highlight>
                        </a:rPr>
                        <a:t>1.00</a:t>
                      </a:r>
                      <a:endParaRPr lang="en-IN" dirty="0">
                        <a:solidFill>
                          <a:schemeClr val="bg1"/>
                        </a:solidFill>
                        <a:highlight>
                          <a:srgbClr val="0000FF"/>
                        </a:highlight>
                      </a:endParaRPr>
                    </a:p>
                  </a:txBody>
                  <a:tcPr>
                    <a:solidFill>
                      <a:schemeClr val="tx1">
                        <a:lumMod val="75000"/>
                      </a:schemeClr>
                    </a:solidFill>
                  </a:tcPr>
                </a:tc>
                <a:tc>
                  <a:txBody>
                    <a:bodyPr/>
                    <a:lstStyle/>
                    <a:p>
                      <a:r>
                        <a:rPr lang="en-US" dirty="0">
                          <a:solidFill>
                            <a:schemeClr val="bg1"/>
                          </a:solidFill>
                          <a:highlight>
                            <a:srgbClr val="0000FF"/>
                          </a:highlight>
                        </a:rPr>
                        <a:t>1.00</a:t>
                      </a:r>
                      <a:endParaRPr lang="en-IN" dirty="0">
                        <a:solidFill>
                          <a:schemeClr val="bg1"/>
                        </a:solidFill>
                        <a:highlight>
                          <a:srgbClr val="0000FF"/>
                        </a:highlight>
                      </a:endParaRPr>
                    </a:p>
                  </a:txBody>
                  <a:tcPr>
                    <a:solidFill>
                      <a:schemeClr val="tx1">
                        <a:lumMod val="75000"/>
                      </a:schemeClr>
                    </a:solidFill>
                  </a:tcPr>
                </a:tc>
                <a:tc>
                  <a:txBody>
                    <a:bodyPr/>
                    <a:lstStyle/>
                    <a:p>
                      <a:r>
                        <a:rPr lang="en-US" dirty="0">
                          <a:solidFill>
                            <a:schemeClr val="bg1"/>
                          </a:solidFill>
                          <a:highlight>
                            <a:srgbClr val="0000FF"/>
                          </a:highlight>
                        </a:rPr>
                        <a:t>1.00</a:t>
                      </a:r>
                      <a:endParaRPr lang="en-IN" dirty="0">
                        <a:solidFill>
                          <a:schemeClr val="bg1"/>
                        </a:solidFill>
                        <a:highlight>
                          <a:srgbClr val="0000FF"/>
                        </a:highlight>
                      </a:endParaRPr>
                    </a:p>
                  </a:txBody>
                  <a:tcPr>
                    <a:solidFill>
                      <a:schemeClr val="tx1">
                        <a:lumMod val="75000"/>
                      </a:schemeClr>
                    </a:solidFill>
                  </a:tcPr>
                </a:tc>
                <a:tc>
                  <a:txBody>
                    <a:bodyPr/>
                    <a:lstStyle/>
                    <a:p>
                      <a:r>
                        <a:rPr lang="en-US" dirty="0">
                          <a:solidFill>
                            <a:schemeClr val="bg1"/>
                          </a:solidFill>
                          <a:highlight>
                            <a:srgbClr val="0000FF"/>
                          </a:highlight>
                        </a:rPr>
                        <a:t>1.00</a:t>
                      </a:r>
                      <a:endParaRPr lang="en-IN" dirty="0">
                        <a:solidFill>
                          <a:schemeClr val="bg1"/>
                        </a:solidFill>
                        <a:highlight>
                          <a:srgbClr val="0000FF"/>
                        </a:highlight>
                      </a:endParaRPr>
                    </a:p>
                  </a:txBody>
                  <a:tcPr>
                    <a:solidFill>
                      <a:schemeClr val="tx1">
                        <a:lumMod val="75000"/>
                      </a:schemeClr>
                    </a:solidFill>
                  </a:tcPr>
                </a:tc>
                <a:extLst>
                  <a:ext uri="{0D108BD9-81ED-4DB2-BD59-A6C34878D82A}">
                    <a16:rowId xmlns:a16="http://schemas.microsoft.com/office/drawing/2014/main" val="3633388110"/>
                  </a:ext>
                </a:extLst>
              </a:tr>
              <a:tr h="526656">
                <a:tc>
                  <a:txBody>
                    <a:bodyPr/>
                    <a:lstStyle/>
                    <a:p>
                      <a:r>
                        <a:rPr lang="en-US" dirty="0">
                          <a:solidFill>
                            <a:schemeClr val="bg1"/>
                          </a:solidFill>
                          <a:highlight>
                            <a:srgbClr val="0000FF"/>
                          </a:highlight>
                        </a:rPr>
                        <a:t>3</a:t>
                      </a:r>
                      <a:endParaRPr lang="en-IN" dirty="0">
                        <a:solidFill>
                          <a:schemeClr val="bg1"/>
                        </a:solidFill>
                        <a:highlight>
                          <a:srgbClr val="0000FF"/>
                        </a:highlight>
                      </a:endParaRPr>
                    </a:p>
                  </a:txBody>
                  <a:tcPr>
                    <a:solidFill>
                      <a:schemeClr val="tx1">
                        <a:lumMod val="75000"/>
                      </a:schemeClr>
                    </a:solidFill>
                  </a:tcPr>
                </a:tc>
                <a:tc>
                  <a:txBody>
                    <a:bodyPr/>
                    <a:lstStyle/>
                    <a:p>
                      <a:r>
                        <a:rPr lang="en-US" dirty="0">
                          <a:solidFill>
                            <a:schemeClr val="bg1"/>
                          </a:solidFill>
                          <a:highlight>
                            <a:srgbClr val="0000FF"/>
                          </a:highlight>
                        </a:rPr>
                        <a:t>1.00</a:t>
                      </a:r>
                      <a:endParaRPr lang="en-IN" dirty="0">
                        <a:solidFill>
                          <a:schemeClr val="bg1"/>
                        </a:solidFill>
                        <a:highlight>
                          <a:srgbClr val="0000FF"/>
                        </a:highlight>
                      </a:endParaRPr>
                    </a:p>
                  </a:txBody>
                  <a:tcPr>
                    <a:solidFill>
                      <a:schemeClr val="tx1">
                        <a:lumMod val="75000"/>
                      </a:schemeClr>
                    </a:solidFill>
                  </a:tcPr>
                </a:tc>
                <a:tc>
                  <a:txBody>
                    <a:bodyPr/>
                    <a:lstStyle/>
                    <a:p>
                      <a:r>
                        <a:rPr lang="en-US" dirty="0">
                          <a:solidFill>
                            <a:schemeClr val="bg1"/>
                          </a:solidFill>
                          <a:highlight>
                            <a:srgbClr val="0000FF"/>
                          </a:highlight>
                        </a:rPr>
                        <a:t>1.00</a:t>
                      </a:r>
                      <a:endParaRPr lang="en-IN" dirty="0">
                        <a:solidFill>
                          <a:schemeClr val="bg1"/>
                        </a:solidFill>
                        <a:highlight>
                          <a:srgbClr val="0000FF"/>
                        </a:highlight>
                      </a:endParaRPr>
                    </a:p>
                  </a:txBody>
                  <a:tcPr>
                    <a:solidFill>
                      <a:schemeClr val="tx1">
                        <a:lumMod val="75000"/>
                      </a:schemeClr>
                    </a:solidFill>
                  </a:tcPr>
                </a:tc>
                <a:tc>
                  <a:txBody>
                    <a:bodyPr/>
                    <a:lstStyle/>
                    <a:p>
                      <a:r>
                        <a:rPr lang="en-US" dirty="0">
                          <a:solidFill>
                            <a:schemeClr val="bg1"/>
                          </a:solidFill>
                          <a:highlight>
                            <a:srgbClr val="0000FF"/>
                          </a:highlight>
                        </a:rPr>
                        <a:t>1.00</a:t>
                      </a:r>
                      <a:endParaRPr lang="en-IN" dirty="0">
                        <a:solidFill>
                          <a:schemeClr val="bg1"/>
                        </a:solidFill>
                        <a:highlight>
                          <a:srgbClr val="0000FF"/>
                        </a:highlight>
                      </a:endParaRPr>
                    </a:p>
                  </a:txBody>
                  <a:tcPr>
                    <a:solidFill>
                      <a:schemeClr val="tx1">
                        <a:lumMod val="75000"/>
                      </a:schemeClr>
                    </a:solidFill>
                  </a:tcPr>
                </a:tc>
                <a:tc>
                  <a:txBody>
                    <a:bodyPr/>
                    <a:lstStyle/>
                    <a:p>
                      <a:r>
                        <a:rPr lang="en-US" dirty="0">
                          <a:solidFill>
                            <a:schemeClr val="bg1"/>
                          </a:solidFill>
                          <a:highlight>
                            <a:srgbClr val="0000FF"/>
                          </a:highlight>
                        </a:rPr>
                        <a:t>1.00</a:t>
                      </a:r>
                      <a:endParaRPr lang="en-IN" dirty="0">
                        <a:solidFill>
                          <a:schemeClr val="bg1"/>
                        </a:solidFill>
                        <a:highlight>
                          <a:srgbClr val="0000FF"/>
                        </a:highlight>
                      </a:endParaRPr>
                    </a:p>
                  </a:txBody>
                  <a:tcPr>
                    <a:solidFill>
                      <a:schemeClr val="tx1">
                        <a:lumMod val="75000"/>
                      </a:schemeClr>
                    </a:solidFill>
                  </a:tcPr>
                </a:tc>
                <a:extLst>
                  <a:ext uri="{0D108BD9-81ED-4DB2-BD59-A6C34878D82A}">
                    <a16:rowId xmlns:a16="http://schemas.microsoft.com/office/drawing/2014/main" val="1831693692"/>
                  </a:ext>
                </a:extLst>
              </a:tr>
            </a:tbl>
          </a:graphicData>
        </a:graphic>
      </p:graphicFrame>
      <p:graphicFrame>
        <p:nvGraphicFramePr>
          <p:cNvPr id="3" name="Table 2">
            <a:extLst>
              <a:ext uri="{FF2B5EF4-FFF2-40B4-BE49-F238E27FC236}">
                <a16:creationId xmlns:a16="http://schemas.microsoft.com/office/drawing/2014/main" id="{B43C0383-F0AE-AF64-93FC-E1D76BFE3B2B}"/>
              </a:ext>
            </a:extLst>
          </p:cNvPr>
          <p:cNvGraphicFramePr>
            <a:graphicFrameLocks noGrp="1"/>
          </p:cNvGraphicFramePr>
          <p:nvPr>
            <p:extLst>
              <p:ext uri="{D42A27DB-BD31-4B8C-83A1-F6EECF244321}">
                <p14:modId xmlns:p14="http://schemas.microsoft.com/office/powerpoint/2010/main" val="2703411078"/>
              </p:ext>
            </p:extLst>
          </p:nvPr>
        </p:nvGraphicFramePr>
        <p:xfrm>
          <a:off x="6262578" y="4586680"/>
          <a:ext cx="2804916" cy="518160"/>
        </p:xfrm>
        <a:graphic>
          <a:graphicData uri="http://schemas.openxmlformats.org/drawingml/2006/table">
            <a:tbl>
              <a:tblPr firstRow="1" bandRow="1">
                <a:tableStyleId>{F5AB1C69-6EDB-4FF4-983F-18BD219EF322}</a:tableStyleId>
              </a:tblPr>
              <a:tblGrid>
                <a:gridCol w="2804916">
                  <a:extLst>
                    <a:ext uri="{9D8B030D-6E8A-4147-A177-3AD203B41FA5}">
                      <a16:colId xmlns:a16="http://schemas.microsoft.com/office/drawing/2014/main" val="765449750"/>
                    </a:ext>
                  </a:extLst>
                </a:gridCol>
              </a:tblGrid>
              <a:tr h="36933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0" dirty="0">
                          <a:solidFill>
                            <a:srgbClr val="002060"/>
                          </a:solidFill>
                        </a:rPr>
                        <a:t>Accuracy score : 1.0</a:t>
                      </a:r>
                      <a:endParaRPr lang="en-IN" b="0" dirty="0">
                        <a:solidFill>
                          <a:srgbClr val="002060"/>
                        </a:solidFill>
                      </a:endParaRPr>
                    </a:p>
                    <a:p>
                      <a:endParaRPr lang="en-IN" b="0" dirty="0">
                        <a:solidFill>
                          <a:srgbClr val="002060"/>
                        </a:solidFill>
                      </a:endParaRPr>
                    </a:p>
                  </a:txBody>
                  <a:tcPr>
                    <a:solidFill>
                      <a:schemeClr val="accent5"/>
                    </a:solidFill>
                  </a:tcPr>
                </a:tc>
                <a:extLst>
                  <a:ext uri="{0D108BD9-81ED-4DB2-BD59-A6C34878D82A}">
                    <a16:rowId xmlns:a16="http://schemas.microsoft.com/office/drawing/2014/main" val="1146296384"/>
                  </a:ext>
                </a:extLst>
              </a:tr>
            </a:tbl>
          </a:graphicData>
        </a:graphic>
      </p:graphicFrame>
      <p:sp>
        <p:nvSpPr>
          <p:cNvPr id="18" name="TextBox 17">
            <a:extLst>
              <a:ext uri="{FF2B5EF4-FFF2-40B4-BE49-F238E27FC236}">
                <a16:creationId xmlns:a16="http://schemas.microsoft.com/office/drawing/2014/main" id="{520068A3-131E-4D12-97B2-035D5BF7F24D}"/>
              </a:ext>
            </a:extLst>
          </p:cNvPr>
          <p:cNvSpPr txBox="1"/>
          <p:nvPr/>
        </p:nvSpPr>
        <p:spPr>
          <a:xfrm>
            <a:off x="3221664" y="253225"/>
            <a:ext cx="2700671" cy="307777"/>
          </a:xfrm>
          <a:prstGeom prst="rect">
            <a:avLst/>
          </a:prstGeom>
          <a:solidFill>
            <a:schemeClr val="accent5"/>
          </a:solidFill>
        </p:spPr>
        <p:txBody>
          <a:bodyPr wrap="square">
            <a:spAutoFit/>
          </a:bodyPr>
          <a:lstStyle/>
          <a:p>
            <a:pPr algn="ctr"/>
            <a:r>
              <a:rPr lang="en-US" b="1" dirty="0">
                <a:solidFill>
                  <a:schemeClr val="tx1"/>
                </a:solidFill>
                <a:latin typeface="Courier New" panose="02070309020205020404" pitchFamily="49" charset="0"/>
              </a:rPr>
              <a:t>Bagged </a:t>
            </a:r>
            <a:r>
              <a:rPr lang="en-IN" b="1" dirty="0">
                <a:solidFill>
                  <a:schemeClr val="tx1"/>
                </a:solidFill>
                <a:latin typeface="Courier New" panose="02070309020205020404" pitchFamily="49" charset="0"/>
              </a:rPr>
              <a:t>Decision Tree</a:t>
            </a:r>
            <a:endParaRPr lang="en-IN" b="1" dirty="0">
              <a:solidFill>
                <a:schemeClr val="tx1"/>
              </a:solidFill>
            </a:endParaRPr>
          </a:p>
        </p:txBody>
      </p:sp>
      <p:pic>
        <p:nvPicPr>
          <p:cNvPr id="6146" name="Picture 2">
            <a:extLst>
              <a:ext uri="{FF2B5EF4-FFF2-40B4-BE49-F238E27FC236}">
                <a16:creationId xmlns:a16="http://schemas.microsoft.com/office/drawing/2014/main" id="{02DF81AC-A4DF-4E16-9880-A69B1C0AF18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62577" y="1538938"/>
            <a:ext cx="2881423" cy="2748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857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E8DFD2-B252-880F-BECA-87B929D8A98A}"/>
              </a:ext>
            </a:extLst>
          </p:cNvPr>
          <p:cNvSpPr txBox="1"/>
          <p:nvPr/>
        </p:nvSpPr>
        <p:spPr>
          <a:xfrm>
            <a:off x="2952308" y="45734"/>
            <a:ext cx="2885935" cy="307777"/>
          </a:xfrm>
          <a:prstGeom prst="rect">
            <a:avLst/>
          </a:prstGeom>
          <a:solidFill>
            <a:schemeClr val="accent5">
              <a:lumMod val="75000"/>
            </a:schemeClr>
          </a:solidFill>
        </p:spPr>
        <p:txBody>
          <a:bodyPr wrap="square">
            <a:spAutoFit/>
          </a:bodyPr>
          <a:lstStyle/>
          <a:p>
            <a:pPr algn="ctr"/>
            <a:r>
              <a:rPr lang="en-US" altLang="en-US" b="1" dirty="0">
                <a:solidFill>
                  <a:schemeClr val="tx1"/>
                </a:solidFill>
                <a:latin typeface="Arial Unicode MS"/>
              </a:rPr>
              <a:t>Ada-Boost Classifier</a:t>
            </a:r>
            <a:endParaRPr kumimoji="0" lang="en-US" altLang="en-US" sz="1800" b="1" i="0" u="none" strike="noStrike" cap="none" normalizeH="0" baseline="0" dirty="0">
              <a:ln>
                <a:noFill/>
              </a:ln>
              <a:solidFill>
                <a:schemeClr val="tx1"/>
              </a:solidFill>
              <a:effectLst/>
              <a:latin typeface="Arial Unicode MS"/>
            </a:endParaRPr>
          </a:p>
        </p:txBody>
      </p:sp>
      <p:sp>
        <p:nvSpPr>
          <p:cNvPr id="5" name="TextBox 4">
            <a:extLst>
              <a:ext uri="{FF2B5EF4-FFF2-40B4-BE49-F238E27FC236}">
                <a16:creationId xmlns:a16="http://schemas.microsoft.com/office/drawing/2014/main" id="{15704C4D-AD6D-BC73-BD55-F4E0527D0A02}"/>
              </a:ext>
            </a:extLst>
          </p:cNvPr>
          <p:cNvSpPr txBox="1"/>
          <p:nvPr/>
        </p:nvSpPr>
        <p:spPr>
          <a:xfrm>
            <a:off x="191386" y="484909"/>
            <a:ext cx="8900657" cy="738664"/>
          </a:xfrm>
          <a:prstGeom prst="rect">
            <a:avLst/>
          </a:prstGeom>
          <a:noFill/>
        </p:spPr>
        <p:txBody>
          <a:bodyPr wrap="square">
            <a:spAutoFit/>
          </a:bodyPr>
          <a:lstStyle/>
          <a:p>
            <a:r>
              <a:rPr lang="en-US" dirty="0">
                <a:solidFill>
                  <a:schemeClr val="tx1"/>
                </a:solidFill>
              </a:rPr>
              <a:t>AdaBoost means Adaptive Boosting and it is a is a powerful </a:t>
            </a:r>
            <a:r>
              <a:rPr lang="en-US" u="sng" dirty="0">
                <a:solidFill>
                  <a:schemeClr val="tx1"/>
                </a:solidFill>
                <a:hlinkClick r:id="rId2">
                  <a:extLst>
                    <a:ext uri="{A12FA001-AC4F-418D-AE19-62706E023703}">
                      <ahyp:hlinkClr xmlns:ahyp="http://schemas.microsoft.com/office/drawing/2018/hyperlinkcolor" val="tx"/>
                    </a:ext>
                  </a:extLst>
                </a:hlinkClick>
              </a:rPr>
              <a:t>ensemble learning technique</a:t>
            </a:r>
            <a:r>
              <a:rPr lang="en-US" dirty="0">
                <a:solidFill>
                  <a:schemeClr val="tx1"/>
                </a:solidFill>
              </a:rPr>
              <a:t> that combines multiple weak classifiers to create a strong classifier. It works by sequentially adding classifiers to correct the errors made by previous models giving more weight to the misclassified data points.</a:t>
            </a:r>
            <a:endParaRPr lang="en-IN" sz="1200" dirty="0">
              <a:solidFill>
                <a:schemeClr val="tx1"/>
              </a:solidFill>
            </a:endParaRPr>
          </a:p>
        </p:txBody>
      </p:sp>
      <p:graphicFrame>
        <p:nvGraphicFramePr>
          <p:cNvPr id="6" name="Table 5">
            <a:extLst>
              <a:ext uri="{FF2B5EF4-FFF2-40B4-BE49-F238E27FC236}">
                <a16:creationId xmlns:a16="http://schemas.microsoft.com/office/drawing/2014/main" id="{83D9DB63-9013-620A-DC81-CC70EE4E392F}"/>
              </a:ext>
            </a:extLst>
          </p:cNvPr>
          <p:cNvGraphicFramePr>
            <a:graphicFrameLocks noGrp="1"/>
          </p:cNvGraphicFramePr>
          <p:nvPr>
            <p:extLst>
              <p:ext uri="{D42A27DB-BD31-4B8C-83A1-F6EECF244321}">
                <p14:modId xmlns:p14="http://schemas.microsoft.com/office/powerpoint/2010/main" val="182865483"/>
              </p:ext>
            </p:extLst>
          </p:nvPr>
        </p:nvGraphicFramePr>
        <p:xfrm>
          <a:off x="0" y="2285811"/>
          <a:ext cx="5943600" cy="2372780"/>
        </p:xfrm>
        <a:graphic>
          <a:graphicData uri="http://schemas.openxmlformats.org/drawingml/2006/table">
            <a:tbl>
              <a:tblPr firstRow="1" bandRow="1">
                <a:tableStyleId>{5C22544A-7EE6-4342-B048-85BDC9FD1C3A}</a:tableStyleId>
              </a:tblPr>
              <a:tblGrid>
                <a:gridCol w="1188720">
                  <a:extLst>
                    <a:ext uri="{9D8B030D-6E8A-4147-A177-3AD203B41FA5}">
                      <a16:colId xmlns:a16="http://schemas.microsoft.com/office/drawing/2014/main" val="472999202"/>
                    </a:ext>
                  </a:extLst>
                </a:gridCol>
                <a:gridCol w="1188720">
                  <a:extLst>
                    <a:ext uri="{9D8B030D-6E8A-4147-A177-3AD203B41FA5}">
                      <a16:colId xmlns:a16="http://schemas.microsoft.com/office/drawing/2014/main" val="4039284312"/>
                    </a:ext>
                  </a:extLst>
                </a:gridCol>
                <a:gridCol w="1188720">
                  <a:extLst>
                    <a:ext uri="{9D8B030D-6E8A-4147-A177-3AD203B41FA5}">
                      <a16:colId xmlns:a16="http://schemas.microsoft.com/office/drawing/2014/main" val="618483748"/>
                    </a:ext>
                  </a:extLst>
                </a:gridCol>
                <a:gridCol w="1188720">
                  <a:extLst>
                    <a:ext uri="{9D8B030D-6E8A-4147-A177-3AD203B41FA5}">
                      <a16:colId xmlns:a16="http://schemas.microsoft.com/office/drawing/2014/main" val="1461934915"/>
                    </a:ext>
                  </a:extLst>
                </a:gridCol>
                <a:gridCol w="1188720">
                  <a:extLst>
                    <a:ext uri="{9D8B030D-6E8A-4147-A177-3AD203B41FA5}">
                      <a16:colId xmlns:a16="http://schemas.microsoft.com/office/drawing/2014/main" val="1468512116"/>
                    </a:ext>
                  </a:extLst>
                </a:gridCol>
              </a:tblGrid>
              <a:tr h="474556">
                <a:tc>
                  <a:txBody>
                    <a:bodyPr/>
                    <a:lstStyle/>
                    <a:p>
                      <a:endParaRPr lang="en-IN"/>
                    </a:p>
                  </a:txBody>
                  <a:tcPr>
                    <a:solidFill>
                      <a:schemeClr val="accent5">
                        <a:lumMod val="75000"/>
                      </a:schemeClr>
                    </a:solidFill>
                  </a:tcPr>
                </a:tc>
                <a:tc>
                  <a:txBody>
                    <a:bodyPr/>
                    <a:lstStyle/>
                    <a:p>
                      <a:r>
                        <a:rPr lang="en-US" dirty="0"/>
                        <a:t>precision</a:t>
                      </a:r>
                      <a:endParaRPr lang="en-IN" dirty="0"/>
                    </a:p>
                  </a:txBody>
                  <a:tcPr>
                    <a:solidFill>
                      <a:schemeClr val="accent5">
                        <a:lumMod val="75000"/>
                      </a:schemeClr>
                    </a:solidFill>
                  </a:tcPr>
                </a:tc>
                <a:tc>
                  <a:txBody>
                    <a:bodyPr/>
                    <a:lstStyle/>
                    <a:p>
                      <a:r>
                        <a:rPr lang="en-US" dirty="0"/>
                        <a:t>recall</a:t>
                      </a:r>
                      <a:endParaRPr lang="en-IN" dirty="0"/>
                    </a:p>
                  </a:txBody>
                  <a:tcPr>
                    <a:solidFill>
                      <a:schemeClr val="accent5">
                        <a:lumMod val="75000"/>
                      </a:schemeClr>
                    </a:solidFill>
                  </a:tcPr>
                </a:tc>
                <a:tc>
                  <a:txBody>
                    <a:bodyPr/>
                    <a:lstStyle/>
                    <a:p>
                      <a:r>
                        <a:rPr lang="en-US" dirty="0"/>
                        <a:t>F1_sorce</a:t>
                      </a:r>
                      <a:endParaRPr lang="en-IN" dirty="0"/>
                    </a:p>
                  </a:txBody>
                  <a:tcPr>
                    <a:solidFill>
                      <a:schemeClr val="accent5">
                        <a:lumMod val="75000"/>
                      </a:schemeClr>
                    </a:solidFill>
                  </a:tcPr>
                </a:tc>
                <a:tc>
                  <a:txBody>
                    <a:bodyPr/>
                    <a:lstStyle/>
                    <a:p>
                      <a:r>
                        <a:rPr lang="en-US" dirty="0"/>
                        <a:t>support</a:t>
                      </a:r>
                      <a:endParaRPr lang="en-IN" dirty="0"/>
                    </a:p>
                  </a:txBody>
                  <a:tcPr>
                    <a:solidFill>
                      <a:schemeClr val="accent5">
                        <a:lumMod val="75000"/>
                      </a:schemeClr>
                    </a:solidFill>
                  </a:tcPr>
                </a:tc>
                <a:extLst>
                  <a:ext uri="{0D108BD9-81ED-4DB2-BD59-A6C34878D82A}">
                    <a16:rowId xmlns:a16="http://schemas.microsoft.com/office/drawing/2014/main" val="1842360506"/>
                  </a:ext>
                </a:extLst>
              </a:tr>
              <a:tr h="474556">
                <a:tc>
                  <a:txBody>
                    <a:bodyPr/>
                    <a:lstStyle/>
                    <a:p>
                      <a:r>
                        <a:rPr lang="en-US" dirty="0">
                          <a:highlight>
                            <a:srgbClr val="0000FF"/>
                          </a:highlight>
                        </a:rPr>
                        <a:t>0</a:t>
                      </a:r>
                      <a:endParaRPr lang="en-IN" dirty="0">
                        <a:highlight>
                          <a:srgbClr val="0000FF"/>
                        </a:highlight>
                      </a:endParaRPr>
                    </a:p>
                  </a:txBody>
                  <a:tcPr>
                    <a:solidFill>
                      <a:schemeClr val="accent3">
                        <a:lumMod val="75000"/>
                      </a:schemeClr>
                    </a:solidFill>
                  </a:tcPr>
                </a:tc>
                <a:tc>
                  <a:txBody>
                    <a:bodyPr/>
                    <a:lstStyle/>
                    <a:p>
                      <a:r>
                        <a:rPr lang="en-US" dirty="0">
                          <a:highlight>
                            <a:srgbClr val="0000FF"/>
                          </a:highlight>
                        </a:rPr>
                        <a:t>0.83</a:t>
                      </a:r>
                      <a:endParaRPr lang="en-IN" dirty="0">
                        <a:highlight>
                          <a:srgbClr val="0000FF"/>
                        </a:highlight>
                      </a:endParaRPr>
                    </a:p>
                  </a:txBody>
                  <a:tcPr>
                    <a:solidFill>
                      <a:schemeClr val="accent3">
                        <a:lumMod val="75000"/>
                      </a:schemeClr>
                    </a:solidFill>
                  </a:tcPr>
                </a:tc>
                <a:tc>
                  <a:txBody>
                    <a:bodyPr/>
                    <a:lstStyle/>
                    <a:p>
                      <a:r>
                        <a:rPr lang="en-US" dirty="0">
                          <a:highlight>
                            <a:srgbClr val="0000FF"/>
                          </a:highlight>
                        </a:rPr>
                        <a:t>1.00</a:t>
                      </a:r>
                      <a:endParaRPr lang="en-IN" dirty="0">
                        <a:highlight>
                          <a:srgbClr val="0000FF"/>
                        </a:highlight>
                      </a:endParaRPr>
                    </a:p>
                  </a:txBody>
                  <a:tcPr>
                    <a:solidFill>
                      <a:schemeClr val="accent3">
                        <a:lumMod val="75000"/>
                      </a:schemeClr>
                    </a:solidFill>
                  </a:tcPr>
                </a:tc>
                <a:tc>
                  <a:txBody>
                    <a:bodyPr/>
                    <a:lstStyle/>
                    <a:p>
                      <a:r>
                        <a:rPr lang="en-US" dirty="0">
                          <a:highlight>
                            <a:srgbClr val="0000FF"/>
                          </a:highlight>
                        </a:rPr>
                        <a:t>0.91</a:t>
                      </a:r>
                      <a:endParaRPr lang="en-IN" dirty="0">
                        <a:highlight>
                          <a:srgbClr val="0000FF"/>
                        </a:highlight>
                      </a:endParaRPr>
                    </a:p>
                  </a:txBody>
                  <a:tcPr>
                    <a:solidFill>
                      <a:schemeClr val="accent3">
                        <a:lumMod val="75000"/>
                      </a:schemeClr>
                    </a:solidFill>
                  </a:tcPr>
                </a:tc>
                <a:tc>
                  <a:txBody>
                    <a:bodyPr/>
                    <a:lstStyle/>
                    <a:p>
                      <a:r>
                        <a:rPr lang="en-US" dirty="0">
                          <a:highlight>
                            <a:srgbClr val="0000FF"/>
                          </a:highlight>
                        </a:rPr>
                        <a:t>5</a:t>
                      </a:r>
                      <a:endParaRPr lang="en-IN" dirty="0">
                        <a:highlight>
                          <a:srgbClr val="0000FF"/>
                        </a:highlight>
                      </a:endParaRPr>
                    </a:p>
                  </a:txBody>
                  <a:tcPr>
                    <a:solidFill>
                      <a:schemeClr val="accent3">
                        <a:lumMod val="75000"/>
                      </a:schemeClr>
                    </a:solidFill>
                  </a:tcPr>
                </a:tc>
                <a:extLst>
                  <a:ext uri="{0D108BD9-81ED-4DB2-BD59-A6C34878D82A}">
                    <a16:rowId xmlns:a16="http://schemas.microsoft.com/office/drawing/2014/main" val="2372158739"/>
                  </a:ext>
                </a:extLst>
              </a:tr>
              <a:tr h="474556">
                <a:tc>
                  <a:txBody>
                    <a:bodyPr/>
                    <a:lstStyle/>
                    <a:p>
                      <a:r>
                        <a:rPr lang="en-US" dirty="0">
                          <a:highlight>
                            <a:srgbClr val="0000FF"/>
                          </a:highlight>
                        </a:rPr>
                        <a:t>1</a:t>
                      </a:r>
                      <a:endParaRPr lang="en-IN" dirty="0">
                        <a:highlight>
                          <a:srgbClr val="0000FF"/>
                        </a:highlight>
                      </a:endParaRPr>
                    </a:p>
                  </a:txBody>
                  <a:tcPr>
                    <a:solidFill>
                      <a:schemeClr val="accent3">
                        <a:lumMod val="75000"/>
                      </a:schemeClr>
                    </a:solidFill>
                  </a:tcPr>
                </a:tc>
                <a:tc>
                  <a:txBody>
                    <a:bodyPr/>
                    <a:lstStyle/>
                    <a:p>
                      <a:r>
                        <a:rPr lang="en-US" dirty="0">
                          <a:highlight>
                            <a:srgbClr val="0000FF"/>
                          </a:highlight>
                        </a:rPr>
                        <a:t>0.00</a:t>
                      </a:r>
                      <a:endParaRPr lang="en-IN" dirty="0">
                        <a:highlight>
                          <a:srgbClr val="0000FF"/>
                        </a:highlight>
                      </a:endParaRPr>
                    </a:p>
                  </a:txBody>
                  <a:tcPr>
                    <a:solidFill>
                      <a:schemeClr val="accent3">
                        <a:lumMod val="75000"/>
                      </a:schemeClr>
                    </a:solidFill>
                  </a:tcPr>
                </a:tc>
                <a:tc>
                  <a:txBody>
                    <a:bodyPr/>
                    <a:lstStyle/>
                    <a:p>
                      <a:r>
                        <a:rPr lang="en-US" dirty="0">
                          <a:highlight>
                            <a:srgbClr val="0000FF"/>
                          </a:highlight>
                        </a:rPr>
                        <a:t>0.00</a:t>
                      </a:r>
                      <a:endParaRPr lang="en-IN" dirty="0">
                        <a:highlight>
                          <a:srgbClr val="0000FF"/>
                        </a:highlight>
                      </a:endParaRPr>
                    </a:p>
                  </a:txBody>
                  <a:tcPr>
                    <a:solidFill>
                      <a:schemeClr val="accent3">
                        <a:lumMod val="75000"/>
                      </a:schemeClr>
                    </a:solidFill>
                  </a:tcPr>
                </a:tc>
                <a:tc>
                  <a:txBody>
                    <a:bodyPr/>
                    <a:lstStyle/>
                    <a:p>
                      <a:r>
                        <a:rPr lang="en-US" dirty="0">
                          <a:highlight>
                            <a:srgbClr val="0000FF"/>
                          </a:highlight>
                        </a:rPr>
                        <a:t>0.00</a:t>
                      </a:r>
                      <a:endParaRPr lang="en-IN" dirty="0">
                        <a:highlight>
                          <a:srgbClr val="0000FF"/>
                        </a:highlight>
                      </a:endParaRPr>
                    </a:p>
                  </a:txBody>
                  <a:tcPr>
                    <a:solidFill>
                      <a:schemeClr val="accent3">
                        <a:lumMod val="75000"/>
                      </a:schemeClr>
                    </a:solidFill>
                  </a:tcPr>
                </a:tc>
                <a:tc>
                  <a:txBody>
                    <a:bodyPr/>
                    <a:lstStyle/>
                    <a:p>
                      <a:r>
                        <a:rPr lang="en-US" dirty="0">
                          <a:highlight>
                            <a:srgbClr val="0000FF"/>
                          </a:highlight>
                        </a:rPr>
                        <a:t>6</a:t>
                      </a:r>
                      <a:endParaRPr lang="en-IN" dirty="0">
                        <a:highlight>
                          <a:srgbClr val="0000FF"/>
                        </a:highlight>
                      </a:endParaRPr>
                    </a:p>
                  </a:txBody>
                  <a:tcPr>
                    <a:solidFill>
                      <a:schemeClr val="accent3">
                        <a:lumMod val="75000"/>
                      </a:schemeClr>
                    </a:solidFill>
                  </a:tcPr>
                </a:tc>
                <a:extLst>
                  <a:ext uri="{0D108BD9-81ED-4DB2-BD59-A6C34878D82A}">
                    <a16:rowId xmlns:a16="http://schemas.microsoft.com/office/drawing/2014/main" val="4060082451"/>
                  </a:ext>
                </a:extLst>
              </a:tr>
              <a:tr h="474556">
                <a:tc>
                  <a:txBody>
                    <a:bodyPr/>
                    <a:lstStyle/>
                    <a:p>
                      <a:r>
                        <a:rPr lang="en-US" dirty="0">
                          <a:highlight>
                            <a:srgbClr val="0000FF"/>
                          </a:highlight>
                        </a:rPr>
                        <a:t>2</a:t>
                      </a:r>
                      <a:endParaRPr lang="en-IN" dirty="0">
                        <a:highlight>
                          <a:srgbClr val="0000FF"/>
                        </a:highlight>
                      </a:endParaRPr>
                    </a:p>
                  </a:txBody>
                  <a:tcPr>
                    <a:solidFill>
                      <a:schemeClr val="accent3">
                        <a:lumMod val="75000"/>
                      </a:schemeClr>
                    </a:solidFill>
                  </a:tcPr>
                </a:tc>
                <a:tc>
                  <a:txBody>
                    <a:bodyPr/>
                    <a:lstStyle/>
                    <a:p>
                      <a:r>
                        <a:rPr lang="en-US" dirty="0">
                          <a:highlight>
                            <a:srgbClr val="0000FF"/>
                          </a:highlight>
                        </a:rPr>
                        <a:t>0.20</a:t>
                      </a:r>
                      <a:endParaRPr lang="en-IN" dirty="0">
                        <a:highlight>
                          <a:srgbClr val="0000FF"/>
                        </a:highlight>
                      </a:endParaRPr>
                    </a:p>
                  </a:txBody>
                  <a:tcPr>
                    <a:solidFill>
                      <a:schemeClr val="accent3">
                        <a:lumMod val="75000"/>
                      </a:schemeClr>
                    </a:solidFill>
                  </a:tcPr>
                </a:tc>
                <a:tc>
                  <a:txBody>
                    <a:bodyPr/>
                    <a:lstStyle/>
                    <a:p>
                      <a:r>
                        <a:rPr lang="en-US" dirty="0">
                          <a:highlight>
                            <a:srgbClr val="0000FF"/>
                          </a:highlight>
                        </a:rPr>
                        <a:t>1.00</a:t>
                      </a:r>
                      <a:endParaRPr lang="en-IN" dirty="0">
                        <a:highlight>
                          <a:srgbClr val="0000FF"/>
                        </a:highlight>
                      </a:endParaRPr>
                    </a:p>
                  </a:txBody>
                  <a:tcPr>
                    <a:solidFill>
                      <a:schemeClr val="accent3">
                        <a:lumMod val="75000"/>
                      </a:schemeClr>
                    </a:solidFill>
                  </a:tcPr>
                </a:tc>
                <a:tc>
                  <a:txBody>
                    <a:bodyPr/>
                    <a:lstStyle/>
                    <a:p>
                      <a:r>
                        <a:rPr lang="en-US" dirty="0">
                          <a:highlight>
                            <a:srgbClr val="0000FF"/>
                          </a:highlight>
                        </a:rPr>
                        <a:t>0.33</a:t>
                      </a:r>
                      <a:endParaRPr lang="en-IN" dirty="0">
                        <a:highlight>
                          <a:srgbClr val="0000FF"/>
                        </a:highlight>
                      </a:endParaRPr>
                    </a:p>
                  </a:txBody>
                  <a:tcPr>
                    <a:solidFill>
                      <a:schemeClr val="accent3">
                        <a:lumMod val="75000"/>
                      </a:schemeClr>
                    </a:solidFill>
                  </a:tcPr>
                </a:tc>
                <a:tc>
                  <a:txBody>
                    <a:bodyPr/>
                    <a:lstStyle/>
                    <a:p>
                      <a:r>
                        <a:rPr lang="en-US" dirty="0">
                          <a:highlight>
                            <a:srgbClr val="0000FF"/>
                          </a:highlight>
                        </a:rPr>
                        <a:t>2</a:t>
                      </a:r>
                      <a:endParaRPr lang="en-IN" dirty="0">
                        <a:highlight>
                          <a:srgbClr val="0000FF"/>
                        </a:highlight>
                      </a:endParaRPr>
                    </a:p>
                  </a:txBody>
                  <a:tcPr>
                    <a:solidFill>
                      <a:schemeClr val="accent3">
                        <a:lumMod val="75000"/>
                      </a:schemeClr>
                    </a:solidFill>
                  </a:tcPr>
                </a:tc>
                <a:extLst>
                  <a:ext uri="{0D108BD9-81ED-4DB2-BD59-A6C34878D82A}">
                    <a16:rowId xmlns:a16="http://schemas.microsoft.com/office/drawing/2014/main" val="74819696"/>
                  </a:ext>
                </a:extLst>
              </a:tr>
              <a:tr h="474556">
                <a:tc>
                  <a:txBody>
                    <a:bodyPr/>
                    <a:lstStyle/>
                    <a:p>
                      <a:r>
                        <a:rPr lang="en-US" dirty="0">
                          <a:highlight>
                            <a:srgbClr val="0000FF"/>
                          </a:highlight>
                        </a:rPr>
                        <a:t>3</a:t>
                      </a:r>
                      <a:endParaRPr lang="en-IN" dirty="0">
                        <a:highlight>
                          <a:srgbClr val="0000FF"/>
                        </a:highlight>
                      </a:endParaRPr>
                    </a:p>
                  </a:txBody>
                  <a:tcPr>
                    <a:solidFill>
                      <a:schemeClr val="accent3">
                        <a:lumMod val="75000"/>
                      </a:schemeClr>
                    </a:solidFill>
                  </a:tcPr>
                </a:tc>
                <a:tc>
                  <a:txBody>
                    <a:bodyPr/>
                    <a:lstStyle/>
                    <a:p>
                      <a:r>
                        <a:rPr lang="en-US" dirty="0">
                          <a:highlight>
                            <a:srgbClr val="0000FF"/>
                          </a:highlight>
                        </a:rPr>
                        <a:t>0.00</a:t>
                      </a:r>
                      <a:endParaRPr lang="en-IN" dirty="0">
                        <a:highlight>
                          <a:srgbClr val="0000FF"/>
                        </a:highlight>
                      </a:endParaRPr>
                    </a:p>
                  </a:txBody>
                  <a:tcPr>
                    <a:solidFill>
                      <a:schemeClr val="accent3">
                        <a:lumMod val="75000"/>
                      </a:schemeClr>
                    </a:solidFill>
                  </a:tcPr>
                </a:tc>
                <a:tc>
                  <a:txBody>
                    <a:bodyPr/>
                    <a:lstStyle/>
                    <a:p>
                      <a:r>
                        <a:rPr lang="en-US" dirty="0">
                          <a:highlight>
                            <a:srgbClr val="0000FF"/>
                          </a:highlight>
                        </a:rPr>
                        <a:t>0.00</a:t>
                      </a:r>
                      <a:endParaRPr lang="en-IN" dirty="0">
                        <a:highlight>
                          <a:srgbClr val="0000FF"/>
                        </a:highlight>
                      </a:endParaRPr>
                    </a:p>
                  </a:txBody>
                  <a:tcPr>
                    <a:solidFill>
                      <a:schemeClr val="accent3">
                        <a:lumMod val="75000"/>
                      </a:schemeClr>
                    </a:solidFill>
                  </a:tcPr>
                </a:tc>
                <a:tc>
                  <a:txBody>
                    <a:bodyPr/>
                    <a:lstStyle/>
                    <a:p>
                      <a:r>
                        <a:rPr lang="en-US" dirty="0">
                          <a:highlight>
                            <a:srgbClr val="0000FF"/>
                          </a:highlight>
                        </a:rPr>
                        <a:t>0.00</a:t>
                      </a:r>
                      <a:endParaRPr lang="en-IN" dirty="0">
                        <a:highlight>
                          <a:srgbClr val="0000FF"/>
                        </a:highlight>
                      </a:endParaRPr>
                    </a:p>
                  </a:txBody>
                  <a:tcPr>
                    <a:solidFill>
                      <a:schemeClr val="accent3">
                        <a:lumMod val="75000"/>
                      </a:schemeClr>
                    </a:solidFill>
                  </a:tcPr>
                </a:tc>
                <a:tc>
                  <a:txBody>
                    <a:bodyPr/>
                    <a:lstStyle/>
                    <a:p>
                      <a:r>
                        <a:rPr lang="en-US" dirty="0">
                          <a:highlight>
                            <a:srgbClr val="0000FF"/>
                          </a:highlight>
                        </a:rPr>
                        <a:t>3</a:t>
                      </a:r>
                      <a:endParaRPr lang="en-IN" dirty="0">
                        <a:highlight>
                          <a:srgbClr val="0000FF"/>
                        </a:highlight>
                      </a:endParaRPr>
                    </a:p>
                  </a:txBody>
                  <a:tcPr>
                    <a:solidFill>
                      <a:schemeClr val="accent3">
                        <a:lumMod val="75000"/>
                      </a:schemeClr>
                    </a:solidFill>
                  </a:tcPr>
                </a:tc>
                <a:extLst>
                  <a:ext uri="{0D108BD9-81ED-4DB2-BD59-A6C34878D82A}">
                    <a16:rowId xmlns:a16="http://schemas.microsoft.com/office/drawing/2014/main" val="360609765"/>
                  </a:ext>
                </a:extLst>
              </a:tr>
            </a:tbl>
          </a:graphicData>
        </a:graphic>
      </p:graphicFrame>
      <p:sp>
        <p:nvSpPr>
          <p:cNvPr id="8" name="TextBox 7">
            <a:extLst>
              <a:ext uri="{FF2B5EF4-FFF2-40B4-BE49-F238E27FC236}">
                <a16:creationId xmlns:a16="http://schemas.microsoft.com/office/drawing/2014/main" id="{ECBDC335-5BE1-5411-03E6-B268A43263E5}"/>
              </a:ext>
            </a:extLst>
          </p:cNvPr>
          <p:cNvSpPr txBox="1"/>
          <p:nvPr/>
        </p:nvSpPr>
        <p:spPr>
          <a:xfrm>
            <a:off x="191386" y="1385360"/>
            <a:ext cx="4575462" cy="738664"/>
          </a:xfrm>
          <a:prstGeom prst="rect">
            <a:avLst/>
          </a:prstGeom>
          <a:noFill/>
        </p:spPr>
        <p:txBody>
          <a:bodyPr wrap="square">
            <a:spAutoFit/>
          </a:bodyPr>
          <a:lstStyle/>
          <a:p>
            <a:r>
              <a:rPr lang="en-IN" dirty="0">
                <a:solidFill>
                  <a:srgbClr val="0070C0"/>
                </a:solidFill>
                <a:latin typeface="Courier New" panose="02070309020205020404" pitchFamily="49" charset="0"/>
              </a:rPr>
              <a:t>AdaBoost</a:t>
            </a:r>
          </a:p>
          <a:p>
            <a:r>
              <a:rPr lang="en-IN" b="0" i="0" dirty="0">
                <a:solidFill>
                  <a:srgbClr val="0070C0"/>
                </a:solidFill>
                <a:effectLst/>
                <a:latin typeface="Courier New" panose="02070309020205020404" pitchFamily="49" charset="0"/>
              </a:rPr>
              <a:t>Classification Report: </a:t>
            </a:r>
            <a:br>
              <a:rPr lang="en-IN" dirty="0"/>
            </a:br>
            <a:endParaRPr lang="en-IN" dirty="0"/>
          </a:p>
        </p:txBody>
      </p:sp>
      <p:graphicFrame>
        <p:nvGraphicFramePr>
          <p:cNvPr id="10" name="Table 9">
            <a:extLst>
              <a:ext uri="{FF2B5EF4-FFF2-40B4-BE49-F238E27FC236}">
                <a16:creationId xmlns:a16="http://schemas.microsoft.com/office/drawing/2014/main" id="{579EAFA1-2E36-3F11-6787-05B186322D9D}"/>
              </a:ext>
            </a:extLst>
          </p:cNvPr>
          <p:cNvGraphicFramePr>
            <a:graphicFrameLocks noGrp="1"/>
          </p:cNvGraphicFramePr>
          <p:nvPr>
            <p:extLst>
              <p:ext uri="{D42A27DB-BD31-4B8C-83A1-F6EECF244321}">
                <p14:modId xmlns:p14="http://schemas.microsoft.com/office/powerpoint/2010/main" val="478540085"/>
              </p:ext>
            </p:extLst>
          </p:nvPr>
        </p:nvGraphicFramePr>
        <p:xfrm>
          <a:off x="6426815" y="4658591"/>
          <a:ext cx="2665228" cy="370840"/>
        </p:xfrm>
        <a:graphic>
          <a:graphicData uri="http://schemas.openxmlformats.org/drawingml/2006/table">
            <a:tbl>
              <a:tblPr firstRow="1" bandRow="1">
                <a:tableStyleId>{5C22544A-7EE6-4342-B048-85BDC9FD1C3A}</a:tableStyleId>
              </a:tblPr>
              <a:tblGrid>
                <a:gridCol w="2665228">
                  <a:extLst>
                    <a:ext uri="{9D8B030D-6E8A-4147-A177-3AD203B41FA5}">
                      <a16:colId xmlns:a16="http://schemas.microsoft.com/office/drawing/2014/main" val="2656260589"/>
                    </a:ext>
                  </a:extLst>
                </a:gridCol>
              </a:tblGrid>
              <a:tr h="370840">
                <a:tc>
                  <a:txBody>
                    <a:bodyPr/>
                    <a:lstStyle/>
                    <a:p>
                      <a:r>
                        <a:rPr lang="en-IN" sz="1350" b="0" i="0" kern="1200" dirty="0">
                          <a:solidFill>
                            <a:schemeClr val="lt1"/>
                          </a:solidFill>
                          <a:effectLst/>
                          <a:latin typeface="+mn-lt"/>
                          <a:ea typeface="+mn-ea"/>
                          <a:cs typeface="+mn-cs"/>
                        </a:rPr>
                        <a:t>Accuracy Score: 0.44</a:t>
                      </a:r>
                      <a:endParaRPr lang="en-IN" dirty="0"/>
                    </a:p>
                  </a:txBody>
                  <a:tcPr>
                    <a:solidFill>
                      <a:schemeClr val="accent5">
                        <a:lumMod val="75000"/>
                      </a:schemeClr>
                    </a:solidFill>
                  </a:tcPr>
                </a:tc>
                <a:extLst>
                  <a:ext uri="{0D108BD9-81ED-4DB2-BD59-A6C34878D82A}">
                    <a16:rowId xmlns:a16="http://schemas.microsoft.com/office/drawing/2014/main" val="2817644780"/>
                  </a:ext>
                </a:extLst>
              </a:tr>
            </a:tbl>
          </a:graphicData>
        </a:graphic>
      </p:graphicFrame>
      <p:pic>
        <p:nvPicPr>
          <p:cNvPr id="5122" name="Picture 2">
            <a:extLst>
              <a:ext uri="{FF2B5EF4-FFF2-40B4-BE49-F238E27FC236}">
                <a16:creationId xmlns:a16="http://schemas.microsoft.com/office/drawing/2014/main" id="{72715193-8D39-4674-ABF2-E1FD512968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0999" y="1521793"/>
            <a:ext cx="3013001" cy="3042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0682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938467-53A9-B85D-4634-F4BDAFD55B40}"/>
              </a:ext>
            </a:extLst>
          </p:cNvPr>
          <p:cNvSpPr txBox="1"/>
          <p:nvPr/>
        </p:nvSpPr>
        <p:spPr>
          <a:xfrm>
            <a:off x="2286000" y="161882"/>
            <a:ext cx="3325091" cy="523220"/>
          </a:xfrm>
          <a:prstGeom prst="rect">
            <a:avLst/>
          </a:prstGeom>
          <a:solidFill>
            <a:schemeClr val="accent5">
              <a:lumMod val="75000"/>
            </a:schemeClr>
          </a:solidFill>
        </p:spPr>
        <p:txBody>
          <a:bodyPr wrap="square">
            <a:spAutoFit/>
          </a:bodyPr>
          <a:lstStyle/>
          <a:p>
            <a:pPr algn="ctr"/>
            <a:endParaRPr lang="en-IN" b="0" i="0" dirty="0">
              <a:solidFill>
                <a:srgbClr val="1F1F1F"/>
              </a:solidFill>
              <a:effectLst/>
              <a:latin typeface="Courier New" panose="02070309020205020404" pitchFamily="49" charset="0"/>
            </a:endParaRPr>
          </a:p>
          <a:p>
            <a:pPr algn="ctr"/>
            <a:r>
              <a:rPr lang="en-US" b="1" dirty="0">
                <a:solidFill>
                  <a:schemeClr val="tx1"/>
                </a:solidFill>
                <a:latin typeface="Courier New" panose="02070309020205020404" pitchFamily="49" charset="0"/>
              </a:rPr>
              <a:t>S</a:t>
            </a:r>
            <a:r>
              <a:rPr lang="en-IN" b="1" dirty="0">
                <a:solidFill>
                  <a:schemeClr val="tx1"/>
                </a:solidFill>
                <a:latin typeface="Courier New" panose="02070309020205020404" pitchFamily="49" charset="0"/>
              </a:rPr>
              <a:t>tacking Classifier</a:t>
            </a:r>
            <a:endParaRPr lang="en-IN" b="1" dirty="0">
              <a:solidFill>
                <a:schemeClr val="tx1"/>
              </a:solidFill>
            </a:endParaRPr>
          </a:p>
        </p:txBody>
      </p:sp>
      <p:sp>
        <p:nvSpPr>
          <p:cNvPr id="5" name="Rectangle 1">
            <a:extLst>
              <a:ext uri="{FF2B5EF4-FFF2-40B4-BE49-F238E27FC236}">
                <a16:creationId xmlns:a16="http://schemas.microsoft.com/office/drawing/2014/main" id="{A8001F63-D7FC-380A-2616-439F2BDE06FA}"/>
              </a:ext>
            </a:extLst>
          </p:cNvPr>
          <p:cNvSpPr>
            <a:spLocks noChangeArrowheads="1"/>
          </p:cNvSpPr>
          <p:nvPr/>
        </p:nvSpPr>
        <p:spPr bwMode="auto">
          <a:xfrm>
            <a:off x="0" y="778468"/>
            <a:ext cx="905394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dirty="0">
                <a:solidFill>
                  <a:schemeClr val="tx1"/>
                </a:solidFill>
              </a:rPr>
              <a:t>Stacking is a powerful ensemble technique used in machine learning to improve the </a:t>
            </a:r>
            <a:r>
              <a:rPr lang="en-US" b="1" dirty="0">
                <a:solidFill>
                  <a:schemeClr val="tx1"/>
                </a:solidFill>
              </a:rPr>
              <a:t>performance </a:t>
            </a:r>
            <a:r>
              <a:rPr lang="en-US" dirty="0">
                <a:solidFill>
                  <a:schemeClr val="tx1"/>
                </a:solidFill>
              </a:rPr>
              <a:t>of models by </a:t>
            </a:r>
            <a:r>
              <a:rPr lang="en-US" b="1" dirty="0">
                <a:solidFill>
                  <a:schemeClr val="tx1"/>
                </a:solidFill>
              </a:rPr>
              <a:t>combining </a:t>
            </a:r>
            <a:r>
              <a:rPr lang="en-US" dirty="0">
                <a:solidFill>
                  <a:schemeClr val="tx1"/>
                </a:solidFill>
              </a:rPr>
              <a:t>the predictions of multiple models. Models used are </a:t>
            </a:r>
            <a:r>
              <a:rPr lang="en-US" dirty="0" err="1">
                <a:solidFill>
                  <a:schemeClr val="tx1"/>
                </a:solidFill>
              </a:rPr>
              <a:t>Logistic,Decision</a:t>
            </a:r>
            <a:r>
              <a:rPr lang="en-US" dirty="0">
                <a:solidFill>
                  <a:schemeClr val="tx1"/>
                </a:solidFill>
              </a:rPr>
              <a:t> </a:t>
            </a:r>
            <a:r>
              <a:rPr lang="en-US" dirty="0" err="1">
                <a:solidFill>
                  <a:schemeClr val="tx1"/>
                </a:solidFill>
              </a:rPr>
              <a:t>Tree,SVM</a:t>
            </a:r>
            <a:r>
              <a:rPr lang="en-US" dirty="0">
                <a:solidFill>
                  <a:schemeClr val="tx1"/>
                </a:solidFill>
              </a:rPr>
              <a:t> and for final Voting Classifier is used.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439A83CC-345B-23F0-BBE8-27A995A211E7}"/>
              </a:ext>
            </a:extLst>
          </p:cNvPr>
          <p:cNvSpPr txBox="1"/>
          <p:nvPr/>
        </p:nvSpPr>
        <p:spPr>
          <a:xfrm>
            <a:off x="90055" y="1780770"/>
            <a:ext cx="4599708" cy="738664"/>
          </a:xfrm>
          <a:prstGeom prst="rect">
            <a:avLst/>
          </a:prstGeom>
          <a:noFill/>
        </p:spPr>
        <p:txBody>
          <a:bodyPr wrap="square">
            <a:spAutoFit/>
          </a:bodyPr>
          <a:lstStyle/>
          <a:p>
            <a:r>
              <a:rPr lang="en-IN" b="1" dirty="0">
                <a:solidFill>
                  <a:srgbClr val="0070C0"/>
                </a:solidFill>
                <a:latin typeface="Courier New" panose="02070309020205020404" pitchFamily="49" charset="0"/>
              </a:rPr>
              <a:t>Stacking Classifier</a:t>
            </a:r>
            <a:r>
              <a:rPr lang="en-IN" b="1" i="0" dirty="0">
                <a:solidFill>
                  <a:srgbClr val="0070C0"/>
                </a:solidFill>
                <a:effectLst/>
                <a:latin typeface="Courier New" panose="02070309020205020404" pitchFamily="49" charset="0"/>
              </a:rPr>
              <a:t> Classification Report: </a:t>
            </a:r>
            <a:br>
              <a:rPr lang="en-IN" b="1" dirty="0"/>
            </a:br>
            <a:endParaRPr lang="en-IN" b="1" dirty="0"/>
          </a:p>
        </p:txBody>
      </p:sp>
      <p:graphicFrame>
        <p:nvGraphicFramePr>
          <p:cNvPr id="8" name="Table 7">
            <a:extLst>
              <a:ext uri="{FF2B5EF4-FFF2-40B4-BE49-F238E27FC236}">
                <a16:creationId xmlns:a16="http://schemas.microsoft.com/office/drawing/2014/main" id="{1267B2F7-AB80-C978-28C9-0D0A195D2B5E}"/>
              </a:ext>
            </a:extLst>
          </p:cNvPr>
          <p:cNvGraphicFramePr>
            <a:graphicFrameLocks noGrp="1"/>
          </p:cNvGraphicFramePr>
          <p:nvPr>
            <p:extLst>
              <p:ext uri="{D42A27DB-BD31-4B8C-83A1-F6EECF244321}">
                <p14:modId xmlns:p14="http://schemas.microsoft.com/office/powerpoint/2010/main" val="3435403790"/>
              </p:ext>
            </p:extLst>
          </p:nvPr>
        </p:nvGraphicFramePr>
        <p:xfrm>
          <a:off x="1" y="2704100"/>
          <a:ext cx="6137565" cy="1687790"/>
        </p:xfrm>
        <a:graphic>
          <a:graphicData uri="http://schemas.openxmlformats.org/drawingml/2006/table">
            <a:tbl>
              <a:tblPr firstRow="1" bandRow="1">
                <a:tableStyleId>{5C22544A-7EE6-4342-B048-85BDC9FD1C3A}</a:tableStyleId>
              </a:tblPr>
              <a:tblGrid>
                <a:gridCol w="1227513">
                  <a:extLst>
                    <a:ext uri="{9D8B030D-6E8A-4147-A177-3AD203B41FA5}">
                      <a16:colId xmlns:a16="http://schemas.microsoft.com/office/drawing/2014/main" val="2004116897"/>
                    </a:ext>
                  </a:extLst>
                </a:gridCol>
                <a:gridCol w="1227513">
                  <a:extLst>
                    <a:ext uri="{9D8B030D-6E8A-4147-A177-3AD203B41FA5}">
                      <a16:colId xmlns:a16="http://schemas.microsoft.com/office/drawing/2014/main" val="704026308"/>
                    </a:ext>
                  </a:extLst>
                </a:gridCol>
                <a:gridCol w="1227513">
                  <a:extLst>
                    <a:ext uri="{9D8B030D-6E8A-4147-A177-3AD203B41FA5}">
                      <a16:colId xmlns:a16="http://schemas.microsoft.com/office/drawing/2014/main" val="1694425114"/>
                    </a:ext>
                  </a:extLst>
                </a:gridCol>
                <a:gridCol w="1227513">
                  <a:extLst>
                    <a:ext uri="{9D8B030D-6E8A-4147-A177-3AD203B41FA5}">
                      <a16:colId xmlns:a16="http://schemas.microsoft.com/office/drawing/2014/main" val="2461169269"/>
                    </a:ext>
                  </a:extLst>
                </a:gridCol>
                <a:gridCol w="1227513">
                  <a:extLst>
                    <a:ext uri="{9D8B030D-6E8A-4147-A177-3AD203B41FA5}">
                      <a16:colId xmlns:a16="http://schemas.microsoft.com/office/drawing/2014/main" val="3903059487"/>
                    </a:ext>
                  </a:extLst>
                </a:gridCol>
              </a:tblGrid>
              <a:tr h="337558">
                <a:tc>
                  <a:txBody>
                    <a:bodyPr/>
                    <a:lstStyle/>
                    <a:p>
                      <a:endParaRPr lang="en-IN" dirty="0"/>
                    </a:p>
                  </a:txBody>
                  <a:tcPr>
                    <a:solidFill>
                      <a:schemeClr val="accent5">
                        <a:lumMod val="75000"/>
                      </a:schemeClr>
                    </a:solidFill>
                  </a:tcPr>
                </a:tc>
                <a:tc>
                  <a:txBody>
                    <a:bodyPr/>
                    <a:lstStyle/>
                    <a:p>
                      <a:r>
                        <a:rPr lang="en-US" dirty="0"/>
                        <a:t>precision</a:t>
                      </a:r>
                      <a:endParaRPr lang="en-IN" dirty="0"/>
                    </a:p>
                  </a:txBody>
                  <a:tcPr>
                    <a:solidFill>
                      <a:schemeClr val="accent5">
                        <a:lumMod val="75000"/>
                      </a:schemeClr>
                    </a:solidFill>
                  </a:tcPr>
                </a:tc>
                <a:tc>
                  <a:txBody>
                    <a:bodyPr/>
                    <a:lstStyle/>
                    <a:p>
                      <a:r>
                        <a:rPr lang="en-US" dirty="0"/>
                        <a:t>recall</a:t>
                      </a:r>
                      <a:endParaRPr lang="en-IN" dirty="0"/>
                    </a:p>
                  </a:txBody>
                  <a:tcPr>
                    <a:solidFill>
                      <a:schemeClr val="accent5">
                        <a:lumMod val="75000"/>
                      </a:schemeClr>
                    </a:solidFill>
                  </a:tcPr>
                </a:tc>
                <a:tc>
                  <a:txBody>
                    <a:bodyPr/>
                    <a:lstStyle/>
                    <a:p>
                      <a:r>
                        <a:rPr lang="en-US" dirty="0"/>
                        <a:t>F1_sorce</a:t>
                      </a:r>
                      <a:endParaRPr lang="en-IN" dirty="0"/>
                    </a:p>
                  </a:txBody>
                  <a:tcPr>
                    <a:solidFill>
                      <a:schemeClr val="accent5">
                        <a:lumMod val="75000"/>
                      </a:schemeClr>
                    </a:solidFill>
                  </a:tcPr>
                </a:tc>
                <a:tc>
                  <a:txBody>
                    <a:bodyPr/>
                    <a:lstStyle/>
                    <a:p>
                      <a:r>
                        <a:rPr lang="en-US" dirty="0"/>
                        <a:t>support</a:t>
                      </a:r>
                      <a:endParaRPr lang="en-IN" dirty="0"/>
                    </a:p>
                  </a:txBody>
                  <a:tcPr>
                    <a:solidFill>
                      <a:schemeClr val="accent5">
                        <a:lumMod val="75000"/>
                      </a:schemeClr>
                    </a:solidFill>
                  </a:tcPr>
                </a:tc>
                <a:extLst>
                  <a:ext uri="{0D108BD9-81ED-4DB2-BD59-A6C34878D82A}">
                    <a16:rowId xmlns:a16="http://schemas.microsoft.com/office/drawing/2014/main" val="3227407301"/>
                  </a:ext>
                </a:extLst>
              </a:tr>
              <a:tr h="337558">
                <a:tc>
                  <a:txBody>
                    <a:bodyPr/>
                    <a:lstStyle/>
                    <a:p>
                      <a:r>
                        <a:rPr lang="en-US" dirty="0">
                          <a:highlight>
                            <a:srgbClr val="0000FF"/>
                          </a:highlight>
                        </a:rPr>
                        <a:t>0</a:t>
                      </a:r>
                      <a:endParaRPr lang="en-IN" dirty="0">
                        <a:highlight>
                          <a:srgbClr val="0000FF"/>
                        </a:highlight>
                      </a:endParaRPr>
                    </a:p>
                  </a:txBody>
                  <a:tcPr/>
                </a:tc>
                <a:tc>
                  <a:txBody>
                    <a:bodyPr/>
                    <a:lstStyle/>
                    <a:p>
                      <a:r>
                        <a:rPr lang="en-US" dirty="0">
                          <a:highlight>
                            <a:srgbClr val="0000FF"/>
                          </a:highlight>
                        </a:rPr>
                        <a:t>0.83</a:t>
                      </a:r>
                      <a:endParaRPr lang="en-IN" dirty="0">
                        <a:highlight>
                          <a:srgbClr val="0000FF"/>
                        </a:highlight>
                      </a:endParaRPr>
                    </a:p>
                  </a:txBody>
                  <a:tcPr/>
                </a:tc>
                <a:tc>
                  <a:txBody>
                    <a:bodyPr/>
                    <a:lstStyle/>
                    <a:p>
                      <a:r>
                        <a:rPr lang="en-US" dirty="0">
                          <a:highlight>
                            <a:srgbClr val="0000FF"/>
                          </a:highlight>
                        </a:rPr>
                        <a:t>1.00</a:t>
                      </a:r>
                      <a:endParaRPr lang="en-IN" dirty="0">
                        <a:highlight>
                          <a:srgbClr val="0000FF"/>
                        </a:highlight>
                      </a:endParaRPr>
                    </a:p>
                  </a:txBody>
                  <a:tcPr/>
                </a:tc>
                <a:tc>
                  <a:txBody>
                    <a:bodyPr/>
                    <a:lstStyle/>
                    <a:p>
                      <a:r>
                        <a:rPr lang="en-US" dirty="0">
                          <a:highlight>
                            <a:srgbClr val="0000FF"/>
                          </a:highlight>
                        </a:rPr>
                        <a:t>0.91</a:t>
                      </a:r>
                      <a:endParaRPr lang="en-IN" dirty="0">
                        <a:highlight>
                          <a:srgbClr val="0000FF"/>
                        </a:highlight>
                      </a:endParaRPr>
                    </a:p>
                  </a:txBody>
                  <a:tcPr/>
                </a:tc>
                <a:tc>
                  <a:txBody>
                    <a:bodyPr/>
                    <a:lstStyle/>
                    <a:p>
                      <a:r>
                        <a:rPr lang="en-US" dirty="0">
                          <a:highlight>
                            <a:srgbClr val="0000FF"/>
                          </a:highlight>
                        </a:rPr>
                        <a:t>5</a:t>
                      </a:r>
                      <a:endParaRPr lang="en-IN" dirty="0">
                        <a:highlight>
                          <a:srgbClr val="0000FF"/>
                        </a:highlight>
                      </a:endParaRPr>
                    </a:p>
                  </a:txBody>
                  <a:tcPr/>
                </a:tc>
                <a:extLst>
                  <a:ext uri="{0D108BD9-81ED-4DB2-BD59-A6C34878D82A}">
                    <a16:rowId xmlns:a16="http://schemas.microsoft.com/office/drawing/2014/main" val="3404174788"/>
                  </a:ext>
                </a:extLst>
              </a:tr>
              <a:tr h="337558">
                <a:tc>
                  <a:txBody>
                    <a:bodyPr/>
                    <a:lstStyle/>
                    <a:p>
                      <a:r>
                        <a:rPr lang="en-US" dirty="0">
                          <a:highlight>
                            <a:srgbClr val="0000FF"/>
                          </a:highlight>
                        </a:rPr>
                        <a:t>1</a:t>
                      </a:r>
                      <a:endParaRPr lang="en-IN" dirty="0">
                        <a:highlight>
                          <a:srgbClr val="0000FF"/>
                        </a:highlight>
                      </a:endParaRPr>
                    </a:p>
                  </a:txBody>
                  <a:tcPr/>
                </a:tc>
                <a:tc>
                  <a:txBody>
                    <a:bodyPr/>
                    <a:lstStyle/>
                    <a:p>
                      <a:r>
                        <a:rPr lang="en-US" dirty="0">
                          <a:highlight>
                            <a:srgbClr val="0000FF"/>
                          </a:highlight>
                        </a:rPr>
                        <a:t>1.00</a:t>
                      </a:r>
                      <a:endParaRPr lang="en-IN" dirty="0">
                        <a:highlight>
                          <a:srgbClr val="0000FF"/>
                        </a:highlight>
                      </a:endParaRPr>
                    </a:p>
                  </a:txBody>
                  <a:tcPr/>
                </a:tc>
                <a:tc>
                  <a:txBody>
                    <a:bodyPr/>
                    <a:lstStyle/>
                    <a:p>
                      <a:r>
                        <a:rPr lang="en-US" dirty="0">
                          <a:highlight>
                            <a:srgbClr val="0000FF"/>
                          </a:highlight>
                        </a:rPr>
                        <a:t>1.00</a:t>
                      </a:r>
                      <a:endParaRPr lang="en-IN" dirty="0">
                        <a:highlight>
                          <a:srgbClr val="0000FF"/>
                        </a:highlight>
                      </a:endParaRPr>
                    </a:p>
                  </a:txBody>
                  <a:tcPr/>
                </a:tc>
                <a:tc>
                  <a:txBody>
                    <a:bodyPr/>
                    <a:lstStyle/>
                    <a:p>
                      <a:r>
                        <a:rPr lang="en-US" dirty="0">
                          <a:highlight>
                            <a:srgbClr val="0000FF"/>
                          </a:highlight>
                        </a:rPr>
                        <a:t>1.00</a:t>
                      </a:r>
                      <a:endParaRPr lang="en-IN" dirty="0">
                        <a:highlight>
                          <a:srgbClr val="0000FF"/>
                        </a:highlight>
                      </a:endParaRPr>
                    </a:p>
                  </a:txBody>
                  <a:tcPr/>
                </a:tc>
                <a:tc>
                  <a:txBody>
                    <a:bodyPr/>
                    <a:lstStyle/>
                    <a:p>
                      <a:r>
                        <a:rPr lang="en-US" dirty="0">
                          <a:highlight>
                            <a:srgbClr val="0000FF"/>
                          </a:highlight>
                        </a:rPr>
                        <a:t>6</a:t>
                      </a:r>
                      <a:endParaRPr lang="en-IN" dirty="0">
                        <a:highlight>
                          <a:srgbClr val="0000FF"/>
                        </a:highlight>
                      </a:endParaRPr>
                    </a:p>
                  </a:txBody>
                  <a:tcPr/>
                </a:tc>
                <a:extLst>
                  <a:ext uri="{0D108BD9-81ED-4DB2-BD59-A6C34878D82A}">
                    <a16:rowId xmlns:a16="http://schemas.microsoft.com/office/drawing/2014/main" val="1215403031"/>
                  </a:ext>
                </a:extLst>
              </a:tr>
              <a:tr h="337558">
                <a:tc>
                  <a:txBody>
                    <a:bodyPr/>
                    <a:lstStyle/>
                    <a:p>
                      <a:r>
                        <a:rPr lang="en-US" dirty="0">
                          <a:highlight>
                            <a:srgbClr val="0000FF"/>
                          </a:highlight>
                        </a:rPr>
                        <a:t>2</a:t>
                      </a:r>
                      <a:endParaRPr lang="en-IN" dirty="0">
                        <a:highlight>
                          <a:srgbClr val="0000FF"/>
                        </a:highlight>
                      </a:endParaRPr>
                    </a:p>
                  </a:txBody>
                  <a:tcPr/>
                </a:tc>
                <a:tc>
                  <a:txBody>
                    <a:bodyPr/>
                    <a:lstStyle/>
                    <a:p>
                      <a:r>
                        <a:rPr lang="en-US" dirty="0">
                          <a:highlight>
                            <a:srgbClr val="0000FF"/>
                          </a:highlight>
                        </a:rPr>
                        <a:t>1.00</a:t>
                      </a:r>
                    </a:p>
                  </a:txBody>
                  <a:tcPr/>
                </a:tc>
                <a:tc>
                  <a:txBody>
                    <a:bodyPr/>
                    <a:lstStyle/>
                    <a:p>
                      <a:r>
                        <a:rPr lang="en-US" dirty="0">
                          <a:highlight>
                            <a:srgbClr val="0000FF"/>
                          </a:highlight>
                        </a:rPr>
                        <a:t>0.50</a:t>
                      </a:r>
                      <a:endParaRPr lang="en-IN" dirty="0">
                        <a:highlight>
                          <a:srgbClr val="0000FF"/>
                        </a:highlight>
                      </a:endParaRPr>
                    </a:p>
                  </a:txBody>
                  <a:tcPr/>
                </a:tc>
                <a:tc>
                  <a:txBody>
                    <a:bodyPr/>
                    <a:lstStyle/>
                    <a:p>
                      <a:r>
                        <a:rPr lang="en-US" dirty="0">
                          <a:highlight>
                            <a:srgbClr val="0000FF"/>
                          </a:highlight>
                        </a:rPr>
                        <a:t>0.67</a:t>
                      </a:r>
                      <a:endParaRPr lang="en-IN" dirty="0">
                        <a:highlight>
                          <a:srgbClr val="0000FF"/>
                        </a:highlight>
                      </a:endParaRPr>
                    </a:p>
                  </a:txBody>
                  <a:tcPr/>
                </a:tc>
                <a:tc>
                  <a:txBody>
                    <a:bodyPr/>
                    <a:lstStyle/>
                    <a:p>
                      <a:r>
                        <a:rPr lang="en-US" dirty="0">
                          <a:highlight>
                            <a:srgbClr val="0000FF"/>
                          </a:highlight>
                        </a:rPr>
                        <a:t>2</a:t>
                      </a:r>
                      <a:endParaRPr lang="en-IN" dirty="0">
                        <a:highlight>
                          <a:srgbClr val="0000FF"/>
                        </a:highlight>
                      </a:endParaRPr>
                    </a:p>
                  </a:txBody>
                  <a:tcPr/>
                </a:tc>
                <a:extLst>
                  <a:ext uri="{0D108BD9-81ED-4DB2-BD59-A6C34878D82A}">
                    <a16:rowId xmlns:a16="http://schemas.microsoft.com/office/drawing/2014/main" val="3666242489"/>
                  </a:ext>
                </a:extLst>
              </a:tr>
              <a:tr h="337558">
                <a:tc>
                  <a:txBody>
                    <a:bodyPr/>
                    <a:lstStyle/>
                    <a:p>
                      <a:r>
                        <a:rPr lang="en-US" dirty="0">
                          <a:highlight>
                            <a:srgbClr val="0000FF"/>
                          </a:highlight>
                        </a:rPr>
                        <a:t>3</a:t>
                      </a:r>
                      <a:endParaRPr lang="en-IN" dirty="0">
                        <a:highlight>
                          <a:srgbClr val="0000FF"/>
                        </a:highlight>
                      </a:endParaRPr>
                    </a:p>
                  </a:txBody>
                  <a:tcPr/>
                </a:tc>
                <a:tc>
                  <a:txBody>
                    <a:bodyPr/>
                    <a:lstStyle/>
                    <a:p>
                      <a:r>
                        <a:rPr lang="en-US" dirty="0">
                          <a:highlight>
                            <a:srgbClr val="0000FF"/>
                          </a:highlight>
                        </a:rPr>
                        <a:t>1.00</a:t>
                      </a:r>
                      <a:endParaRPr lang="en-IN" dirty="0">
                        <a:highlight>
                          <a:srgbClr val="0000FF"/>
                        </a:highlight>
                      </a:endParaRPr>
                    </a:p>
                  </a:txBody>
                  <a:tcPr/>
                </a:tc>
                <a:tc>
                  <a:txBody>
                    <a:bodyPr/>
                    <a:lstStyle/>
                    <a:p>
                      <a:r>
                        <a:rPr lang="en-US" dirty="0">
                          <a:highlight>
                            <a:srgbClr val="0000FF"/>
                          </a:highlight>
                        </a:rPr>
                        <a:t>1.00</a:t>
                      </a:r>
                      <a:endParaRPr lang="en-IN" dirty="0">
                        <a:highlight>
                          <a:srgbClr val="0000FF"/>
                        </a:highlight>
                      </a:endParaRPr>
                    </a:p>
                  </a:txBody>
                  <a:tcPr/>
                </a:tc>
                <a:tc>
                  <a:txBody>
                    <a:bodyPr/>
                    <a:lstStyle/>
                    <a:p>
                      <a:r>
                        <a:rPr lang="en-US" dirty="0">
                          <a:highlight>
                            <a:srgbClr val="0000FF"/>
                          </a:highlight>
                        </a:rPr>
                        <a:t>1.00</a:t>
                      </a:r>
                      <a:endParaRPr lang="en-IN" dirty="0">
                        <a:highlight>
                          <a:srgbClr val="0000FF"/>
                        </a:highlight>
                      </a:endParaRPr>
                    </a:p>
                  </a:txBody>
                  <a:tcPr/>
                </a:tc>
                <a:tc>
                  <a:txBody>
                    <a:bodyPr/>
                    <a:lstStyle/>
                    <a:p>
                      <a:r>
                        <a:rPr lang="en-US" dirty="0">
                          <a:highlight>
                            <a:srgbClr val="0000FF"/>
                          </a:highlight>
                        </a:rPr>
                        <a:t>3</a:t>
                      </a:r>
                      <a:endParaRPr lang="en-IN" dirty="0">
                        <a:highlight>
                          <a:srgbClr val="0000FF"/>
                        </a:highlight>
                      </a:endParaRPr>
                    </a:p>
                  </a:txBody>
                  <a:tcPr/>
                </a:tc>
                <a:extLst>
                  <a:ext uri="{0D108BD9-81ED-4DB2-BD59-A6C34878D82A}">
                    <a16:rowId xmlns:a16="http://schemas.microsoft.com/office/drawing/2014/main" val="2684419822"/>
                  </a:ext>
                </a:extLst>
              </a:tr>
            </a:tbl>
          </a:graphicData>
        </a:graphic>
      </p:graphicFrame>
      <p:graphicFrame>
        <p:nvGraphicFramePr>
          <p:cNvPr id="3" name="Table 2">
            <a:extLst>
              <a:ext uri="{FF2B5EF4-FFF2-40B4-BE49-F238E27FC236}">
                <a16:creationId xmlns:a16="http://schemas.microsoft.com/office/drawing/2014/main" id="{016E7060-0DB1-27A9-5AE2-E62F05B1BEAD}"/>
              </a:ext>
            </a:extLst>
          </p:cNvPr>
          <p:cNvGraphicFramePr>
            <a:graphicFrameLocks noGrp="1"/>
          </p:cNvGraphicFramePr>
          <p:nvPr>
            <p:extLst>
              <p:ext uri="{D42A27DB-BD31-4B8C-83A1-F6EECF244321}">
                <p14:modId xmlns:p14="http://schemas.microsoft.com/office/powerpoint/2010/main" val="1225313642"/>
              </p:ext>
            </p:extLst>
          </p:nvPr>
        </p:nvGraphicFramePr>
        <p:xfrm>
          <a:off x="6428509" y="4595865"/>
          <a:ext cx="2694708" cy="510540"/>
        </p:xfrm>
        <a:graphic>
          <a:graphicData uri="http://schemas.openxmlformats.org/drawingml/2006/table">
            <a:tbl>
              <a:tblPr firstRow="1" bandRow="1">
                <a:tableStyleId>{5C22544A-7EE6-4342-B048-85BDC9FD1C3A}</a:tableStyleId>
              </a:tblPr>
              <a:tblGrid>
                <a:gridCol w="2694708">
                  <a:extLst>
                    <a:ext uri="{9D8B030D-6E8A-4147-A177-3AD203B41FA5}">
                      <a16:colId xmlns:a16="http://schemas.microsoft.com/office/drawing/2014/main" val="3341139359"/>
                    </a:ext>
                  </a:extLst>
                </a:gridCol>
              </a:tblGrid>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350" b="0" i="0" kern="1200" dirty="0">
                          <a:solidFill>
                            <a:schemeClr val="lt1"/>
                          </a:solidFill>
                          <a:effectLst/>
                          <a:latin typeface="+mn-lt"/>
                          <a:ea typeface="+mn-ea"/>
                          <a:cs typeface="+mn-cs"/>
                        </a:rPr>
                        <a:t>Accuracy Score: 0.94</a:t>
                      </a:r>
                      <a:endParaRPr lang="en-IN" dirty="0"/>
                    </a:p>
                    <a:p>
                      <a:endParaRPr lang="en-IN" dirty="0"/>
                    </a:p>
                  </a:txBody>
                  <a:tcPr>
                    <a:solidFill>
                      <a:schemeClr val="accent5">
                        <a:lumMod val="75000"/>
                      </a:schemeClr>
                    </a:solidFill>
                  </a:tcPr>
                </a:tc>
                <a:extLst>
                  <a:ext uri="{0D108BD9-81ED-4DB2-BD59-A6C34878D82A}">
                    <a16:rowId xmlns:a16="http://schemas.microsoft.com/office/drawing/2014/main" val="3676516069"/>
                  </a:ext>
                </a:extLst>
              </a:tr>
            </a:tbl>
          </a:graphicData>
        </a:graphic>
      </p:graphicFrame>
      <p:pic>
        <p:nvPicPr>
          <p:cNvPr id="6146" name="Picture 2">
            <a:extLst>
              <a:ext uri="{FF2B5EF4-FFF2-40B4-BE49-F238E27FC236}">
                <a16:creationId xmlns:a16="http://schemas.microsoft.com/office/drawing/2014/main" id="{BB47C436-726C-40A1-B8D8-71584875C6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7620" y="1790987"/>
            <a:ext cx="2916380" cy="2669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846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703A4D-134D-61A3-0D2B-916571D2A3A1}"/>
              </a:ext>
            </a:extLst>
          </p:cNvPr>
          <p:cNvSpPr txBox="1"/>
          <p:nvPr/>
        </p:nvSpPr>
        <p:spPr>
          <a:xfrm>
            <a:off x="2490354" y="49687"/>
            <a:ext cx="3193473" cy="307777"/>
          </a:xfrm>
          <a:prstGeom prst="rect">
            <a:avLst/>
          </a:prstGeom>
          <a:solidFill>
            <a:schemeClr val="accent5">
              <a:lumMod val="75000"/>
            </a:schemeClr>
          </a:solidFill>
        </p:spPr>
        <p:txBody>
          <a:bodyPr wrap="square" rtlCol="0">
            <a:spAutoFit/>
          </a:bodyPr>
          <a:lstStyle/>
          <a:p>
            <a:pPr algn="ctr"/>
            <a:r>
              <a:rPr lang="en-US" dirty="0">
                <a:solidFill>
                  <a:schemeClr val="tx1"/>
                </a:solidFill>
              </a:rPr>
              <a:t>Light GBM</a:t>
            </a:r>
            <a:endParaRPr lang="en-IN" dirty="0">
              <a:solidFill>
                <a:schemeClr val="tx1"/>
              </a:solidFill>
            </a:endParaRPr>
          </a:p>
        </p:txBody>
      </p:sp>
      <p:sp>
        <p:nvSpPr>
          <p:cNvPr id="3" name="Rectangle 1">
            <a:extLst>
              <a:ext uri="{FF2B5EF4-FFF2-40B4-BE49-F238E27FC236}">
                <a16:creationId xmlns:a16="http://schemas.microsoft.com/office/drawing/2014/main" id="{670380E9-16DF-3A9D-6AFC-42D1F468184A}"/>
              </a:ext>
            </a:extLst>
          </p:cNvPr>
          <p:cNvSpPr>
            <a:spLocks noChangeArrowheads="1"/>
          </p:cNvSpPr>
          <p:nvPr/>
        </p:nvSpPr>
        <p:spPr bwMode="auto">
          <a:xfrm>
            <a:off x="0" y="419019"/>
            <a:ext cx="9144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Light GBM</a:t>
            </a:r>
            <a:r>
              <a:rPr kumimoji="0" lang="en-US" altLang="en-US" sz="1800" b="0" i="0" u="none" strike="noStrike" cap="none" normalizeH="0" baseline="0" dirty="0">
                <a:ln>
                  <a:noFill/>
                </a:ln>
                <a:solidFill>
                  <a:schemeClr val="tx1"/>
                </a:solidFill>
                <a:effectLst/>
                <a:latin typeface="Arial" panose="020B0604020202020204" pitchFamily="34" charset="0"/>
              </a:rPr>
              <a:t> is a gradient boosting framework that uses tree-based learning algorithms, designed for speed and efficiency. It splits trees leaf-wise rather than level-wise, which reduces loss more effectively and makes it faster for large datasets.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55CC0476-D30B-439C-29CB-45ABE2536187}"/>
              </a:ext>
            </a:extLst>
          </p:cNvPr>
          <p:cNvGraphicFramePr>
            <a:graphicFrameLocks noGrp="1"/>
          </p:cNvGraphicFramePr>
          <p:nvPr>
            <p:extLst>
              <p:ext uri="{D42A27DB-BD31-4B8C-83A1-F6EECF244321}">
                <p14:modId xmlns:p14="http://schemas.microsoft.com/office/powerpoint/2010/main" val="2506669394"/>
              </p:ext>
            </p:extLst>
          </p:nvPr>
        </p:nvGraphicFramePr>
        <p:xfrm>
          <a:off x="117763" y="2389332"/>
          <a:ext cx="6096000" cy="1850159"/>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919841903"/>
                    </a:ext>
                  </a:extLst>
                </a:gridCol>
                <a:gridCol w="1219200">
                  <a:extLst>
                    <a:ext uri="{9D8B030D-6E8A-4147-A177-3AD203B41FA5}">
                      <a16:colId xmlns:a16="http://schemas.microsoft.com/office/drawing/2014/main" val="824071298"/>
                    </a:ext>
                  </a:extLst>
                </a:gridCol>
                <a:gridCol w="1219200">
                  <a:extLst>
                    <a:ext uri="{9D8B030D-6E8A-4147-A177-3AD203B41FA5}">
                      <a16:colId xmlns:a16="http://schemas.microsoft.com/office/drawing/2014/main" val="152146300"/>
                    </a:ext>
                  </a:extLst>
                </a:gridCol>
                <a:gridCol w="1219200">
                  <a:extLst>
                    <a:ext uri="{9D8B030D-6E8A-4147-A177-3AD203B41FA5}">
                      <a16:colId xmlns:a16="http://schemas.microsoft.com/office/drawing/2014/main" val="788745556"/>
                    </a:ext>
                  </a:extLst>
                </a:gridCol>
                <a:gridCol w="1219200">
                  <a:extLst>
                    <a:ext uri="{9D8B030D-6E8A-4147-A177-3AD203B41FA5}">
                      <a16:colId xmlns:a16="http://schemas.microsoft.com/office/drawing/2014/main" val="416447100"/>
                    </a:ext>
                  </a:extLst>
                </a:gridCol>
              </a:tblGrid>
              <a:tr h="370840">
                <a:tc>
                  <a:txBody>
                    <a:bodyPr/>
                    <a:lstStyle/>
                    <a:p>
                      <a:endParaRPr lang="en-IN"/>
                    </a:p>
                  </a:txBody>
                  <a:tcPr>
                    <a:solidFill>
                      <a:schemeClr val="accent5">
                        <a:lumMod val="75000"/>
                      </a:schemeClr>
                    </a:solidFill>
                  </a:tcPr>
                </a:tc>
                <a:tc>
                  <a:txBody>
                    <a:bodyPr/>
                    <a:lstStyle/>
                    <a:p>
                      <a:r>
                        <a:rPr lang="en-US" dirty="0"/>
                        <a:t>precision</a:t>
                      </a:r>
                      <a:endParaRPr lang="en-IN" dirty="0"/>
                    </a:p>
                  </a:txBody>
                  <a:tcPr>
                    <a:solidFill>
                      <a:schemeClr val="accent5">
                        <a:lumMod val="75000"/>
                      </a:schemeClr>
                    </a:solidFill>
                  </a:tcPr>
                </a:tc>
                <a:tc>
                  <a:txBody>
                    <a:bodyPr/>
                    <a:lstStyle/>
                    <a:p>
                      <a:r>
                        <a:rPr lang="en-US" dirty="0"/>
                        <a:t>recall</a:t>
                      </a:r>
                      <a:endParaRPr lang="en-IN" dirty="0"/>
                    </a:p>
                  </a:txBody>
                  <a:tcPr>
                    <a:solidFill>
                      <a:schemeClr val="accent5">
                        <a:lumMod val="75000"/>
                      </a:schemeClr>
                    </a:solidFill>
                  </a:tcPr>
                </a:tc>
                <a:tc>
                  <a:txBody>
                    <a:bodyPr/>
                    <a:lstStyle/>
                    <a:p>
                      <a:r>
                        <a:rPr lang="en-US" dirty="0"/>
                        <a:t>F1_sorce</a:t>
                      </a:r>
                      <a:endParaRPr lang="en-IN" dirty="0"/>
                    </a:p>
                  </a:txBody>
                  <a:tcPr>
                    <a:solidFill>
                      <a:schemeClr val="accent5">
                        <a:lumMod val="75000"/>
                      </a:schemeClr>
                    </a:solidFill>
                  </a:tcPr>
                </a:tc>
                <a:tc>
                  <a:txBody>
                    <a:bodyPr/>
                    <a:lstStyle/>
                    <a:p>
                      <a:r>
                        <a:rPr lang="en-US" dirty="0"/>
                        <a:t>support</a:t>
                      </a:r>
                      <a:endParaRPr lang="en-IN" dirty="0"/>
                    </a:p>
                  </a:txBody>
                  <a:tcPr>
                    <a:solidFill>
                      <a:schemeClr val="accent5">
                        <a:lumMod val="75000"/>
                      </a:schemeClr>
                    </a:solidFill>
                  </a:tcPr>
                </a:tc>
                <a:extLst>
                  <a:ext uri="{0D108BD9-81ED-4DB2-BD59-A6C34878D82A}">
                    <a16:rowId xmlns:a16="http://schemas.microsoft.com/office/drawing/2014/main" val="1265342381"/>
                  </a:ext>
                </a:extLst>
              </a:tr>
              <a:tr h="370840">
                <a:tc>
                  <a:txBody>
                    <a:bodyPr/>
                    <a:lstStyle/>
                    <a:p>
                      <a:r>
                        <a:rPr lang="en-US" dirty="0">
                          <a:highlight>
                            <a:srgbClr val="0000FF"/>
                          </a:highlight>
                        </a:rPr>
                        <a:t>0</a:t>
                      </a:r>
                      <a:endParaRPr lang="en-IN" dirty="0">
                        <a:highlight>
                          <a:srgbClr val="0000FF"/>
                        </a:highlight>
                      </a:endParaRPr>
                    </a:p>
                  </a:txBody>
                  <a:tcPr/>
                </a:tc>
                <a:tc>
                  <a:txBody>
                    <a:bodyPr/>
                    <a:lstStyle/>
                    <a:p>
                      <a:r>
                        <a:rPr lang="en-US" dirty="0">
                          <a:highlight>
                            <a:srgbClr val="0000FF"/>
                          </a:highlight>
                        </a:rPr>
                        <a:t>1.00</a:t>
                      </a:r>
                      <a:endParaRPr lang="en-IN" dirty="0">
                        <a:highlight>
                          <a:srgbClr val="0000FF"/>
                        </a:highlight>
                      </a:endParaRPr>
                    </a:p>
                  </a:txBody>
                  <a:tcPr/>
                </a:tc>
                <a:tc>
                  <a:txBody>
                    <a:bodyPr/>
                    <a:lstStyle/>
                    <a:p>
                      <a:r>
                        <a:rPr lang="en-US" dirty="0">
                          <a:highlight>
                            <a:srgbClr val="0000FF"/>
                          </a:highlight>
                        </a:rPr>
                        <a:t>1.00</a:t>
                      </a:r>
                      <a:endParaRPr lang="en-IN" dirty="0">
                        <a:highlight>
                          <a:srgbClr val="0000FF"/>
                        </a:highlight>
                      </a:endParaRPr>
                    </a:p>
                  </a:txBody>
                  <a:tcPr/>
                </a:tc>
                <a:tc>
                  <a:txBody>
                    <a:bodyPr/>
                    <a:lstStyle/>
                    <a:p>
                      <a:r>
                        <a:rPr lang="en-US" dirty="0">
                          <a:highlight>
                            <a:srgbClr val="0000FF"/>
                          </a:highlight>
                        </a:rPr>
                        <a:t>1.00</a:t>
                      </a:r>
                      <a:endParaRPr lang="en-IN" dirty="0">
                        <a:highlight>
                          <a:srgbClr val="0000FF"/>
                        </a:highlight>
                      </a:endParaRPr>
                    </a:p>
                  </a:txBody>
                  <a:tcPr/>
                </a:tc>
                <a:tc>
                  <a:txBody>
                    <a:bodyPr/>
                    <a:lstStyle/>
                    <a:p>
                      <a:r>
                        <a:rPr lang="en-US" dirty="0">
                          <a:highlight>
                            <a:srgbClr val="0000FF"/>
                          </a:highlight>
                        </a:rPr>
                        <a:t>5</a:t>
                      </a:r>
                      <a:endParaRPr lang="en-IN" dirty="0">
                        <a:highlight>
                          <a:srgbClr val="0000FF"/>
                        </a:highlight>
                      </a:endParaRPr>
                    </a:p>
                  </a:txBody>
                  <a:tcPr/>
                </a:tc>
                <a:extLst>
                  <a:ext uri="{0D108BD9-81ED-4DB2-BD59-A6C34878D82A}">
                    <a16:rowId xmlns:a16="http://schemas.microsoft.com/office/drawing/2014/main" val="623283322"/>
                  </a:ext>
                </a:extLst>
              </a:tr>
              <a:tr h="370840">
                <a:tc>
                  <a:txBody>
                    <a:bodyPr/>
                    <a:lstStyle/>
                    <a:p>
                      <a:r>
                        <a:rPr lang="en-US" dirty="0">
                          <a:highlight>
                            <a:srgbClr val="0000FF"/>
                          </a:highlight>
                        </a:rPr>
                        <a:t>1</a:t>
                      </a:r>
                      <a:endParaRPr lang="en-IN" dirty="0">
                        <a:highlight>
                          <a:srgbClr val="0000FF"/>
                        </a:highlight>
                      </a:endParaRPr>
                    </a:p>
                  </a:txBody>
                  <a:tcPr/>
                </a:tc>
                <a:tc>
                  <a:txBody>
                    <a:bodyPr/>
                    <a:lstStyle/>
                    <a:p>
                      <a:r>
                        <a:rPr lang="en-US" dirty="0">
                          <a:highlight>
                            <a:srgbClr val="0000FF"/>
                          </a:highlight>
                        </a:rPr>
                        <a:t>1.00</a:t>
                      </a:r>
                      <a:endParaRPr lang="en-IN" dirty="0">
                        <a:highlight>
                          <a:srgbClr val="0000FF"/>
                        </a:highlight>
                      </a:endParaRPr>
                    </a:p>
                  </a:txBody>
                  <a:tcPr/>
                </a:tc>
                <a:tc>
                  <a:txBody>
                    <a:bodyPr/>
                    <a:lstStyle/>
                    <a:p>
                      <a:r>
                        <a:rPr lang="en-US" dirty="0">
                          <a:highlight>
                            <a:srgbClr val="0000FF"/>
                          </a:highlight>
                        </a:rPr>
                        <a:t>0.67</a:t>
                      </a:r>
                      <a:endParaRPr lang="en-IN" dirty="0">
                        <a:highlight>
                          <a:srgbClr val="0000FF"/>
                        </a:highlight>
                      </a:endParaRPr>
                    </a:p>
                  </a:txBody>
                  <a:tcPr/>
                </a:tc>
                <a:tc>
                  <a:txBody>
                    <a:bodyPr/>
                    <a:lstStyle/>
                    <a:p>
                      <a:r>
                        <a:rPr lang="en-US" dirty="0">
                          <a:highlight>
                            <a:srgbClr val="0000FF"/>
                          </a:highlight>
                        </a:rPr>
                        <a:t>0.80</a:t>
                      </a:r>
                      <a:endParaRPr lang="en-IN" dirty="0">
                        <a:highlight>
                          <a:srgbClr val="0000FF"/>
                        </a:highlight>
                      </a:endParaRPr>
                    </a:p>
                  </a:txBody>
                  <a:tcPr/>
                </a:tc>
                <a:tc>
                  <a:txBody>
                    <a:bodyPr/>
                    <a:lstStyle/>
                    <a:p>
                      <a:r>
                        <a:rPr lang="en-US" dirty="0">
                          <a:highlight>
                            <a:srgbClr val="0000FF"/>
                          </a:highlight>
                        </a:rPr>
                        <a:t>6</a:t>
                      </a:r>
                      <a:endParaRPr lang="en-IN" dirty="0">
                        <a:highlight>
                          <a:srgbClr val="0000FF"/>
                        </a:highlight>
                      </a:endParaRPr>
                    </a:p>
                  </a:txBody>
                  <a:tcPr/>
                </a:tc>
                <a:extLst>
                  <a:ext uri="{0D108BD9-81ED-4DB2-BD59-A6C34878D82A}">
                    <a16:rowId xmlns:a16="http://schemas.microsoft.com/office/drawing/2014/main" val="3216382256"/>
                  </a:ext>
                </a:extLst>
              </a:tr>
              <a:tr h="370840">
                <a:tc>
                  <a:txBody>
                    <a:bodyPr/>
                    <a:lstStyle/>
                    <a:p>
                      <a:r>
                        <a:rPr lang="en-US" dirty="0">
                          <a:highlight>
                            <a:srgbClr val="0000FF"/>
                          </a:highlight>
                        </a:rPr>
                        <a:t>2</a:t>
                      </a:r>
                      <a:endParaRPr lang="en-IN" dirty="0">
                        <a:highlight>
                          <a:srgbClr val="0000FF"/>
                        </a:highlight>
                      </a:endParaRPr>
                    </a:p>
                  </a:txBody>
                  <a:tcPr/>
                </a:tc>
                <a:tc>
                  <a:txBody>
                    <a:bodyPr/>
                    <a:lstStyle/>
                    <a:p>
                      <a:r>
                        <a:rPr lang="en-US" dirty="0">
                          <a:highlight>
                            <a:srgbClr val="0000FF"/>
                          </a:highlight>
                        </a:rPr>
                        <a:t>1.00</a:t>
                      </a:r>
                      <a:endParaRPr lang="en-IN" dirty="0">
                        <a:highlight>
                          <a:srgbClr val="0000FF"/>
                        </a:highlight>
                      </a:endParaRPr>
                    </a:p>
                  </a:txBody>
                  <a:tcPr/>
                </a:tc>
                <a:tc>
                  <a:txBody>
                    <a:bodyPr/>
                    <a:lstStyle/>
                    <a:p>
                      <a:r>
                        <a:rPr lang="en-US" dirty="0">
                          <a:highlight>
                            <a:srgbClr val="0000FF"/>
                          </a:highlight>
                        </a:rPr>
                        <a:t>1.00</a:t>
                      </a:r>
                      <a:endParaRPr lang="en-IN" dirty="0">
                        <a:highlight>
                          <a:srgbClr val="0000FF"/>
                        </a:highlight>
                      </a:endParaRPr>
                    </a:p>
                  </a:txBody>
                  <a:tcPr/>
                </a:tc>
                <a:tc>
                  <a:txBody>
                    <a:bodyPr/>
                    <a:lstStyle/>
                    <a:p>
                      <a:r>
                        <a:rPr lang="en-US" dirty="0">
                          <a:highlight>
                            <a:srgbClr val="0000FF"/>
                          </a:highlight>
                        </a:rPr>
                        <a:t>1.00</a:t>
                      </a:r>
                      <a:endParaRPr lang="en-IN" dirty="0">
                        <a:highlight>
                          <a:srgbClr val="0000FF"/>
                        </a:highlight>
                      </a:endParaRPr>
                    </a:p>
                  </a:txBody>
                  <a:tcPr/>
                </a:tc>
                <a:tc>
                  <a:txBody>
                    <a:bodyPr/>
                    <a:lstStyle/>
                    <a:p>
                      <a:r>
                        <a:rPr lang="en-US" dirty="0">
                          <a:highlight>
                            <a:srgbClr val="0000FF"/>
                          </a:highlight>
                        </a:rPr>
                        <a:t>2</a:t>
                      </a:r>
                      <a:endParaRPr lang="en-IN" dirty="0">
                        <a:highlight>
                          <a:srgbClr val="0000FF"/>
                        </a:highlight>
                      </a:endParaRPr>
                    </a:p>
                  </a:txBody>
                  <a:tcPr/>
                </a:tc>
                <a:extLst>
                  <a:ext uri="{0D108BD9-81ED-4DB2-BD59-A6C34878D82A}">
                    <a16:rowId xmlns:a16="http://schemas.microsoft.com/office/drawing/2014/main" val="25013123"/>
                  </a:ext>
                </a:extLst>
              </a:tr>
              <a:tr h="366799">
                <a:tc>
                  <a:txBody>
                    <a:bodyPr/>
                    <a:lstStyle/>
                    <a:p>
                      <a:r>
                        <a:rPr lang="en-US" dirty="0">
                          <a:highlight>
                            <a:srgbClr val="0000FF"/>
                          </a:highlight>
                        </a:rPr>
                        <a:t>3</a:t>
                      </a:r>
                      <a:endParaRPr lang="en-IN" dirty="0">
                        <a:highlight>
                          <a:srgbClr val="0000FF"/>
                        </a:highlight>
                      </a:endParaRPr>
                    </a:p>
                  </a:txBody>
                  <a:tcPr/>
                </a:tc>
                <a:tc>
                  <a:txBody>
                    <a:bodyPr/>
                    <a:lstStyle/>
                    <a:p>
                      <a:r>
                        <a:rPr lang="en-US" dirty="0">
                          <a:highlight>
                            <a:srgbClr val="0000FF"/>
                          </a:highlight>
                        </a:rPr>
                        <a:t>0.60</a:t>
                      </a:r>
                      <a:endParaRPr lang="en-IN" dirty="0">
                        <a:highlight>
                          <a:srgbClr val="0000FF"/>
                        </a:highlight>
                      </a:endParaRPr>
                    </a:p>
                  </a:txBody>
                  <a:tcPr/>
                </a:tc>
                <a:tc>
                  <a:txBody>
                    <a:bodyPr/>
                    <a:lstStyle/>
                    <a:p>
                      <a:r>
                        <a:rPr lang="en-US" dirty="0">
                          <a:highlight>
                            <a:srgbClr val="0000FF"/>
                          </a:highlight>
                        </a:rPr>
                        <a:t>1.00</a:t>
                      </a:r>
                      <a:endParaRPr lang="en-IN" dirty="0">
                        <a:highlight>
                          <a:srgbClr val="0000FF"/>
                        </a:highlight>
                      </a:endParaRPr>
                    </a:p>
                  </a:txBody>
                  <a:tcPr/>
                </a:tc>
                <a:tc>
                  <a:txBody>
                    <a:bodyPr/>
                    <a:lstStyle/>
                    <a:p>
                      <a:r>
                        <a:rPr lang="en-US" dirty="0">
                          <a:highlight>
                            <a:srgbClr val="0000FF"/>
                          </a:highlight>
                        </a:rPr>
                        <a:t>0.75</a:t>
                      </a:r>
                      <a:endParaRPr lang="en-IN" dirty="0">
                        <a:highlight>
                          <a:srgbClr val="0000FF"/>
                        </a:highlight>
                      </a:endParaRPr>
                    </a:p>
                  </a:txBody>
                  <a:tcPr/>
                </a:tc>
                <a:tc>
                  <a:txBody>
                    <a:bodyPr/>
                    <a:lstStyle/>
                    <a:p>
                      <a:r>
                        <a:rPr lang="en-US" dirty="0">
                          <a:highlight>
                            <a:srgbClr val="0000FF"/>
                          </a:highlight>
                        </a:rPr>
                        <a:t>3</a:t>
                      </a:r>
                      <a:endParaRPr lang="en-IN" dirty="0">
                        <a:highlight>
                          <a:srgbClr val="0000FF"/>
                        </a:highlight>
                      </a:endParaRPr>
                    </a:p>
                  </a:txBody>
                  <a:tcPr/>
                </a:tc>
                <a:extLst>
                  <a:ext uri="{0D108BD9-81ED-4DB2-BD59-A6C34878D82A}">
                    <a16:rowId xmlns:a16="http://schemas.microsoft.com/office/drawing/2014/main" val="619727037"/>
                  </a:ext>
                </a:extLst>
              </a:tr>
            </a:tbl>
          </a:graphicData>
        </a:graphic>
      </p:graphicFrame>
      <p:sp>
        <p:nvSpPr>
          <p:cNvPr id="6" name="TextBox 5">
            <a:extLst>
              <a:ext uri="{FF2B5EF4-FFF2-40B4-BE49-F238E27FC236}">
                <a16:creationId xmlns:a16="http://schemas.microsoft.com/office/drawing/2014/main" id="{97F8CC3A-C4DB-BB0A-E8E0-D4C7DBB87D78}"/>
              </a:ext>
            </a:extLst>
          </p:cNvPr>
          <p:cNvSpPr txBox="1"/>
          <p:nvPr/>
        </p:nvSpPr>
        <p:spPr>
          <a:xfrm>
            <a:off x="192232" y="1472935"/>
            <a:ext cx="4596244" cy="738664"/>
          </a:xfrm>
          <a:prstGeom prst="rect">
            <a:avLst/>
          </a:prstGeom>
          <a:noFill/>
        </p:spPr>
        <p:txBody>
          <a:bodyPr wrap="square">
            <a:spAutoFit/>
          </a:bodyPr>
          <a:lstStyle/>
          <a:p>
            <a:br>
              <a:rPr lang="en-IN" dirty="0">
                <a:solidFill>
                  <a:srgbClr val="0070C0"/>
                </a:solidFill>
              </a:rPr>
            </a:br>
            <a:r>
              <a:rPr lang="en-IN" b="0" i="0" dirty="0">
                <a:solidFill>
                  <a:srgbClr val="0070C0"/>
                </a:solidFill>
                <a:effectLst/>
                <a:latin typeface="Courier New" panose="02070309020205020404" pitchFamily="49" charset="0"/>
              </a:rPr>
              <a:t>Light GBM </a:t>
            </a:r>
          </a:p>
          <a:p>
            <a:r>
              <a:rPr lang="en-IN" b="0" i="0" dirty="0">
                <a:solidFill>
                  <a:srgbClr val="0070C0"/>
                </a:solidFill>
                <a:effectLst/>
                <a:latin typeface="Courier New" panose="02070309020205020404" pitchFamily="49" charset="0"/>
              </a:rPr>
              <a:t>Classification Report:</a:t>
            </a:r>
            <a:endParaRPr lang="en-IN" dirty="0">
              <a:solidFill>
                <a:srgbClr val="0070C0"/>
              </a:solidFill>
            </a:endParaRPr>
          </a:p>
        </p:txBody>
      </p:sp>
      <p:sp>
        <p:nvSpPr>
          <p:cNvPr id="9" name="TextBox 8">
            <a:extLst>
              <a:ext uri="{FF2B5EF4-FFF2-40B4-BE49-F238E27FC236}">
                <a16:creationId xmlns:a16="http://schemas.microsoft.com/office/drawing/2014/main" id="{E23F34F7-BCE8-BFE1-29AF-D7A850E2E311}"/>
              </a:ext>
            </a:extLst>
          </p:cNvPr>
          <p:cNvSpPr txBox="1"/>
          <p:nvPr/>
        </p:nvSpPr>
        <p:spPr>
          <a:xfrm>
            <a:off x="5387686" y="4685328"/>
            <a:ext cx="3229841" cy="369332"/>
          </a:xfrm>
          <a:prstGeom prst="rect">
            <a:avLst/>
          </a:prstGeom>
          <a:solidFill>
            <a:schemeClr val="accent5">
              <a:lumMod val="75000"/>
            </a:schemeClr>
          </a:solidFill>
        </p:spPr>
        <p:txBody>
          <a:bodyPr wrap="square">
            <a:spAutoFit/>
          </a:bodyPr>
          <a:lstStyle/>
          <a:p>
            <a:r>
              <a:rPr lang="en-IN" b="0" i="0" dirty="0">
                <a:solidFill>
                  <a:srgbClr val="1F1F1F"/>
                </a:solidFill>
                <a:effectLst/>
                <a:latin typeface="Courier New" panose="02070309020205020404" pitchFamily="49" charset="0"/>
              </a:rPr>
              <a:t>Accuracy Score: 0.88</a:t>
            </a:r>
            <a:endParaRPr lang="en-IN" dirty="0"/>
          </a:p>
        </p:txBody>
      </p:sp>
      <p:pic>
        <p:nvPicPr>
          <p:cNvPr id="4098" name="Picture 2">
            <a:extLst>
              <a:ext uri="{FF2B5EF4-FFF2-40B4-BE49-F238E27FC236}">
                <a16:creationId xmlns:a16="http://schemas.microsoft.com/office/drawing/2014/main" id="{53FDF75A-C0F5-4EB8-A6D8-A9ABA31D78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5995" y="1356408"/>
            <a:ext cx="2738005" cy="3010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589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5B860C-4E28-C7C4-D1FF-6014B4B6120E}"/>
              </a:ext>
            </a:extLst>
          </p:cNvPr>
          <p:cNvSpPr txBox="1"/>
          <p:nvPr/>
        </p:nvSpPr>
        <p:spPr>
          <a:xfrm>
            <a:off x="3144983" y="0"/>
            <a:ext cx="2382982" cy="369332"/>
          </a:xfrm>
          <a:prstGeom prst="rect">
            <a:avLst/>
          </a:prstGeom>
          <a:solidFill>
            <a:schemeClr val="accent5">
              <a:lumMod val="75000"/>
            </a:schemeClr>
          </a:solidFill>
        </p:spPr>
        <p:txBody>
          <a:bodyPr wrap="square" rtlCol="0">
            <a:spAutoFit/>
          </a:bodyPr>
          <a:lstStyle/>
          <a:p>
            <a:pPr algn="ctr"/>
            <a:r>
              <a:rPr lang="en-US" dirty="0">
                <a:solidFill>
                  <a:schemeClr val="bg1"/>
                </a:solidFill>
              </a:rPr>
              <a:t>XGBOOST</a:t>
            </a:r>
            <a:endParaRPr lang="en-IN" dirty="0">
              <a:solidFill>
                <a:schemeClr val="bg1"/>
              </a:solidFill>
            </a:endParaRPr>
          </a:p>
        </p:txBody>
      </p:sp>
      <p:sp>
        <p:nvSpPr>
          <p:cNvPr id="4" name="TextBox 3">
            <a:extLst>
              <a:ext uri="{FF2B5EF4-FFF2-40B4-BE49-F238E27FC236}">
                <a16:creationId xmlns:a16="http://schemas.microsoft.com/office/drawing/2014/main" id="{DEB4B408-8C4D-B14E-3D5B-F1EF1E16AF92}"/>
              </a:ext>
            </a:extLst>
          </p:cNvPr>
          <p:cNvSpPr txBox="1"/>
          <p:nvPr/>
        </p:nvSpPr>
        <p:spPr>
          <a:xfrm>
            <a:off x="48492" y="452460"/>
            <a:ext cx="9095508" cy="738664"/>
          </a:xfrm>
          <a:prstGeom prst="rect">
            <a:avLst/>
          </a:prstGeom>
          <a:noFill/>
        </p:spPr>
        <p:txBody>
          <a:bodyPr wrap="square">
            <a:spAutoFit/>
          </a:bodyPr>
          <a:lstStyle/>
          <a:p>
            <a:r>
              <a:rPr lang="en-US" dirty="0">
                <a:solidFill>
                  <a:schemeClr val="tx1"/>
                </a:solidFill>
              </a:rPr>
              <a:t>The </a:t>
            </a:r>
            <a:r>
              <a:rPr lang="en-US" b="1" dirty="0">
                <a:solidFill>
                  <a:schemeClr val="tx1"/>
                </a:solidFill>
              </a:rPr>
              <a:t>XG Boost</a:t>
            </a:r>
            <a:r>
              <a:rPr lang="en-US" dirty="0">
                <a:solidFill>
                  <a:schemeClr val="tx1"/>
                </a:solidFill>
              </a:rPr>
              <a:t> model is a powerful, scalable machine learning algorithm based on gradient boosting, used for both classification and regression tasks. It works by building an ensemble of decision trees, where each new tree corrects the errors made by the previous ones, optimizing for speed and performance.</a:t>
            </a:r>
            <a:endParaRPr lang="en-IN" dirty="0">
              <a:solidFill>
                <a:schemeClr val="tx1"/>
              </a:solidFill>
            </a:endParaRPr>
          </a:p>
        </p:txBody>
      </p:sp>
      <p:graphicFrame>
        <p:nvGraphicFramePr>
          <p:cNvPr id="5" name="Table 4">
            <a:extLst>
              <a:ext uri="{FF2B5EF4-FFF2-40B4-BE49-F238E27FC236}">
                <a16:creationId xmlns:a16="http://schemas.microsoft.com/office/drawing/2014/main" id="{6CAFD1B7-3BAE-AB64-7437-7F0061D4EC03}"/>
              </a:ext>
            </a:extLst>
          </p:cNvPr>
          <p:cNvGraphicFramePr>
            <a:graphicFrameLocks noGrp="1"/>
          </p:cNvGraphicFramePr>
          <p:nvPr>
            <p:extLst>
              <p:ext uri="{D42A27DB-BD31-4B8C-83A1-F6EECF244321}">
                <p14:modId xmlns:p14="http://schemas.microsoft.com/office/powerpoint/2010/main" val="2691320370"/>
              </p:ext>
            </p:extLst>
          </p:nvPr>
        </p:nvGraphicFramePr>
        <p:xfrm>
          <a:off x="0" y="2339163"/>
          <a:ext cx="5624625" cy="2188385"/>
        </p:xfrm>
        <a:graphic>
          <a:graphicData uri="http://schemas.openxmlformats.org/drawingml/2006/table">
            <a:tbl>
              <a:tblPr firstRow="1" bandRow="1">
                <a:tableStyleId>{5C22544A-7EE6-4342-B048-85BDC9FD1C3A}</a:tableStyleId>
              </a:tblPr>
              <a:tblGrid>
                <a:gridCol w="1124925">
                  <a:extLst>
                    <a:ext uri="{9D8B030D-6E8A-4147-A177-3AD203B41FA5}">
                      <a16:colId xmlns:a16="http://schemas.microsoft.com/office/drawing/2014/main" val="1702862739"/>
                    </a:ext>
                  </a:extLst>
                </a:gridCol>
                <a:gridCol w="1124925">
                  <a:extLst>
                    <a:ext uri="{9D8B030D-6E8A-4147-A177-3AD203B41FA5}">
                      <a16:colId xmlns:a16="http://schemas.microsoft.com/office/drawing/2014/main" val="2435169973"/>
                    </a:ext>
                  </a:extLst>
                </a:gridCol>
                <a:gridCol w="1124925">
                  <a:extLst>
                    <a:ext uri="{9D8B030D-6E8A-4147-A177-3AD203B41FA5}">
                      <a16:colId xmlns:a16="http://schemas.microsoft.com/office/drawing/2014/main" val="975923899"/>
                    </a:ext>
                  </a:extLst>
                </a:gridCol>
                <a:gridCol w="1124925">
                  <a:extLst>
                    <a:ext uri="{9D8B030D-6E8A-4147-A177-3AD203B41FA5}">
                      <a16:colId xmlns:a16="http://schemas.microsoft.com/office/drawing/2014/main" val="3356010391"/>
                    </a:ext>
                  </a:extLst>
                </a:gridCol>
                <a:gridCol w="1124925">
                  <a:extLst>
                    <a:ext uri="{9D8B030D-6E8A-4147-A177-3AD203B41FA5}">
                      <a16:colId xmlns:a16="http://schemas.microsoft.com/office/drawing/2014/main" val="1920136923"/>
                    </a:ext>
                  </a:extLst>
                </a:gridCol>
              </a:tblGrid>
              <a:tr h="437677">
                <a:tc>
                  <a:txBody>
                    <a:bodyPr/>
                    <a:lstStyle/>
                    <a:p>
                      <a:endParaRPr lang="en-IN"/>
                    </a:p>
                  </a:txBody>
                  <a:tcPr>
                    <a:solidFill>
                      <a:schemeClr val="accent5">
                        <a:lumMod val="75000"/>
                      </a:schemeClr>
                    </a:solidFill>
                  </a:tcPr>
                </a:tc>
                <a:tc>
                  <a:txBody>
                    <a:bodyPr/>
                    <a:lstStyle/>
                    <a:p>
                      <a:r>
                        <a:rPr lang="en-US" dirty="0"/>
                        <a:t>precision</a:t>
                      </a:r>
                      <a:endParaRPr lang="en-IN" dirty="0"/>
                    </a:p>
                  </a:txBody>
                  <a:tcPr>
                    <a:solidFill>
                      <a:schemeClr val="accent5">
                        <a:lumMod val="75000"/>
                      </a:schemeClr>
                    </a:solidFill>
                  </a:tcPr>
                </a:tc>
                <a:tc>
                  <a:txBody>
                    <a:bodyPr/>
                    <a:lstStyle/>
                    <a:p>
                      <a:r>
                        <a:rPr lang="en-US" dirty="0"/>
                        <a:t>recall</a:t>
                      </a:r>
                      <a:endParaRPr lang="en-IN" dirty="0"/>
                    </a:p>
                  </a:txBody>
                  <a:tcPr>
                    <a:solidFill>
                      <a:schemeClr val="accent5">
                        <a:lumMod val="75000"/>
                      </a:schemeClr>
                    </a:solidFill>
                  </a:tcPr>
                </a:tc>
                <a:tc>
                  <a:txBody>
                    <a:bodyPr/>
                    <a:lstStyle/>
                    <a:p>
                      <a:r>
                        <a:rPr lang="en-US" dirty="0"/>
                        <a:t>F1_sorce</a:t>
                      </a:r>
                      <a:endParaRPr lang="en-IN" dirty="0"/>
                    </a:p>
                  </a:txBody>
                  <a:tcPr>
                    <a:solidFill>
                      <a:schemeClr val="accent5">
                        <a:lumMod val="75000"/>
                      </a:schemeClr>
                    </a:solidFill>
                  </a:tcPr>
                </a:tc>
                <a:tc>
                  <a:txBody>
                    <a:bodyPr/>
                    <a:lstStyle/>
                    <a:p>
                      <a:r>
                        <a:rPr lang="en-US" dirty="0"/>
                        <a:t>support</a:t>
                      </a:r>
                      <a:endParaRPr lang="en-IN" dirty="0"/>
                    </a:p>
                  </a:txBody>
                  <a:tcPr>
                    <a:solidFill>
                      <a:schemeClr val="accent5">
                        <a:lumMod val="75000"/>
                      </a:schemeClr>
                    </a:solidFill>
                  </a:tcPr>
                </a:tc>
                <a:extLst>
                  <a:ext uri="{0D108BD9-81ED-4DB2-BD59-A6C34878D82A}">
                    <a16:rowId xmlns:a16="http://schemas.microsoft.com/office/drawing/2014/main" val="2129316710"/>
                  </a:ext>
                </a:extLst>
              </a:tr>
              <a:tr h="437677">
                <a:tc>
                  <a:txBody>
                    <a:bodyPr/>
                    <a:lstStyle/>
                    <a:p>
                      <a:r>
                        <a:rPr lang="en-US" dirty="0">
                          <a:highlight>
                            <a:srgbClr val="0000FF"/>
                          </a:highlight>
                        </a:rPr>
                        <a:t>0</a:t>
                      </a:r>
                      <a:endParaRPr lang="en-IN" dirty="0">
                        <a:highlight>
                          <a:srgbClr val="0000FF"/>
                        </a:highlight>
                      </a:endParaRPr>
                    </a:p>
                  </a:txBody>
                  <a:tcPr/>
                </a:tc>
                <a:tc>
                  <a:txBody>
                    <a:bodyPr/>
                    <a:lstStyle/>
                    <a:p>
                      <a:r>
                        <a:rPr lang="en-US" dirty="0">
                          <a:highlight>
                            <a:srgbClr val="0000FF"/>
                          </a:highlight>
                        </a:rPr>
                        <a:t>0.83</a:t>
                      </a:r>
                      <a:endParaRPr lang="en-IN" dirty="0">
                        <a:highlight>
                          <a:srgbClr val="0000FF"/>
                        </a:highlight>
                      </a:endParaRPr>
                    </a:p>
                  </a:txBody>
                  <a:tcPr/>
                </a:tc>
                <a:tc>
                  <a:txBody>
                    <a:bodyPr/>
                    <a:lstStyle/>
                    <a:p>
                      <a:r>
                        <a:rPr lang="en-US" dirty="0">
                          <a:highlight>
                            <a:srgbClr val="0000FF"/>
                          </a:highlight>
                        </a:rPr>
                        <a:t>1.00</a:t>
                      </a:r>
                      <a:endParaRPr lang="en-IN" dirty="0">
                        <a:highlight>
                          <a:srgbClr val="0000FF"/>
                        </a:highlight>
                      </a:endParaRPr>
                    </a:p>
                  </a:txBody>
                  <a:tcPr/>
                </a:tc>
                <a:tc>
                  <a:txBody>
                    <a:bodyPr/>
                    <a:lstStyle/>
                    <a:p>
                      <a:r>
                        <a:rPr lang="en-US" dirty="0">
                          <a:highlight>
                            <a:srgbClr val="0000FF"/>
                          </a:highlight>
                        </a:rPr>
                        <a:t>0.91</a:t>
                      </a:r>
                      <a:endParaRPr lang="en-IN" dirty="0">
                        <a:highlight>
                          <a:srgbClr val="0000FF"/>
                        </a:highlight>
                      </a:endParaRPr>
                    </a:p>
                  </a:txBody>
                  <a:tcPr/>
                </a:tc>
                <a:tc>
                  <a:txBody>
                    <a:bodyPr/>
                    <a:lstStyle/>
                    <a:p>
                      <a:r>
                        <a:rPr lang="en-US" dirty="0">
                          <a:highlight>
                            <a:srgbClr val="0000FF"/>
                          </a:highlight>
                        </a:rPr>
                        <a:t>5</a:t>
                      </a:r>
                      <a:endParaRPr lang="en-IN" dirty="0">
                        <a:highlight>
                          <a:srgbClr val="0000FF"/>
                        </a:highlight>
                      </a:endParaRPr>
                    </a:p>
                  </a:txBody>
                  <a:tcPr/>
                </a:tc>
                <a:extLst>
                  <a:ext uri="{0D108BD9-81ED-4DB2-BD59-A6C34878D82A}">
                    <a16:rowId xmlns:a16="http://schemas.microsoft.com/office/drawing/2014/main" val="2105301818"/>
                  </a:ext>
                </a:extLst>
              </a:tr>
              <a:tr h="437677">
                <a:tc>
                  <a:txBody>
                    <a:bodyPr/>
                    <a:lstStyle/>
                    <a:p>
                      <a:r>
                        <a:rPr lang="en-US" dirty="0">
                          <a:highlight>
                            <a:srgbClr val="0000FF"/>
                          </a:highlight>
                        </a:rPr>
                        <a:t>1</a:t>
                      </a:r>
                      <a:endParaRPr lang="en-IN" dirty="0">
                        <a:highlight>
                          <a:srgbClr val="0000FF"/>
                        </a:highlight>
                      </a:endParaRPr>
                    </a:p>
                  </a:txBody>
                  <a:tcPr/>
                </a:tc>
                <a:tc>
                  <a:txBody>
                    <a:bodyPr/>
                    <a:lstStyle/>
                    <a:p>
                      <a:r>
                        <a:rPr lang="en-US" dirty="0">
                          <a:highlight>
                            <a:srgbClr val="0000FF"/>
                          </a:highlight>
                        </a:rPr>
                        <a:t>1.00</a:t>
                      </a:r>
                      <a:endParaRPr lang="en-IN" dirty="0">
                        <a:highlight>
                          <a:srgbClr val="0000FF"/>
                        </a:highlight>
                      </a:endParaRPr>
                    </a:p>
                  </a:txBody>
                  <a:tcPr/>
                </a:tc>
                <a:tc>
                  <a:txBody>
                    <a:bodyPr/>
                    <a:lstStyle/>
                    <a:p>
                      <a:r>
                        <a:rPr lang="en-US" dirty="0">
                          <a:highlight>
                            <a:srgbClr val="0000FF"/>
                          </a:highlight>
                        </a:rPr>
                        <a:t>1.00</a:t>
                      </a:r>
                      <a:endParaRPr lang="en-IN" dirty="0">
                        <a:highlight>
                          <a:srgbClr val="0000FF"/>
                        </a:highlight>
                      </a:endParaRPr>
                    </a:p>
                  </a:txBody>
                  <a:tcPr/>
                </a:tc>
                <a:tc>
                  <a:txBody>
                    <a:bodyPr/>
                    <a:lstStyle/>
                    <a:p>
                      <a:r>
                        <a:rPr lang="en-US" dirty="0">
                          <a:highlight>
                            <a:srgbClr val="0000FF"/>
                          </a:highlight>
                        </a:rPr>
                        <a:t>1.00</a:t>
                      </a:r>
                      <a:endParaRPr lang="en-IN" dirty="0">
                        <a:highlight>
                          <a:srgbClr val="0000FF"/>
                        </a:highlight>
                      </a:endParaRPr>
                    </a:p>
                  </a:txBody>
                  <a:tcPr/>
                </a:tc>
                <a:tc>
                  <a:txBody>
                    <a:bodyPr/>
                    <a:lstStyle/>
                    <a:p>
                      <a:r>
                        <a:rPr lang="en-US" dirty="0">
                          <a:highlight>
                            <a:srgbClr val="0000FF"/>
                          </a:highlight>
                        </a:rPr>
                        <a:t>6</a:t>
                      </a:r>
                      <a:endParaRPr lang="en-IN" dirty="0">
                        <a:highlight>
                          <a:srgbClr val="0000FF"/>
                        </a:highlight>
                      </a:endParaRPr>
                    </a:p>
                  </a:txBody>
                  <a:tcPr/>
                </a:tc>
                <a:extLst>
                  <a:ext uri="{0D108BD9-81ED-4DB2-BD59-A6C34878D82A}">
                    <a16:rowId xmlns:a16="http://schemas.microsoft.com/office/drawing/2014/main" val="1889543880"/>
                  </a:ext>
                </a:extLst>
              </a:tr>
              <a:tr h="437677">
                <a:tc>
                  <a:txBody>
                    <a:bodyPr/>
                    <a:lstStyle/>
                    <a:p>
                      <a:r>
                        <a:rPr lang="en-US" dirty="0">
                          <a:highlight>
                            <a:srgbClr val="0000FF"/>
                          </a:highlight>
                        </a:rPr>
                        <a:t>2</a:t>
                      </a:r>
                      <a:endParaRPr lang="en-IN" dirty="0">
                        <a:highlight>
                          <a:srgbClr val="0000FF"/>
                        </a:highlight>
                      </a:endParaRPr>
                    </a:p>
                  </a:txBody>
                  <a:tcPr/>
                </a:tc>
                <a:tc>
                  <a:txBody>
                    <a:bodyPr/>
                    <a:lstStyle/>
                    <a:p>
                      <a:r>
                        <a:rPr lang="en-US" dirty="0">
                          <a:highlight>
                            <a:srgbClr val="0000FF"/>
                          </a:highlight>
                        </a:rPr>
                        <a:t>1.</a:t>
                      </a:r>
                      <a:r>
                        <a:rPr lang="en-IN" dirty="0">
                          <a:highlight>
                            <a:srgbClr val="0000FF"/>
                          </a:highlight>
                        </a:rPr>
                        <a:t>00</a:t>
                      </a:r>
                      <a:endParaRPr lang="en-US" dirty="0">
                        <a:highlight>
                          <a:srgbClr val="0000FF"/>
                        </a:highlight>
                      </a:endParaRPr>
                    </a:p>
                  </a:txBody>
                  <a:tcPr/>
                </a:tc>
                <a:tc>
                  <a:txBody>
                    <a:bodyPr/>
                    <a:lstStyle/>
                    <a:p>
                      <a:r>
                        <a:rPr lang="en-US" dirty="0">
                          <a:highlight>
                            <a:srgbClr val="0000FF"/>
                          </a:highlight>
                        </a:rPr>
                        <a:t>0.50</a:t>
                      </a:r>
                      <a:endParaRPr lang="en-IN" dirty="0">
                        <a:highlight>
                          <a:srgbClr val="0000FF"/>
                        </a:highlight>
                      </a:endParaRPr>
                    </a:p>
                  </a:txBody>
                  <a:tcPr/>
                </a:tc>
                <a:tc>
                  <a:txBody>
                    <a:bodyPr/>
                    <a:lstStyle/>
                    <a:p>
                      <a:r>
                        <a:rPr lang="en-US" dirty="0">
                          <a:highlight>
                            <a:srgbClr val="0000FF"/>
                          </a:highlight>
                        </a:rPr>
                        <a:t>0.67</a:t>
                      </a:r>
                      <a:endParaRPr lang="en-IN" dirty="0">
                        <a:highlight>
                          <a:srgbClr val="0000FF"/>
                        </a:highlight>
                      </a:endParaRPr>
                    </a:p>
                  </a:txBody>
                  <a:tcPr/>
                </a:tc>
                <a:tc>
                  <a:txBody>
                    <a:bodyPr/>
                    <a:lstStyle/>
                    <a:p>
                      <a:r>
                        <a:rPr lang="en-US" dirty="0">
                          <a:highlight>
                            <a:srgbClr val="0000FF"/>
                          </a:highlight>
                        </a:rPr>
                        <a:t>2</a:t>
                      </a:r>
                      <a:endParaRPr lang="en-IN" dirty="0">
                        <a:highlight>
                          <a:srgbClr val="0000FF"/>
                        </a:highlight>
                      </a:endParaRPr>
                    </a:p>
                  </a:txBody>
                  <a:tcPr/>
                </a:tc>
                <a:extLst>
                  <a:ext uri="{0D108BD9-81ED-4DB2-BD59-A6C34878D82A}">
                    <a16:rowId xmlns:a16="http://schemas.microsoft.com/office/drawing/2014/main" val="1785878431"/>
                  </a:ext>
                </a:extLst>
              </a:tr>
              <a:tr h="437677">
                <a:tc>
                  <a:txBody>
                    <a:bodyPr/>
                    <a:lstStyle/>
                    <a:p>
                      <a:r>
                        <a:rPr lang="en-US" dirty="0">
                          <a:highlight>
                            <a:srgbClr val="0000FF"/>
                          </a:highlight>
                        </a:rPr>
                        <a:t>3</a:t>
                      </a:r>
                      <a:endParaRPr lang="en-IN" dirty="0">
                        <a:highlight>
                          <a:srgbClr val="0000FF"/>
                        </a:highlight>
                      </a:endParaRPr>
                    </a:p>
                  </a:txBody>
                  <a:tcPr/>
                </a:tc>
                <a:tc>
                  <a:txBody>
                    <a:bodyPr/>
                    <a:lstStyle/>
                    <a:p>
                      <a:r>
                        <a:rPr lang="en-US" dirty="0">
                          <a:highlight>
                            <a:srgbClr val="0000FF"/>
                          </a:highlight>
                        </a:rPr>
                        <a:t>1.00</a:t>
                      </a:r>
                      <a:endParaRPr lang="en-IN" dirty="0">
                        <a:highlight>
                          <a:srgbClr val="0000FF"/>
                        </a:highlight>
                      </a:endParaRPr>
                    </a:p>
                  </a:txBody>
                  <a:tcPr/>
                </a:tc>
                <a:tc>
                  <a:txBody>
                    <a:bodyPr/>
                    <a:lstStyle/>
                    <a:p>
                      <a:r>
                        <a:rPr lang="en-US" dirty="0">
                          <a:highlight>
                            <a:srgbClr val="0000FF"/>
                          </a:highlight>
                        </a:rPr>
                        <a:t>1.00</a:t>
                      </a:r>
                      <a:endParaRPr lang="en-IN" dirty="0">
                        <a:highlight>
                          <a:srgbClr val="0000FF"/>
                        </a:highlight>
                      </a:endParaRPr>
                    </a:p>
                  </a:txBody>
                  <a:tcPr/>
                </a:tc>
                <a:tc>
                  <a:txBody>
                    <a:bodyPr/>
                    <a:lstStyle/>
                    <a:p>
                      <a:r>
                        <a:rPr lang="en-US" dirty="0">
                          <a:highlight>
                            <a:srgbClr val="0000FF"/>
                          </a:highlight>
                        </a:rPr>
                        <a:t>1.00</a:t>
                      </a:r>
                      <a:endParaRPr lang="en-IN" dirty="0">
                        <a:highlight>
                          <a:srgbClr val="0000FF"/>
                        </a:highlight>
                      </a:endParaRPr>
                    </a:p>
                  </a:txBody>
                  <a:tcPr/>
                </a:tc>
                <a:tc>
                  <a:txBody>
                    <a:bodyPr/>
                    <a:lstStyle/>
                    <a:p>
                      <a:r>
                        <a:rPr lang="en-US" dirty="0">
                          <a:highlight>
                            <a:srgbClr val="0000FF"/>
                          </a:highlight>
                        </a:rPr>
                        <a:t>3</a:t>
                      </a:r>
                      <a:endParaRPr lang="en-IN" dirty="0">
                        <a:highlight>
                          <a:srgbClr val="0000FF"/>
                        </a:highlight>
                      </a:endParaRPr>
                    </a:p>
                  </a:txBody>
                  <a:tcPr/>
                </a:tc>
                <a:extLst>
                  <a:ext uri="{0D108BD9-81ED-4DB2-BD59-A6C34878D82A}">
                    <a16:rowId xmlns:a16="http://schemas.microsoft.com/office/drawing/2014/main" val="4083120009"/>
                  </a:ext>
                </a:extLst>
              </a:tr>
            </a:tbl>
          </a:graphicData>
        </a:graphic>
      </p:graphicFrame>
      <p:graphicFrame>
        <p:nvGraphicFramePr>
          <p:cNvPr id="7" name="Table 6">
            <a:extLst>
              <a:ext uri="{FF2B5EF4-FFF2-40B4-BE49-F238E27FC236}">
                <a16:creationId xmlns:a16="http://schemas.microsoft.com/office/drawing/2014/main" id="{967C2B24-62E3-7DEF-56BC-CC8B7A5EBFEA}"/>
              </a:ext>
            </a:extLst>
          </p:cNvPr>
          <p:cNvGraphicFramePr>
            <a:graphicFrameLocks noGrp="1"/>
          </p:cNvGraphicFramePr>
          <p:nvPr>
            <p:extLst>
              <p:ext uri="{D42A27DB-BD31-4B8C-83A1-F6EECF244321}">
                <p14:modId xmlns:p14="http://schemas.microsoft.com/office/powerpoint/2010/main" val="3288924714"/>
              </p:ext>
            </p:extLst>
          </p:nvPr>
        </p:nvGraphicFramePr>
        <p:xfrm>
          <a:off x="6096000" y="4574662"/>
          <a:ext cx="2856614" cy="475803"/>
        </p:xfrm>
        <a:graphic>
          <a:graphicData uri="http://schemas.openxmlformats.org/drawingml/2006/table">
            <a:tbl>
              <a:tblPr firstRow="1" bandRow="1">
                <a:tableStyleId>{5C22544A-7EE6-4342-B048-85BDC9FD1C3A}</a:tableStyleId>
              </a:tblPr>
              <a:tblGrid>
                <a:gridCol w="2856614">
                  <a:extLst>
                    <a:ext uri="{9D8B030D-6E8A-4147-A177-3AD203B41FA5}">
                      <a16:colId xmlns:a16="http://schemas.microsoft.com/office/drawing/2014/main" val="2405768740"/>
                    </a:ext>
                  </a:extLst>
                </a:gridCol>
              </a:tblGrid>
              <a:tr h="475803">
                <a:tc>
                  <a:txBody>
                    <a:bodyPr/>
                    <a:lstStyle/>
                    <a:p>
                      <a:r>
                        <a:rPr lang="en-IN" sz="1350" b="0" i="0" kern="1200" dirty="0">
                          <a:solidFill>
                            <a:schemeClr val="lt1"/>
                          </a:solidFill>
                          <a:effectLst/>
                          <a:latin typeface="+mn-lt"/>
                          <a:ea typeface="+mn-ea"/>
                          <a:cs typeface="+mn-cs"/>
                        </a:rPr>
                        <a:t>Accuracy Score: 0.9375</a:t>
                      </a:r>
                      <a:endParaRPr lang="en-IN" dirty="0"/>
                    </a:p>
                  </a:txBody>
                  <a:tcPr>
                    <a:solidFill>
                      <a:schemeClr val="accent5">
                        <a:lumMod val="75000"/>
                      </a:schemeClr>
                    </a:solidFill>
                  </a:tcPr>
                </a:tc>
                <a:extLst>
                  <a:ext uri="{0D108BD9-81ED-4DB2-BD59-A6C34878D82A}">
                    <a16:rowId xmlns:a16="http://schemas.microsoft.com/office/drawing/2014/main" val="3210585031"/>
                  </a:ext>
                </a:extLst>
              </a:tr>
            </a:tbl>
          </a:graphicData>
        </a:graphic>
      </p:graphicFrame>
      <p:sp>
        <p:nvSpPr>
          <p:cNvPr id="9" name="TextBox 8">
            <a:extLst>
              <a:ext uri="{FF2B5EF4-FFF2-40B4-BE49-F238E27FC236}">
                <a16:creationId xmlns:a16="http://schemas.microsoft.com/office/drawing/2014/main" id="{A039E034-9A36-2DEC-7DF1-C32BAF4091F3}"/>
              </a:ext>
            </a:extLst>
          </p:cNvPr>
          <p:cNvSpPr txBox="1"/>
          <p:nvPr/>
        </p:nvSpPr>
        <p:spPr>
          <a:xfrm>
            <a:off x="137539" y="1373679"/>
            <a:ext cx="4575462" cy="523220"/>
          </a:xfrm>
          <a:prstGeom prst="rect">
            <a:avLst/>
          </a:prstGeom>
          <a:noFill/>
        </p:spPr>
        <p:txBody>
          <a:bodyPr wrap="square">
            <a:spAutoFit/>
          </a:bodyPr>
          <a:lstStyle/>
          <a:p>
            <a:r>
              <a:rPr lang="en-IN" b="0" i="0" dirty="0">
                <a:solidFill>
                  <a:srgbClr val="0070C0"/>
                </a:solidFill>
                <a:effectLst/>
                <a:latin typeface="Courier New" panose="02070309020205020404" pitchFamily="49" charset="0"/>
              </a:rPr>
              <a:t>XG Boost </a:t>
            </a:r>
          </a:p>
          <a:p>
            <a:r>
              <a:rPr lang="en-IN" b="0" i="0" dirty="0">
                <a:solidFill>
                  <a:srgbClr val="0070C0"/>
                </a:solidFill>
                <a:effectLst/>
                <a:latin typeface="Courier New" panose="02070309020205020404" pitchFamily="49" charset="0"/>
              </a:rPr>
              <a:t>Classification Report:</a:t>
            </a:r>
            <a:endParaRPr lang="en-IN" dirty="0">
              <a:solidFill>
                <a:srgbClr val="0070C0"/>
              </a:solidFill>
            </a:endParaRPr>
          </a:p>
        </p:txBody>
      </p:sp>
      <p:pic>
        <p:nvPicPr>
          <p:cNvPr id="3074" name="Picture 2">
            <a:extLst>
              <a:ext uri="{FF2B5EF4-FFF2-40B4-BE49-F238E27FC236}">
                <a16:creationId xmlns:a16="http://schemas.microsoft.com/office/drawing/2014/main" id="{E1CEE4AF-A071-4E55-826E-CD62C526BA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50972"/>
            <a:ext cx="3040911" cy="2707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437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7A5DB712-5649-452D-A52E-48406E09B2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143" y="1031358"/>
            <a:ext cx="8263713" cy="40018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076F14E-6703-4EB0-B921-981F903DD6AC}"/>
              </a:ext>
            </a:extLst>
          </p:cNvPr>
          <p:cNvSpPr txBox="1"/>
          <p:nvPr/>
        </p:nvSpPr>
        <p:spPr>
          <a:xfrm>
            <a:off x="2828261" y="318977"/>
            <a:ext cx="3204378" cy="369332"/>
          </a:xfrm>
          <a:prstGeom prst="rect">
            <a:avLst/>
          </a:prstGeom>
          <a:solidFill>
            <a:schemeClr val="accent5">
              <a:lumMod val="75000"/>
            </a:schemeClr>
          </a:solidFill>
        </p:spPr>
        <p:txBody>
          <a:bodyPr wrap="square" rtlCol="0">
            <a:spAutoFit/>
          </a:bodyPr>
          <a:lstStyle/>
          <a:p>
            <a:pPr algn="ctr"/>
            <a:r>
              <a:rPr lang="en-US" sz="1800" dirty="0">
                <a:solidFill>
                  <a:schemeClr val="tx1"/>
                </a:solidFill>
              </a:rPr>
              <a:t>Model Evaluation</a:t>
            </a:r>
            <a:endParaRPr lang="en-IN" sz="1800" dirty="0">
              <a:solidFill>
                <a:schemeClr val="tx1"/>
              </a:solidFill>
            </a:endParaRPr>
          </a:p>
        </p:txBody>
      </p:sp>
    </p:spTree>
    <p:extLst>
      <p:ext uri="{BB962C8B-B14F-4D97-AF65-F5344CB8AC3E}">
        <p14:creationId xmlns:p14="http://schemas.microsoft.com/office/powerpoint/2010/main" val="2485752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0711C-A0E3-4003-9376-E468ADE8C7C7}"/>
              </a:ext>
            </a:extLst>
          </p:cNvPr>
          <p:cNvSpPr>
            <a:spLocks noGrp="1"/>
          </p:cNvSpPr>
          <p:nvPr>
            <p:ph type="title"/>
          </p:nvPr>
        </p:nvSpPr>
        <p:spPr/>
        <p:txBody>
          <a:bodyPr/>
          <a:lstStyle/>
          <a:p>
            <a:r>
              <a:rPr lang="en-US" dirty="0"/>
              <a:t>Team Members</a:t>
            </a:r>
            <a:endParaRPr lang="en-IN" dirty="0"/>
          </a:p>
        </p:txBody>
      </p:sp>
      <p:sp>
        <p:nvSpPr>
          <p:cNvPr id="3" name="Text Placeholder 2">
            <a:extLst>
              <a:ext uri="{FF2B5EF4-FFF2-40B4-BE49-F238E27FC236}">
                <a16:creationId xmlns:a16="http://schemas.microsoft.com/office/drawing/2014/main" id="{B6E8C14A-66AE-47B4-B08A-7EBABF3CC6FD}"/>
              </a:ext>
            </a:extLst>
          </p:cNvPr>
          <p:cNvSpPr>
            <a:spLocks noGrp="1"/>
          </p:cNvSpPr>
          <p:nvPr>
            <p:ph type="body" idx="1"/>
          </p:nvPr>
        </p:nvSpPr>
        <p:spPr/>
        <p:txBody>
          <a:bodyPr/>
          <a:lstStyle/>
          <a:p>
            <a:r>
              <a:rPr lang="en-US" dirty="0"/>
              <a:t>Aishwarya Giri</a:t>
            </a:r>
          </a:p>
          <a:p>
            <a:r>
              <a:rPr lang="en-US" dirty="0" err="1"/>
              <a:t>Hritik</a:t>
            </a:r>
            <a:r>
              <a:rPr lang="en-US" dirty="0"/>
              <a:t> Patil</a:t>
            </a:r>
          </a:p>
          <a:p>
            <a:r>
              <a:rPr lang="en-US" dirty="0"/>
              <a:t>Raghavendra Swamy</a:t>
            </a:r>
          </a:p>
          <a:p>
            <a:r>
              <a:rPr lang="en-US" dirty="0"/>
              <a:t>Sudha B K</a:t>
            </a:r>
            <a:endParaRPr lang="en-IN" dirty="0"/>
          </a:p>
        </p:txBody>
      </p:sp>
    </p:spTree>
    <p:extLst>
      <p:ext uri="{BB962C8B-B14F-4D97-AF65-F5344CB8AC3E}">
        <p14:creationId xmlns:p14="http://schemas.microsoft.com/office/powerpoint/2010/main" val="780053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7DC8B-2222-4274-A016-B40DDA0C47DC}"/>
              </a:ext>
            </a:extLst>
          </p:cNvPr>
          <p:cNvSpPr>
            <a:spLocks noGrp="1"/>
          </p:cNvSpPr>
          <p:nvPr>
            <p:ph type="title"/>
          </p:nvPr>
        </p:nvSpPr>
        <p:spPr/>
        <p:txBody>
          <a:bodyPr/>
          <a:lstStyle/>
          <a:p>
            <a:pPr algn="ctr"/>
            <a:r>
              <a:rPr lang="en-US" dirty="0"/>
              <a:t>Deployment-Final Model</a:t>
            </a:r>
            <a:endParaRPr lang="en-IN" dirty="0"/>
          </a:p>
        </p:txBody>
      </p:sp>
      <p:sp>
        <p:nvSpPr>
          <p:cNvPr id="3" name="Text Placeholder 2">
            <a:extLst>
              <a:ext uri="{FF2B5EF4-FFF2-40B4-BE49-F238E27FC236}">
                <a16:creationId xmlns:a16="http://schemas.microsoft.com/office/drawing/2014/main" id="{5F5EA869-D430-4009-85AB-35A65304610C}"/>
              </a:ext>
            </a:extLst>
          </p:cNvPr>
          <p:cNvSpPr>
            <a:spLocks noGrp="1"/>
          </p:cNvSpPr>
          <p:nvPr>
            <p:ph type="body" idx="1"/>
          </p:nvPr>
        </p:nvSpPr>
        <p:spPr>
          <a:xfrm>
            <a:off x="311700" y="1152474"/>
            <a:ext cx="8520600" cy="3770399"/>
          </a:xfrm>
        </p:spPr>
        <p:txBody>
          <a:bodyPr/>
          <a:lstStyle/>
          <a:p>
            <a:pPr marL="114300" indent="0">
              <a:buNone/>
            </a:pPr>
            <a:r>
              <a:rPr lang="en-US" dirty="0">
                <a:latin typeface="+mn-lt"/>
              </a:rPr>
              <a:t>In machine learning, deployment refers to the process of integrating a trained model into a production environment, making it accessible for real-time predictions or decisions</a:t>
            </a:r>
          </a:p>
          <a:p>
            <a:pPr marL="114300" indent="0">
              <a:buNone/>
            </a:pPr>
            <a:endParaRPr lang="en-US" sz="2400" dirty="0">
              <a:latin typeface="+mn-lt"/>
            </a:endParaRPr>
          </a:p>
          <a:p>
            <a:pPr marL="114300" indent="0">
              <a:buNone/>
            </a:pPr>
            <a:r>
              <a:rPr lang="en-US" sz="2400" dirty="0">
                <a:latin typeface="+mn-lt"/>
              </a:rPr>
              <a:t>XGBM:-</a:t>
            </a:r>
          </a:p>
          <a:p>
            <a:pPr marL="114300" indent="0">
              <a:buNone/>
            </a:pPr>
            <a:endParaRPr lang="en-US" dirty="0">
              <a:latin typeface="+mn-lt"/>
            </a:endParaRPr>
          </a:p>
          <a:p>
            <a:pPr marL="114300" indent="0">
              <a:buNone/>
            </a:pPr>
            <a:r>
              <a:rPr lang="en-US" dirty="0" err="1">
                <a:latin typeface="+mn-lt"/>
              </a:rPr>
              <a:t>XGBoost</a:t>
            </a:r>
            <a:r>
              <a:rPr lang="en-US" dirty="0">
                <a:latin typeface="+mn-lt"/>
              </a:rPr>
              <a:t> (Extreme Gradient Boosting) often outperforms Random Forest and stacking methods, particularly in complex scenarios, due to its ability to handle large datasets, imbalanced data, and its fine-tuned hyperparameter control, which leads to superior predictive accuracy. </a:t>
            </a:r>
          </a:p>
          <a:p>
            <a:pPr marL="114300" indent="0">
              <a:buNone/>
            </a:pPr>
            <a:r>
              <a:rPr lang="en-US" dirty="0">
                <a:latin typeface="+mn-lt"/>
              </a:rPr>
              <a:t>Therefore it is selected as a final model for this project.</a:t>
            </a:r>
          </a:p>
        </p:txBody>
      </p:sp>
    </p:spTree>
    <p:extLst>
      <p:ext uri="{BB962C8B-B14F-4D97-AF65-F5344CB8AC3E}">
        <p14:creationId xmlns:p14="http://schemas.microsoft.com/office/powerpoint/2010/main" val="3580582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B6DA9-FC94-416A-8B0A-62B1708DC2D3}"/>
              </a:ext>
            </a:extLst>
          </p:cNvPr>
          <p:cNvSpPr>
            <a:spLocks noGrp="1"/>
          </p:cNvSpPr>
          <p:nvPr>
            <p:ph type="title"/>
          </p:nvPr>
        </p:nvSpPr>
        <p:spPr/>
        <p:txBody>
          <a:bodyPr/>
          <a:lstStyle/>
          <a:p>
            <a:r>
              <a:rPr lang="en-US" dirty="0"/>
              <a:t>Steps for Final Model-Building:</a:t>
            </a:r>
            <a:endParaRPr lang="en-IN" dirty="0"/>
          </a:p>
        </p:txBody>
      </p:sp>
      <p:sp>
        <p:nvSpPr>
          <p:cNvPr id="3" name="Rectangle 2">
            <a:extLst>
              <a:ext uri="{FF2B5EF4-FFF2-40B4-BE49-F238E27FC236}">
                <a16:creationId xmlns:a16="http://schemas.microsoft.com/office/drawing/2014/main" id="{65E45B5C-98CA-46B6-9F35-FDE7876E72F1}"/>
              </a:ext>
            </a:extLst>
          </p:cNvPr>
          <p:cNvSpPr/>
          <p:nvPr/>
        </p:nvSpPr>
        <p:spPr>
          <a:xfrm>
            <a:off x="1456661" y="1269867"/>
            <a:ext cx="4572000" cy="3323987"/>
          </a:xfrm>
          <a:prstGeom prst="rect">
            <a:avLst/>
          </a:prstGeom>
        </p:spPr>
        <p:txBody>
          <a:bodyPr>
            <a:spAutoFit/>
          </a:bodyPr>
          <a:lstStyle/>
          <a:p>
            <a:r>
              <a:rPr lang="en-IN" dirty="0">
                <a:solidFill>
                  <a:schemeClr val="tx1"/>
                </a:solidFill>
              </a:rPr>
              <a:t> Raw Resume Text (df['Extracted Text'])</a:t>
            </a:r>
          </a:p>
          <a:p>
            <a:r>
              <a:rPr lang="en-IN" dirty="0">
                <a:solidFill>
                  <a:schemeClr val="tx1"/>
                </a:solidFill>
              </a:rPr>
              <a:t>↓</a:t>
            </a:r>
          </a:p>
          <a:p>
            <a:r>
              <a:rPr lang="en-IN" dirty="0">
                <a:solidFill>
                  <a:schemeClr val="tx1"/>
                </a:solidFill>
              </a:rPr>
              <a:t>Text </a:t>
            </a:r>
            <a:r>
              <a:rPr lang="en-IN" dirty="0" err="1">
                <a:solidFill>
                  <a:schemeClr val="tx1"/>
                </a:solidFill>
              </a:rPr>
              <a:t>Preprocessing</a:t>
            </a:r>
            <a:r>
              <a:rPr lang="en-IN" dirty="0">
                <a:solidFill>
                  <a:schemeClr val="tx1"/>
                </a:solidFill>
              </a:rPr>
              <a:t> (remove punctuation, lowercase, lemmatization, </a:t>
            </a:r>
            <a:r>
              <a:rPr lang="en-IN" dirty="0" err="1">
                <a:solidFill>
                  <a:schemeClr val="tx1"/>
                </a:solidFill>
              </a:rPr>
              <a:t>stopwords</a:t>
            </a:r>
            <a:r>
              <a:rPr lang="en-IN" dirty="0">
                <a:solidFill>
                  <a:schemeClr val="tx1"/>
                </a:solidFill>
              </a:rPr>
              <a:t>)</a:t>
            </a:r>
          </a:p>
          <a:p>
            <a:r>
              <a:rPr lang="en-IN" dirty="0">
                <a:solidFill>
                  <a:schemeClr val="tx1"/>
                </a:solidFill>
              </a:rPr>
              <a:t>↓</a:t>
            </a:r>
          </a:p>
          <a:p>
            <a:r>
              <a:rPr lang="en-IN" dirty="0" err="1">
                <a:solidFill>
                  <a:schemeClr val="tx1"/>
                </a:solidFill>
              </a:rPr>
              <a:t>CountVectorizer</a:t>
            </a:r>
            <a:r>
              <a:rPr lang="en-IN" dirty="0">
                <a:solidFill>
                  <a:schemeClr val="tx1"/>
                </a:solidFill>
              </a:rPr>
              <a:t> (Convert text into a word frequency matrix → X)</a:t>
            </a:r>
          </a:p>
          <a:p>
            <a:r>
              <a:rPr lang="en-IN" dirty="0">
                <a:solidFill>
                  <a:schemeClr val="tx1"/>
                </a:solidFill>
              </a:rPr>
              <a:t>↓</a:t>
            </a:r>
          </a:p>
          <a:p>
            <a:r>
              <a:rPr lang="en-IN" dirty="0" err="1">
                <a:solidFill>
                  <a:schemeClr val="tx1"/>
                </a:solidFill>
              </a:rPr>
              <a:t>OrdinalEncoder</a:t>
            </a:r>
            <a:r>
              <a:rPr lang="en-IN" dirty="0">
                <a:solidFill>
                  <a:schemeClr val="tx1"/>
                </a:solidFill>
              </a:rPr>
              <a:t> (Convert categories into numbers → y)</a:t>
            </a:r>
          </a:p>
          <a:p>
            <a:r>
              <a:rPr lang="en-IN" dirty="0">
                <a:solidFill>
                  <a:schemeClr val="tx1"/>
                </a:solidFill>
              </a:rPr>
              <a:t>↓</a:t>
            </a:r>
          </a:p>
          <a:p>
            <a:r>
              <a:rPr lang="en-IN" dirty="0">
                <a:solidFill>
                  <a:schemeClr val="tx1"/>
                </a:solidFill>
              </a:rPr>
              <a:t>Train-Test Split (</a:t>
            </a:r>
            <a:r>
              <a:rPr lang="en-IN" dirty="0" err="1">
                <a:solidFill>
                  <a:schemeClr val="tx1"/>
                </a:solidFill>
              </a:rPr>
              <a:t>X_train</a:t>
            </a:r>
            <a:r>
              <a:rPr lang="en-IN" dirty="0">
                <a:solidFill>
                  <a:schemeClr val="tx1"/>
                </a:solidFill>
              </a:rPr>
              <a:t>, </a:t>
            </a:r>
            <a:r>
              <a:rPr lang="en-IN" dirty="0" err="1">
                <a:solidFill>
                  <a:schemeClr val="tx1"/>
                </a:solidFill>
              </a:rPr>
              <a:t>X_test</a:t>
            </a:r>
            <a:r>
              <a:rPr lang="en-IN" dirty="0">
                <a:solidFill>
                  <a:schemeClr val="tx1"/>
                </a:solidFill>
              </a:rPr>
              <a:t>, </a:t>
            </a:r>
            <a:r>
              <a:rPr lang="en-IN" dirty="0" err="1">
                <a:solidFill>
                  <a:schemeClr val="tx1"/>
                </a:solidFill>
              </a:rPr>
              <a:t>y_train</a:t>
            </a:r>
            <a:r>
              <a:rPr lang="en-IN" dirty="0">
                <a:solidFill>
                  <a:schemeClr val="tx1"/>
                </a:solidFill>
              </a:rPr>
              <a:t>, </a:t>
            </a:r>
            <a:r>
              <a:rPr lang="en-IN" dirty="0" err="1">
                <a:solidFill>
                  <a:schemeClr val="tx1"/>
                </a:solidFill>
              </a:rPr>
              <a:t>y_test</a:t>
            </a:r>
            <a:r>
              <a:rPr lang="en-IN" dirty="0">
                <a:solidFill>
                  <a:schemeClr val="tx1"/>
                </a:solidFill>
              </a:rPr>
              <a:t>)</a:t>
            </a:r>
          </a:p>
          <a:p>
            <a:r>
              <a:rPr lang="en-IN" dirty="0">
                <a:solidFill>
                  <a:schemeClr val="tx1"/>
                </a:solidFill>
              </a:rPr>
              <a:t>↓</a:t>
            </a:r>
          </a:p>
          <a:p>
            <a:r>
              <a:rPr lang="en-IN" dirty="0" err="1">
                <a:solidFill>
                  <a:schemeClr val="tx1"/>
                </a:solidFill>
              </a:rPr>
              <a:t>XGBoost</a:t>
            </a:r>
            <a:r>
              <a:rPr lang="en-IN" dirty="0">
                <a:solidFill>
                  <a:schemeClr val="tx1"/>
                </a:solidFill>
              </a:rPr>
              <a:t> Classifier (Builds multiple decision trees)</a:t>
            </a:r>
          </a:p>
          <a:p>
            <a:r>
              <a:rPr lang="en-IN" dirty="0">
                <a:solidFill>
                  <a:schemeClr val="tx1"/>
                </a:solidFill>
              </a:rPr>
              <a:t>↓</a:t>
            </a:r>
          </a:p>
          <a:p>
            <a:r>
              <a:rPr lang="en-IN" dirty="0">
                <a:solidFill>
                  <a:schemeClr val="tx1"/>
                </a:solidFill>
              </a:rPr>
              <a:t>Predict Job Category for New Resumes</a:t>
            </a:r>
          </a:p>
        </p:txBody>
      </p:sp>
    </p:spTree>
    <p:extLst>
      <p:ext uri="{BB962C8B-B14F-4D97-AF65-F5344CB8AC3E}">
        <p14:creationId xmlns:p14="http://schemas.microsoft.com/office/powerpoint/2010/main" val="2009498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7F4BC-231E-4D1C-AF11-DCF4E79FAB25}"/>
              </a:ext>
            </a:extLst>
          </p:cNvPr>
          <p:cNvSpPr>
            <a:spLocks noGrp="1"/>
          </p:cNvSpPr>
          <p:nvPr>
            <p:ph type="title"/>
          </p:nvPr>
        </p:nvSpPr>
        <p:spPr/>
        <p:txBody>
          <a:bodyPr/>
          <a:lstStyle/>
          <a:p>
            <a:r>
              <a:rPr lang="en-US" dirty="0"/>
              <a:t>Deployment Steps</a:t>
            </a:r>
            <a:endParaRPr lang="en-IN" dirty="0"/>
          </a:p>
        </p:txBody>
      </p:sp>
      <p:sp>
        <p:nvSpPr>
          <p:cNvPr id="3" name="TextBox 2">
            <a:extLst>
              <a:ext uri="{FF2B5EF4-FFF2-40B4-BE49-F238E27FC236}">
                <a16:creationId xmlns:a16="http://schemas.microsoft.com/office/drawing/2014/main" id="{A0338956-70A3-4627-9502-3B8813AB7E72}"/>
              </a:ext>
            </a:extLst>
          </p:cNvPr>
          <p:cNvSpPr txBox="1"/>
          <p:nvPr/>
        </p:nvSpPr>
        <p:spPr>
          <a:xfrm>
            <a:off x="311700" y="3154889"/>
            <a:ext cx="8609016" cy="738664"/>
          </a:xfrm>
          <a:prstGeom prst="rect">
            <a:avLst/>
          </a:prstGeom>
          <a:noFill/>
        </p:spPr>
        <p:txBody>
          <a:bodyPr wrap="square" rtlCol="0">
            <a:spAutoFit/>
          </a:bodyPr>
          <a:lstStyle/>
          <a:p>
            <a:r>
              <a:rPr lang="en-US" dirty="0">
                <a:solidFill>
                  <a:schemeClr val="tx1"/>
                </a:solidFill>
              </a:rPr>
              <a:t> </a:t>
            </a:r>
            <a:r>
              <a:rPr lang="en-US" dirty="0">
                <a:solidFill>
                  <a:schemeClr val="accent1">
                    <a:lumMod val="60000"/>
                    <a:lumOff val="40000"/>
                  </a:schemeClr>
                </a:solidFill>
              </a:rPr>
              <a:t>3.    </a:t>
            </a:r>
            <a:r>
              <a:rPr lang="en-US" dirty="0" err="1">
                <a:solidFill>
                  <a:schemeClr val="tx1"/>
                </a:solidFill>
              </a:rPr>
              <a:t>Streamlit</a:t>
            </a:r>
            <a:r>
              <a:rPr lang="en-US" dirty="0">
                <a:solidFill>
                  <a:schemeClr val="tx1"/>
                </a:solidFill>
              </a:rPr>
              <a:t>:-</a:t>
            </a:r>
          </a:p>
          <a:p>
            <a:r>
              <a:rPr lang="en-US" dirty="0">
                <a:solidFill>
                  <a:schemeClr val="tx1"/>
                </a:solidFill>
              </a:rPr>
              <a:t>        </a:t>
            </a:r>
            <a:r>
              <a:rPr lang="en-US" dirty="0" err="1">
                <a:solidFill>
                  <a:schemeClr val="tx1"/>
                </a:solidFill>
              </a:rPr>
              <a:t>Streamlit</a:t>
            </a:r>
            <a:r>
              <a:rPr lang="en-US" dirty="0">
                <a:solidFill>
                  <a:schemeClr val="tx1"/>
                </a:solidFill>
              </a:rPr>
              <a:t> is a popular open-source framework used for model deployment by machine learning and                data science teams. And the best part is it’s free of cost and purely in python</a:t>
            </a:r>
            <a:r>
              <a:rPr lang="en-US" dirty="0"/>
              <a:t>.</a:t>
            </a:r>
            <a:endParaRPr lang="en-IN" dirty="0"/>
          </a:p>
        </p:txBody>
      </p:sp>
      <p:sp>
        <p:nvSpPr>
          <p:cNvPr id="5" name="TextBox 4">
            <a:extLst>
              <a:ext uri="{FF2B5EF4-FFF2-40B4-BE49-F238E27FC236}">
                <a16:creationId xmlns:a16="http://schemas.microsoft.com/office/drawing/2014/main" id="{AB192CAE-5CBD-4B4C-BB17-8255713D8D95}"/>
              </a:ext>
            </a:extLst>
          </p:cNvPr>
          <p:cNvSpPr txBox="1"/>
          <p:nvPr/>
        </p:nvSpPr>
        <p:spPr>
          <a:xfrm>
            <a:off x="375494" y="2202418"/>
            <a:ext cx="8332570" cy="738664"/>
          </a:xfrm>
          <a:prstGeom prst="rect">
            <a:avLst/>
          </a:prstGeom>
          <a:noFill/>
        </p:spPr>
        <p:txBody>
          <a:bodyPr wrap="square" rtlCol="0">
            <a:spAutoFit/>
          </a:bodyPr>
          <a:lstStyle/>
          <a:p>
            <a:pPr marL="342900" indent="-342900">
              <a:buAutoNum type="arabicPeriod" startAt="2"/>
            </a:pPr>
            <a:r>
              <a:rPr lang="en-US" dirty="0">
                <a:solidFill>
                  <a:schemeClr val="tx1"/>
                </a:solidFill>
              </a:rPr>
              <a:t>Spyder:-</a:t>
            </a:r>
          </a:p>
          <a:p>
            <a:r>
              <a:rPr lang="en-US" dirty="0">
                <a:solidFill>
                  <a:schemeClr val="tx1"/>
                </a:solidFill>
              </a:rPr>
              <a:t>        It is a Python IDE, to develop and run </a:t>
            </a:r>
            <a:r>
              <a:rPr lang="en-US" dirty="0" err="1">
                <a:solidFill>
                  <a:schemeClr val="tx1"/>
                </a:solidFill>
              </a:rPr>
              <a:t>Streamlit</a:t>
            </a:r>
            <a:r>
              <a:rPr lang="en-US" dirty="0">
                <a:solidFill>
                  <a:schemeClr val="tx1"/>
                </a:solidFill>
              </a:rPr>
              <a:t> applications. </a:t>
            </a:r>
          </a:p>
          <a:p>
            <a:r>
              <a:rPr lang="en-US" dirty="0">
                <a:solidFill>
                  <a:schemeClr val="tx1"/>
                </a:solidFill>
              </a:rPr>
              <a:t>        CSS(</a:t>
            </a:r>
            <a:r>
              <a:rPr lang="en-US" dirty="0" err="1">
                <a:solidFill>
                  <a:schemeClr val="tx1"/>
                </a:solidFill>
              </a:rPr>
              <a:t>Casading</a:t>
            </a:r>
            <a:r>
              <a:rPr lang="en-US" dirty="0">
                <a:solidFill>
                  <a:schemeClr val="tx1"/>
                </a:solidFill>
              </a:rPr>
              <a:t> style sheets) is used to make app look more presentable</a:t>
            </a:r>
            <a:endParaRPr lang="en-IN" dirty="0">
              <a:solidFill>
                <a:schemeClr val="tx1"/>
              </a:solidFill>
            </a:endParaRPr>
          </a:p>
        </p:txBody>
      </p:sp>
      <p:sp>
        <p:nvSpPr>
          <p:cNvPr id="6" name="TextBox 5">
            <a:extLst>
              <a:ext uri="{FF2B5EF4-FFF2-40B4-BE49-F238E27FC236}">
                <a16:creationId xmlns:a16="http://schemas.microsoft.com/office/drawing/2014/main" id="{D306A5CD-FC84-4F69-B352-A38DD6A0EAEC}"/>
              </a:ext>
            </a:extLst>
          </p:cNvPr>
          <p:cNvSpPr txBox="1"/>
          <p:nvPr/>
        </p:nvSpPr>
        <p:spPr>
          <a:xfrm>
            <a:off x="405715" y="1043641"/>
            <a:ext cx="8332569" cy="738664"/>
          </a:xfrm>
          <a:prstGeom prst="rect">
            <a:avLst/>
          </a:prstGeom>
          <a:noFill/>
        </p:spPr>
        <p:txBody>
          <a:bodyPr wrap="square" rtlCol="0">
            <a:spAutoFit/>
          </a:bodyPr>
          <a:lstStyle/>
          <a:p>
            <a:pPr marL="342900" indent="-342900">
              <a:buFont typeface="+mj-lt"/>
              <a:buAutoNum type="arabicPeriod"/>
            </a:pPr>
            <a:r>
              <a:rPr lang="en-US" dirty="0" err="1">
                <a:solidFill>
                  <a:schemeClr val="tx1"/>
                </a:solidFill>
              </a:rPr>
              <a:t>Jupyter</a:t>
            </a:r>
            <a:r>
              <a:rPr lang="en-US" dirty="0">
                <a:solidFill>
                  <a:schemeClr val="tx1"/>
                </a:solidFill>
              </a:rPr>
              <a:t>:-</a:t>
            </a:r>
          </a:p>
          <a:p>
            <a:r>
              <a:rPr lang="en-US" dirty="0">
                <a:solidFill>
                  <a:schemeClr val="tx1"/>
                </a:solidFill>
              </a:rPr>
              <a:t>       Creating Final Model-</a:t>
            </a:r>
            <a:r>
              <a:rPr lang="en-US" dirty="0" err="1">
                <a:solidFill>
                  <a:schemeClr val="tx1"/>
                </a:solidFill>
              </a:rPr>
              <a:t>Xgbm</a:t>
            </a:r>
            <a:r>
              <a:rPr lang="en-US" dirty="0">
                <a:solidFill>
                  <a:schemeClr val="tx1"/>
                </a:solidFill>
              </a:rPr>
              <a:t> and saving its pickle file. Also saving Vectorization and label encoding as pickle files.</a:t>
            </a:r>
            <a:endParaRPr lang="en-IN" dirty="0">
              <a:solidFill>
                <a:schemeClr val="tx1"/>
              </a:solidFill>
            </a:endParaRPr>
          </a:p>
        </p:txBody>
      </p:sp>
    </p:spTree>
    <p:extLst>
      <p:ext uri="{BB962C8B-B14F-4D97-AF65-F5344CB8AC3E}">
        <p14:creationId xmlns:p14="http://schemas.microsoft.com/office/powerpoint/2010/main" val="3996556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5F073-73F9-467E-970E-CFABF33BB365}"/>
              </a:ext>
            </a:extLst>
          </p:cNvPr>
          <p:cNvSpPr>
            <a:spLocks noGrp="1"/>
          </p:cNvSpPr>
          <p:nvPr>
            <p:ph type="title"/>
          </p:nvPr>
        </p:nvSpPr>
        <p:spPr/>
        <p:txBody>
          <a:bodyPr/>
          <a:lstStyle/>
          <a:p>
            <a:r>
              <a:rPr lang="en-US" dirty="0"/>
              <a:t>Resume Classifier App</a:t>
            </a:r>
            <a:endParaRPr lang="en-IN" dirty="0"/>
          </a:p>
        </p:txBody>
      </p:sp>
      <p:pic>
        <p:nvPicPr>
          <p:cNvPr id="4" name="Picture 3">
            <a:extLst>
              <a:ext uri="{FF2B5EF4-FFF2-40B4-BE49-F238E27FC236}">
                <a16:creationId xmlns:a16="http://schemas.microsoft.com/office/drawing/2014/main" id="{6A9AB1CD-B51B-484B-9871-F7453CBBBF87}"/>
              </a:ext>
            </a:extLst>
          </p:cNvPr>
          <p:cNvPicPr>
            <a:picLocks noChangeAspect="1"/>
          </p:cNvPicPr>
          <p:nvPr/>
        </p:nvPicPr>
        <p:blipFill>
          <a:blip r:embed="rId2"/>
          <a:stretch>
            <a:fillRect/>
          </a:stretch>
        </p:blipFill>
        <p:spPr>
          <a:xfrm>
            <a:off x="914400" y="1244009"/>
            <a:ext cx="6763183" cy="3709323"/>
          </a:xfrm>
          <a:prstGeom prst="rect">
            <a:avLst/>
          </a:prstGeom>
        </p:spPr>
      </p:pic>
    </p:spTree>
    <p:extLst>
      <p:ext uri="{BB962C8B-B14F-4D97-AF65-F5344CB8AC3E}">
        <p14:creationId xmlns:p14="http://schemas.microsoft.com/office/powerpoint/2010/main" val="2819157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E6B91-6028-4CE8-95F3-6B8FD2313FD9}"/>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26B8F5D3-5ACD-4C17-8CCE-5A7F201897F2}"/>
              </a:ext>
            </a:extLst>
          </p:cNvPr>
          <p:cNvPicPr>
            <a:picLocks noChangeAspect="1"/>
          </p:cNvPicPr>
          <p:nvPr/>
        </p:nvPicPr>
        <p:blipFill>
          <a:blip r:embed="rId2"/>
          <a:stretch>
            <a:fillRect/>
          </a:stretch>
        </p:blipFill>
        <p:spPr>
          <a:xfrm>
            <a:off x="77785" y="231258"/>
            <a:ext cx="4494215" cy="4912242"/>
          </a:xfrm>
          <a:prstGeom prst="rect">
            <a:avLst/>
          </a:prstGeom>
        </p:spPr>
      </p:pic>
      <p:pic>
        <p:nvPicPr>
          <p:cNvPr id="6" name="Picture 5">
            <a:extLst>
              <a:ext uri="{FF2B5EF4-FFF2-40B4-BE49-F238E27FC236}">
                <a16:creationId xmlns:a16="http://schemas.microsoft.com/office/drawing/2014/main" id="{31B5E3C9-6E55-4ACB-B6CA-E7EE20554581}"/>
              </a:ext>
            </a:extLst>
          </p:cNvPr>
          <p:cNvPicPr>
            <a:picLocks noChangeAspect="1"/>
          </p:cNvPicPr>
          <p:nvPr/>
        </p:nvPicPr>
        <p:blipFill>
          <a:blip r:embed="rId3"/>
          <a:stretch>
            <a:fillRect/>
          </a:stretch>
        </p:blipFill>
        <p:spPr>
          <a:xfrm>
            <a:off x="4720855" y="231258"/>
            <a:ext cx="4260300" cy="4912242"/>
          </a:xfrm>
          <a:prstGeom prst="rect">
            <a:avLst/>
          </a:prstGeom>
        </p:spPr>
      </p:pic>
    </p:spTree>
    <p:extLst>
      <p:ext uri="{BB962C8B-B14F-4D97-AF65-F5344CB8AC3E}">
        <p14:creationId xmlns:p14="http://schemas.microsoft.com/office/powerpoint/2010/main" val="3322584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16B91-983D-410F-9125-8CE3C0E64A36}"/>
              </a:ext>
            </a:extLst>
          </p:cNvPr>
          <p:cNvSpPr>
            <a:spLocks noGrp="1"/>
          </p:cNvSpPr>
          <p:nvPr>
            <p:ph type="title"/>
          </p:nvPr>
        </p:nvSpPr>
        <p:spPr/>
        <p:txBody>
          <a:bodyPr/>
          <a:lstStyle/>
          <a:p>
            <a:r>
              <a:rPr lang="en-US" dirty="0"/>
              <a:t>Challenges and Solutions:-</a:t>
            </a:r>
            <a:endParaRPr lang="en-IN" dirty="0"/>
          </a:p>
        </p:txBody>
      </p:sp>
      <p:sp>
        <p:nvSpPr>
          <p:cNvPr id="3" name="Text Placeholder 2">
            <a:extLst>
              <a:ext uri="{FF2B5EF4-FFF2-40B4-BE49-F238E27FC236}">
                <a16:creationId xmlns:a16="http://schemas.microsoft.com/office/drawing/2014/main" id="{D878CF45-A4B7-42B0-A637-B8BB6EF9F810}"/>
              </a:ext>
            </a:extLst>
          </p:cNvPr>
          <p:cNvSpPr>
            <a:spLocks noGrp="1"/>
          </p:cNvSpPr>
          <p:nvPr>
            <p:ph type="body" idx="1"/>
          </p:nvPr>
        </p:nvSpPr>
        <p:spPr/>
        <p:txBody>
          <a:bodyPr/>
          <a:lstStyle/>
          <a:p>
            <a:r>
              <a:rPr lang="en-US" sz="1400" dirty="0"/>
              <a:t>1. Different Resume Formats Challenge: Resumes came in PDF, DOCX, DOC, and TXT formats. Why it’s hard: Some files may not extract text properly (especially scanned PDFs or images).  </a:t>
            </a:r>
          </a:p>
          <a:p>
            <a:pPr marL="114300" indent="0">
              <a:buNone/>
            </a:pPr>
            <a:r>
              <a:rPr lang="en-US" sz="1400" dirty="0"/>
              <a:t>   Solution: Use strong text extraction libraries like </a:t>
            </a:r>
            <a:r>
              <a:rPr lang="en-US" sz="1400" dirty="0" err="1"/>
              <a:t>pdfminer</a:t>
            </a:r>
            <a:r>
              <a:rPr lang="en-US" sz="1400" dirty="0"/>
              <a:t>, docx, or OCR tools for image-based resumes.🧹 </a:t>
            </a:r>
          </a:p>
          <a:p>
            <a:r>
              <a:rPr lang="en-US" sz="1400" dirty="0"/>
              <a:t>2. Messy Text Data Challenge: Resume text is often unstructured and inconsistent. Why it’s hard: Some resumes may include symbols, bullet points, or special formatting that breaks the text. </a:t>
            </a:r>
          </a:p>
          <a:p>
            <a:pPr marL="114300" indent="0">
              <a:buNone/>
            </a:pPr>
            <a:r>
              <a:rPr lang="en-US" sz="1400" dirty="0"/>
              <a:t> Solution: Careful text cleaning — removing noise, punctuation, converting to lowercase, etc.🏷 </a:t>
            </a:r>
          </a:p>
          <a:p>
            <a:r>
              <a:rPr lang="en-US" sz="1400" dirty="0"/>
              <a:t>3. Labeling the Data Challenge: Each resume had to be given a job domain (like Data Science, Web Dev, etc.)Why it’s hard: If labeling was done manually, it’s time-consuming and subjective. </a:t>
            </a:r>
          </a:p>
          <a:p>
            <a:pPr marL="114300" indent="0">
              <a:buNone/>
            </a:pPr>
            <a:r>
              <a:rPr lang="en-US" sz="1400" dirty="0"/>
              <a:t>Solution: Use clear rules or domain knowledge while assigning labels, or semi-automate the process if possible.</a:t>
            </a:r>
          </a:p>
          <a:p>
            <a:r>
              <a:rPr lang="en-US" sz="1400" dirty="0"/>
              <a:t>4. Imbalanced Dataset Challenge: Some job categories might have more resumes than others. Why it’s hard: Models learn more from the majority class and ignore the minority ones. </a:t>
            </a:r>
          </a:p>
          <a:p>
            <a:pPr marL="114300" indent="0">
              <a:buNone/>
            </a:pPr>
            <a:r>
              <a:rPr lang="en-US" sz="1400" dirty="0"/>
              <a:t>Solution: Use balancing techniques like oversampling, </a:t>
            </a:r>
            <a:r>
              <a:rPr lang="en-US" sz="1400" dirty="0" err="1"/>
              <a:t>undersampling</a:t>
            </a:r>
            <a:r>
              <a:rPr lang="en-US" sz="1400" dirty="0"/>
              <a:t>, or algorithms like </a:t>
            </a:r>
            <a:r>
              <a:rPr lang="en-US" sz="1400" dirty="0" err="1"/>
              <a:t>XGBoost</a:t>
            </a:r>
            <a:r>
              <a:rPr lang="en-US" sz="1400" dirty="0"/>
              <a:t> which handle imbalance better.</a:t>
            </a:r>
            <a:endParaRPr lang="en-IN" sz="1400" dirty="0"/>
          </a:p>
        </p:txBody>
      </p:sp>
    </p:spTree>
    <p:extLst>
      <p:ext uri="{BB962C8B-B14F-4D97-AF65-F5344CB8AC3E}">
        <p14:creationId xmlns:p14="http://schemas.microsoft.com/office/powerpoint/2010/main" val="4057816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D13E4DF-4AFA-4CFB-82EB-89ED98E64E36}"/>
              </a:ext>
            </a:extLst>
          </p:cNvPr>
          <p:cNvSpPr>
            <a:spLocks noGrp="1"/>
          </p:cNvSpPr>
          <p:nvPr>
            <p:ph type="body" idx="1"/>
          </p:nvPr>
        </p:nvSpPr>
        <p:spPr>
          <a:xfrm>
            <a:off x="223284" y="255181"/>
            <a:ext cx="8609016" cy="4313694"/>
          </a:xfrm>
        </p:spPr>
        <p:txBody>
          <a:bodyPr/>
          <a:lstStyle/>
          <a:p>
            <a:r>
              <a:rPr lang="en-US" sz="1600" dirty="0"/>
              <a:t> 5. Choosing the Right Model Challenge: So many ML models (Naive Bayes, SVM, </a:t>
            </a:r>
            <a:r>
              <a:rPr lang="en-US" sz="1600" dirty="0" err="1"/>
              <a:t>XGBoost</a:t>
            </a:r>
            <a:r>
              <a:rPr lang="en-US" sz="1600" dirty="0"/>
              <a:t>, etc.) — how do you know which works best? Why it’s hard: Every model has strengths and weaknesses with text data. </a:t>
            </a:r>
          </a:p>
          <a:p>
            <a:pPr marL="114300" indent="0">
              <a:buNone/>
            </a:pPr>
            <a:r>
              <a:rPr lang="en-US" sz="1600" dirty="0"/>
              <a:t>Solution: Try multiple models and compare performance using accuracy, confusion matrix, </a:t>
            </a:r>
            <a:r>
              <a:rPr lang="en-US" sz="1600" dirty="0" err="1"/>
              <a:t>etc</a:t>
            </a:r>
            <a:endParaRPr lang="en-US" sz="1600" dirty="0"/>
          </a:p>
          <a:p>
            <a:r>
              <a:rPr lang="en-US" sz="1600" dirty="0"/>
              <a:t>6. Model Evaluation Challenge: You need more than just accuracy — what if the model predicts all resumes as the majority class? </a:t>
            </a:r>
          </a:p>
          <a:p>
            <a:pPr marL="114300" indent="0">
              <a:buNone/>
            </a:pPr>
            <a:r>
              <a:rPr lang="en-US" sz="1600" dirty="0"/>
              <a:t>Solution: Use confusion matrix, precision, recall, and F1-score to fully understand performance.🌐</a:t>
            </a:r>
          </a:p>
          <a:p>
            <a:r>
              <a:rPr lang="en-US" sz="1600" dirty="0"/>
              <a:t> 7. Deployment Challenge: Putting the model into a working app using </a:t>
            </a:r>
            <a:r>
              <a:rPr lang="en-US" sz="1600" dirty="0" err="1"/>
              <a:t>Streamlit</a:t>
            </a:r>
            <a:r>
              <a:rPr lang="en-US" sz="1600" dirty="0"/>
              <a:t>. Why it’s hard: Connecting model code, front-end interface, and text processing in real time.</a:t>
            </a:r>
          </a:p>
          <a:p>
            <a:pPr marL="114300" indent="0">
              <a:buNone/>
            </a:pPr>
            <a:r>
              <a:rPr lang="en-US" sz="1600" dirty="0"/>
              <a:t> Solution: Use a clear flow: preprocessing → prediction → user output, and handle errors properly.</a:t>
            </a:r>
          </a:p>
          <a:p>
            <a:r>
              <a:rPr lang="en-US" sz="1600" dirty="0"/>
              <a:t>8. Maintaining the Model Challenge: New types of resumes may not work well with the old model. </a:t>
            </a:r>
          </a:p>
          <a:p>
            <a:pPr marL="114300" indent="0">
              <a:buNone/>
            </a:pPr>
            <a:r>
              <a:rPr lang="en-US" sz="1600" dirty="0"/>
              <a:t>Solution: Keep updating the model with fresh resumes and retrain regularly.</a:t>
            </a:r>
            <a:endParaRPr lang="en-IN" sz="1600" dirty="0"/>
          </a:p>
        </p:txBody>
      </p:sp>
    </p:spTree>
    <p:extLst>
      <p:ext uri="{BB962C8B-B14F-4D97-AF65-F5344CB8AC3E}">
        <p14:creationId xmlns:p14="http://schemas.microsoft.com/office/powerpoint/2010/main" val="2188223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3C496-4FBD-42F9-9BC4-1AF42FA370DB}"/>
              </a:ext>
            </a:extLst>
          </p:cNvPr>
          <p:cNvSpPr>
            <a:spLocks noGrp="1"/>
          </p:cNvSpPr>
          <p:nvPr>
            <p:ph type="title"/>
          </p:nvPr>
        </p:nvSpPr>
        <p:spPr/>
        <p:txBody>
          <a:bodyPr/>
          <a:lstStyle/>
          <a:p>
            <a:r>
              <a:rPr lang="en-US" dirty="0"/>
              <a:t>Future Agenda</a:t>
            </a:r>
            <a:endParaRPr lang="en-IN" dirty="0"/>
          </a:p>
        </p:txBody>
      </p:sp>
      <p:sp>
        <p:nvSpPr>
          <p:cNvPr id="3" name="Text Placeholder 2">
            <a:extLst>
              <a:ext uri="{FF2B5EF4-FFF2-40B4-BE49-F238E27FC236}">
                <a16:creationId xmlns:a16="http://schemas.microsoft.com/office/drawing/2014/main" id="{35F1BB62-E834-40A5-810B-D909301F89B9}"/>
              </a:ext>
            </a:extLst>
          </p:cNvPr>
          <p:cNvSpPr>
            <a:spLocks noGrp="1"/>
          </p:cNvSpPr>
          <p:nvPr>
            <p:ph type="body" idx="1"/>
          </p:nvPr>
        </p:nvSpPr>
        <p:spPr/>
        <p:txBody>
          <a:bodyPr/>
          <a:lstStyle/>
          <a:p>
            <a:r>
              <a:rPr lang="en-US" sz="1200" dirty="0"/>
              <a:t>🛠 Agenda for Future Work</a:t>
            </a:r>
          </a:p>
          <a:p>
            <a:r>
              <a:rPr lang="en-US" sz="1200" dirty="0"/>
              <a:t>1.	Improve Resume Text Extraction	</a:t>
            </a:r>
          </a:p>
          <a:p>
            <a:pPr marL="114300" indent="0">
              <a:buNone/>
            </a:pPr>
            <a:r>
              <a:rPr lang="en-US" sz="1200" dirty="0"/>
              <a:t>Handle scanned or image-based resumes using OCR.</a:t>
            </a:r>
          </a:p>
          <a:p>
            <a:pPr marL="114300" indent="0">
              <a:buNone/>
            </a:pPr>
            <a:r>
              <a:rPr lang="en-US" sz="1200" dirty="0"/>
              <a:t>Improve extraction accuracy from messy PDF formats.</a:t>
            </a:r>
          </a:p>
          <a:p>
            <a:r>
              <a:rPr lang="en-US" sz="1200" dirty="0"/>
              <a:t>2.	Enhance Labeling Process</a:t>
            </a:r>
          </a:p>
          <a:p>
            <a:pPr marL="114300" indent="0">
              <a:buNone/>
            </a:pPr>
            <a:r>
              <a:rPr lang="en-US" sz="1200" dirty="0"/>
              <a:t>Automate job category labeling using keyword matching or GPT-based tools.	</a:t>
            </a:r>
          </a:p>
          <a:p>
            <a:pPr marL="114300" indent="0">
              <a:buNone/>
            </a:pPr>
            <a:r>
              <a:rPr lang="en-US" sz="1200" dirty="0"/>
              <a:t>Add more categories to cover wider job roles.</a:t>
            </a:r>
          </a:p>
          <a:p>
            <a:r>
              <a:rPr lang="en-US" sz="1200" dirty="0"/>
              <a:t>3.	Balance the </a:t>
            </a:r>
            <a:r>
              <a:rPr lang="en-US" sz="1200" dirty="0" err="1"/>
              <a:t>Dataseto</a:t>
            </a:r>
            <a:r>
              <a:rPr lang="en-US" sz="1200" dirty="0"/>
              <a:t>	Add more resumes in under-represented </a:t>
            </a:r>
            <a:r>
              <a:rPr lang="en-US" sz="1200" dirty="0" err="1"/>
              <a:t>categories.o</a:t>
            </a:r>
            <a:r>
              <a:rPr lang="en-US" sz="1200" dirty="0"/>
              <a:t>	Use techniques like SMOTE for balancing.</a:t>
            </a:r>
          </a:p>
          <a:p>
            <a:r>
              <a:rPr lang="en-US" sz="1200" dirty="0"/>
              <a:t>4.	Try Deep Learning </a:t>
            </a:r>
            <a:r>
              <a:rPr lang="en-US" sz="1200" dirty="0" err="1"/>
              <a:t>Modelso</a:t>
            </a:r>
            <a:r>
              <a:rPr lang="en-US" sz="1200" dirty="0"/>
              <a:t>	Test models like BERT or LSTM for better text </a:t>
            </a:r>
            <a:r>
              <a:rPr lang="en-US" sz="1200" dirty="0" err="1"/>
              <a:t>understanding.o</a:t>
            </a:r>
            <a:r>
              <a:rPr lang="en-US" sz="1200" dirty="0"/>
              <a:t>	Compare with traditional models like </a:t>
            </a:r>
            <a:r>
              <a:rPr lang="en-US" sz="1200" dirty="0" err="1"/>
              <a:t>XGBoost</a:t>
            </a:r>
            <a:r>
              <a:rPr lang="en-US" sz="1200" dirty="0"/>
              <a:t>.</a:t>
            </a:r>
          </a:p>
          <a:p>
            <a:r>
              <a:rPr lang="en-US" sz="1200" dirty="0"/>
              <a:t>5.	Add Resume </a:t>
            </a:r>
            <a:r>
              <a:rPr lang="en-US" sz="1200" dirty="0" err="1"/>
              <a:t>Scoringo</a:t>
            </a:r>
            <a:r>
              <a:rPr lang="en-US" sz="1200" dirty="0"/>
              <a:t>	Not just classify — also rate resumes based on job </a:t>
            </a:r>
            <a:r>
              <a:rPr lang="en-US" sz="1200" dirty="0" err="1"/>
              <a:t>fit.o</a:t>
            </a:r>
            <a:r>
              <a:rPr lang="en-US" sz="1200" dirty="0"/>
              <a:t>	Helpful for recruiters to filter best matches.</a:t>
            </a:r>
          </a:p>
          <a:p>
            <a:r>
              <a:rPr lang="en-US" sz="1200" dirty="0"/>
              <a:t>6.	Build a User </a:t>
            </a:r>
            <a:r>
              <a:rPr lang="en-US" sz="1200" dirty="0" err="1"/>
              <a:t>Dashboardo</a:t>
            </a:r>
            <a:r>
              <a:rPr lang="en-US" sz="1200" dirty="0"/>
              <a:t>	Create a web interface where users can upload resumes and see results in real </a:t>
            </a:r>
            <a:r>
              <a:rPr lang="en-US" sz="1200" dirty="0" err="1"/>
              <a:t>time.o</a:t>
            </a:r>
            <a:r>
              <a:rPr lang="en-US" sz="1200" dirty="0"/>
              <a:t>	Add charts and summaries to make it more user-friendly.</a:t>
            </a:r>
          </a:p>
          <a:p>
            <a:r>
              <a:rPr lang="en-US" sz="1200" dirty="0"/>
              <a:t>7.	Deploy in </a:t>
            </a:r>
            <a:r>
              <a:rPr lang="en-US" sz="1200" dirty="0" err="1"/>
              <a:t>Cloudo</a:t>
            </a:r>
            <a:r>
              <a:rPr lang="en-US" sz="1200" dirty="0"/>
              <a:t>	Host the app on platforms like Heroku, AWS, or </a:t>
            </a:r>
            <a:r>
              <a:rPr lang="en-US" sz="1200" dirty="0" err="1"/>
              <a:t>Streamlit</a:t>
            </a:r>
            <a:r>
              <a:rPr lang="en-US" sz="1200" dirty="0"/>
              <a:t> Cloud for public access.</a:t>
            </a:r>
          </a:p>
          <a:p>
            <a:r>
              <a:rPr lang="en-US" sz="1200" dirty="0"/>
              <a:t>8.	Collect </a:t>
            </a:r>
            <a:r>
              <a:rPr lang="en-US" sz="1200" dirty="0" err="1"/>
              <a:t>Feedbacko</a:t>
            </a:r>
            <a:r>
              <a:rPr lang="en-US" sz="1200" dirty="0"/>
              <a:t>	Let users review predictions and give feedback to improve the model over time.</a:t>
            </a:r>
            <a:endParaRPr lang="en-IN" sz="1200" dirty="0"/>
          </a:p>
        </p:txBody>
      </p:sp>
    </p:spTree>
    <p:extLst>
      <p:ext uri="{BB962C8B-B14F-4D97-AF65-F5344CB8AC3E}">
        <p14:creationId xmlns:p14="http://schemas.microsoft.com/office/powerpoint/2010/main" val="27203806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2F675-BD0D-4188-AA52-D8637ECDF94F}"/>
              </a:ext>
            </a:extLst>
          </p:cNvPr>
          <p:cNvSpPr>
            <a:spLocks noGrp="1"/>
          </p:cNvSpPr>
          <p:nvPr>
            <p:ph type="title"/>
          </p:nvPr>
        </p:nvSpPr>
        <p:spPr>
          <a:xfrm>
            <a:off x="311700" y="148856"/>
            <a:ext cx="8520600" cy="4752753"/>
          </a:xfrm>
        </p:spPr>
        <p:txBody>
          <a:bodyPr/>
          <a:lstStyle/>
          <a:p>
            <a:pPr algn="ctr"/>
            <a:br>
              <a:rPr lang="en-US" sz="8000" dirty="0"/>
            </a:br>
            <a:r>
              <a:rPr lang="en-US" sz="8000" dirty="0"/>
              <a:t>Thank </a:t>
            </a:r>
            <a:br>
              <a:rPr lang="en-US" sz="8000" dirty="0"/>
            </a:br>
            <a:r>
              <a:rPr lang="en-US" sz="8000" dirty="0"/>
              <a:t>You</a:t>
            </a:r>
            <a:endParaRPr lang="en-IN" sz="8000" dirty="0"/>
          </a:p>
        </p:txBody>
      </p:sp>
    </p:spTree>
    <p:extLst>
      <p:ext uri="{BB962C8B-B14F-4D97-AF65-F5344CB8AC3E}">
        <p14:creationId xmlns:p14="http://schemas.microsoft.com/office/powerpoint/2010/main" val="611831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b="1">
                <a:latin typeface="Arial"/>
                <a:ea typeface="Arial"/>
                <a:cs typeface="Arial"/>
                <a:sym typeface="Arial"/>
              </a:rPr>
              <a:t>Introduction</a:t>
            </a:r>
            <a:endParaRPr b="1"/>
          </a:p>
        </p:txBody>
      </p:sp>
      <p:sp>
        <p:nvSpPr>
          <p:cNvPr id="67" name="Google Shape;67;p1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800"/>
              </a:spcBef>
              <a:spcAft>
                <a:spcPts val="0"/>
              </a:spcAft>
              <a:buNone/>
            </a:pPr>
            <a:r>
              <a:rPr lang="en" sz="3200" dirty="0">
                <a:solidFill>
                  <a:schemeClr val="dk1"/>
                </a:solidFill>
                <a:latin typeface="Arial"/>
                <a:ea typeface="Arial"/>
                <a:cs typeface="Arial"/>
                <a:sym typeface="Arial"/>
              </a:rPr>
              <a:t>•Resume classification is the task of categorizing resumes into predefined job roles or domains. It involves extracting text from resumes, cleaning the data, and applying machine learning models.</a:t>
            </a:r>
            <a:endParaRPr sz="3200" dirty="0">
              <a:solidFill>
                <a:schemeClr val="dk1"/>
              </a:solidFill>
              <a:latin typeface="Arial"/>
              <a:ea typeface="Arial"/>
              <a:cs typeface="Arial"/>
              <a:sym typeface="Arial"/>
            </a:endParaRPr>
          </a:p>
          <a:p>
            <a:pPr marL="0" lvl="0" indent="0" algn="l" rtl="0">
              <a:spcBef>
                <a:spcPts val="0"/>
              </a:spcBef>
              <a:spcAft>
                <a:spcPts val="1600"/>
              </a:spcAft>
              <a:buNone/>
            </a:pPr>
            <a:endParaRPr dirty="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latin typeface="Arial"/>
                <a:ea typeface="Arial"/>
                <a:cs typeface="Arial"/>
                <a:sym typeface="Arial"/>
              </a:rPr>
              <a:t>Project Goals &amp; Objectives</a:t>
            </a:r>
            <a:endParaRPr sz="2000" b="1">
              <a:latin typeface="Arial"/>
              <a:ea typeface="Arial"/>
              <a:cs typeface="Arial"/>
              <a:sym typeface="Arial"/>
            </a:endParaRPr>
          </a:p>
        </p:txBody>
      </p:sp>
      <p:sp>
        <p:nvSpPr>
          <p:cNvPr id="76" name="Google Shape;76;p15"/>
          <p:cNvSpPr txBox="1">
            <a:spLocks noGrp="1"/>
          </p:cNvSpPr>
          <p:nvPr>
            <p:ph type="body" idx="4294967295"/>
          </p:nvPr>
        </p:nvSpPr>
        <p:spPr>
          <a:xfrm>
            <a:off x="0" y="1304925"/>
            <a:ext cx="2493963" cy="4619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Objective 1</a:t>
            </a:r>
            <a:endParaRPr>
              <a:solidFill>
                <a:schemeClr val="lt1"/>
              </a:solidFill>
            </a:endParaRPr>
          </a:p>
        </p:txBody>
      </p:sp>
      <p:sp>
        <p:nvSpPr>
          <p:cNvPr id="77" name="Google Shape;77;p15"/>
          <p:cNvSpPr txBox="1">
            <a:spLocks noGrp="1"/>
          </p:cNvSpPr>
          <p:nvPr>
            <p:ph type="body" idx="4294967295"/>
          </p:nvPr>
        </p:nvSpPr>
        <p:spPr>
          <a:xfrm>
            <a:off x="408472" y="1858687"/>
            <a:ext cx="2479675" cy="2794000"/>
          </a:xfrm>
          <a:prstGeom prst="rect">
            <a:avLst/>
          </a:prstGeom>
        </p:spPr>
        <p:txBody>
          <a:bodyPr spcFirstLastPara="1" wrap="square" lIns="91425" tIns="91425" rIns="91425" bIns="91425" anchor="t" anchorCtr="0">
            <a:noAutofit/>
          </a:bodyPr>
          <a:lstStyle/>
          <a:p>
            <a:pPr marL="0" lvl="0" indent="0" algn="l" rtl="0">
              <a:spcBef>
                <a:spcPts val="800"/>
              </a:spcBef>
              <a:spcAft>
                <a:spcPts val="0"/>
              </a:spcAft>
              <a:buNone/>
            </a:pPr>
            <a:r>
              <a:rPr lang="en" sz="2100">
                <a:solidFill>
                  <a:schemeClr val="dk1"/>
                </a:solidFill>
                <a:latin typeface="Arial"/>
                <a:ea typeface="Arial"/>
                <a:cs typeface="Arial"/>
                <a:sym typeface="Arial"/>
              </a:rPr>
              <a:t>Extract text from resumes in various formats (PDF, DOCX, etc.)</a:t>
            </a:r>
            <a:endParaRPr sz="2100">
              <a:solidFill>
                <a:schemeClr val="dk1"/>
              </a:solidFill>
              <a:latin typeface="Arial"/>
              <a:ea typeface="Arial"/>
              <a:cs typeface="Arial"/>
              <a:sym typeface="Arial"/>
            </a:endParaRPr>
          </a:p>
          <a:p>
            <a:pPr marL="0" lvl="0" indent="0" algn="l" rtl="0">
              <a:spcBef>
                <a:spcPts val="0"/>
              </a:spcBef>
              <a:spcAft>
                <a:spcPts val="1600"/>
              </a:spcAft>
              <a:buNone/>
            </a:pPr>
            <a:endParaRPr sz="1200"/>
          </a:p>
        </p:txBody>
      </p:sp>
      <p:sp>
        <p:nvSpPr>
          <p:cNvPr id="81" name="Google Shape;81;p15"/>
          <p:cNvSpPr txBox="1">
            <a:spLocks noGrp="1"/>
          </p:cNvSpPr>
          <p:nvPr>
            <p:ph type="body" idx="4294967295"/>
          </p:nvPr>
        </p:nvSpPr>
        <p:spPr>
          <a:xfrm>
            <a:off x="6650038" y="1304925"/>
            <a:ext cx="2493962" cy="4619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Objective 2</a:t>
            </a:r>
            <a:endParaRPr>
              <a:solidFill>
                <a:schemeClr val="lt1"/>
              </a:solidFill>
            </a:endParaRPr>
          </a:p>
        </p:txBody>
      </p:sp>
      <p:sp>
        <p:nvSpPr>
          <p:cNvPr id="82" name="Google Shape;82;p15"/>
          <p:cNvSpPr txBox="1">
            <a:spLocks noGrp="1"/>
          </p:cNvSpPr>
          <p:nvPr>
            <p:ph type="body" idx="4294967295"/>
          </p:nvPr>
        </p:nvSpPr>
        <p:spPr>
          <a:xfrm>
            <a:off x="6665913" y="1851025"/>
            <a:ext cx="2478087" cy="2794000"/>
          </a:xfrm>
          <a:prstGeom prst="rect">
            <a:avLst/>
          </a:prstGeom>
        </p:spPr>
        <p:txBody>
          <a:bodyPr spcFirstLastPara="1" wrap="square" lIns="91425" tIns="91425" rIns="91425" bIns="91425" anchor="t" anchorCtr="0">
            <a:noAutofit/>
          </a:bodyPr>
          <a:lstStyle/>
          <a:p>
            <a:pPr marL="0" lvl="0" indent="0" algn="l" rtl="0">
              <a:spcBef>
                <a:spcPts val="800"/>
              </a:spcBef>
              <a:spcAft>
                <a:spcPts val="0"/>
              </a:spcAft>
              <a:buNone/>
            </a:pPr>
            <a:r>
              <a:rPr lang="en" sz="2100">
                <a:solidFill>
                  <a:schemeClr val="dk1"/>
                </a:solidFill>
                <a:latin typeface="Arial"/>
                <a:ea typeface="Arial"/>
                <a:cs typeface="Arial"/>
                <a:sym typeface="Arial"/>
              </a:rPr>
              <a:t>Clean and preprocess the extracted text.</a:t>
            </a:r>
            <a:endParaRPr sz="2100">
              <a:solidFill>
                <a:schemeClr val="dk1"/>
              </a:solidFill>
              <a:latin typeface="Arial"/>
              <a:ea typeface="Arial"/>
              <a:cs typeface="Arial"/>
              <a:sym typeface="Arial"/>
            </a:endParaRPr>
          </a:p>
          <a:p>
            <a:pPr marL="0" lvl="0" indent="0" algn="l" rtl="0">
              <a:spcBef>
                <a:spcPts val="800"/>
              </a:spcBef>
              <a:spcAft>
                <a:spcPts val="0"/>
              </a:spcAft>
              <a:buNone/>
            </a:pPr>
            <a:r>
              <a:rPr lang="en" sz="2100">
                <a:solidFill>
                  <a:schemeClr val="dk1"/>
                </a:solidFill>
                <a:latin typeface="Arial"/>
                <a:ea typeface="Arial"/>
                <a:cs typeface="Arial"/>
                <a:sym typeface="Arial"/>
              </a:rPr>
              <a:t>Train a model to classify resumes into job domains</a:t>
            </a:r>
            <a:endParaRPr sz="2100">
              <a:solidFill>
                <a:schemeClr val="dk1"/>
              </a:solidFill>
              <a:latin typeface="Arial"/>
              <a:ea typeface="Arial"/>
              <a:cs typeface="Arial"/>
              <a:sym typeface="Arial"/>
            </a:endParaRPr>
          </a:p>
          <a:p>
            <a:pPr marL="457200" lvl="0" indent="-241300" algn="l" rtl="0">
              <a:spcBef>
                <a:spcPts val="0"/>
              </a:spcBef>
              <a:spcAft>
                <a:spcPts val="0"/>
              </a:spcAft>
              <a:buSzPts val="200"/>
              <a:buChar char="●"/>
            </a:pPr>
            <a:endParaRPr sz="200"/>
          </a:p>
        </p:txBody>
      </p:sp>
      <p:sp>
        <p:nvSpPr>
          <p:cNvPr id="86" name="Google Shape;86;p15"/>
          <p:cNvSpPr txBox="1">
            <a:spLocks noGrp="1"/>
          </p:cNvSpPr>
          <p:nvPr>
            <p:ph type="body" idx="4294967295"/>
          </p:nvPr>
        </p:nvSpPr>
        <p:spPr>
          <a:xfrm>
            <a:off x="6648450" y="1304925"/>
            <a:ext cx="2495550" cy="4619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Objective 3</a:t>
            </a:r>
            <a:endParaRPr>
              <a:solidFill>
                <a:schemeClr val="lt1"/>
              </a:solidFill>
            </a:endParaRPr>
          </a:p>
        </p:txBody>
      </p:sp>
      <p:sp>
        <p:nvSpPr>
          <p:cNvPr id="87" name="Google Shape;87;p15"/>
          <p:cNvSpPr txBox="1">
            <a:spLocks noGrp="1"/>
          </p:cNvSpPr>
          <p:nvPr>
            <p:ph type="body" idx="4294967295"/>
          </p:nvPr>
        </p:nvSpPr>
        <p:spPr>
          <a:xfrm>
            <a:off x="3436785" y="1793737"/>
            <a:ext cx="2478087" cy="2794000"/>
          </a:xfrm>
          <a:prstGeom prst="rect">
            <a:avLst/>
          </a:prstGeom>
        </p:spPr>
        <p:txBody>
          <a:bodyPr spcFirstLastPara="1" wrap="square" lIns="91425" tIns="91425" rIns="91425" bIns="91425" anchor="t" anchorCtr="0">
            <a:noAutofit/>
          </a:bodyPr>
          <a:lstStyle/>
          <a:p>
            <a:pPr marL="0" lvl="0" indent="0" algn="l" rtl="0">
              <a:spcBef>
                <a:spcPts val="800"/>
              </a:spcBef>
              <a:spcAft>
                <a:spcPts val="0"/>
              </a:spcAft>
              <a:buNone/>
            </a:pPr>
            <a:r>
              <a:rPr lang="en" sz="2100" dirty="0">
                <a:solidFill>
                  <a:schemeClr val="dk1"/>
                </a:solidFill>
                <a:latin typeface="Arial"/>
                <a:ea typeface="Arial"/>
                <a:cs typeface="Arial"/>
                <a:sym typeface="Arial"/>
              </a:rPr>
              <a:t>•Evaluate model performance and optimize results</a:t>
            </a:r>
            <a:endParaRPr sz="2100" dirty="0">
              <a:solidFill>
                <a:schemeClr val="dk1"/>
              </a:solidFill>
              <a:latin typeface="Arial"/>
              <a:ea typeface="Arial"/>
              <a:cs typeface="Arial"/>
              <a:sym typeface="Arial"/>
            </a:endParaRPr>
          </a:p>
          <a:p>
            <a:pPr marL="0" lvl="0" indent="0" algn="l" rtl="0">
              <a:spcBef>
                <a:spcPts val="0"/>
              </a:spcBef>
              <a:spcAft>
                <a:spcPts val="1600"/>
              </a:spcAft>
              <a:buNone/>
            </a:pPr>
            <a:endParaRPr sz="2400" dirty="0"/>
          </a:p>
        </p:txBody>
      </p:sp>
      <p:grpSp>
        <p:nvGrpSpPr>
          <p:cNvPr id="73" name="Google Shape;73;p15"/>
          <p:cNvGrpSpPr/>
          <p:nvPr/>
        </p:nvGrpSpPr>
        <p:grpSpPr>
          <a:xfrm>
            <a:off x="431925" y="1304875"/>
            <a:ext cx="2628925" cy="3416400"/>
            <a:chOff x="431925" y="1304875"/>
            <a:chExt cx="2628925" cy="3416400"/>
          </a:xfrm>
        </p:grpSpPr>
        <p:sp>
          <p:nvSpPr>
            <p:cNvPr id="74" name="Google Shape;74;p15"/>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15"/>
          <p:cNvGrpSpPr/>
          <p:nvPr/>
        </p:nvGrpSpPr>
        <p:grpSpPr>
          <a:xfrm>
            <a:off x="3419182" y="1249980"/>
            <a:ext cx="2632500" cy="3416400"/>
            <a:chOff x="3320450" y="1304875"/>
            <a:chExt cx="2632500" cy="3416400"/>
          </a:xfrm>
        </p:grpSpPr>
        <p:sp>
          <p:nvSpPr>
            <p:cNvPr id="79" name="Google Shape;79;p15"/>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3;p15"/>
          <p:cNvGrpSpPr/>
          <p:nvPr/>
        </p:nvGrpSpPr>
        <p:grpSpPr>
          <a:xfrm>
            <a:off x="6465145" y="1169060"/>
            <a:ext cx="2632500" cy="3416400"/>
            <a:chOff x="6212550" y="1304875"/>
            <a:chExt cx="2632500" cy="3416400"/>
          </a:xfrm>
        </p:grpSpPr>
        <p:sp>
          <p:nvSpPr>
            <p:cNvPr id="84" name="Google Shape;84;p15"/>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a:solidFill>
                  <a:srgbClr val="000000"/>
                </a:solidFill>
              </a:rPr>
              <a:t>Dataset Overview</a:t>
            </a:r>
            <a:r>
              <a:rPr lang="en" sz="4200" b="1"/>
              <a:t>: </a:t>
            </a:r>
            <a:endParaRPr sz="4200" b="1"/>
          </a:p>
          <a:p>
            <a:pPr marL="0" lvl="0" indent="0" algn="l" rtl="0">
              <a:lnSpc>
                <a:spcPct val="115000"/>
              </a:lnSpc>
              <a:spcBef>
                <a:spcPts val="800"/>
              </a:spcBef>
              <a:spcAft>
                <a:spcPts val="0"/>
              </a:spcAft>
              <a:buNone/>
            </a:pPr>
            <a:r>
              <a:rPr lang="en" sz="3200">
                <a:solidFill>
                  <a:srgbClr val="000000"/>
                </a:solidFill>
                <a:latin typeface="Arial"/>
                <a:ea typeface="Arial"/>
                <a:cs typeface="Arial"/>
                <a:sym typeface="Arial"/>
              </a:rPr>
              <a:t>•</a:t>
            </a:r>
            <a:r>
              <a:rPr lang="en" sz="2000">
                <a:solidFill>
                  <a:srgbClr val="000000"/>
                </a:solidFill>
                <a:latin typeface="Arial"/>
                <a:ea typeface="Arial"/>
                <a:cs typeface="Arial"/>
                <a:sym typeface="Arial"/>
              </a:rPr>
              <a:t>Resumes were collected from different sources</a:t>
            </a:r>
            <a:endParaRPr sz="2000">
              <a:solidFill>
                <a:srgbClr val="000000"/>
              </a:solidFill>
              <a:latin typeface="Arial"/>
              <a:ea typeface="Arial"/>
              <a:cs typeface="Arial"/>
              <a:sym typeface="Arial"/>
            </a:endParaRPr>
          </a:p>
          <a:p>
            <a:pPr marL="0" lvl="0" indent="0" algn="l" rtl="0">
              <a:lnSpc>
                <a:spcPct val="115000"/>
              </a:lnSpc>
              <a:spcBef>
                <a:spcPts val="800"/>
              </a:spcBef>
              <a:spcAft>
                <a:spcPts val="0"/>
              </a:spcAft>
              <a:buNone/>
            </a:pPr>
            <a:r>
              <a:rPr lang="en" sz="2000">
                <a:solidFill>
                  <a:srgbClr val="000000"/>
                </a:solidFill>
                <a:latin typeface="Arial"/>
                <a:ea typeface="Arial"/>
                <a:cs typeface="Arial"/>
                <a:sym typeface="Arial"/>
              </a:rPr>
              <a:t>•Formats: DOCX, DOC, PDF, TXT</a:t>
            </a:r>
            <a:endParaRPr sz="2000">
              <a:solidFill>
                <a:srgbClr val="000000"/>
              </a:solidFill>
              <a:latin typeface="Arial"/>
              <a:ea typeface="Arial"/>
              <a:cs typeface="Arial"/>
              <a:sym typeface="Arial"/>
            </a:endParaRPr>
          </a:p>
          <a:p>
            <a:pPr marL="0" lvl="0" indent="0" algn="l" rtl="0">
              <a:lnSpc>
                <a:spcPct val="115000"/>
              </a:lnSpc>
              <a:spcBef>
                <a:spcPts val="800"/>
              </a:spcBef>
              <a:spcAft>
                <a:spcPts val="0"/>
              </a:spcAft>
              <a:buNone/>
            </a:pPr>
            <a:r>
              <a:rPr lang="en" sz="2000">
                <a:solidFill>
                  <a:srgbClr val="000000"/>
                </a:solidFill>
                <a:latin typeface="Arial"/>
                <a:ea typeface="Arial"/>
                <a:cs typeface="Arial"/>
                <a:sym typeface="Arial"/>
              </a:rPr>
              <a:t>•Labels assigned based on job domains</a:t>
            </a:r>
            <a:endParaRPr sz="2000">
              <a:solidFill>
                <a:srgbClr val="000000"/>
              </a:solidFill>
              <a:latin typeface="Arial"/>
              <a:ea typeface="Arial"/>
              <a:cs typeface="Arial"/>
              <a:sym typeface="Arial"/>
            </a:endParaRPr>
          </a:p>
          <a:p>
            <a:pPr marL="0" lvl="0" indent="0" algn="l" rtl="0">
              <a:lnSpc>
                <a:spcPct val="115000"/>
              </a:lnSpc>
              <a:spcBef>
                <a:spcPts val="800"/>
              </a:spcBef>
              <a:spcAft>
                <a:spcPts val="0"/>
              </a:spcAft>
              <a:buNone/>
            </a:pPr>
            <a:r>
              <a:rPr lang="en" sz="2000">
                <a:solidFill>
                  <a:srgbClr val="000000"/>
                </a:solidFill>
                <a:latin typeface="Arial"/>
                <a:ea typeface="Arial"/>
                <a:cs typeface="Arial"/>
                <a:sym typeface="Arial"/>
              </a:rPr>
              <a:t>•Cleaning involved removing extra spaces, formatting text</a:t>
            </a:r>
            <a:endParaRPr sz="2000">
              <a:solidFill>
                <a:srgbClr val="000000"/>
              </a:solidFill>
              <a:latin typeface="Arial"/>
              <a:ea typeface="Arial"/>
              <a:cs typeface="Arial"/>
              <a:sym typeface="Arial"/>
            </a:endParaRPr>
          </a:p>
          <a:p>
            <a:pPr marL="0" lvl="0" indent="0" algn="l" rtl="0">
              <a:spcBef>
                <a:spcPts val="0"/>
              </a:spcBef>
              <a:spcAft>
                <a:spcPts val="0"/>
              </a:spcAft>
              <a:buNone/>
            </a:pPr>
            <a:endParaRPr sz="4200"/>
          </a:p>
        </p:txBody>
      </p:sp>
      <p:pic>
        <p:nvPicPr>
          <p:cNvPr id="93" name="Google Shape;93;p16"/>
          <p:cNvPicPr preferRelativeResize="0"/>
          <p:nvPr/>
        </p:nvPicPr>
        <p:blipFill>
          <a:blip r:embed="rId3">
            <a:alphaModFix/>
          </a:blip>
          <a:stretch>
            <a:fillRect/>
          </a:stretch>
        </p:blipFill>
        <p:spPr>
          <a:xfrm>
            <a:off x="6585875" y="41800"/>
            <a:ext cx="2384775" cy="2254725"/>
          </a:xfrm>
          <a:prstGeom prst="rect">
            <a:avLst/>
          </a:prstGeom>
          <a:noFill/>
          <a:ln>
            <a:noFill/>
          </a:ln>
        </p:spPr>
      </p:pic>
      <p:pic>
        <p:nvPicPr>
          <p:cNvPr id="94" name="Google Shape;94;p16"/>
          <p:cNvPicPr preferRelativeResize="0"/>
          <p:nvPr/>
        </p:nvPicPr>
        <p:blipFill>
          <a:blip r:embed="rId4">
            <a:alphaModFix/>
          </a:blip>
          <a:stretch>
            <a:fillRect/>
          </a:stretch>
        </p:blipFill>
        <p:spPr>
          <a:xfrm>
            <a:off x="6585887" y="2453225"/>
            <a:ext cx="2384766" cy="2571751"/>
          </a:xfrm>
          <a:prstGeom prst="rect">
            <a:avLst/>
          </a:prstGeom>
          <a:noFill/>
          <a:ln>
            <a:noFill/>
          </a:ln>
        </p:spPr>
      </p:pic>
      <p:pic>
        <p:nvPicPr>
          <p:cNvPr id="95" name="Google Shape;95;p16"/>
          <p:cNvPicPr preferRelativeResize="0"/>
          <p:nvPr/>
        </p:nvPicPr>
        <p:blipFill>
          <a:blip r:embed="rId5">
            <a:alphaModFix/>
          </a:blip>
          <a:stretch>
            <a:fillRect/>
          </a:stretch>
        </p:blipFill>
        <p:spPr>
          <a:xfrm>
            <a:off x="2728475" y="3481575"/>
            <a:ext cx="3555401" cy="1496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311700" y="84275"/>
            <a:ext cx="8042100" cy="53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50">
              <a:solidFill>
                <a:srgbClr val="E3E3E3"/>
              </a:solidFill>
              <a:highlight>
                <a:srgbClr val="383838"/>
              </a:highlight>
              <a:latin typeface="Courier New"/>
              <a:ea typeface="Courier New"/>
              <a:cs typeface="Courier New"/>
              <a:sym typeface="Courier New"/>
            </a:endParaRPr>
          </a:p>
          <a:p>
            <a:pPr marL="0" lvl="0" indent="0" algn="l" rtl="0">
              <a:spcBef>
                <a:spcPts val="0"/>
              </a:spcBef>
              <a:spcAft>
                <a:spcPts val="0"/>
              </a:spcAft>
              <a:buNone/>
            </a:pPr>
            <a:r>
              <a:rPr lang="en"/>
              <a:t>Before processing Text Data (Some Visualization)</a:t>
            </a:r>
            <a:endParaRPr/>
          </a:p>
        </p:txBody>
      </p:sp>
      <p:sp>
        <p:nvSpPr>
          <p:cNvPr id="101" name="Google Shape;101;p1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sz="1600"/>
          </a:p>
        </p:txBody>
      </p:sp>
      <p:sp>
        <p:nvSpPr>
          <p:cNvPr id="102" name="Google Shape;102;p17"/>
          <p:cNvSpPr txBox="1">
            <a:spLocks noGrp="1"/>
          </p:cNvSpPr>
          <p:nvPr>
            <p:ph type="body" idx="2"/>
          </p:nvPr>
        </p:nvSpPr>
        <p:spPr>
          <a:prstGeom prst="rect">
            <a:avLst/>
          </a:prstGeom>
        </p:spPr>
        <p:txBody>
          <a:bodyPr spcFirstLastPara="1" wrap="square" lIns="91425" tIns="91425" rIns="91425" bIns="91425" anchor="t" anchorCtr="0">
            <a:noAutofit/>
          </a:bodyPr>
          <a:lstStyle/>
          <a:p>
            <a:pPr marL="457200" lvl="0" indent="0" algn="l" rtl="0">
              <a:spcBef>
                <a:spcPts val="0"/>
              </a:spcBef>
              <a:spcAft>
                <a:spcPts val="1600"/>
              </a:spcAft>
              <a:buNone/>
            </a:pPr>
            <a:endParaRPr sz="1600"/>
          </a:p>
        </p:txBody>
      </p:sp>
      <p:pic>
        <p:nvPicPr>
          <p:cNvPr id="103" name="Google Shape;103;p17"/>
          <p:cNvPicPr preferRelativeResize="0"/>
          <p:nvPr/>
        </p:nvPicPr>
        <p:blipFill>
          <a:blip r:embed="rId3">
            <a:alphaModFix/>
          </a:blip>
          <a:stretch>
            <a:fillRect/>
          </a:stretch>
        </p:blipFill>
        <p:spPr>
          <a:xfrm>
            <a:off x="311700" y="823425"/>
            <a:ext cx="4091750" cy="1851575"/>
          </a:xfrm>
          <a:prstGeom prst="rect">
            <a:avLst/>
          </a:prstGeom>
          <a:noFill/>
          <a:ln>
            <a:noFill/>
          </a:ln>
        </p:spPr>
      </p:pic>
      <p:pic>
        <p:nvPicPr>
          <p:cNvPr id="104" name="Google Shape;104;p17"/>
          <p:cNvPicPr preferRelativeResize="0"/>
          <p:nvPr/>
        </p:nvPicPr>
        <p:blipFill>
          <a:blip r:embed="rId4">
            <a:alphaModFix/>
          </a:blip>
          <a:stretch>
            <a:fillRect/>
          </a:stretch>
        </p:blipFill>
        <p:spPr>
          <a:xfrm>
            <a:off x="311700" y="2857500"/>
            <a:ext cx="4091750" cy="1979575"/>
          </a:xfrm>
          <a:prstGeom prst="rect">
            <a:avLst/>
          </a:prstGeom>
          <a:noFill/>
          <a:ln>
            <a:noFill/>
          </a:ln>
        </p:spPr>
      </p:pic>
      <p:pic>
        <p:nvPicPr>
          <p:cNvPr id="105" name="Google Shape;105;p17"/>
          <p:cNvPicPr preferRelativeResize="0"/>
          <p:nvPr/>
        </p:nvPicPr>
        <p:blipFill>
          <a:blip r:embed="rId5">
            <a:alphaModFix/>
          </a:blip>
          <a:stretch>
            <a:fillRect/>
          </a:stretch>
        </p:blipFill>
        <p:spPr>
          <a:xfrm>
            <a:off x="4640475" y="823425"/>
            <a:ext cx="4416625" cy="1851575"/>
          </a:xfrm>
          <a:prstGeom prst="rect">
            <a:avLst/>
          </a:prstGeom>
          <a:noFill/>
          <a:ln>
            <a:noFill/>
          </a:ln>
        </p:spPr>
      </p:pic>
      <p:pic>
        <p:nvPicPr>
          <p:cNvPr id="106" name="Google Shape;106;p17"/>
          <p:cNvPicPr preferRelativeResize="0"/>
          <p:nvPr/>
        </p:nvPicPr>
        <p:blipFill>
          <a:blip r:embed="rId6">
            <a:alphaModFix/>
          </a:blip>
          <a:stretch>
            <a:fillRect/>
          </a:stretch>
        </p:blipFill>
        <p:spPr>
          <a:xfrm>
            <a:off x="4679975" y="2876850"/>
            <a:ext cx="4377127" cy="1979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92091-AF29-46FE-A5BD-373B6698AD5E}"/>
              </a:ext>
            </a:extLst>
          </p:cNvPr>
          <p:cNvSpPr>
            <a:spLocks noGrp="1"/>
          </p:cNvSpPr>
          <p:nvPr>
            <p:ph type="title"/>
          </p:nvPr>
        </p:nvSpPr>
        <p:spPr/>
        <p:txBody>
          <a:bodyPr/>
          <a:lstStyle/>
          <a:p>
            <a:r>
              <a:rPr lang="en-US" dirty="0"/>
              <a:t>Category-wise length of Extracted Data</a:t>
            </a:r>
            <a:endParaRPr lang="en-IN" dirty="0"/>
          </a:p>
        </p:txBody>
      </p:sp>
      <p:pic>
        <p:nvPicPr>
          <p:cNvPr id="2050" name="Picture 2">
            <a:extLst>
              <a:ext uri="{FF2B5EF4-FFF2-40B4-BE49-F238E27FC236}">
                <a16:creationId xmlns:a16="http://schemas.microsoft.com/office/drawing/2014/main" id="{989BEF57-FB15-477D-8AE9-3CEA57C67C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363" y="1224122"/>
            <a:ext cx="8048846" cy="3503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8851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title"/>
          </p:nvPr>
        </p:nvSpPr>
        <p:spPr>
          <a:xfrm>
            <a:off x="265500" y="1733850"/>
            <a:ext cx="4045200" cy="167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300" b="1">
                <a:latin typeface="Arial"/>
                <a:ea typeface="Arial"/>
                <a:cs typeface="Arial"/>
                <a:sym typeface="Arial"/>
              </a:rPr>
              <a:t>Text Preprocessing</a:t>
            </a:r>
            <a:r>
              <a:rPr lang="en" sz="3300">
                <a:solidFill>
                  <a:srgbClr val="000000"/>
                </a:solidFill>
                <a:latin typeface="Arial"/>
                <a:ea typeface="Arial"/>
                <a:cs typeface="Arial"/>
                <a:sym typeface="Arial"/>
              </a:rPr>
              <a:t> </a:t>
            </a:r>
            <a:endParaRPr sz="3100"/>
          </a:p>
        </p:txBody>
      </p:sp>
      <p:sp>
        <p:nvSpPr>
          <p:cNvPr id="112" name="Google Shape;112;p18"/>
          <p:cNvSpPr txBox="1">
            <a:spLocks noGrp="1"/>
          </p:cNvSpPr>
          <p:nvPr>
            <p:ph type="body" idx="2"/>
          </p:nvPr>
        </p:nvSpPr>
        <p:spPr>
          <a:xfrm>
            <a:off x="4731300" y="155375"/>
            <a:ext cx="4183500" cy="4835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2400" u="sng" dirty="0">
                <a:solidFill>
                  <a:srgbClr val="000000"/>
                </a:solidFill>
                <a:latin typeface="Arial"/>
                <a:ea typeface="Arial"/>
                <a:cs typeface="Arial"/>
                <a:sym typeface="Arial"/>
              </a:rPr>
              <a:t>Steps:</a:t>
            </a:r>
            <a:br>
              <a:rPr lang="en" sz="3300" dirty="0">
                <a:solidFill>
                  <a:srgbClr val="000000"/>
                </a:solidFill>
                <a:latin typeface="Arial"/>
                <a:ea typeface="Arial"/>
                <a:cs typeface="Arial"/>
                <a:sym typeface="Arial"/>
              </a:rPr>
            </a:br>
            <a:r>
              <a:rPr lang="en" dirty="0">
                <a:solidFill>
                  <a:srgbClr val="000000"/>
                </a:solidFill>
                <a:latin typeface="Arial"/>
                <a:ea typeface="Arial"/>
                <a:cs typeface="Arial"/>
                <a:sym typeface="Arial"/>
              </a:rPr>
              <a:t>•Defined a function to clean resume text</a:t>
            </a:r>
            <a:endParaRPr dirty="0">
              <a:solidFill>
                <a:srgbClr val="000000"/>
              </a:solidFill>
              <a:latin typeface="Arial"/>
              <a:ea typeface="Arial"/>
              <a:cs typeface="Arial"/>
              <a:sym typeface="Arial"/>
            </a:endParaRPr>
          </a:p>
          <a:p>
            <a:pPr marL="0" lvl="0" indent="0" algn="l" rtl="0">
              <a:spcBef>
                <a:spcPts val="800"/>
              </a:spcBef>
              <a:spcAft>
                <a:spcPts val="0"/>
              </a:spcAft>
              <a:buNone/>
            </a:pPr>
            <a:r>
              <a:rPr lang="en" dirty="0">
                <a:solidFill>
                  <a:srgbClr val="000000"/>
                </a:solidFill>
                <a:latin typeface="Arial"/>
                <a:ea typeface="Arial"/>
                <a:cs typeface="Arial"/>
                <a:sym typeface="Arial"/>
              </a:rPr>
              <a:t>•Converted text to lowercase</a:t>
            </a:r>
            <a:endParaRPr dirty="0">
              <a:solidFill>
                <a:srgbClr val="000000"/>
              </a:solidFill>
              <a:latin typeface="Arial"/>
              <a:ea typeface="Arial"/>
              <a:cs typeface="Arial"/>
              <a:sym typeface="Arial"/>
            </a:endParaRPr>
          </a:p>
          <a:p>
            <a:pPr marL="0" lvl="0" indent="0" algn="l" rtl="0">
              <a:spcBef>
                <a:spcPts val="800"/>
              </a:spcBef>
              <a:spcAft>
                <a:spcPts val="0"/>
              </a:spcAft>
              <a:buNone/>
            </a:pPr>
            <a:r>
              <a:rPr lang="en" dirty="0">
                <a:solidFill>
                  <a:srgbClr val="000000"/>
                </a:solidFill>
                <a:latin typeface="Arial"/>
                <a:ea typeface="Arial"/>
                <a:cs typeface="Arial"/>
                <a:sym typeface="Arial"/>
              </a:rPr>
              <a:t>•Removed non-alphabetic characters using regex</a:t>
            </a:r>
            <a:endParaRPr dirty="0">
              <a:solidFill>
                <a:srgbClr val="000000"/>
              </a:solidFill>
              <a:latin typeface="Arial"/>
              <a:ea typeface="Arial"/>
              <a:cs typeface="Arial"/>
              <a:sym typeface="Arial"/>
            </a:endParaRPr>
          </a:p>
          <a:p>
            <a:pPr marL="0" lvl="0" indent="0" algn="l" rtl="0">
              <a:spcBef>
                <a:spcPts val="800"/>
              </a:spcBef>
              <a:spcAft>
                <a:spcPts val="0"/>
              </a:spcAft>
              <a:buNone/>
            </a:pPr>
            <a:r>
              <a:rPr lang="en" dirty="0">
                <a:solidFill>
                  <a:srgbClr val="000000"/>
                </a:solidFill>
                <a:latin typeface="Arial"/>
                <a:ea typeface="Arial"/>
                <a:cs typeface="Arial"/>
                <a:sym typeface="Arial"/>
              </a:rPr>
              <a:t>•Tokenized text and removed common stopwords</a:t>
            </a:r>
            <a:endParaRPr dirty="0">
              <a:solidFill>
                <a:srgbClr val="000000"/>
              </a:solidFill>
              <a:latin typeface="Arial"/>
              <a:ea typeface="Arial"/>
              <a:cs typeface="Arial"/>
              <a:sym typeface="Arial"/>
            </a:endParaRPr>
          </a:p>
          <a:p>
            <a:pPr marL="0" lvl="0" indent="0" algn="l" rtl="0">
              <a:spcBef>
                <a:spcPts val="800"/>
              </a:spcBef>
              <a:spcAft>
                <a:spcPts val="0"/>
              </a:spcAft>
              <a:buNone/>
            </a:pPr>
            <a:r>
              <a:rPr lang="en" dirty="0">
                <a:solidFill>
                  <a:srgbClr val="000000"/>
                </a:solidFill>
                <a:latin typeface="Arial"/>
                <a:ea typeface="Arial"/>
                <a:cs typeface="Arial"/>
                <a:sym typeface="Arial"/>
              </a:rPr>
              <a:t>•Ensured only meaningful words remain for classification</a:t>
            </a:r>
            <a:endParaRPr dirty="0">
              <a:solidFill>
                <a:srgbClr val="000000"/>
              </a:solidFill>
              <a:latin typeface="Arial"/>
              <a:ea typeface="Arial"/>
              <a:cs typeface="Arial"/>
              <a:sym typeface="Arial"/>
            </a:endParaRPr>
          </a:p>
          <a:p>
            <a:pPr marL="0" lvl="0" indent="0" algn="l" rtl="0">
              <a:lnSpc>
                <a:spcPct val="100000"/>
              </a:lnSpc>
              <a:spcBef>
                <a:spcPts val="0"/>
              </a:spcBef>
              <a:spcAft>
                <a:spcPts val="0"/>
              </a:spcAft>
              <a:buNone/>
            </a:pPr>
            <a:endParaRPr sz="3300" dirty="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132C9-740F-424D-8382-082A25BE31BB}"/>
              </a:ext>
            </a:extLst>
          </p:cNvPr>
          <p:cNvSpPr>
            <a:spLocks noGrp="1"/>
          </p:cNvSpPr>
          <p:nvPr>
            <p:ph type="title"/>
          </p:nvPr>
        </p:nvSpPr>
        <p:spPr>
          <a:xfrm>
            <a:off x="237272" y="157945"/>
            <a:ext cx="8520600" cy="572700"/>
          </a:xfrm>
        </p:spPr>
        <p:txBody>
          <a:bodyPr/>
          <a:lstStyle/>
          <a:p>
            <a:r>
              <a:rPr lang="en-US" dirty="0"/>
              <a:t>Change in Length of Data after Preprocessing</a:t>
            </a:r>
            <a:endParaRPr lang="en-IN" dirty="0"/>
          </a:p>
        </p:txBody>
      </p:sp>
      <p:pic>
        <p:nvPicPr>
          <p:cNvPr id="4" name="Picture 3">
            <a:extLst>
              <a:ext uri="{FF2B5EF4-FFF2-40B4-BE49-F238E27FC236}">
                <a16:creationId xmlns:a16="http://schemas.microsoft.com/office/drawing/2014/main" id="{6C5FF73E-90EF-4121-9E6A-AF497752C87E}"/>
              </a:ext>
            </a:extLst>
          </p:cNvPr>
          <p:cNvPicPr>
            <a:picLocks noChangeAspect="1"/>
          </p:cNvPicPr>
          <p:nvPr/>
        </p:nvPicPr>
        <p:blipFill rotWithShape="1">
          <a:blip r:embed="rId2"/>
          <a:srcRect l="1795" t="7409" r="2564" b="6072"/>
          <a:stretch/>
        </p:blipFill>
        <p:spPr>
          <a:xfrm>
            <a:off x="0" y="1542047"/>
            <a:ext cx="3636335" cy="2594344"/>
          </a:xfrm>
          <a:prstGeom prst="rect">
            <a:avLst/>
          </a:prstGeom>
        </p:spPr>
      </p:pic>
      <p:pic>
        <p:nvPicPr>
          <p:cNvPr id="6" name="Picture 5">
            <a:extLst>
              <a:ext uri="{FF2B5EF4-FFF2-40B4-BE49-F238E27FC236}">
                <a16:creationId xmlns:a16="http://schemas.microsoft.com/office/drawing/2014/main" id="{BA2B81AF-A04C-4D30-AA1C-95539CC340E6}"/>
              </a:ext>
            </a:extLst>
          </p:cNvPr>
          <p:cNvPicPr>
            <a:picLocks noChangeAspect="1"/>
          </p:cNvPicPr>
          <p:nvPr/>
        </p:nvPicPr>
        <p:blipFill>
          <a:blip r:embed="rId3"/>
          <a:stretch>
            <a:fillRect/>
          </a:stretch>
        </p:blipFill>
        <p:spPr>
          <a:xfrm>
            <a:off x="3758135" y="730645"/>
            <a:ext cx="5296242" cy="4347397"/>
          </a:xfrm>
          <a:prstGeom prst="rect">
            <a:avLst/>
          </a:prstGeom>
        </p:spPr>
      </p:pic>
    </p:spTree>
    <p:extLst>
      <p:ext uri="{BB962C8B-B14F-4D97-AF65-F5344CB8AC3E}">
        <p14:creationId xmlns:p14="http://schemas.microsoft.com/office/powerpoint/2010/main" val="2976065276"/>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333</TotalTime>
  <Words>1326</Words>
  <Application>Microsoft Office PowerPoint</Application>
  <PresentationFormat>On-screen Show (16:9)</PresentationFormat>
  <Paragraphs>323</Paragraphs>
  <Slides>28</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Courier New</vt:lpstr>
      <vt:lpstr>Average</vt:lpstr>
      <vt:lpstr>Oswald</vt:lpstr>
      <vt:lpstr>Arial</vt:lpstr>
      <vt:lpstr>Arial Unicode MS</vt:lpstr>
      <vt:lpstr>Slate</vt:lpstr>
      <vt:lpstr>Resume Classification </vt:lpstr>
      <vt:lpstr>Team Members</vt:lpstr>
      <vt:lpstr>Introduction</vt:lpstr>
      <vt:lpstr>Project Goals &amp; Objectives</vt:lpstr>
      <vt:lpstr>Dataset Overview:  •Resumes were collected from different sources •Formats: DOCX, DOC, PDF, TXT •Labels assigned based on job domains •Cleaning involved removing extra spaces, formatting text </vt:lpstr>
      <vt:lpstr> Before processing Text Data (Some Visualization)</vt:lpstr>
      <vt:lpstr>Category-wise length of Extracted Data</vt:lpstr>
      <vt:lpstr>Text Preprocessing </vt:lpstr>
      <vt:lpstr>Change in Length of Data after Preprocessing</vt:lpstr>
      <vt:lpstr>After processing Text Data (Some Visualization) </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Deployment-Final Model</vt:lpstr>
      <vt:lpstr>Steps for Final Model-Building:</vt:lpstr>
      <vt:lpstr>Deployment Steps</vt:lpstr>
      <vt:lpstr>Resume Classifier App</vt:lpstr>
      <vt:lpstr>PowerPoint Presentation</vt:lpstr>
      <vt:lpstr>Challenges and Solutions:-</vt:lpstr>
      <vt:lpstr>PowerPoint Presentation</vt:lpstr>
      <vt:lpstr>Future Agenda</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Classification</dc:title>
  <dc:creator>admin</dc:creator>
  <cp:lastModifiedBy>aishwarya giri</cp:lastModifiedBy>
  <cp:revision>19</cp:revision>
  <dcterms:modified xsi:type="dcterms:W3CDTF">2025-05-16T12:11:35Z</dcterms:modified>
</cp:coreProperties>
</file>