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notesMasterIdLst>
    <p:notesMasterId r:id="rId23"/>
  </p:notesMasterIdLst>
  <p:sldIdLst>
    <p:sldId id="2345" r:id="rId4"/>
    <p:sldId id="2234" r:id="rId5"/>
    <p:sldId id="2618" r:id="rId6"/>
    <p:sldId id="2619" r:id="rId7"/>
    <p:sldId id="2621" r:id="rId8"/>
    <p:sldId id="2615" r:id="rId9"/>
    <p:sldId id="2629" r:id="rId10"/>
    <p:sldId id="2622" r:id="rId11"/>
    <p:sldId id="2630" r:id="rId12"/>
    <p:sldId id="2631" r:id="rId13"/>
    <p:sldId id="2633" r:id="rId14"/>
    <p:sldId id="2632" r:id="rId15"/>
    <p:sldId id="2634" r:id="rId16"/>
    <p:sldId id="2635" r:id="rId17"/>
    <p:sldId id="2627" r:id="rId18"/>
    <p:sldId id="2628" r:id="rId19"/>
    <p:sldId id="2623" r:id="rId20"/>
    <p:sldId id="2624" r:id="rId21"/>
    <p:sldId id="262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75791-964B-4C63-BFCE-0ED49BE326E8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6ACBB-0AD6-40A5-B5D5-F54294E7B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9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85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01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E9EDB-ABC6-076B-0BC7-7BB1CCA11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2414D9-211B-1785-B569-5BA6AA1B3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13397-66BC-D5FA-CDAD-79BC549A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419B2-39E6-7104-6EBC-6A437DB1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0DB06-4514-6BB0-F67F-71C4CD79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0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8830E-6E05-4E31-0C92-DF33D46E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B76053-9890-8F98-12DE-25EFE80C4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4C94C-130E-5B6A-2831-836ED24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26181-ECC2-CDA4-48A4-198D6929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D6F13-0E0A-57F1-2DDF-EC1D2AA6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7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AA9D78-6F1D-B5A3-02F1-676B527FC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D174DD-6E2C-F012-2D0E-E627EFE64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D8045-CB6C-FB48-38D2-2AFD6FBD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22B01-43CC-1422-9ADD-13BC8D62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73397-4440-6588-5897-642BB425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19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 algn="ctr">
              <a:defRPr sz="528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92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08053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88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240702" y="526875"/>
            <a:ext cx="219441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82251" y="708852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32797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82252" y="4693857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283034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 algn="ctr">
              <a:defRPr sz="528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C7A2471E-740E-BA4E-88ED-159BEFFBA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/>
          <a:lstStyle>
            <a:lvl1pPr algn="ctr">
              <a:defRPr sz="132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3379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12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8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216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-240702" y="526875"/>
            <a:ext cx="219441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82251" y="708852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0CF62270-1F5D-424A-A45E-3A95F966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301232BB-776E-8442-BC68-451FF5E9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D65122C0-504F-FA46-B066-D8E22A26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5" name="页脚占位符 4">
            <a:extLst>
              <a:ext uri="{FF2B5EF4-FFF2-40B4-BE49-F238E27FC236}">
                <a16:creationId xmlns:a16="http://schemas.microsoft.com/office/drawing/2014/main" id="{56417E6E-741F-344B-92AB-FB18F831A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/>
          <a:lstStyle>
            <a:lvl1pPr algn="ctr">
              <a:defRPr sz="132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22262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8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82252" y="4693857"/>
            <a:ext cx="576336" cy="2118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0867B0DC-E4F4-8D4C-B8A3-9ADD138A7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/>
          <a:lstStyle>
            <a:lvl1pPr algn="ctr">
              <a:defRPr sz="132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4654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97758-C2B6-179F-9BD3-2256A6C0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6FBA-DBCD-37E7-FAEF-671B669E1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8835B-FD9F-8270-45F5-59E93168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A12FF-FE00-E754-2B6A-8EB30176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885C9-C108-2704-13F2-F6669388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806CF-CFA8-2E05-A8D5-3CDFE1C0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AD9CB-6608-9C29-5B7D-9B076316E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0B5F4-2A67-340B-06CB-A3B27495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44678-8CAE-18BE-62B8-688ADB2A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A1E8E-3C1B-7B99-139C-0AB2AA0F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1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141FD-451B-463B-251A-8DAA7E12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EBCA9-2346-66DA-DC40-54B1F7332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F4695-B7B8-B873-8204-8437058D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DF3EBC-098B-2860-D207-9947CE33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6DEDC-55F2-A3EB-2366-9AC09F2B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C0FD7-6D25-28AB-12C8-FD731B3B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1FC91-44D4-C00B-B671-AFF72CAD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26C01-7B4C-9E0D-D8B9-A4CAB09C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8A0DA5-5515-F7A3-8210-A992B561F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614C85-66C4-419E-6510-8E4EC7088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F3469F-9DC6-80A4-FC8C-06368D518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A3F1F1-4CD0-BEAF-7E38-7E6347C9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071BFA-6B43-4D51-B886-57A4B818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A35710-41CF-D49D-91B7-0BBCE978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3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C704A-0A2A-EC71-4F3A-BB1642CD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621E76-FCCE-7E7D-3ECF-F08F215F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33D7EA-92CB-B431-EA01-ABC28187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508A11-5BC6-DA78-E381-69B6E7E8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80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704D20-74DA-0B43-94F1-4F0936FE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B27B8F-AFF9-D2A0-18E1-97F6C3F6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FA377-A1C0-36E2-39CB-34510973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00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3132-07F3-27F7-9B90-2104FB58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48921-96BB-0DDA-27EA-054A7040D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E3A15A-CF4A-7D56-62A1-8BEF91DD2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9C2AA-F7AE-D495-ED16-A9265555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76FAA-1789-0526-FA25-E138EEDB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7EB492-22AF-C541-8026-3BD3AF15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44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BC213-4D2B-415A-73A8-13667780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14F230-0FC3-5B56-0E67-BEF39A4EC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9D618B-1836-403A-5386-E8635DCF7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F9330-C015-503E-BF27-7FABB658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42E6-B216-4592-8AF3-2B42AC14DDD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4DAC76-38C5-1E0B-C959-162ABA72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C2EC1-27F1-0970-3504-C31CDDBF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0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494D9B-14CD-946B-D925-B5C619EF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85F57D-4D3A-D3FF-AA0B-C4D66E5A2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C41CE-A903-C655-0D37-2717A4EDF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042E6-B216-4592-8AF3-2B42AC14DDDB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CDB39-BA89-9FE3-E02F-814312C98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AB9CA-A8B4-BE91-20B9-E2296CCFC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02894-DB4B-4A1A-A2E6-21FC96B3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89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1097280" rtl="0" eaLnBrk="1" latinLnBrk="0" hangingPunct="1">
        <a:spcBef>
          <a:spcPct val="0"/>
        </a:spcBef>
        <a:buNone/>
        <a:defRPr sz="432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411480" indent="-411480" algn="l" defTabSz="1097280" rtl="0" eaLnBrk="1" latinLnBrk="0" hangingPunct="1">
        <a:lnSpc>
          <a:spcPct val="120000"/>
        </a:lnSpc>
        <a:spcBef>
          <a:spcPts val="1440"/>
        </a:spcBef>
        <a:buFont typeface="Arial" pitchFamily="34" charset="0"/>
        <a:buChar char="•"/>
        <a:defRPr sz="312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891540" indent="-34290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8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31845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CDE64A05-89A2-754D-BA16-BDBB64F49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/>
          <a:lstStyle>
            <a:lvl1pPr algn="ctr">
              <a:defRPr sz="132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0775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1097280" rtl="0" eaLnBrk="1" latinLnBrk="0" hangingPunct="1">
        <a:spcBef>
          <a:spcPct val="0"/>
        </a:spcBef>
        <a:buNone/>
        <a:defRPr sz="432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411480" indent="-411480" algn="l" defTabSz="1097280" rtl="0" eaLnBrk="1" latinLnBrk="0" hangingPunct="1">
        <a:lnSpc>
          <a:spcPct val="120000"/>
        </a:lnSpc>
        <a:spcBef>
          <a:spcPts val="1440"/>
        </a:spcBef>
        <a:buFont typeface="Arial" pitchFamily="34" charset="0"/>
        <a:buChar char="•"/>
        <a:defRPr sz="312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891540" indent="-34290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8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1sc/R1CS-normal-form-generator" TargetMode="Externa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60" y="2065196"/>
            <a:ext cx="9326880" cy="14700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600" dirty="0"/>
              <a:t>基于数据流的</a:t>
            </a:r>
            <a:r>
              <a:rPr kumimoji="1" lang="en-US" altLang="zh-CN" sz="3600" dirty="0"/>
              <a:t>R1CS</a:t>
            </a:r>
            <a:r>
              <a:rPr kumimoji="1" lang="zh-CN" altLang="en-US" sz="3600" dirty="0"/>
              <a:t>等价性检查与范式生成</a:t>
            </a:r>
            <a:br>
              <a:rPr kumimoji="1" lang="en-US" altLang="zh-CN" sz="3600" dirty="0"/>
            </a:br>
            <a:r>
              <a:rPr kumimoji="1" lang="zh-CN" altLang="en-US" sz="3600" dirty="0"/>
              <a:t>中期答辩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4094834"/>
            <a:ext cx="9326880" cy="14700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1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4.6 </a:t>
            </a:r>
            <a:r>
              <a:rPr kumimoji="1" lang="zh-CN" altLang="en-US" sz="216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施宸昊</a:t>
            </a:r>
            <a:endParaRPr kumimoji="1" lang="en-US" altLang="zh-CN" sz="216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kumimoji="1" lang="en-US" altLang="zh-CN" sz="216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8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目前成果</a:t>
            </a:r>
            <a:r>
              <a:rPr kumimoji="1" lang="en-US" altLang="zh-CN" dirty="0"/>
              <a:t>1: </a:t>
            </a:r>
            <a:r>
              <a:rPr kumimoji="1" lang="zh-CN" altLang="en-US" dirty="0"/>
              <a:t>建立</a:t>
            </a:r>
            <a:r>
              <a:rPr kumimoji="1" lang="en-US" altLang="zh-CN" dirty="0" err="1"/>
              <a:t>Rnode</a:t>
            </a:r>
            <a:r>
              <a:rPr kumimoji="1" lang="en-US" altLang="zh-CN" dirty="0"/>
              <a:t> Graph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39" y="1600203"/>
            <a:ext cx="9875520" cy="4756153"/>
          </a:xfrm>
        </p:spPr>
        <p:txBody>
          <a:bodyPr>
            <a:normAutofit/>
          </a:bodyPr>
          <a:lstStyle/>
          <a:p>
            <a:pPr lvl="1"/>
            <a:endParaRPr kumimoji="1" lang="en-US" altLang="zh-CN" sz="216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9853901-9E36-F864-FA61-0C01D2E5C382}"/>
              </a:ext>
            </a:extLst>
          </p:cNvPr>
          <p:cNvSpPr/>
          <p:nvPr/>
        </p:nvSpPr>
        <p:spPr>
          <a:xfrm>
            <a:off x="4063077" y="1749388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716842-1842-A006-4A68-5C94ADADA80F}"/>
              </a:ext>
            </a:extLst>
          </p:cNvPr>
          <p:cNvSpPr/>
          <p:nvPr/>
        </p:nvSpPr>
        <p:spPr>
          <a:xfrm>
            <a:off x="4063077" y="2922722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X^2</a:t>
            </a:r>
            <a:endParaRPr lang="zh-CN" altLang="en-US" sz="11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91E560-EA54-D2E9-2DE9-85946CEF1F82}"/>
              </a:ext>
            </a:extLst>
          </p:cNvPr>
          <p:cNvSpPr/>
          <p:nvPr/>
        </p:nvSpPr>
        <p:spPr>
          <a:xfrm>
            <a:off x="3230057" y="3785335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X^3</a:t>
            </a:r>
            <a:endParaRPr lang="zh-CN" altLang="en-US" sz="1100" dirty="0"/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5A1D7CCF-E325-66A1-F848-34DBF2A261BE}"/>
              </a:ext>
            </a:extLst>
          </p:cNvPr>
          <p:cNvCxnSpPr>
            <a:stCxn id="3" idx="4"/>
            <a:endCxn id="5" idx="0"/>
          </p:cNvCxnSpPr>
          <p:nvPr/>
        </p:nvCxnSpPr>
        <p:spPr>
          <a:xfrm rot="5400000">
            <a:off x="4195502" y="2695600"/>
            <a:ext cx="45424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159CCD41-C29A-68F8-2EE0-EAFCC39E269C}"/>
              </a:ext>
            </a:extLst>
          </p:cNvPr>
          <p:cNvCxnSpPr>
            <a:stCxn id="5" idx="4"/>
            <a:endCxn id="6" idx="6"/>
          </p:cNvCxnSpPr>
          <p:nvPr/>
        </p:nvCxnSpPr>
        <p:spPr>
          <a:xfrm rot="5400000">
            <a:off x="3934352" y="3656610"/>
            <a:ext cx="503068" cy="4734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597DA95C-3186-AA57-964D-6BA4A52E0E0A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rot="5400000">
            <a:off x="3167912" y="2784862"/>
            <a:ext cx="1422164" cy="5787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F5209858-6118-2CD6-79C6-5549ED86C326}"/>
              </a:ext>
            </a:extLst>
          </p:cNvPr>
          <p:cNvSpPr/>
          <p:nvPr/>
        </p:nvSpPr>
        <p:spPr>
          <a:xfrm>
            <a:off x="2411304" y="4735604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B0EBAB3-9F42-4DC9-9AC8-7653324F3CC7}"/>
              </a:ext>
            </a:extLst>
          </p:cNvPr>
          <p:cNvCxnSpPr>
            <a:stCxn id="6" idx="3"/>
            <a:endCxn id="13" idx="7"/>
          </p:cNvCxnSpPr>
          <p:nvPr/>
        </p:nvCxnSpPr>
        <p:spPr>
          <a:xfrm rot="5400000">
            <a:off x="2959329" y="4464876"/>
            <a:ext cx="441794" cy="310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62CEA5E-441E-519B-53DA-7E8A023FF67A}"/>
              </a:ext>
            </a:extLst>
          </p:cNvPr>
          <p:cNvCxnSpPr>
            <a:stCxn id="3" idx="2"/>
            <a:endCxn id="13" idx="0"/>
          </p:cNvCxnSpPr>
          <p:nvPr/>
        </p:nvCxnSpPr>
        <p:spPr>
          <a:xfrm rot="10800000" flipV="1">
            <a:off x="2770851" y="2108934"/>
            <a:ext cx="1292227" cy="26266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15948352-4C0D-183D-87E7-0E20B01FE5EE}"/>
              </a:ext>
            </a:extLst>
          </p:cNvPr>
          <p:cNvSpPr/>
          <p:nvPr/>
        </p:nvSpPr>
        <p:spPr>
          <a:xfrm>
            <a:off x="1084939" y="4755454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~ONE</a:t>
            </a:r>
          </a:p>
          <a:p>
            <a:pPr algn="ctr"/>
            <a:r>
              <a:rPr lang="en-US" altLang="zh-CN" sz="1100" dirty="0"/>
              <a:t>5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A892CD2-5F00-5E5A-AF52-2195729CFB9E}"/>
              </a:ext>
            </a:extLst>
          </p:cNvPr>
          <p:cNvSpPr/>
          <p:nvPr/>
        </p:nvSpPr>
        <p:spPr>
          <a:xfrm>
            <a:off x="1774120" y="5637263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D1EA5934-F687-C752-BFA7-EE11408C0B29}"/>
              </a:ext>
            </a:extLst>
          </p:cNvPr>
          <p:cNvCxnSpPr>
            <a:stCxn id="16" idx="5"/>
            <a:endCxn id="17" idx="1"/>
          </p:cNvCxnSpPr>
          <p:nvPr/>
        </p:nvCxnSpPr>
        <p:spPr>
          <a:xfrm rot="16200000" flipH="1">
            <a:off x="1602408" y="5465551"/>
            <a:ext cx="373334" cy="1807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39E18E20-19E2-F2D4-19D4-F2C611C762A8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rot="5400000">
            <a:off x="2255666" y="5481625"/>
            <a:ext cx="393184" cy="1287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40CB2327-7D4F-5E2C-384D-B4028064E33E}"/>
              </a:ext>
            </a:extLst>
          </p:cNvPr>
          <p:cNvSpPr/>
          <p:nvPr/>
        </p:nvSpPr>
        <p:spPr>
          <a:xfrm>
            <a:off x="9581339" y="1889389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76F0601-54E3-F559-AEAF-A4E3606743FA}"/>
              </a:ext>
            </a:extLst>
          </p:cNvPr>
          <p:cNvSpPr/>
          <p:nvPr/>
        </p:nvSpPr>
        <p:spPr>
          <a:xfrm>
            <a:off x="9581339" y="3062723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X^2</a:t>
            </a:r>
            <a:endParaRPr lang="zh-CN" altLang="en-US" sz="1100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FF5218D-6E7C-C654-55FC-2FF20F93C315}"/>
              </a:ext>
            </a:extLst>
          </p:cNvPr>
          <p:cNvSpPr/>
          <p:nvPr/>
        </p:nvSpPr>
        <p:spPr>
          <a:xfrm>
            <a:off x="8748319" y="3925336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X^3</a:t>
            </a:r>
            <a:endParaRPr lang="zh-CN" altLang="en-US" sz="1100" dirty="0"/>
          </a:p>
        </p:txBody>
      </p: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D5C963C7-839B-1E4B-2054-6143EAC74ED5}"/>
              </a:ext>
            </a:extLst>
          </p:cNvPr>
          <p:cNvCxnSpPr>
            <a:stCxn id="20" idx="4"/>
            <a:endCxn id="21" idx="0"/>
          </p:cNvCxnSpPr>
          <p:nvPr/>
        </p:nvCxnSpPr>
        <p:spPr>
          <a:xfrm rot="5400000">
            <a:off x="9713764" y="2835601"/>
            <a:ext cx="45424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49A1996B-3C24-3001-EDC2-F7F2F2C866DB}"/>
              </a:ext>
            </a:extLst>
          </p:cNvPr>
          <p:cNvCxnSpPr>
            <a:stCxn id="21" idx="4"/>
            <a:endCxn id="50" idx="6"/>
          </p:cNvCxnSpPr>
          <p:nvPr/>
        </p:nvCxnSpPr>
        <p:spPr>
          <a:xfrm rot="5400000">
            <a:off x="9452614" y="3796611"/>
            <a:ext cx="503068" cy="4734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DF0CF8AD-F750-B528-CCEA-31A5A0E6A8BE}"/>
              </a:ext>
            </a:extLst>
          </p:cNvPr>
          <p:cNvCxnSpPr>
            <a:cxnSpLocks/>
            <a:stCxn id="20" idx="3"/>
            <a:endCxn id="50" idx="0"/>
          </p:cNvCxnSpPr>
          <p:nvPr/>
        </p:nvCxnSpPr>
        <p:spPr>
          <a:xfrm rot="5400000">
            <a:off x="8686174" y="2924863"/>
            <a:ext cx="1422164" cy="5787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43809BD4-9753-EE83-C467-49CFC22F1026}"/>
              </a:ext>
            </a:extLst>
          </p:cNvPr>
          <p:cNvSpPr/>
          <p:nvPr/>
        </p:nvSpPr>
        <p:spPr>
          <a:xfrm>
            <a:off x="7929566" y="4875605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9ECC9930-C9B8-3DF2-0A6A-B6975AD30D94}"/>
              </a:ext>
            </a:extLst>
          </p:cNvPr>
          <p:cNvCxnSpPr>
            <a:stCxn id="50" idx="3"/>
            <a:endCxn id="54" idx="7"/>
          </p:cNvCxnSpPr>
          <p:nvPr/>
        </p:nvCxnSpPr>
        <p:spPr>
          <a:xfrm rot="5400000">
            <a:off x="8477591" y="4604877"/>
            <a:ext cx="441794" cy="310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CB62375F-4A3E-6F7A-97BE-48585A31A0E3}"/>
              </a:ext>
            </a:extLst>
          </p:cNvPr>
          <p:cNvCxnSpPr>
            <a:cxnSpLocks/>
            <a:stCxn id="20" idx="2"/>
            <a:endCxn id="58" idx="1"/>
          </p:cNvCxnSpPr>
          <p:nvPr/>
        </p:nvCxnSpPr>
        <p:spPr>
          <a:xfrm rot="10800000" flipV="1">
            <a:off x="6962745" y="2248934"/>
            <a:ext cx="2618594" cy="33413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C7B27855-438D-7D75-BE3C-88E5189BB966}"/>
              </a:ext>
            </a:extLst>
          </p:cNvPr>
          <p:cNvSpPr/>
          <p:nvPr/>
        </p:nvSpPr>
        <p:spPr>
          <a:xfrm>
            <a:off x="7815636" y="3849862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~ONE</a:t>
            </a:r>
          </a:p>
          <a:p>
            <a:pPr algn="ctr"/>
            <a:r>
              <a:rPr lang="en-US" altLang="zh-CN" sz="1100" dirty="0"/>
              <a:t>5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87B4AEE-5929-75F7-16D9-836AC954E584}"/>
              </a:ext>
            </a:extLst>
          </p:cNvPr>
          <p:cNvSpPr/>
          <p:nvPr/>
        </p:nvSpPr>
        <p:spPr>
          <a:xfrm>
            <a:off x="6857437" y="5484950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20FB0A17-2C39-51C7-FC69-4D3E50BC5E3A}"/>
              </a:ext>
            </a:extLst>
          </p:cNvPr>
          <p:cNvCxnSpPr>
            <a:cxnSpLocks/>
            <a:stCxn id="57" idx="4"/>
            <a:endCxn id="54" idx="0"/>
          </p:cNvCxnSpPr>
          <p:nvPr/>
        </p:nvCxnSpPr>
        <p:spPr>
          <a:xfrm rot="16200000" flipH="1">
            <a:off x="8078821" y="4665314"/>
            <a:ext cx="306652" cy="1139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4695DCA0-576E-F56B-2406-86F2FA0790A5}"/>
              </a:ext>
            </a:extLst>
          </p:cNvPr>
          <p:cNvCxnSpPr>
            <a:cxnSpLocks/>
            <a:stCxn id="54" idx="2"/>
            <a:endCxn id="58" idx="7"/>
          </p:cNvCxnSpPr>
          <p:nvPr/>
        </p:nvCxnSpPr>
        <p:spPr>
          <a:xfrm rot="10800000" flipV="1">
            <a:off x="7471220" y="5235150"/>
            <a:ext cx="458346" cy="3551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67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目前成果</a:t>
            </a:r>
            <a:r>
              <a:rPr kumimoji="1" lang="en-US" altLang="zh-CN" dirty="0"/>
              <a:t>1.5: </a:t>
            </a:r>
            <a:r>
              <a:rPr kumimoji="1" lang="zh-CN" altLang="en-US" dirty="0"/>
              <a:t>计算</a:t>
            </a:r>
            <a:r>
              <a:rPr kumimoji="1" lang="en-US" altLang="zh-CN" dirty="0" err="1"/>
              <a:t>Rnode</a:t>
            </a:r>
            <a:r>
              <a:rPr kumimoji="1" lang="en-US" altLang="zh-CN" dirty="0"/>
              <a:t> Graph</a:t>
            </a:r>
            <a:r>
              <a:rPr kumimoji="1" lang="zh-CN" altLang="en-US" dirty="0"/>
              <a:t>节点权重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600201"/>
            <a:ext cx="9875520" cy="4756153"/>
          </a:xfrm>
        </p:spPr>
        <p:txBody>
          <a:bodyPr>
            <a:normAutofit/>
          </a:bodyPr>
          <a:lstStyle/>
          <a:p>
            <a:r>
              <a:rPr kumimoji="1" lang="zh-CN" altLang="en-US" sz="2160" dirty="0"/>
              <a:t>前述生成的两个</a:t>
            </a:r>
            <a:r>
              <a:rPr kumimoji="1" lang="en-US" altLang="zh-CN" sz="2160" dirty="0" err="1"/>
              <a:t>RNodeGraph</a:t>
            </a:r>
            <a:r>
              <a:rPr kumimoji="1" lang="zh-CN" altLang="en-US" sz="2160" dirty="0"/>
              <a:t>的不同之处在于</a:t>
            </a:r>
            <a:r>
              <a:rPr kumimoji="1" lang="en-US" altLang="zh-CN" sz="2160" dirty="0"/>
              <a:t>,</a:t>
            </a:r>
            <a:r>
              <a:rPr kumimoji="1" lang="zh-CN" altLang="en-US" sz="2160" dirty="0"/>
              <a:t> 加法的执行顺序不同</a:t>
            </a:r>
            <a:endParaRPr kumimoji="1" lang="en-US" altLang="zh-CN" sz="2160" dirty="0"/>
          </a:p>
          <a:p>
            <a:pPr lvl="1"/>
            <a:r>
              <a:rPr kumimoji="1" lang="zh-CN" altLang="en-US" sz="1920" dirty="0"/>
              <a:t>约束组</a:t>
            </a:r>
            <a:r>
              <a:rPr kumimoji="1" lang="en-US" altLang="zh-CN" sz="1920" dirty="0"/>
              <a:t>A: (x</a:t>
            </a:r>
            <a:r>
              <a:rPr kumimoji="1" lang="en-US" altLang="zh-CN" sz="1920" baseline="-25000" dirty="0"/>
              <a:t>3</a:t>
            </a:r>
            <a:r>
              <a:rPr kumimoji="1" lang="zh-CN" altLang="en-US" sz="1920" dirty="0"/>
              <a:t> </a:t>
            </a:r>
            <a:r>
              <a:rPr kumimoji="1" lang="en-US" altLang="zh-CN" sz="1920" dirty="0"/>
              <a:t>+ x) + 5 = out</a:t>
            </a:r>
          </a:p>
          <a:p>
            <a:pPr lvl="1"/>
            <a:r>
              <a:rPr kumimoji="1" lang="zh-CN" altLang="en-US" sz="1920" dirty="0"/>
              <a:t>约束组</a:t>
            </a:r>
            <a:r>
              <a:rPr kumimoji="1" lang="en-US" altLang="zh-CN" sz="1920" dirty="0"/>
              <a:t>B: x</a:t>
            </a:r>
            <a:r>
              <a:rPr kumimoji="1" lang="en-US" altLang="zh-CN" sz="1920" baseline="-25000" dirty="0"/>
              <a:t>3</a:t>
            </a:r>
            <a:r>
              <a:rPr kumimoji="1" lang="zh-CN" altLang="en-US" sz="1920" dirty="0"/>
              <a:t> </a:t>
            </a:r>
            <a:r>
              <a:rPr kumimoji="1" lang="en-US" altLang="zh-CN" sz="1920" dirty="0"/>
              <a:t>+ (x + 5) = out</a:t>
            </a:r>
          </a:p>
          <a:p>
            <a:pPr lvl="1"/>
            <a:r>
              <a:rPr kumimoji="1" lang="en-US" altLang="zh-CN" sz="1920" dirty="0" err="1"/>
              <a:t>Rnode</a:t>
            </a:r>
            <a:r>
              <a:rPr kumimoji="1" lang="en-US" altLang="zh-CN" sz="1920" dirty="0"/>
              <a:t> Graph</a:t>
            </a:r>
            <a:r>
              <a:rPr kumimoji="1" lang="zh-CN" altLang="en-US" sz="1920" dirty="0"/>
              <a:t>的生成算法限制</a:t>
            </a:r>
            <a:endParaRPr kumimoji="1" lang="en-US" altLang="zh-CN" sz="1920" dirty="0"/>
          </a:p>
          <a:p>
            <a:pPr lvl="1"/>
            <a:endParaRPr kumimoji="1" lang="zh-CN" altLang="en-US" sz="1920" dirty="0"/>
          </a:p>
          <a:p>
            <a:r>
              <a:rPr kumimoji="1" lang="zh-CN" altLang="en-US" sz="2160" dirty="0"/>
              <a:t>尝试用</a:t>
            </a:r>
            <a:r>
              <a:rPr kumimoji="1" lang="en-US" altLang="zh-CN" sz="2160" dirty="0" err="1"/>
              <a:t>Pagerank</a:t>
            </a:r>
            <a:r>
              <a:rPr kumimoji="1" lang="zh-CN" altLang="en-US" sz="2160" dirty="0"/>
              <a:t>算法直接计算节点</a:t>
            </a:r>
            <a:endParaRPr kumimoji="1" lang="en-US" altLang="zh-CN" sz="2160" dirty="0"/>
          </a:p>
          <a:p>
            <a:pPr lvl="1"/>
            <a:r>
              <a:rPr kumimoji="1" lang="zh-CN" altLang="en-US" sz="1680" dirty="0"/>
              <a:t>对图的微小变化反应不太剧烈</a:t>
            </a:r>
            <a:endParaRPr kumimoji="1" lang="en-US" altLang="zh-CN" sz="1680" dirty="0"/>
          </a:p>
          <a:p>
            <a:pPr lvl="1"/>
            <a:r>
              <a:rPr kumimoji="1" lang="zh-CN" altLang="en-US" sz="1680" dirty="0"/>
              <a:t>对于同一节点</a:t>
            </a:r>
            <a:r>
              <a:rPr kumimoji="1" lang="en-US" altLang="zh-CN" sz="1680" dirty="0"/>
              <a:t>,</a:t>
            </a:r>
            <a:r>
              <a:rPr kumimoji="1" lang="zh-CN" altLang="en-US" sz="1680" dirty="0"/>
              <a:t>权重的波动值大概占到权重本身的</a:t>
            </a:r>
            <a:r>
              <a:rPr kumimoji="1" lang="en-US" altLang="zh-CN" sz="1680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49238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目前成果</a:t>
            </a:r>
            <a:r>
              <a:rPr kumimoji="1" lang="en-US" altLang="zh-CN" dirty="0"/>
              <a:t>2:</a:t>
            </a:r>
            <a:r>
              <a:rPr kumimoji="1" lang="zh-CN" altLang="en-US" dirty="0"/>
              <a:t>瓦片生成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3" y="1374845"/>
            <a:ext cx="10174396" cy="4981511"/>
          </a:xfrm>
        </p:spPr>
        <p:txBody>
          <a:bodyPr>
            <a:normAutofit/>
          </a:bodyPr>
          <a:lstStyle/>
          <a:p>
            <a:pPr lvl="1"/>
            <a:endParaRPr kumimoji="1" lang="en-US" altLang="zh-CN" sz="2160" dirty="0"/>
          </a:p>
        </p:txBody>
      </p:sp>
    </p:spTree>
    <p:extLst>
      <p:ext uri="{BB962C8B-B14F-4D97-AF65-F5344CB8AC3E}">
        <p14:creationId xmlns:p14="http://schemas.microsoft.com/office/powerpoint/2010/main" val="14926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目前成果</a:t>
            </a:r>
            <a:r>
              <a:rPr kumimoji="1" lang="en-US" altLang="zh-CN" dirty="0"/>
              <a:t>3:</a:t>
            </a:r>
            <a:r>
              <a:rPr kumimoji="1" lang="zh-CN" altLang="en-US" dirty="0"/>
              <a:t>对图的进一步抽象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3" y="1374845"/>
            <a:ext cx="10174396" cy="4981511"/>
          </a:xfrm>
        </p:spPr>
        <p:txBody>
          <a:bodyPr>
            <a:normAutofit/>
          </a:bodyPr>
          <a:lstStyle/>
          <a:p>
            <a:pPr lvl="1"/>
            <a:endParaRPr kumimoji="1" lang="en-US" altLang="zh-CN" sz="2160" dirty="0"/>
          </a:p>
        </p:txBody>
      </p:sp>
    </p:spTree>
    <p:extLst>
      <p:ext uri="{BB962C8B-B14F-4D97-AF65-F5344CB8AC3E}">
        <p14:creationId xmlns:p14="http://schemas.microsoft.com/office/powerpoint/2010/main" val="272536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目前成果</a:t>
            </a:r>
            <a:r>
              <a:rPr kumimoji="1" lang="en-US" altLang="zh-CN" dirty="0"/>
              <a:t>4:</a:t>
            </a:r>
            <a:r>
              <a:rPr kumimoji="1" lang="zh-CN" altLang="en-US" dirty="0"/>
              <a:t>对线性瓦片的进一步调整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3" y="1374845"/>
            <a:ext cx="10174396" cy="4981511"/>
          </a:xfrm>
        </p:spPr>
        <p:txBody>
          <a:bodyPr>
            <a:normAutofit/>
          </a:bodyPr>
          <a:lstStyle/>
          <a:p>
            <a:pPr lvl="1"/>
            <a:endParaRPr kumimoji="1" lang="en-US" altLang="zh-CN" sz="2160" dirty="0"/>
          </a:p>
        </p:txBody>
      </p:sp>
    </p:spTree>
    <p:extLst>
      <p:ext uri="{BB962C8B-B14F-4D97-AF65-F5344CB8AC3E}">
        <p14:creationId xmlns:p14="http://schemas.microsoft.com/office/powerpoint/2010/main" val="392098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77817F6-8A7F-C514-219F-E59EB433745D}"/>
              </a:ext>
            </a:extLst>
          </p:cNvPr>
          <p:cNvSpPr/>
          <p:nvPr/>
        </p:nvSpPr>
        <p:spPr>
          <a:xfrm>
            <a:off x="3855864" y="772357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D126501B-6CA3-7CA2-523C-771D2525D779}"/>
              </a:ext>
            </a:extLst>
          </p:cNvPr>
          <p:cNvSpPr/>
          <p:nvPr/>
        </p:nvSpPr>
        <p:spPr>
          <a:xfrm>
            <a:off x="3022844" y="2808304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X^3</a:t>
            </a:r>
            <a:endParaRPr lang="zh-CN" altLang="en-US" sz="1100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37E7127B-F921-347E-A8A0-D75A5DB294A2}"/>
              </a:ext>
            </a:extLst>
          </p:cNvPr>
          <p:cNvSpPr/>
          <p:nvPr/>
        </p:nvSpPr>
        <p:spPr>
          <a:xfrm>
            <a:off x="2204091" y="3758573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F0740A20-0BB8-2286-37BA-7349FB7EB552}"/>
              </a:ext>
            </a:extLst>
          </p:cNvPr>
          <p:cNvCxnSpPr>
            <a:stCxn id="58" idx="3"/>
            <a:endCxn id="67" idx="7"/>
          </p:cNvCxnSpPr>
          <p:nvPr/>
        </p:nvCxnSpPr>
        <p:spPr>
          <a:xfrm rot="5400000">
            <a:off x="2752116" y="3487845"/>
            <a:ext cx="441794" cy="310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1424580A-F6A5-5D91-1EBE-BB04F1BFF202}"/>
              </a:ext>
            </a:extLst>
          </p:cNvPr>
          <p:cNvCxnSpPr>
            <a:stCxn id="56" idx="2"/>
            <a:endCxn id="67" idx="0"/>
          </p:cNvCxnSpPr>
          <p:nvPr/>
        </p:nvCxnSpPr>
        <p:spPr>
          <a:xfrm rot="10800000" flipV="1">
            <a:off x="2563638" y="1131903"/>
            <a:ext cx="1292227" cy="26266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BCFFA7C4-1111-E198-8D3C-D3DA4F61166B}"/>
              </a:ext>
            </a:extLst>
          </p:cNvPr>
          <p:cNvSpPr/>
          <p:nvPr/>
        </p:nvSpPr>
        <p:spPr>
          <a:xfrm>
            <a:off x="877726" y="3778423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~ONE</a:t>
            </a:r>
          </a:p>
          <a:p>
            <a:pPr algn="ctr"/>
            <a:r>
              <a:rPr lang="en-US" altLang="zh-CN" sz="1100" dirty="0"/>
              <a:t>5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F85993A7-A6C8-3F7B-A172-540027787C8A}"/>
              </a:ext>
            </a:extLst>
          </p:cNvPr>
          <p:cNvSpPr/>
          <p:nvPr/>
        </p:nvSpPr>
        <p:spPr>
          <a:xfrm>
            <a:off x="1566907" y="4660232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172881D9-0C57-8213-5138-BD55D3A0C38C}"/>
              </a:ext>
            </a:extLst>
          </p:cNvPr>
          <p:cNvCxnSpPr>
            <a:stCxn id="72" idx="5"/>
            <a:endCxn id="73" idx="1"/>
          </p:cNvCxnSpPr>
          <p:nvPr/>
        </p:nvCxnSpPr>
        <p:spPr>
          <a:xfrm rot="16200000" flipH="1">
            <a:off x="1395195" y="4488520"/>
            <a:ext cx="373334" cy="1807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271ADFAB-164D-F7B8-0FA6-865A23D9DCFF}"/>
              </a:ext>
            </a:extLst>
          </p:cNvPr>
          <p:cNvCxnSpPr>
            <a:stCxn id="67" idx="3"/>
            <a:endCxn id="73" idx="7"/>
          </p:cNvCxnSpPr>
          <p:nvPr/>
        </p:nvCxnSpPr>
        <p:spPr>
          <a:xfrm rot="5400000">
            <a:off x="2048453" y="4504594"/>
            <a:ext cx="393184" cy="1287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70CCDA30-2FCC-60CF-8800-1BD8B9F26BAB}"/>
              </a:ext>
            </a:extLst>
          </p:cNvPr>
          <p:cNvSpPr/>
          <p:nvPr/>
        </p:nvSpPr>
        <p:spPr>
          <a:xfrm>
            <a:off x="9938547" y="772357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63251E8-84F4-0515-84E4-1EA09F9F5DBD}"/>
              </a:ext>
            </a:extLst>
          </p:cNvPr>
          <p:cNvSpPr/>
          <p:nvPr/>
        </p:nvSpPr>
        <p:spPr>
          <a:xfrm>
            <a:off x="9938547" y="1945691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X^2</a:t>
            </a:r>
            <a:endParaRPr lang="zh-CN" altLang="en-US" sz="1100" dirty="0"/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FE374C12-482B-8DA9-41C9-9449FBADC5E5}"/>
              </a:ext>
            </a:extLst>
          </p:cNvPr>
          <p:cNvCxnSpPr>
            <a:stCxn id="2" idx="4"/>
            <a:endCxn id="3" idx="0"/>
          </p:cNvCxnSpPr>
          <p:nvPr/>
        </p:nvCxnSpPr>
        <p:spPr>
          <a:xfrm rot="5400000">
            <a:off x="10070972" y="1718569"/>
            <a:ext cx="45424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58025C8-84E2-1E9D-D0E9-12AB772A6359}"/>
              </a:ext>
            </a:extLst>
          </p:cNvPr>
          <p:cNvSpPr/>
          <p:nvPr/>
        </p:nvSpPr>
        <p:spPr>
          <a:xfrm>
            <a:off x="7343304" y="772357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8C626B6-5BC1-3762-A3B3-DAFF574847C5}"/>
              </a:ext>
            </a:extLst>
          </p:cNvPr>
          <p:cNvSpPr/>
          <p:nvPr/>
        </p:nvSpPr>
        <p:spPr>
          <a:xfrm>
            <a:off x="7343304" y="1945691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X^2</a:t>
            </a:r>
            <a:endParaRPr lang="zh-CN" altLang="en-US" sz="11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C6758D-9EFC-6073-8090-914AF5352ED5}"/>
              </a:ext>
            </a:extLst>
          </p:cNvPr>
          <p:cNvSpPr/>
          <p:nvPr/>
        </p:nvSpPr>
        <p:spPr>
          <a:xfrm>
            <a:off x="6510284" y="2808304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X^3</a:t>
            </a:r>
            <a:endParaRPr lang="zh-CN" altLang="en-US" sz="1100" dirty="0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DBFE09F2-E6A1-0438-6E08-EDEB41A88958}"/>
              </a:ext>
            </a:extLst>
          </p:cNvPr>
          <p:cNvCxnSpPr>
            <a:stCxn id="7" idx="4"/>
            <a:endCxn id="8" idx="6"/>
          </p:cNvCxnSpPr>
          <p:nvPr/>
        </p:nvCxnSpPr>
        <p:spPr>
          <a:xfrm rot="5400000">
            <a:off x="7214579" y="2679579"/>
            <a:ext cx="503068" cy="4734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AFAB5CC1-3EA2-0E14-98FE-D1EF768FB033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rot="5400000">
            <a:off x="6448139" y="1807831"/>
            <a:ext cx="1422164" cy="5787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92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078BF326-8E2E-1335-5CE5-C460B300D35D}"/>
              </a:ext>
            </a:extLst>
          </p:cNvPr>
          <p:cNvSpPr/>
          <p:nvPr/>
        </p:nvSpPr>
        <p:spPr>
          <a:xfrm>
            <a:off x="6731885" y="2176000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C219E87-91B8-C119-56E9-EBEC886A27CA}"/>
              </a:ext>
            </a:extLst>
          </p:cNvPr>
          <p:cNvSpPr/>
          <p:nvPr/>
        </p:nvSpPr>
        <p:spPr>
          <a:xfrm>
            <a:off x="8737600" y="1202670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X^3</a:t>
            </a:r>
            <a:endParaRPr lang="zh-CN" altLang="en-US" sz="1100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BCA9F66B-4D0D-E821-0F0B-25383352D9A8}"/>
              </a:ext>
            </a:extLst>
          </p:cNvPr>
          <p:cNvSpPr/>
          <p:nvPr/>
        </p:nvSpPr>
        <p:spPr>
          <a:xfrm>
            <a:off x="7937640" y="2153739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5D7ECF30-CCB6-3F50-2986-590FB635EE1B}"/>
              </a:ext>
            </a:extLst>
          </p:cNvPr>
          <p:cNvCxnSpPr>
            <a:stCxn id="80" idx="3"/>
            <a:endCxn id="84" idx="7"/>
          </p:cNvCxnSpPr>
          <p:nvPr/>
        </p:nvCxnSpPr>
        <p:spPr>
          <a:xfrm rot="5400000">
            <a:off x="8475869" y="1892008"/>
            <a:ext cx="442594" cy="2914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585000A-A840-684F-EE04-5A508A8B7AD2}"/>
              </a:ext>
            </a:extLst>
          </p:cNvPr>
          <p:cNvCxnSpPr>
            <a:cxnSpLocks/>
            <a:stCxn id="78" idx="4"/>
            <a:endCxn id="88" idx="1"/>
          </p:cNvCxnSpPr>
          <p:nvPr/>
        </p:nvCxnSpPr>
        <p:spPr>
          <a:xfrm rot="16200000" flipH="1">
            <a:off x="7065449" y="2921073"/>
            <a:ext cx="389699" cy="3377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8D8F532F-823A-7ADC-1102-45FF9687F390}"/>
              </a:ext>
            </a:extLst>
          </p:cNvPr>
          <p:cNvSpPr/>
          <p:nvPr/>
        </p:nvSpPr>
        <p:spPr>
          <a:xfrm>
            <a:off x="7165696" y="1202671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~ONE</a:t>
            </a:r>
          </a:p>
          <a:p>
            <a:pPr algn="ctr"/>
            <a:r>
              <a:rPr lang="en-US" altLang="zh-CN" sz="1100" dirty="0"/>
              <a:t>5</a:t>
            </a: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4CA4EB5D-52F1-FC9B-67EF-9BE925DE5818}"/>
              </a:ext>
            </a:extLst>
          </p:cNvPr>
          <p:cNvSpPr/>
          <p:nvPr/>
        </p:nvSpPr>
        <p:spPr>
          <a:xfrm>
            <a:off x="7323857" y="3179482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ADD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780B3944-EF57-B1CE-CCD9-F303049B2894}"/>
              </a:ext>
            </a:extLst>
          </p:cNvPr>
          <p:cNvCxnSpPr>
            <a:cxnSpLocks/>
            <a:stCxn id="87" idx="4"/>
            <a:endCxn id="84" idx="1"/>
          </p:cNvCxnSpPr>
          <p:nvPr/>
        </p:nvCxnSpPr>
        <p:spPr>
          <a:xfrm rot="16200000" flipH="1">
            <a:off x="7615453" y="1831551"/>
            <a:ext cx="337285" cy="5177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B6FF64DA-36B4-8194-B46B-780CC1451743}"/>
              </a:ext>
            </a:extLst>
          </p:cNvPr>
          <p:cNvCxnSpPr>
            <a:cxnSpLocks/>
            <a:stCxn id="84" idx="4"/>
            <a:endCxn id="88" idx="7"/>
          </p:cNvCxnSpPr>
          <p:nvPr/>
        </p:nvCxnSpPr>
        <p:spPr>
          <a:xfrm rot="5400000">
            <a:off x="7911433" y="2899037"/>
            <a:ext cx="411960" cy="3595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4236BAF9-4035-7923-365D-5CA34B3D5139}"/>
              </a:ext>
            </a:extLst>
          </p:cNvPr>
          <p:cNvSpPr/>
          <p:nvPr/>
        </p:nvSpPr>
        <p:spPr>
          <a:xfrm>
            <a:off x="836282" y="2153740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135F44B-1225-B9C4-F16F-E41A0C05E262}"/>
              </a:ext>
            </a:extLst>
          </p:cNvPr>
          <p:cNvSpPr/>
          <p:nvPr/>
        </p:nvSpPr>
        <p:spPr>
          <a:xfrm>
            <a:off x="1981544" y="2153740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Y</a:t>
            </a:r>
            <a:endParaRPr lang="zh-CN" altLang="en-US" sz="11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9C65E0F-8A1D-DF4F-A3A3-7425540BC306}"/>
              </a:ext>
            </a:extLst>
          </p:cNvPr>
          <p:cNvSpPr/>
          <p:nvPr/>
        </p:nvSpPr>
        <p:spPr>
          <a:xfrm>
            <a:off x="1413620" y="3179483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Z</a:t>
            </a:r>
            <a:endParaRPr lang="zh-CN" altLang="en-US" sz="1100" dirty="0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6F816230-6E46-002C-849E-CCA401168AE8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>
          <a:xfrm rot="5400000">
            <a:off x="1978267" y="2921968"/>
            <a:ext cx="411960" cy="3136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263593E9-BD1B-133F-9128-5A3168CBF9A4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1151398" y="2917261"/>
            <a:ext cx="411960" cy="3231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53E69B2E-9C45-FF46-9D8C-FEA1B0FA44F9}"/>
              </a:ext>
            </a:extLst>
          </p:cNvPr>
          <p:cNvSpPr/>
          <p:nvPr/>
        </p:nvSpPr>
        <p:spPr>
          <a:xfrm>
            <a:off x="3531524" y="2153739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~ONE</a:t>
            </a:r>
          </a:p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706FCBA-F96E-CE90-66CE-9DB25F2F085B}"/>
              </a:ext>
            </a:extLst>
          </p:cNvPr>
          <p:cNvSpPr/>
          <p:nvPr/>
        </p:nvSpPr>
        <p:spPr>
          <a:xfrm>
            <a:off x="4676786" y="2153739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_</a:t>
            </a:r>
            <a:endParaRPr lang="zh-CN" altLang="en-US" sz="11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AEC95F4-1AA1-50EA-5F4E-67F4D044611E}"/>
              </a:ext>
            </a:extLst>
          </p:cNvPr>
          <p:cNvSpPr/>
          <p:nvPr/>
        </p:nvSpPr>
        <p:spPr>
          <a:xfrm>
            <a:off x="4108862" y="3179482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Z</a:t>
            </a:r>
            <a:endParaRPr lang="zh-CN" altLang="en-US" sz="1100" dirty="0"/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087914FB-C523-ADF1-CF1F-196D5BD96089}"/>
              </a:ext>
            </a:extLst>
          </p:cNvPr>
          <p:cNvCxnSpPr>
            <a:cxnSpLocks/>
            <a:stCxn id="24" idx="4"/>
            <a:endCxn id="25" idx="7"/>
          </p:cNvCxnSpPr>
          <p:nvPr/>
        </p:nvCxnSpPr>
        <p:spPr>
          <a:xfrm rot="5400000">
            <a:off x="4673509" y="2921967"/>
            <a:ext cx="411960" cy="3136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FEC5F0DD-A1EF-A546-3692-E7E91E5D37D9}"/>
              </a:ext>
            </a:extLst>
          </p:cNvPr>
          <p:cNvCxnSpPr>
            <a:cxnSpLocks/>
            <a:stCxn id="23" idx="4"/>
            <a:endCxn id="25" idx="1"/>
          </p:cNvCxnSpPr>
          <p:nvPr/>
        </p:nvCxnSpPr>
        <p:spPr>
          <a:xfrm rot="16200000" flipH="1">
            <a:off x="3846640" y="2917260"/>
            <a:ext cx="411960" cy="3231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400E9DE1-4E77-B86A-34F2-1DDEBC76A324}"/>
              </a:ext>
            </a:extLst>
          </p:cNvPr>
          <p:cNvSpPr/>
          <p:nvPr/>
        </p:nvSpPr>
        <p:spPr>
          <a:xfrm>
            <a:off x="4032160" y="1127995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NUL</a:t>
            </a:r>
          </a:p>
          <a:p>
            <a:pPr algn="ctr"/>
            <a:r>
              <a:rPr lang="en-US" altLang="zh-CN" sz="1100" dirty="0"/>
              <a:t>X</a:t>
            </a:r>
            <a:endParaRPr lang="zh-CN" altLang="en-US" sz="11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738F620-1C62-8E7E-48A2-40020F2D7765}"/>
              </a:ext>
            </a:extLst>
          </p:cNvPr>
          <p:cNvSpPr/>
          <p:nvPr/>
        </p:nvSpPr>
        <p:spPr>
          <a:xfrm>
            <a:off x="5317350" y="1127996"/>
            <a:ext cx="719091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MUL</a:t>
            </a:r>
          </a:p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A546313C-859A-8CDF-65E5-338A07270E65}"/>
              </a:ext>
            </a:extLst>
          </p:cNvPr>
          <p:cNvCxnSpPr>
            <a:cxnSpLocks/>
            <a:stCxn id="30" idx="4"/>
            <a:endCxn id="24" idx="7"/>
          </p:cNvCxnSpPr>
          <p:nvPr/>
        </p:nvCxnSpPr>
        <p:spPr>
          <a:xfrm rot="5400000">
            <a:off x="5277753" y="1859904"/>
            <a:ext cx="411960" cy="3863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982ED8C4-75EA-C28F-D036-621C0F32EFFD}"/>
              </a:ext>
            </a:extLst>
          </p:cNvPr>
          <p:cNvCxnSpPr>
            <a:cxnSpLocks/>
            <a:stCxn id="29" idx="4"/>
            <a:endCxn id="24" idx="1"/>
          </p:cNvCxnSpPr>
          <p:nvPr/>
        </p:nvCxnSpPr>
        <p:spPr>
          <a:xfrm rot="16200000" flipH="1">
            <a:off x="4380920" y="1857872"/>
            <a:ext cx="411961" cy="3903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51183F6F-716A-B5F2-1391-5D4DE34B82D3}"/>
              </a:ext>
            </a:extLst>
          </p:cNvPr>
          <p:cNvSpPr txBox="1"/>
          <p:nvPr/>
        </p:nvSpPr>
        <p:spPr>
          <a:xfrm>
            <a:off x="1195827" y="4149170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Quadratic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7A96AEF-89BC-91ED-2DED-95551977A79E}"/>
              </a:ext>
            </a:extLst>
          </p:cNvPr>
          <p:cNvSpPr txBox="1"/>
          <p:nvPr/>
        </p:nvSpPr>
        <p:spPr>
          <a:xfrm>
            <a:off x="3835145" y="4132948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MullLinear</a:t>
            </a:r>
            <a:endParaRPr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7B4F135-76D1-2490-1B9C-0315861AB934}"/>
              </a:ext>
            </a:extLst>
          </p:cNvPr>
          <p:cNvSpPr txBox="1"/>
          <p:nvPr/>
        </p:nvSpPr>
        <p:spPr>
          <a:xfrm>
            <a:off x="7052483" y="4130550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AddLinear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835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第三阶段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5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B7212-F12A-D74A-92BD-E30CFBD4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第三阶段</a:t>
            </a:r>
            <a:r>
              <a:rPr kumimoji="1" lang="en-US" altLang="zh-CN" dirty="0"/>
              <a:t>: R1CS</a:t>
            </a:r>
            <a:r>
              <a:rPr kumimoji="1" lang="zh-CN" altLang="en-US" dirty="0"/>
              <a:t>约束生成算法设计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7D179-7F37-624E-B49F-315DCC65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sz="2880" dirty="0"/>
              <a:t>上一阶段构造出的语法树的本质上</a:t>
            </a:r>
            <a:r>
              <a:rPr kumimoji="1" lang="en-US" altLang="zh-CN" sz="2880" dirty="0"/>
              <a:t>,</a:t>
            </a:r>
            <a:r>
              <a:rPr kumimoji="1" lang="zh-CN" altLang="en-US" sz="2880" dirty="0"/>
              <a:t> 是几个有公用节点的算式树的集合所构成的有向无环图</a:t>
            </a:r>
            <a:endParaRPr kumimoji="1" lang="en-US" altLang="zh-CN" sz="2880" dirty="0"/>
          </a:p>
          <a:p>
            <a:pPr marL="0" indent="0">
              <a:buNone/>
            </a:pPr>
            <a:endParaRPr kumimoji="1" lang="en-US" altLang="zh-CN" sz="2880" dirty="0"/>
          </a:p>
          <a:p>
            <a:pPr marL="0" indent="0">
              <a:buNone/>
            </a:pPr>
            <a:r>
              <a:rPr kumimoji="1" lang="zh-CN" altLang="en-US" sz="2400" dirty="0"/>
              <a:t>两种思路</a:t>
            </a:r>
            <a:r>
              <a:rPr kumimoji="1" lang="en-US" altLang="zh-CN" sz="2400" dirty="0"/>
              <a:t>:</a:t>
            </a:r>
          </a:p>
          <a:p>
            <a:pPr marL="457200" indent="-457200">
              <a:buAutoNum type="arabicPeriod"/>
            </a:pPr>
            <a:r>
              <a:rPr kumimoji="1" lang="zh-CN" altLang="en-US" sz="2400" dirty="0"/>
              <a:t>参考编译原理中</a:t>
            </a:r>
            <a:r>
              <a:rPr kumimoji="1" lang="en-US" altLang="zh-CN" sz="2400" dirty="0"/>
              <a:t>IR-Tree</a:t>
            </a:r>
            <a:r>
              <a:rPr kumimoji="1" lang="zh-CN" altLang="en-US" sz="2400" dirty="0"/>
              <a:t>到汇编语言语法树的转换中瓦片选取的步骤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实现一个多路并进的贪心算法</a:t>
            </a:r>
            <a:endParaRPr kumimoji="1" lang="en-US" altLang="zh-CN" sz="2400" dirty="0"/>
          </a:p>
          <a:p>
            <a:pPr marL="457200" indent="-457200">
              <a:buAutoNum type="arabicPeriod"/>
            </a:pPr>
            <a:r>
              <a:rPr kumimoji="1" lang="zh-CN" altLang="en-US" sz="2400" dirty="0"/>
              <a:t>先将公用节点提取出来与非公用的部分区分开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退化至普通的算式树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仍在实现中</a:t>
            </a:r>
            <a:r>
              <a:rPr kumimoji="1" lang="en-US" altLang="zh-CN" sz="2400" dirty="0"/>
              <a:t>…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 err="1"/>
              <a:t>Github</a:t>
            </a:r>
            <a:r>
              <a:rPr kumimoji="1" lang="zh-CN" altLang="en-US" sz="2400" dirty="0"/>
              <a:t>仓库</a:t>
            </a:r>
            <a:r>
              <a:rPr kumimoji="1" lang="en-US" altLang="zh-CN" sz="2400" dirty="0"/>
              <a:t>: </a:t>
            </a:r>
            <a:r>
              <a:rPr lang="en-US" altLang="zh-CN" sz="2400" dirty="0">
                <a:hlinkClick r:id="rId2"/>
              </a:rPr>
              <a:t>Ash1sc/R1CS-normal-form-generator (github.com)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88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8E478-06E9-5246-A637-C9DCE4E6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18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856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感谢您的倾听</a:t>
            </a:r>
            <a:r>
              <a:rPr kumimoji="1" lang="en-US" altLang="zh-CN" b="1" dirty="0"/>
              <a:t>!</a:t>
            </a:r>
            <a:endParaRPr kumimoji="1" lang="zh-CN" altLang="en-US" b="1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63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D6E33-0E6E-AA4B-A39D-011517B2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4639"/>
            <a:ext cx="9875520" cy="1080530"/>
          </a:xfrm>
        </p:spPr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56ACA-3890-6646-973B-54397C20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3440" y="6356355"/>
            <a:ext cx="2560320" cy="365125"/>
          </a:xfrm>
        </p:spPr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9066F415-CE51-3EEF-963C-0EDF66E65B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58240" y="1600200"/>
            <a:ext cx="9875520" cy="2709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80" dirty="0"/>
              <a:t>预期进度</a:t>
            </a:r>
            <a:endParaRPr kumimoji="1" lang="en-US" altLang="zh-CN" sz="2880" dirty="0"/>
          </a:p>
          <a:p>
            <a:r>
              <a:rPr kumimoji="1" lang="zh-CN" altLang="en-US" sz="2880" dirty="0"/>
              <a:t>目前成果</a:t>
            </a:r>
            <a:endParaRPr kumimoji="1" lang="en-US" altLang="zh-CN" sz="2880" dirty="0"/>
          </a:p>
          <a:p>
            <a:r>
              <a:rPr kumimoji="1" lang="zh-CN" altLang="en-US" sz="2880" dirty="0"/>
              <a:t>第二阶段</a:t>
            </a:r>
            <a:endParaRPr kumimoji="1" lang="en-US" altLang="zh-CN" sz="2880" dirty="0"/>
          </a:p>
          <a:p>
            <a:r>
              <a:rPr kumimoji="1" lang="zh-CN" altLang="en-US" sz="2880" dirty="0"/>
              <a:t>第三阶段</a:t>
            </a:r>
            <a:endParaRPr kumimoji="1" lang="en-US" altLang="zh-CN" sz="2880" dirty="0"/>
          </a:p>
        </p:txBody>
      </p:sp>
    </p:spTree>
    <p:extLst>
      <p:ext uri="{BB962C8B-B14F-4D97-AF65-F5344CB8AC3E}">
        <p14:creationId xmlns:p14="http://schemas.microsoft.com/office/powerpoint/2010/main" val="312445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预期进度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209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B7212-F12A-D74A-92BD-E30CFBD4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预期进度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8E478-06E9-5246-A637-C9DCE4E6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/>
              <a:t>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6C434E3A-1C7E-3BC6-82CE-DF23BDA4A6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8240" y="1600200"/>
          <a:ext cx="9875520" cy="439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834">
                  <a:extLst>
                    <a:ext uri="{9D8B030D-6E8A-4147-A177-3AD203B41FA5}">
                      <a16:colId xmlns:a16="http://schemas.microsoft.com/office/drawing/2014/main" val="39694728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3797062645"/>
                    </a:ext>
                  </a:extLst>
                </a:gridCol>
                <a:gridCol w="1987421">
                  <a:extLst>
                    <a:ext uri="{9D8B030D-6E8A-4147-A177-3AD203B41FA5}">
                      <a16:colId xmlns:a16="http://schemas.microsoft.com/office/drawing/2014/main" val="368964166"/>
                    </a:ext>
                  </a:extLst>
                </a:gridCol>
                <a:gridCol w="4246483">
                  <a:extLst>
                    <a:ext uri="{9D8B030D-6E8A-4147-A177-3AD203B41FA5}">
                      <a16:colId xmlns:a16="http://schemas.microsoft.com/office/drawing/2014/main" val="224139414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阶段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开始时间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结束时间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/>
                        <a:t>目标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2084660440"/>
                  </a:ext>
                </a:extLst>
              </a:tr>
              <a:tr h="1024128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初期了解</a:t>
                      </a: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2023.1.15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2023.2.5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初步了解</a:t>
                      </a:r>
                      <a:r>
                        <a:rPr kumimoji="1" lang="en-US" sz="17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Circom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R1CS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的相关背景知识，调研主流编译器，总结等价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R1CS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约束生成的规律。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3853836478"/>
                  </a:ext>
                </a:extLst>
              </a:tr>
              <a:tr h="1024128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整体设计</a:t>
                      </a:r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2023.2.5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2023.2.26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查阅相关文献和外文资料，熟悉数据流图的特点，设计数据流图表达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R1CS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中的数据关系。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850025451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整体设计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2023.2.26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2023.3.19</a:t>
                      </a:r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制定根据数据流图生成</a:t>
                      </a:r>
                      <a:r>
                        <a:rPr kumimoji="1" 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R1CS</a:t>
                      </a:r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范式的规则。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3939059247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实际操作及编程</a:t>
                      </a: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2023.3.19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2023.4.9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设计并完成范式生成的算法，使之能够正确运行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49808298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论文撰写</a:t>
                      </a: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2023.4.9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7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2023.5.5</a:t>
                      </a:r>
                      <a:endParaRPr kumimoji="1" lang="zh-CN" altLang="en-US" sz="17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7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毕业论文的撰写、修改以及完善</a:t>
                      </a:r>
                      <a:endParaRPr kumimoji="1" lang="en-US" altLang="zh-CN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kumimoji="1" lang="zh-CN" altLang="en-US" sz="17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348033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85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目前成果</a:t>
            </a:r>
            <a:endParaRPr kumimoji="1" lang="zh-CN" altLang="en-US" b="1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0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目前成果</a:t>
            </a:r>
            <a:r>
              <a:rPr kumimoji="1" lang="en-US" altLang="zh-CN" dirty="0"/>
              <a:t>1: </a:t>
            </a:r>
            <a:r>
              <a:rPr kumimoji="1" lang="zh-CN" altLang="en-US" dirty="0"/>
              <a:t>建立</a:t>
            </a:r>
            <a:r>
              <a:rPr kumimoji="1" lang="en-US" altLang="zh-CN" dirty="0" err="1"/>
              <a:t>Rnode</a:t>
            </a:r>
            <a:r>
              <a:rPr kumimoji="1" lang="en-US" altLang="zh-CN" dirty="0"/>
              <a:t> Graph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600201"/>
            <a:ext cx="9875520" cy="4756153"/>
          </a:xfrm>
        </p:spPr>
        <p:txBody>
          <a:bodyPr>
            <a:normAutofit/>
          </a:bodyPr>
          <a:lstStyle/>
          <a:p>
            <a:r>
              <a:rPr kumimoji="1" lang="zh-CN" altLang="en-US" sz="2160" dirty="0"/>
              <a:t>第一次尝试</a:t>
            </a:r>
            <a:r>
              <a:rPr kumimoji="1" lang="en-US" altLang="zh-CN" sz="2160" dirty="0"/>
              <a:t>: </a:t>
            </a:r>
            <a:r>
              <a:rPr kumimoji="1" lang="zh-CN" altLang="en-US" sz="2160" dirty="0"/>
              <a:t>将运算符和变量的</a:t>
            </a:r>
            <a:r>
              <a:rPr kumimoji="1" lang="en-US" altLang="zh-CN" sz="2160" dirty="0"/>
              <a:t>node</a:t>
            </a:r>
            <a:r>
              <a:rPr kumimoji="1" lang="zh-CN" altLang="en-US" sz="2160" dirty="0"/>
              <a:t>类型分开</a:t>
            </a:r>
            <a:endParaRPr kumimoji="1" lang="en-US" altLang="zh-CN" sz="2160" dirty="0"/>
          </a:p>
          <a:p>
            <a:pPr lvl="1"/>
            <a:r>
              <a:rPr kumimoji="1" lang="en-US" altLang="zh-CN" sz="1920" dirty="0"/>
              <a:t>R1CS</a:t>
            </a:r>
            <a:r>
              <a:rPr kumimoji="1" lang="zh-CN" altLang="en-US" sz="1920" dirty="0"/>
              <a:t>约束间合并方式不同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即当中间变量选取不同时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建立的数据流树不同</a:t>
            </a:r>
            <a:r>
              <a:rPr kumimoji="1" lang="en-US" altLang="zh-CN" sz="1920" dirty="0"/>
              <a:t> </a:t>
            </a:r>
          </a:p>
          <a:p>
            <a:pPr lvl="1"/>
            <a:r>
              <a:rPr kumimoji="1" lang="zh-CN" altLang="en-US" sz="1920" dirty="0"/>
              <a:t>树的结构复杂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导致需要考虑情况很多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算法实现较为复杂困难</a:t>
            </a:r>
          </a:p>
          <a:p>
            <a:r>
              <a:rPr kumimoji="1" lang="zh-CN" altLang="en-US" sz="2160" dirty="0"/>
              <a:t>第二次尝试</a:t>
            </a:r>
            <a:r>
              <a:rPr kumimoji="1" lang="en-US" altLang="zh-CN" sz="2160" dirty="0"/>
              <a:t>: </a:t>
            </a:r>
            <a:r>
              <a:rPr kumimoji="1" lang="zh-CN" altLang="en-US" sz="2160" dirty="0"/>
              <a:t>使用一种</a:t>
            </a:r>
            <a:r>
              <a:rPr kumimoji="1" lang="en-US" altLang="zh-CN" sz="2160" dirty="0"/>
              <a:t>node</a:t>
            </a:r>
          </a:p>
          <a:p>
            <a:pPr lvl="1"/>
            <a:r>
              <a:rPr kumimoji="1" lang="zh-CN" altLang="en-US" sz="1920" dirty="0"/>
              <a:t>使用</a:t>
            </a:r>
            <a:r>
              <a:rPr kumimoji="1" lang="en-US" altLang="zh-CN" sz="1920" dirty="0"/>
              <a:t>node id</a:t>
            </a:r>
            <a:r>
              <a:rPr kumimoji="1" lang="zh-CN" altLang="en-US" sz="1920" dirty="0"/>
              <a:t>标识</a:t>
            </a:r>
            <a:r>
              <a:rPr kumimoji="1" lang="en-US" altLang="zh-CN" sz="1920" dirty="0"/>
              <a:t>node</a:t>
            </a:r>
          </a:p>
          <a:p>
            <a:pPr lvl="1"/>
            <a:r>
              <a:rPr kumimoji="1" lang="en-US" altLang="zh-CN" sz="1920" dirty="0"/>
              <a:t>Node</a:t>
            </a:r>
            <a:r>
              <a:rPr kumimoji="1" lang="zh-CN" altLang="en-US" sz="1920" dirty="0"/>
              <a:t>中包含运算符信息</a:t>
            </a:r>
            <a:endParaRPr kumimoji="1" lang="en-US" altLang="zh-CN" sz="1920" dirty="0"/>
          </a:p>
          <a:p>
            <a:pPr marL="548640" lvl="1" indent="0">
              <a:buNone/>
            </a:pPr>
            <a:r>
              <a:rPr kumimoji="1" lang="zh-CN" altLang="en-US" sz="1920" dirty="0"/>
              <a:t>    以便查看其生成方式</a:t>
            </a:r>
            <a:endParaRPr kumimoji="1" lang="en-US" altLang="zh-CN" sz="192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EB431E-D581-B9E6-8545-BBCB98D3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62" y="3889035"/>
            <a:ext cx="5896798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目前成果</a:t>
            </a:r>
            <a:r>
              <a:rPr kumimoji="1" lang="en-US" altLang="zh-CN" dirty="0"/>
              <a:t>1: </a:t>
            </a:r>
            <a:r>
              <a:rPr kumimoji="1" lang="zh-CN" altLang="en-US" dirty="0"/>
              <a:t>建立</a:t>
            </a:r>
            <a:r>
              <a:rPr kumimoji="1" lang="en-US" altLang="zh-CN" dirty="0" err="1"/>
              <a:t>Rnode</a:t>
            </a:r>
            <a:r>
              <a:rPr kumimoji="1" lang="en-US" altLang="zh-CN" dirty="0"/>
              <a:t> Graph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600201"/>
            <a:ext cx="9875520" cy="4756153"/>
          </a:xfrm>
        </p:spPr>
        <p:txBody>
          <a:bodyPr>
            <a:normAutofit/>
          </a:bodyPr>
          <a:lstStyle/>
          <a:p>
            <a:r>
              <a:rPr kumimoji="1" lang="zh-CN" altLang="en-US" sz="1920" dirty="0"/>
              <a:t>将每一个约束按照</a:t>
            </a:r>
            <a:r>
              <a:rPr kumimoji="1" lang="en-US" altLang="zh-CN" sz="1920" dirty="0"/>
              <a:t>a*b=c</a:t>
            </a:r>
            <a:r>
              <a:rPr kumimoji="1" lang="zh-CN" altLang="en-US" sz="1920" dirty="0"/>
              <a:t>转换为算式</a:t>
            </a:r>
            <a:r>
              <a:rPr kumimoji="1" lang="en-US" altLang="zh-CN" sz="1920" dirty="0"/>
              <a:t>,</a:t>
            </a:r>
            <a:r>
              <a:rPr kumimoji="1" lang="zh-CN" altLang="en-US" sz="1920" dirty="0"/>
              <a:t>比如</a:t>
            </a:r>
            <a:endParaRPr kumimoji="1" lang="en-US" altLang="zh-CN" sz="1920" dirty="0"/>
          </a:p>
          <a:p>
            <a:endParaRPr kumimoji="1" lang="en-US" altLang="zh-CN" sz="1920" dirty="0"/>
          </a:p>
          <a:p>
            <a:endParaRPr kumimoji="1" lang="en-US" altLang="zh-CN" sz="1920" dirty="0"/>
          </a:p>
          <a:p>
            <a:r>
              <a:rPr kumimoji="1" lang="zh-CN" altLang="en-US" sz="1920" dirty="0"/>
              <a:t>将原</a:t>
            </a:r>
            <a:r>
              <a:rPr kumimoji="1" lang="en-US" altLang="zh-CN" sz="1920" dirty="0"/>
              <a:t>R1CS </a:t>
            </a:r>
            <a:r>
              <a:rPr kumimoji="1" lang="zh-CN" altLang="en-US" sz="1920" dirty="0"/>
              <a:t>中每一个约束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都化成这样的算式</a:t>
            </a:r>
            <a:r>
              <a:rPr kumimoji="1" lang="en-US" altLang="zh-CN" sz="1920" dirty="0"/>
              <a:t>, </a:t>
            </a:r>
            <a:r>
              <a:rPr kumimoji="1" lang="zh-CN" altLang="en-US" sz="1920" dirty="0"/>
              <a:t>再将其结合在一起</a:t>
            </a:r>
            <a:endParaRPr kumimoji="1" lang="en-US" altLang="zh-CN" sz="1920" dirty="0"/>
          </a:p>
          <a:p>
            <a:r>
              <a:rPr kumimoji="1" lang="zh-CN" altLang="en-US" sz="1920" dirty="0"/>
              <a:t>得到一个以</a:t>
            </a:r>
            <a:r>
              <a:rPr kumimoji="1" lang="en-US" altLang="zh-CN" sz="1920" dirty="0"/>
              <a:t>DAG </a:t>
            </a:r>
            <a:r>
              <a:rPr kumimoji="1" lang="zh-CN" altLang="en-US" sz="1920" dirty="0"/>
              <a:t>形式存储的含有公共子式的算式树</a:t>
            </a:r>
            <a:r>
              <a:rPr kumimoji="1" lang="en-US" altLang="zh-CN" sz="1920" dirty="0"/>
              <a:t>,</a:t>
            </a:r>
            <a:r>
              <a:rPr kumimoji="1" lang="zh-CN" altLang="en-US" sz="1920" dirty="0"/>
              <a:t> </a:t>
            </a:r>
            <a:endParaRPr kumimoji="1" lang="en-US" altLang="zh-CN" sz="1920" dirty="0"/>
          </a:p>
          <a:p>
            <a:pPr lvl="1"/>
            <a:endParaRPr kumimoji="1" lang="en-US" altLang="zh-CN" sz="168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8B1663-B8E9-611D-AA02-A8A2EA00C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06" y="2141621"/>
            <a:ext cx="8805388" cy="87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8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目前成果</a:t>
            </a:r>
            <a:r>
              <a:rPr kumimoji="1" lang="en-US" altLang="zh-CN" dirty="0"/>
              <a:t>1: </a:t>
            </a:r>
            <a:r>
              <a:rPr kumimoji="1" lang="zh-CN" altLang="en-US" dirty="0"/>
              <a:t>建立</a:t>
            </a:r>
            <a:r>
              <a:rPr kumimoji="1" lang="en-US" altLang="zh-CN" dirty="0" err="1"/>
              <a:t>Rnode</a:t>
            </a:r>
            <a:r>
              <a:rPr kumimoji="1" lang="en-US" altLang="zh-CN" dirty="0"/>
              <a:t> Graph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EB648DB9-04AF-7B4D-A50C-D5002B6028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4939" y="1600203"/>
                <a:ext cx="9875520" cy="4756153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2400" dirty="0"/>
                  <a:t>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sz="2400" i="1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+5=35</m:t>
                    </m:r>
                  </m:oMath>
                </a14:m>
                <a:r>
                  <a:rPr kumimoji="1" lang="zh-CN" altLang="en-US" sz="2400" dirty="0"/>
                  <a:t>为例</a:t>
                </a:r>
                <a:r>
                  <a:rPr kumimoji="1" lang="en-US" altLang="zh-CN" sz="2400" dirty="0"/>
                  <a:t>:</a:t>
                </a:r>
              </a:p>
              <a:p>
                <a:pPr lvl="1"/>
                <a:endParaRPr kumimoji="1" lang="en-US" altLang="zh-CN" sz="216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EB648DB9-04AF-7B4D-A50C-D5002B602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4939" y="1600203"/>
                <a:ext cx="9875520" cy="4756153"/>
              </a:xfrm>
              <a:blipFill>
                <a:blip r:embed="rId2"/>
                <a:stretch>
                  <a:fillRect l="-864" t="-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386BC2F0-101E-4643-3027-81852E9C5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130" y="2219449"/>
            <a:ext cx="4366870" cy="10974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25E0A1-1C2C-6382-9B82-4574B1797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302" y="2223067"/>
            <a:ext cx="4412596" cy="937391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1AB004BD-C6A8-78BC-FD29-C68999A52CC2}"/>
              </a:ext>
            </a:extLst>
          </p:cNvPr>
          <p:cNvGrpSpPr/>
          <p:nvPr/>
        </p:nvGrpSpPr>
        <p:grpSpPr>
          <a:xfrm>
            <a:off x="2177681" y="3705728"/>
            <a:ext cx="3473964" cy="1909010"/>
            <a:chOff x="1690107" y="1909011"/>
            <a:chExt cx="3469767" cy="2499727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5B366491-AEBE-D2D9-F6A6-85174E4B1C9B}"/>
                </a:ext>
              </a:extLst>
            </p:cNvPr>
            <p:cNvSpPr/>
            <p:nvPr/>
          </p:nvSpPr>
          <p:spPr>
            <a:xfrm>
              <a:off x="1690107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None</a:t>
              </a:r>
            </a:p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B9AA4B7-89D8-7538-5922-E86CCB7426A7}"/>
                </a:ext>
              </a:extLst>
            </p:cNvPr>
            <p:cNvSpPr/>
            <p:nvPr/>
          </p:nvSpPr>
          <p:spPr>
            <a:xfrm>
              <a:off x="1703875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Mul</a:t>
              </a:r>
            </a:p>
            <a:p>
              <a:pPr algn="ctr"/>
              <a:r>
                <a:rPr lang="en-US" altLang="zh-CN" dirty="0"/>
                <a:t>X_2</a:t>
              </a:r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EE7079E-07E5-41DA-CA78-07475F96BB56}"/>
                </a:ext>
              </a:extLst>
            </p:cNvPr>
            <p:cNvSpPr/>
            <p:nvPr/>
          </p:nvSpPr>
          <p:spPr>
            <a:xfrm>
              <a:off x="2999874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Mul</a:t>
              </a:r>
            </a:p>
            <a:p>
              <a:pPr algn="ctr"/>
              <a:r>
                <a:rPr lang="en-US" altLang="zh-CN" dirty="0"/>
                <a:t>X_3</a:t>
              </a:r>
              <a:endParaRPr lang="zh-CN" altLang="en-US" dirty="0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3BC0478A-258B-5F1D-8445-EDFFEB3BB8FC}"/>
                </a:ext>
              </a:extLst>
            </p:cNvPr>
            <p:cNvSpPr/>
            <p:nvPr/>
          </p:nvSpPr>
          <p:spPr>
            <a:xfrm>
              <a:off x="2999874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</a:p>
            <a:p>
              <a:pPr algn="ctr"/>
              <a:r>
                <a:rPr lang="en-US" altLang="zh-CN" dirty="0"/>
                <a:t>X_4</a:t>
              </a:r>
              <a:endParaRPr lang="zh-CN" altLang="en-US" dirty="0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37BFDA06-B409-9BA6-AD8A-B251095B1946}"/>
                </a:ext>
              </a:extLst>
            </p:cNvPr>
            <p:cNvSpPr/>
            <p:nvPr/>
          </p:nvSpPr>
          <p:spPr>
            <a:xfrm>
              <a:off x="4295874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None</a:t>
              </a:r>
            </a:p>
            <a:p>
              <a:pPr algn="ctr"/>
              <a:r>
                <a:rPr lang="en-US" altLang="zh-CN" dirty="0"/>
                <a:t>~one</a:t>
              </a:r>
            </a:p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3CF85B3C-1985-A1A2-98B2-15887B9FC8A0}"/>
                </a:ext>
              </a:extLst>
            </p:cNvPr>
            <p:cNvSpPr/>
            <p:nvPr/>
          </p:nvSpPr>
          <p:spPr>
            <a:xfrm>
              <a:off x="4295874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</a:p>
            <a:p>
              <a:pPr algn="ctr"/>
              <a:r>
                <a:rPr lang="en-US" altLang="zh-CN" dirty="0"/>
                <a:t>~out</a:t>
              </a:r>
              <a:endParaRPr lang="zh-CN" altLang="en-US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3D78A90-F2E9-400F-23E5-7664A69B6EEB}"/>
                </a:ext>
              </a:extLst>
            </p:cNvPr>
            <p:cNvCxnSpPr>
              <a:cxnSpLocks/>
              <a:stCxn id="23" idx="0"/>
              <a:endCxn id="24" idx="2"/>
            </p:cNvCxnSpPr>
            <p:nvPr/>
          </p:nvCxnSpPr>
          <p:spPr>
            <a:xfrm flipV="1">
              <a:off x="2122107" y="2989011"/>
              <a:ext cx="13768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F8C5008-80E9-1D63-1FEB-8FA04A34A816}"/>
                </a:ext>
              </a:extLst>
            </p:cNvPr>
            <p:cNvCxnSpPr>
              <a:stCxn id="23" idx="3"/>
              <a:endCxn id="25" idx="1"/>
            </p:cNvCxnSpPr>
            <p:nvPr/>
          </p:nvCxnSpPr>
          <p:spPr>
            <a:xfrm flipV="1">
              <a:off x="2554107" y="2449011"/>
              <a:ext cx="445767" cy="141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73F39AF-4274-AB87-DB39-48B771A49810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>
              <a:off x="2567875" y="2449011"/>
              <a:ext cx="431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CC526FD-566F-B52D-EF07-22E39684620C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3431874" y="2989011"/>
              <a:ext cx="0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9F08FCA-0D46-A211-D2E7-CA68DFA013E9}"/>
                </a:ext>
              </a:extLst>
            </p:cNvPr>
            <p:cNvCxnSpPr>
              <a:stCxn id="23" idx="3"/>
              <a:endCxn id="26" idx="1"/>
            </p:cNvCxnSpPr>
            <p:nvPr/>
          </p:nvCxnSpPr>
          <p:spPr>
            <a:xfrm>
              <a:off x="2554107" y="3868738"/>
              <a:ext cx="4457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333506D2-7EA7-88BB-59E2-C4746A015A5A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4727874" y="2989011"/>
              <a:ext cx="0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7D8E7EF-EB9B-A83F-FD18-1690FFDCBDD1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3863874" y="3868738"/>
              <a:ext cx="43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CD48C01-38D4-111F-E7F2-3D58726F17DF}"/>
              </a:ext>
            </a:extLst>
          </p:cNvPr>
          <p:cNvGrpSpPr/>
          <p:nvPr/>
        </p:nvGrpSpPr>
        <p:grpSpPr>
          <a:xfrm>
            <a:off x="7002717" y="3705728"/>
            <a:ext cx="3617151" cy="1909010"/>
            <a:chOff x="1690107" y="1909011"/>
            <a:chExt cx="3469767" cy="2499727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858119B5-497E-0051-A28B-9256FFDD7B6F}"/>
                </a:ext>
              </a:extLst>
            </p:cNvPr>
            <p:cNvSpPr/>
            <p:nvPr/>
          </p:nvSpPr>
          <p:spPr>
            <a:xfrm>
              <a:off x="1690107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None</a:t>
              </a:r>
            </a:p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7283D889-CA6F-F41F-B539-2B6DBDB0CF57}"/>
                </a:ext>
              </a:extLst>
            </p:cNvPr>
            <p:cNvSpPr/>
            <p:nvPr/>
          </p:nvSpPr>
          <p:spPr>
            <a:xfrm>
              <a:off x="1703875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Mul</a:t>
              </a:r>
            </a:p>
            <a:p>
              <a:pPr algn="ctr"/>
              <a:r>
                <a:rPr lang="en-US" altLang="zh-CN" dirty="0"/>
                <a:t>X_2</a:t>
              </a:r>
              <a:endParaRPr lang="zh-CN" alt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AE759BD0-F8AC-C218-3F1C-88B9DB8735E0}"/>
                </a:ext>
              </a:extLst>
            </p:cNvPr>
            <p:cNvSpPr/>
            <p:nvPr/>
          </p:nvSpPr>
          <p:spPr>
            <a:xfrm>
              <a:off x="2999874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Mul</a:t>
              </a:r>
            </a:p>
            <a:p>
              <a:pPr algn="ctr"/>
              <a:r>
                <a:rPr lang="en-US" altLang="zh-CN" dirty="0"/>
                <a:t>_</a:t>
              </a:r>
              <a:endParaRPr lang="zh-CN" altLang="en-US" dirty="0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661DD4C1-CE05-29C5-082D-8440F60ACF31}"/>
                </a:ext>
              </a:extLst>
            </p:cNvPr>
            <p:cNvSpPr/>
            <p:nvPr/>
          </p:nvSpPr>
          <p:spPr>
            <a:xfrm>
              <a:off x="2999874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</a:p>
            <a:p>
              <a:pPr algn="ctr"/>
              <a:r>
                <a:rPr lang="en-US" altLang="zh-CN" dirty="0"/>
                <a:t>_</a:t>
              </a:r>
              <a:endParaRPr lang="zh-CN" altLang="en-US" dirty="0"/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E5455F33-1089-42E9-4A66-EC5E8B56F802}"/>
                </a:ext>
              </a:extLst>
            </p:cNvPr>
            <p:cNvSpPr/>
            <p:nvPr/>
          </p:nvSpPr>
          <p:spPr>
            <a:xfrm>
              <a:off x="4295874" y="1909011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None</a:t>
              </a:r>
            </a:p>
            <a:p>
              <a:pPr algn="ctr"/>
              <a:r>
                <a:rPr lang="en-US" altLang="zh-CN" dirty="0"/>
                <a:t>~one</a:t>
              </a:r>
            </a:p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A3A6F339-C969-891D-35E5-551B2E883E26}"/>
                </a:ext>
              </a:extLst>
            </p:cNvPr>
            <p:cNvSpPr/>
            <p:nvPr/>
          </p:nvSpPr>
          <p:spPr>
            <a:xfrm>
              <a:off x="4295874" y="3328738"/>
              <a:ext cx="864000" cy="10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</a:t>
              </a:r>
            </a:p>
            <a:p>
              <a:pPr algn="ctr"/>
              <a:r>
                <a:rPr lang="en-US" altLang="zh-CN" dirty="0"/>
                <a:t>~out</a:t>
              </a:r>
              <a:endParaRPr lang="zh-CN" altLang="en-US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15371DD-2255-C369-3087-AA1243C070E7}"/>
                </a:ext>
              </a:extLst>
            </p:cNvPr>
            <p:cNvCxnSpPr>
              <a:cxnSpLocks/>
              <a:stCxn id="37" idx="0"/>
              <a:endCxn id="38" idx="2"/>
            </p:cNvCxnSpPr>
            <p:nvPr/>
          </p:nvCxnSpPr>
          <p:spPr>
            <a:xfrm flipV="1">
              <a:off x="2122107" y="2989011"/>
              <a:ext cx="13768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CF98008-ACF2-AACA-024D-3B2A52D86369}"/>
                </a:ext>
              </a:extLst>
            </p:cNvPr>
            <p:cNvCxnSpPr>
              <a:stCxn id="37" idx="3"/>
              <a:endCxn id="39" idx="1"/>
            </p:cNvCxnSpPr>
            <p:nvPr/>
          </p:nvCxnSpPr>
          <p:spPr>
            <a:xfrm flipV="1">
              <a:off x="2554107" y="2449011"/>
              <a:ext cx="445767" cy="141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CB68EB7-C4FA-4365-A939-6AB076E1726E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>
              <a:off x="2567875" y="2449011"/>
              <a:ext cx="431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048B28D-4696-27CD-51E7-A99CDAE393A5}"/>
                </a:ext>
              </a:extLst>
            </p:cNvPr>
            <p:cNvCxnSpPr>
              <a:stCxn id="39" idx="2"/>
              <a:endCxn id="40" idx="0"/>
            </p:cNvCxnSpPr>
            <p:nvPr/>
          </p:nvCxnSpPr>
          <p:spPr>
            <a:xfrm>
              <a:off x="3431874" y="2989011"/>
              <a:ext cx="0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621EED2-64FA-D87D-8DB2-9A5F1EACA4DD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>
            <a:xfrm>
              <a:off x="2554107" y="3868738"/>
              <a:ext cx="4457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9A18D1F-7076-57CA-E7EB-5067680C9FC3}"/>
                </a:ext>
              </a:extLst>
            </p:cNvPr>
            <p:cNvCxnSpPr>
              <a:stCxn id="41" idx="2"/>
              <a:endCxn id="42" idx="0"/>
            </p:cNvCxnSpPr>
            <p:nvPr/>
          </p:nvCxnSpPr>
          <p:spPr>
            <a:xfrm>
              <a:off x="4727874" y="2989011"/>
              <a:ext cx="0" cy="339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9A76F48F-B963-969B-3B25-1A84971AAD89}"/>
                </a:ext>
              </a:extLst>
            </p:cNvPr>
            <p:cNvCxnSpPr>
              <a:stCxn id="40" idx="3"/>
              <a:endCxn id="42" idx="1"/>
            </p:cNvCxnSpPr>
            <p:nvPr/>
          </p:nvCxnSpPr>
          <p:spPr>
            <a:xfrm>
              <a:off x="3863874" y="3868738"/>
              <a:ext cx="43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44AD6661-1263-54C0-8F8A-42C65EEFA44E}"/>
              </a:ext>
            </a:extLst>
          </p:cNvPr>
          <p:cNvSpPr/>
          <p:nvPr/>
        </p:nvSpPr>
        <p:spPr bwMode="auto">
          <a:xfrm>
            <a:off x="1831939" y="5355292"/>
            <a:ext cx="9128520" cy="15344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1280" tIns="35640" rIns="71280" bIns="356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055035">
              <a:defRPr/>
            </a:pPr>
            <a:r>
              <a:rPr kumimoji="1" lang="zh-CN" altLang="en-US" sz="288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约束的合并与拆分没有带来明显的变化</a:t>
            </a:r>
            <a:endParaRPr kumimoji="1" lang="en-US" altLang="zh-CN" sz="288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09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5270D-B90F-3849-B3BB-AF1CF4DC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目前成果</a:t>
            </a:r>
            <a:r>
              <a:rPr kumimoji="1" lang="en-US" altLang="zh-CN" dirty="0"/>
              <a:t>1: </a:t>
            </a:r>
            <a:r>
              <a:rPr kumimoji="1" lang="zh-CN" altLang="en-US" dirty="0"/>
              <a:t>建立</a:t>
            </a:r>
            <a:r>
              <a:rPr kumimoji="1" lang="en-US" altLang="zh-CN" dirty="0" err="1"/>
              <a:t>Rnode</a:t>
            </a:r>
            <a:r>
              <a:rPr kumimoji="1" lang="en-US" altLang="zh-CN" dirty="0"/>
              <a:t> Graph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828391-B279-8E41-A69D-5A4E4B3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B648DB9-04AF-7B4D-A50C-D5002B60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39" y="1600203"/>
            <a:ext cx="9875520" cy="4756153"/>
          </a:xfrm>
        </p:spPr>
        <p:txBody>
          <a:bodyPr>
            <a:normAutofit/>
          </a:bodyPr>
          <a:lstStyle/>
          <a:p>
            <a:pPr lvl="1"/>
            <a:endParaRPr kumimoji="1" lang="en-US" altLang="zh-CN" sz="2160" dirty="0"/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BC5A1572-E818-A127-F71E-D9EDAAC54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596" y="1792542"/>
            <a:ext cx="7554808" cy="43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8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685</Words>
  <Application>Microsoft Office PowerPoint</Application>
  <PresentationFormat>宽屏</PresentationFormat>
  <Paragraphs>191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等线</vt:lpstr>
      <vt:lpstr>等线 Light</vt:lpstr>
      <vt:lpstr>Microsoft YaHei</vt:lpstr>
      <vt:lpstr>Arial</vt:lpstr>
      <vt:lpstr>Calibri</vt:lpstr>
      <vt:lpstr>Cambria Math</vt:lpstr>
      <vt:lpstr>Office 主题​​</vt:lpstr>
      <vt:lpstr>1_Office 主题​​</vt:lpstr>
      <vt:lpstr>2_Office 主题​​</vt:lpstr>
      <vt:lpstr>基于数据流的R1CS等价性检查与范式生成 中期答辩</vt:lpstr>
      <vt:lpstr>目录</vt:lpstr>
      <vt:lpstr>预期进度</vt:lpstr>
      <vt:lpstr>预期进度</vt:lpstr>
      <vt:lpstr>目前成果</vt:lpstr>
      <vt:lpstr>目前成果1: 建立Rnode Graph</vt:lpstr>
      <vt:lpstr>目前成果1: 建立Rnode Graph</vt:lpstr>
      <vt:lpstr>目前成果1: 建立Rnode Graph</vt:lpstr>
      <vt:lpstr>目前成果1: 建立Rnode Graph</vt:lpstr>
      <vt:lpstr>目前成果1: 建立Rnode Graph</vt:lpstr>
      <vt:lpstr>目前成果1.5: 计算Rnode Graph节点权重</vt:lpstr>
      <vt:lpstr>目前成果2:瓦片生成</vt:lpstr>
      <vt:lpstr>目前成果3:对图的进一步抽象</vt:lpstr>
      <vt:lpstr>目前成果4:对线性瓦片的进一步调整</vt:lpstr>
      <vt:lpstr>PowerPoint 演示文稿</vt:lpstr>
      <vt:lpstr>PowerPoint 演示文稿</vt:lpstr>
      <vt:lpstr>第三阶段</vt:lpstr>
      <vt:lpstr>第三阶段: R1CS约束生成算法设计</vt:lpstr>
      <vt:lpstr>感谢您的倾听!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基于数据流的R1CS等价性检查与范式生成 进度报告</dc:title>
  <dc:creator>施 宸昊</dc:creator>
  <cp:lastModifiedBy>施 宸昊</cp:lastModifiedBy>
  <cp:revision>8</cp:revision>
  <dcterms:created xsi:type="dcterms:W3CDTF">2023-02-24T01:29:49Z</dcterms:created>
  <dcterms:modified xsi:type="dcterms:W3CDTF">2023-04-01T02:59:53Z</dcterms:modified>
</cp:coreProperties>
</file>