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notesMasterIdLst>
    <p:notesMasterId r:id="rId22"/>
  </p:notesMasterIdLst>
  <p:sldIdLst>
    <p:sldId id="2345" r:id="rId4"/>
    <p:sldId id="2234" r:id="rId5"/>
    <p:sldId id="2618" r:id="rId6"/>
    <p:sldId id="2619" r:id="rId7"/>
    <p:sldId id="2621" r:id="rId8"/>
    <p:sldId id="2629" r:id="rId9"/>
    <p:sldId id="2615" r:id="rId10"/>
    <p:sldId id="2622" r:id="rId11"/>
    <p:sldId id="2631" r:id="rId12"/>
    <p:sldId id="2633" r:id="rId13"/>
    <p:sldId id="2637" r:id="rId14"/>
    <p:sldId id="2632" r:id="rId15"/>
    <p:sldId id="2636" r:id="rId16"/>
    <p:sldId id="2634" r:id="rId17"/>
    <p:sldId id="2638" r:id="rId18"/>
    <p:sldId id="2635" r:id="rId19"/>
    <p:sldId id="2639" r:id="rId20"/>
    <p:sldId id="262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75791-964B-4C63-BFCE-0ED49BE326E8}" type="datetimeFigureOut">
              <a:rPr lang="zh-CN" altLang="en-US" smtClean="0"/>
              <a:t>2023/4/6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6ACBB-0AD6-40A5-B5D5-F54294E7BE31}" type="slidenum">
              <a:rPr lang="zh-CN" altLang="en-US" smtClean="0"/>
              <a:t>‹#›</a:t>
            </a:fld>
            <a:endParaRPr lang="zh-CN" altLang="en-US"/>
          </a:p>
        </p:txBody>
      </p:sp>
    </p:spTree>
    <p:extLst>
      <p:ext uri="{BB962C8B-B14F-4D97-AF65-F5344CB8AC3E}">
        <p14:creationId xmlns:p14="http://schemas.microsoft.com/office/powerpoint/2010/main" val="164799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285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1201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E9EDB-ABC6-076B-0BC7-7BB1CCA11F2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2414D9-211B-1785-B569-5BA6AA1B3A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F13397-66BC-D5FA-CDAD-79BC549A355B}"/>
              </a:ext>
            </a:extLst>
          </p:cNvPr>
          <p:cNvSpPr>
            <a:spLocks noGrp="1"/>
          </p:cNvSpPr>
          <p:nvPr>
            <p:ph type="dt" sz="half" idx="10"/>
          </p:nvPr>
        </p:nvSpPr>
        <p:spPr/>
        <p:txBody>
          <a:bodyPr/>
          <a:lstStyle/>
          <a:p>
            <a:fld id="{34C042E6-B216-4592-8AF3-2B42AC14DDDB}"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571419B2-39E6-7104-6EBC-6A437DB18B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D0DB06-4514-6BB0-F67F-71C4CD79A430}"/>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79240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8830E-6E05-4E31-0C92-DF33D46EB1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B76053-9890-8F98-12DE-25EFE80C46F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64C94C-130E-5B6A-2831-836ED247BF5D}"/>
              </a:ext>
            </a:extLst>
          </p:cNvPr>
          <p:cNvSpPr>
            <a:spLocks noGrp="1"/>
          </p:cNvSpPr>
          <p:nvPr>
            <p:ph type="dt" sz="half" idx="10"/>
          </p:nvPr>
        </p:nvSpPr>
        <p:spPr/>
        <p:txBody>
          <a:bodyPr/>
          <a:lstStyle/>
          <a:p>
            <a:fld id="{34C042E6-B216-4592-8AF3-2B42AC14DDDB}"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E9326181-ECC2-CDA4-48A4-198D6929E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0D6F13-0E0A-57F1-2DDF-EC1D2AA63E2B}"/>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94667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AA9D78-6F1D-B5A3-02F1-676B527FC5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5D174DD-6E2C-F012-2D0E-E627EFE64D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6D8045-CB6C-FB48-38D2-2AFD6FBD70BB}"/>
              </a:ext>
            </a:extLst>
          </p:cNvPr>
          <p:cNvSpPr>
            <a:spLocks noGrp="1"/>
          </p:cNvSpPr>
          <p:nvPr>
            <p:ph type="dt" sz="half" idx="10"/>
          </p:nvPr>
        </p:nvSpPr>
        <p:spPr/>
        <p:txBody>
          <a:bodyPr/>
          <a:lstStyle/>
          <a:p>
            <a:fld id="{34C042E6-B216-4592-8AF3-2B42AC14DDDB}"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37722B01-43CC-1422-9ADD-13BC8D626B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773397-4440-6588-5897-642BB425159A}"/>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1052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197892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080530"/>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88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240702" y="526875"/>
            <a:ext cx="219441" cy="5760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82251" y="708852"/>
            <a:ext cx="576336" cy="2118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32797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4"/>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82252" y="4693857"/>
            <a:ext cx="576336" cy="2118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2830348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3405090" y="6366927"/>
            <a:ext cx="5283199" cy="365125"/>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1333799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3120" b="1" i="0">
                <a:latin typeface="+mn-lt"/>
                <a:ea typeface="微软雅黑" panose="020B0503020204020204" pitchFamily="34" charset="-122"/>
                <a:cs typeface="微软雅黑" panose="020B0503020204020204" pitchFamily="34" charset="-122"/>
              </a:defRPr>
            </a:lvl1pPr>
            <a:lvl2pPr>
              <a:lnSpc>
                <a:spcPct val="120000"/>
              </a:lnSpc>
              <a:defRPr sz="288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240702" y="526875"/>
            <a:ext cx="219441" cy="5760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82251" y="708852"/>
            <a:ext cx="576336" cy="2118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3405090" y="6366927"/>
            <a:ext cx="5283199" cy="365125"/>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22262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4"/>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82252" y="4693857"/>
            <a:ext cx="576336" cy="2118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3405090" y="6366927"/>
            <a:ext cx="5283199" cy="365125"/>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64654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97758-C2B6-179F-9BD3-2256A6C021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E76FBA-DBCD-37E7-FAEF-671B669E15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38835B-FD9F-8270-45F5-59E9316891BA}"/>
              </a:ext>
            </a:extLst>
          </p:cNvPr>
          <p:cNvSpPr>
            <a:spLocks noGrp="1"/>
          </p:cNvSpPr>
          <p:nvPr>
            <p:ph type="dt" sz="half" idx="10"/>
          </p:nvPr>
        </p:nvSpPr>
        <p:spPr/>
        <p:txBody>
          <a:bodyPr/>
          <a:lstStyle/>
          <a:p>
            <a:fld id="{34C042E6-B216-4592-8AF3-2B42AC14DDDB}"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F78A12FF-FE00-E754-2B6A-8EB3017652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885C9-C108-2704-13F2-F6669388B1E7}"/>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9495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806CF-CFA8-2E05-A8D5-3CDFE1C016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0BAD9CB-6608-9C29-5B7D-9B076316E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990B5F4-2A67-340B-06CB-A3B274953CA6}"/>
              </a:ext>
            </a:extLst>
          </p:cNvPr>
          <p:cNvSpPr>
            <a:spLocks noGrp="1"/>
          </p:cNvSpPr>
          <p:nvPr>
            <p:ph type="dt" sz="half" idx="10"/>
          </p:nvPr>
        </p:nvSpPr>
        <p:spPr/>
        <p:txBody>
          <a:bodyPr/>
          <a:lstStyle/>
          <a:p>
            <a:fld id="{34C042E6-B216-4592-8AF3-2B42AC14DDDB}"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FC644678-8CAE-18BE-62B8-688ADB2A21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FA1E8E-3C1B-7B99-139C-0AB2AA0F1561}"/>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622713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141FD-451B-463B-251A-8DAA7E122D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7EBCA9-2346-66DA-DC40-54B1F7332F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5FF4695-B7B8-B873-8204-8437058D06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DF3EBC-098B-2860-D207-9947CE330B66}"/>
              </a:ext>
            </a:extLst>
          </p:cNvPr>
          <p:cNvSpPr>
            <a:spLocks noGrp="1"/>
          </p:cNvSpPr>
          <p:nvPr>
            <p:ph type="dt" sz="half" idx="10"/>
          </p:nvPr>
        </p:nvSpPr>
        <p:spPr/>
        <p:txBody>
          <a:bodyPr/>
          <a:lstStyle/>
          <a:p>
            <a:fld id="{34C042E6-B216-4592-8AF3-2B42AC14DDDB}" type="datetimeFigureOut">
              <a:rPr lang="zh-CN" altLang="en-US" smtClean="0"/>
              <a:t>2023/4/6</a:t>
            </a:fld>
            <a:endParaRPr lang="zh-CN" altLang="en-US"/>
          </a:p>
        </p:txBody>
      </p:sp>
      <p:sp>
        <p:nvSpPr>
          <p:cNvPr id="6" name="页脚占位符 5">
            <a:extLst>
              <a:ext uri="{FF2B5EF4-FFF2-40B4-BE49-F238E27FC236}">
                <a16:creationId xmlns:a16="http://schemas.microsoft.com/office/drawing/2014/main" id="{4326DEDC-55F2-A3EB-2366-9AC09F2B01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BC0FD7-6D25-28AB-12C8-FD731B3B4022}"/>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7549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1FC91-44D4-C00B-B671-AFF72CADA6F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B26C01-7B4C-9E0D-D8B9-A4CAB09CF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8A0DA5-5515-F7A3-8210-A992B561F35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614C85-66C4-419E-6510-8E4EC70883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1F3469F-9DC6-80A4-FC8C-06368D518BC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DA3F1F1-4CD0-BEAF-7E38-7E6347C947DA}"/>
              </a:ext>
            </a:extLst>
          </p:cNvPr>
          <p:cNvSpPr>
            <a:spLocks noGrp="1"/>
          </p:cNvSpPr>
          <p:nvPr>
            <p:ph type="dt" sz="half" idx="10"/>
          </p:nvPr>
        </p:nvSpPr>
        <p:spPr/>
        <p:txBody>
          <a:bodyPr/>
          <a:lstStyle/>
          <a:p>
            <a:fld id="{34C042E6-B216-4592-8AF3-2B42AC14DDDB}" type="datetimeFigureOut">
              <a:rPr lang="zh-CN" altLang="en-US" smtClean="0"/>
              <a:t>2023/4/6</a:t>
            </a:fld>
            <a:endParaRPr lang="zh-CN" altLang="en-US"/>
          </a:p>
        </p:txBody>
      </p:sp>
      <p:sp>
        <p:nvSpPr>
          <p:cNvPr id="8" name="页脚占位符 7">
            <a:extLst>
              <a:ext uri="{FF2B5EF4-FFF2-40B4-BE49-F238E27FC236}">
                <a16:creationId xmlns:a16="http://schemas.microsoft.com/office/drawing/2014/main" id="{A6071BFA-6B43-4D51-B886-57A4B81845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A35710-41CF-D49D-91B7-0BBCE9780F30}"/>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29593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C704A-0A2A-EC71-4F3A-BB1642CD8B5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A621E76-FCCE-7E7D-3ECF-F08F215FF6CB}"/>
              </a:ext>
            </a:extLst>
          </p:cNvPr>
          <p:cNvSpPr>
            <a:spLocks noGrp="1"/>
          </p:cNvSpPr>
          <p:nvPr>
            <p:ph type="dt" sz="half" idx="10"/>
          </p:nvPr>
        </p:nvSpPr>
        <p:spPr/>
        <p:txBody>
          <a:bodyPr/>
          <a:lstStyle/>
          <a:p>
            <a:fld id="{34C042E6-B216-4592-8AF3-2B42AC14DDDB}" type="datetimeFigureOut">
              <a:rPr lang="zh-CN" altLang="en-US" smtClean="0"/>
              <a:t>2023/4/6</a:t>
            </a:fld>
            <a:endParaRPr lang="zh-CN" altLang="en-US"/>
          </a:p>
        </p:txBody>
      </p:sp>
      <p:sp>
        <p:nvSpPr>
          <p:cNvPr id="4" name="页脚占位符 3">
            <a:extLst>
              <a:ext uri="{FF2B5EF4-FFF2-40B4-BE49-F238E27FC236}">
                <a16:creationId xmlns:a16="http://schemas.microsoft.com/office/drawing/2014/main" id="{F633D7EA-92CB-B431-EA01-ABC281878F3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3508A11-5BC6-DA78-E381-69B6E7E8E418}"/>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97280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9704D20-74DA-0B43-94F1-4F0936FEFAFC}"/>
              </a:ext>
            </a:extLst>
          </p:cNvPr>
          <p:cNvSpPr>
            <a:spLocks noGrp="1"/>
          </p:cNvSpPr>
          <p:nvPr>
            <p:ph type="dt" sz="half" idx="10"/>
          </p:nvPr>
        </p:nvSpPr>
        <p:spPr/>
        <p:txBody>
          <a:bodyPr/>
          <a:lstStyle/>
          <a:p>
            <a:fld id="{34C042E6-B216-4592-8AF3-2B42AC14DDDB}" type="datetimeFigureOut">
              <a:rPr lang="zh-CN" altLang="en-US" smtClean="0"/>
              <a:t>2023/4/6</a:t>
            </a:fld>
            <a:endParaRPr lang="zh-CN" altLang="en-US"/>
          </a:p>
        </p:txBody>
      </p:sp>
      <p:sp>
        <p:nvSpPr>
          <p:cNvPr id="3" name="页脚占位符 2">
            <a:extLst>
              <a:ext uri="{FF2B5EF4-FFF2-40B4-BE49-F238E27FC236}">
                <a16:creationId xmlns:a16="http://schemas.microsoft.com/office/drawing/2014/main" id="{28B27B8F-AFF9-D2A0-18E1-97F6C3F675B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99FA377-A1C0-36E2-39CB-345109733397}"/>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51300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13132-07F3-27F7-9B90-2104FB58F7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F848921-96BB-0DDA-27EA-054A7040D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E3A15A-CF4A-7D56-62A1-8BEF91DD2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79C2AA-F7AE-D495-ED16-A9265555E740}"/>
              </a:ext>
            </a:extLst>
          </p:cNvPr>
          <p:cNvSpPr>
            <a:spLocks noGrp="1"/>
          </p:cNvSpPr>
          <p:nvPr>
            <p:ph type="dt" sz="half" idx="10"/>
          </p:nvPr>
        </p:nvSpPr>
        <p:spPr/>
        <p:txBody>
          <a:bodyPr/>
          <a:lstStyle/>
          <a:p>
            <a:fld id="{34C042E6-B216-4592-8AF3-2B42AC14DDDB}" type="datetimeFigureOut">
              <a:rPr lang="zh-CN" altLang="en-US" smtClean="0"/>
              <a:t>2023/4/6</a:t>
            </a:fld>
            <a:endParaRPr lang="zh-CN" altLang="en-US"/>
          </a:p>
        </p:txBody>
      </p:sp>
      <p:sp>
        <p:nvSpPr>
          <p:cNvPr id="6" name="页脚占位符 5">
            <a:extLst>
              <a:ext uri="{FF2B5EF4-FFF2-40B4-BE49-F238E27FC236}">
                <a16:creationId xmlns:a16="http://schemas.microsoft.com/office/drawing/2014/main" id="{FC676FAA-1789-0526-FA25-E138EEDB72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7EB492-22AF-C541-8026-3BD3AF1509D0}"/>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41744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BC213-4D2B-415A-73A8-1366778024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14F230-0FC3-5B56-0E67-BEF39A4EC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59D618B-1836-403A-5386-E8635DCF7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3F9330-C015-503E-BF27-7FABB658A3CE}"/>
              </a:ext>
            </a:extLst>
          </p:cNvPr>
          <p:cNvSpPr>
            <a:spLocks noGrp="1"/>
          </p:cNvSpPr>
          <p:nvPr>
            <p:ph type="dt" sz="half" idx="10"/>
          </p:nvPr>
        </p:nvSpPr>
        <p:spPr/>
        <p:txBody>
          <a:bodyPr/>
          <a:lstStyle/>
          <a:p>
            <a:fld id="{34C042E6-B216-4592-8AF3-2B42AC14DDDB}" type="datetimeFigureOut">
              <a:rPr lang="zh-CN" altLang="en-US" smtClean="0"/>
              <a:t>2023/4/6</a:t>
            </a:fld>
            <a:endParaRPr lang="zh-CN" altLang="en-US"/>
          </a:p>
        </p:txBody>
      </p:sp>
      <p:sp>
        <p:nvSpPr>
          <p:cNvPr id="6" name="页脚占位符 5">
            <a:extLst>
              <a:ext uri="{FF2B5EF4-FFF2-40B4-BE49-F238E27FC236}">
                <a16:creationId xmlns:a16="http://schemas.microsoft.com/office/drawing/2014/main" id="{7F4DAC76-38C5-1E0B-C959-162ABA72BE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8C2EC1-27F1-0970-3504-C31CDDBF3F7C}"/>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4780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494D9B-14CD-946B-D925-B5C619EFE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C85F57D-4D3A-D3FF-AA0B-C4D66E5A2B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7C41CE-A903-C655-0D37-2717A4EDF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042E6-B216-4592-8AF3-2B42AC14DDDB}"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AB7CDB39-BA89-9FE3-E02F-814312C98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9AB9CA-A8B4-BE91-20B9-E2296CCFC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99110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1" y="6356355"/>
            <a:ext cx="2844800" cy="365125"/>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4165601" y="6356355"/>
            <a:ext cx="3860800" cy="365125"/>
          </a:xfrm>
          <a:prstGeom prst="rect">
            <a:avLst/>
          </a:prstGeom>
        </p:spPr>
        <p:txBody>
          <a:bodyPr vert="horz" lIns="91440" tIns="45720" rIns="91440" bIns="45720" rtlCol="0" anchor="ctr"/>
          <a:lstStyle>
            <a:lvl1pPr algn="ctr">
              <a:defRPr sz="144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2608892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0"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31845"/>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609601" y="6356355"/>
            <a:ext cx="2844800" cy="365125"/>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3405090" y="6366927"/>
            <a:ext cx="5283199" cy="365125"/>
          </a:xfrm>
          <a:prstGeom prst="rect">
            <a:avLst/>
          </a:prstGeom>
        </p:spPr>
        <p:txBody>
          <a:bodyPr/>
          <a:lstStyle>
            <a:lvl1pPr algn="ctr">
              <a:defRPr sz="132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6077567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1"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1432560" y="2065196"/>
            <a:ext cx="9326880" cy="1470025"/>
          </a:xfrm>
        </p:spPr>
        <p:txBody>
          <a:bodyPr>
            <a:normAutofit/>
          </a:bodyPr>
          <a:lstStyle/>
          <a:p>
            <a:pPr>
              <a:lnSpc>
                <a:spcPct val="110000"/>
              </a:lnSpc>
            </a:pPr>
            <a:r>
              <a:rPr kumimoji="1" lang="zh-CN" altLang="en-US" sz="3600" dirty="0"/>
              <a:t>基于数据流的</a:t>
            </a:r>
            <a:r>
              <a:rPr kumimoji="1" lang="en-US" altLang="zh-CN" sz="3600" dirty="0"/>
              <a:t>R1CS</a:t>
            </a:r>
            <a:r>
              <a:rPr kumimoji="1" lang="zh-CN" altLang="en-US" sz="3600" dirty="0"/>
              <a:t>等价性检查与范式生成</a:t>
            </a:r>
            <a:br>
              <a:rPr kumimoji="1" lang="en-US" altLang="zh-CN" sz="3600" dirty="0"/>
            </a:br>
            <a:r>
              <a:rPr kumimoji="1" lang="zh-CN" altLang="en-US" sz="3600" dirty="0"/>
              <a:t>中期答辩</a:t>
            </a: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1432560" y="4094834"/>
            <a:ext cx="9326880" cy="1470024"/>
          </a:xfrm>
        </p:spPr>
        <p:txBody>
          <a:bodyPr>
            <a:noAutofit/>
          </a:bodyPr>
          <a:lstStyle/>
          <a:p>
            <a:pPr>
              <a:lnSpc>
                <a:spcPct val="150000"/>
              </a:lnSpc>
              <a:spcBef>
                <a:spcPts val="0"/>
              </a:spcBef>
            </a:pPr>
            <a:r>
              <a:rPr kumimoji="1" lang="en-US" altLang="zh-CN" sz="2160" dirty="0">
                <a:solidFill>
                  <a:schemeClr val="tx1">
                    <a:lumMod val="75000"/>
                    <a:lumOff val="25000"/>
                  </a:schemeClr>
                </a:solidFill>
              </a:rPr>
              <a:t>4.6 </a:t>
            </a:r>
            <a:r>
              <a:rPr kumimoji="1" lang="zh-CN" altLang="en-US" sz="2160" dirty="0">
                <a:solidFill>
                  <a:schemeClr val="tx1">
                    <a:lumMod val="75000"/>
                    <a:lumOff val="25000"/>
                  </a:schemeClr>
                </a:solidFill>
              </a:rPr>
              <a:t>施宸昊</a:t>
            </a:r>
            <a:endParaRPr kumimoji="1" lang="en-US" altLang="zh-CN" sz="2160" dirty="0">
              <a:solidFill>
                <a:schemeClr val="tx1">
                  <a:lumMod val="75000"/>
                  <a:lumOff val="25000"/>
                </a:schemeClr>
              </a:solidFill>
            </a:endParaRPr>
          </a:p>
          <a:p>
            <a:pPr>
              <a:lnSpc>
                <a:spcPct val="150000"/>
              </a:lnSpc>
              <a:spcBef>
                <a:spcPts val="0"/>
              </a:spcBef>
            </a:pPr>
            <a:endParaRPr kumimoji="1" lang="en-US" altLang="zh-CN" sz="2160" dirty="0">
              <a:solidFill>
                <a:schemeClr val="tx1">
                  <a:lumMod val="75000"/>
                  <a:lumOff val="25000"/>
                </a:schemeClr>
              </a:solidFill>
            </a:endParaRPr>
          </a:p>
        </p:txBody>
      </p:sp>
    </p:spTree>
    <p:extLst>
      <p:ext uri="{BB962C8B-B14F-4D97-AF65-F5344CB8AC3E}">
        <p14:creationId xmlns:p14="http://schemas.microsoft.com/office/powerpoint/2010/main" val="3699387614"/>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1.5: </a:t>
            </a:r>
            <a:r>
              <a:rPr kumimoji="1" lang="zh-CN" altLang="en-US" dirty="0"/>
              <a:t>计算</a:t>
            </a:r>
            <a:r>
              <a:rPr kumimoji="1" lang="en-US" altLang="zh-CN" dirty="0" err="1"/>
              <a:t>Rnode</a:t>
            </a:r>
            <a:r>
              <a:rPr kumimoji="1" lang="en-US" altLang="zh-CN" dirty="0"/>
              <a:t> Graph</a:t>
            </a:r>
            <a:r>
              <a:rPr kumimoji="1" lang="zh-CN" altLang="en-US" dirty="0"/>
              <a:t>节点权重</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10</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158240" y="1600201"/>
            <a:ext cx="9875520" cy="4756153"/>
          </a:xfrm>
        </p:spPr>
        <p:txBody>
          <a:bodyPr>
            <a:normAutofit/>
          </a:bodyPr>
          <a:lstStyle/>
          <a:p>
            <a:r>
              <a:rPr kumimoji="1" lang="zh-CN" altLang="en-US" sz="2160" dirty="0"/>
              <a:t>前述生成的两个</a:t>
            </a:r>
            <a:r>
              <a:rPr kumimoji="1" lang="en-US" altLang="zh-CN" sz="2160" dirty="0" err="1"/>
              <a:t>RNodeGraph</a:t>
            </a:r>
            <a:r>
              <a:rPr kumimoji="1" lang="zh-CN" altLang="en-US" sz="2160" dirty="0"/>
              <a:t>的不同之处在于</a:t>
            </a:r>
            <a:r>
              <a:rPr kumimoji="1" lang="en-US" altLang="zh-CN" sz="2160" dirty="0"/>
              <a:t>,</a:t>
            </a:r>
            <a:r>
              <a:rPr kumimoji="1" lang="zh-CN" altLang="en-US" sz="2160" dirty="0"/>
              <a:t> 加法的执行顺序不同</a:t>
            </a:r>
            <a:endParaRPr kumimoji="1" lang="en-US" altLang="zh-CN" sz="2160" dirty="0"/>
          </a:p>
          <a:p>
            <a:pPr lvl="1"/>
            <a:r>
              <a:rPr kumimoji="1" lang="zh-CN" altLang="en-US" sz="1920" dirty="0"/>
              <a:t>约束组</a:t>
            </a:r>
            <a:r>
              <a:rPr kumimoji="1" lang="en-US" altLang="zh-CN" sz="1920" dirty="0"/>
              <a:t>A: (x</a:t>
            </a:r>
            <a:r>
              <a:rPr kumimoji="1" lang="en-US" altLang="zh-CN" sz="1920" baseline="-25000" dirty="0"/>
              <a:t>3</a:t>
            </a:r>
            <a:r>
              <a:rPr kumimoji="1" lang="zh-CN" altLang="en-US" sz="1920" dirty="0"/>
              <a:t> </a:t>
            </a:r>
            <a:r>
              <a:rPr kumimoji="1" lang="en-US" altLang="zh-CN" sz="1920" dirty="0"/>
              <a:t>+ x) + 5 = out</a:t>
            </a:r>
          </a:p>
          <a:p>
            <a:pPr lvl="1"/>
            <a:r>
              <a:rPr kumimoji="1" lang="zh-CN" altLang="en-US" sz="1920" dirty="0"/>
              <a:t>约束组</a:t>
            </a:r>
            <a:r>
              <a:rPr kumimoji="1" lang="en-US" altLang="zh-CN" sz="1920" dirty="0"/>
              <a:t>B: x</a:t>
            </a:r>
            <a:r>
              <a:rPr kumimoji="1" lang="en-US" altLang="zh-CN" sz="1920" baseline="-25000" dirty="0"/>
              <a:t>3</a:t>
            </a:r>
            <a:r>
              <a:rPr kumimoji="1" lang="zh-CN" altLang="en-US" sz="1920" dirty="0"/>
              <a:t> </a:t>
            </a:r>
            <a:r>
              <a:rPr kumimoji="1" lang="en-US" altLang="zh-CN" sz="1920" dirty="0"/>
              <a:t>+ (x + 5) = out</a:t>
            </a:r>
          </a:p>
          <a:p>
            <a:pPr lvl="1"/>
            <a:r>
              <a:rPr kumimoji="1" lang="en-US" altLang="zh-CN" sz="1920" dirty="0" err="1"/>
              <a:t>Rnode</a:t>
            </a:r>
            <a:r>
              <a:rPr kumimoji="1" lang="en-US" altLang="zh-CN" sz="1920" dirty="0"/>
              <a:t> Graph</a:t>
            </a:r>
            <a:r>
              <a:rPr kumimoji="1" lang="zh-CN" altLang="en-US" sz="1920" dirty="0"/>
              <a:t>的生成算法限制</a:t>
            </a:r>
            <a:endParaRPr kumimoji="1" lang="en-US" altLang="zh-CN" sz="1920" dirty="0"/>
          </a:p>
          <a:p>
            <a:pPr lvl="1"/>
            <a:endParaRPr kumimoji="1" lang="zh-CN" altLang="en-US" sz="1920" dirty="0"/>
          </a:p>
          <a:p>
            <a:r>
              <a:rPr kumimoji="1" lang="zh-CN" altLang="en-US" sz="2160" dirty="0"/>
              <a:t>尝试用</a:t>
            </a:r>
            <a:r>
              <a:rPr kumimoji="1" lang="en-US" altLang="zh-CN" sz="2160" dirty="0" err="1"/>
              <a:t>Pagerank</a:t>
            </a:r>
            <a:r>
              <a:rPr kumimoji="1" lang="zh-CN" altLang="en-US" sz="2160" dirty="0"/>
              <a:t>算法直接计算节点</a:t>
            </a:r>
            <a:endParaRPr kumimoji="1" lang="en-US" altLang="zh-CN" sz="2160" dirty="0"/>
          </a:p>
          <a:p>
            <a:pPr lvl="1"/>
            <a:r>
              <a:rPr kumimoji="1" lang="zh-CN" altLang="en-US" sz="1680" dirty="0"/>
              <a:t>对图的微小变化反应不太剧烈</a:t>
            </a:r>
            <a:endParaRPr kumimoji="1" lang="en-US" altLang="zh-CN" sz="1680" dirty="0"/>
          </a:p>
          <a:p>
            <a:pPr lvl="1"/>
            <a:r>
              <a:rPr kumimoji="1" lang="zh-CN" altLang="en-US" sz="1680" dirty="0"/>
              <a:t>对于同一节点</a:t>
            </a:r>
            <a:r>
              <a:rPr kumimoji="1" lang="en-US" altLang="zh-CN" sz="1680" dirty="0"/>
              <a:t>,</a:t>
            </a:r>
            <a:r>
              <a:rPr kumimoji="1" lang="zh-CN" altLang="en-US" sz="1680" dirty="0"/>
              <a:t>权重的波动值大概占到权重本身的</a:t>
            </a:r>
            <a:r>
              <a:rPr kumimoji="1" lang="en-US" altLang="zh-CN" sz="1680" dirty="0"/>
              <a:t>10%</a:t>
            </a:r>
          </a:p>
        </p:txBody>
      </p:sp>
    </p:spTree>
    <p:extLst>
      <p:ext uri="{BB962C8B-B14F-4D97-AF65-F5344CB8AC3E}">
        <p14:creationId xmlns:p14="http://schemas.microsoft.com/office/powerpoint/2010/main" val="249238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11</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158240" y="1600201"/>
            <a:ext cx="9875520" cy="4756153"/>
          </a:xfrm>
        </p:spPr>
        <p:txBody>
          <a:bodyPr>
            <a:normAutofit/>
          </a:bodyPr>
          <a:lstStyle/>
          <a:p>
            <a:r>
              <a:rPr kumimoji="1" lang="zh-CN" altLang="en-US" sz="2160" dirty="0"/>
              <a:t>总体思路</a:t>
            </a:r>
            <a:r>
              <a:rPr kumimoji="1" lang="en-US" altLang="zh-CN" sz="2160" dirty="0"/>
              <a:t>:</a:t>
            </a:r>
            <a:endParaRPr kumimoji="1" lang="en-US" altLang="zh-CN" sz="1920" dirty="0"/>
          </a:p>
          <a:p>
            <a:pPr lvl="1"/>
            <a:r>
              <a:rPr kumimoji="1" lang="zh-CN" altLang="en-US" sz="2000" dirty="0"/>
              <a:t>参考编译原理中</a:t>
            </a:r>
            <a:r>
              <a:rPr kumimoji="1" lang="en-US" altLang="zh-CN" sz="2000" dirty="0"/>
              <a:t>IR-Tree</a:t>
            </a:r>
            <a:r>
              <a:rPr kumimoji="1" lang="zh-CN" altLang="en-US" sz="2000" dirty="0"/>
              <a:t>到汇编语言语法树的转换中瓦片选取</a:t>
            </a:r>
            <a:endParaRPr kumimoji="1" lang="en-US" altLang="zh-CN" sz="2000" dirty="0"/>
          </a:p>
          <a:p>
            <a:pPr lvl="1"/>
            <a:r>
              <a:rPr kumimoji="1" lang="zh-CN" altLang="en-US" sz="2000" dirty="0"/>
              <a:t>自定义瓦片类型并且分割</a:t>
            </a:r>
            <a:r>
              <a:rPr kumimoji="1" lang="en-US" altLang="zh-CN" sz="2000" dirty="0" err="1"/>
              <a:t>Rnode</a:t>
            </a:r>
            <a:r>
              <a:rPr kumimoji="1" lang="en-US" altLang="zh-CN" sz="2000" dirty="0"/>
              <a:t> Graph</a:t>
            </a:r>
            <a:endParaRPr kumimoji="1" lang="zh-CN" altLang="en-US" sz="1920" dirty="0"/>
          </a:p>
          <a:p>
            <a:pPr lvl="1"/>
            <a:endParaRPr kumimoji="1" lang="zh-CN" altLang="en-US" sz="1920" dirty="0"/>
          </a:p>
          <a:p>
            <a:r>
              <a:rPr kumimoji="1" lang="zh-CN" altLang="en-US" sz="2160" dirty="0"/>
              <a:t>瓦片的三种类型</a:t>
            </a:r>
            <a:endParaRPr kumimoji="1" lang="en-US" altLang="zh-CN" sz="2160" dirty="0"/>
          </a:p>
          <a:p>
            <a:pPr lvl="1"/>
            <a:r>
              <a:rPr kumimoji="1" lang="en-US" altLang="zh-CN" sz="2000" b="1" dirty="0"/>
              <a:t>Quadratic: </a:t>
            </a:r>
            <a:r>
              <a:rPr kumimoji="1" lang="en-US" altLang="zh-CN" sz="2000" dirty="0"/>
              <a:t>x ∗ y = z </a:t>
            </a:r>
            <a:r>
              <a:rPr kumimoji="1" lang="zh-CN" altLang="en-US" sz="2000" dirty="0"/>
              <a:t>的瓦片</a:t>
            </a:r>
            <a:r>
              <a:rPr kumimoji="1" lang="en-US" altLang="zh-CN" sz="2000" dirty="0"/>
              <a:t>, </a:t>
            </a:r>
            <a:r>
              <a:rPr kumimoji="1" lang="zh-CN" altLang="en-US" sz="2000" dirty="0"/>
              <a:t>其中 </a:t>
            </a:r>
            <a:r>
              <a:rPr kumimoji="1" lang="en-US" altLang="zh-CN" sz="2000" dirty="0" err="1"/>
              <a:t>x,y,z</a:t>
            </a:r>
            <a:r>
              <a:rPr kumimoji="1" lang="en-US" altLang="zh-CN" sz="2000" dirty="0"/>
              <a:t> </a:t>
            </a:r>
            <a:r>
              <a:rPr kumimoji="1" lang="zh-CN" altLang="en-US" sz="2000" dirty="0"/>
              <a:t>均为变量</a:t>
            </a:r>
          </a:p>
          <a:p>
            <a:pPr lvl="1"/>
            <a:r>
              <a:rPr kumimoji="1" lang="en-US" altLang="zh-CN" sz="2000" b="1" dirty="0" err="1"/>
              <a:t>MullLinear</a:t>
            </a:r>
            <a:r>
              <a:rPr kumimoji="1" lang="en-US" altLang="zh-CN" sz="2000" b="1" dirty="0"/>
              <a:t>: </a:t>
            </a:r>
            <a:r>
              <a:rPr kumimoji="1" lang="zh-CN" altLang="en-US" sz="2000" dirty="0"/>
              <a:t>根节点由其两个父亲相乘得到的瓦片</a:t>
            </a:r>
            <a:r>
              <a:rPr kumimoji="1" lang="en-US" altLang="zh-CN" sz="2000" dirty="0"/>
              <a:t>, </a:t>
            </a:r>
            <a:r>
              <a:rPr kumimoji="1" lang="zh-CN" altLang="en-US" sz="2000" dirty="0"/>
              <a:t>两个父亲中至少有一个为常数</a:t>
            </a:r>
            <a:r>
              <a:rPr kumimoji="1" lang="en-US" altLang="zh-CN" sz="2000" dirty="0"/>
              <a:t>, </a:t>
            </a:r>
            <a:r>
              <a:rPr kumimoji="1" lang="zh-CN" altLang="en-US" sz="2000" dirty="0"/>
              <a:t>比如 </a:t>
            </a:r>
            <a:r>
              <a:rPr kumimoji="1" lang="en-US" altLang="zh-CN" sz="2000" dirty="0"/>
              <a:t>(5 ∗ x) ∗ 7 = z</a:t>
            </a:r>
          </a:p>
          <a:p>
            <a:pPr lvl="1"/>
            <a:r>
              <a:rPr kumimoji="1" lang="en-US" altLang="zh-CN" sz="2000" b="1" dirty="0" err="1"/>
              <a:t>AddLinear</a:t>
            </a:r>
            <a:r>
              <a:rPr kumimoji="1" lang="en-US" altLang="zh-CN" sz="2000" b="1" dirty="0"/>
              <a:t>: </a:t>
            </a:r>
            <a:r>
              <a:rPr kumimoji="1" lang="zh-CN" altLang="en-US" sz="2000" dirty="0"/>
              <a:t>根节点由其两个父亲相加得到的瓦片</a:t>
            </a:r>
            <a:r>
              <a:rPr kumimoji="1" lang="en-US" altLang="zh-CN" sz="2000" dirty="0"/>
              <a:t>, </a:t>
            </a:r>
            <a:r>
              <a:rPr kumimoji="1" lang="zh-CN" altLang="en-US" sz="2000" dirty="0"/>
              <a:t>比如 </a:t>
            </a:r>
            <a:r>
              <a:rPr kumimoji="1" lang="en-US" altLang="zh-CN" sz="2000" dirty="0"/>
              <a:t>x3 + 5 + x = z</a:t>
            </a:r>
          </a:p>
        </p:txBody>
      </p:sp>
    </p:spTree>
    <p:extLst>
      <p:ext uri="{BB962C8B-B14F-4D97-AF65-F5344CB8AC3E}">
        <p14:creationId xmlns:p14="http://schemas.microsoft.com/office/powerpoint/2010/main" val="325927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2:</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12</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786063" y="1374845"/>
            <a:ext cx="10174396" cy="4981511"/>
          </a:xfrm>
        </p:spPr>
        <p:txBody>
          <a:bodyPr>
            <a:normAutofit/>
          </a:bodyPr>
          <a:lstStyle/>
          <a:p>
            <a:pPr marL="548640" lvl="1" indent="0">
              <a:buNone/>
            </a:pPr>
            <a:r>
              <a:rPr kumimoji="1" lang="zh-CN" altLang="en-US" sz="2160" dirty="0"/>
              <a:t>瓦片结构示意图</a:t>
            </a:r>
            <a:endParaRPr kumimoji="1" lang="en-US" altLang="zh-CN" sz="2160" dirty="0"/>
          </a:p>
        </p:txBody>
      </p:sp>
      <p:grpSp>
        <p:nvGrpSpPr>
          <p:cNvPr id="110" name="组合 109">
            <a:extLst>
              <a:ext uri="{FF2B5EF4-FFF2-40B4-BE49-F238E27FC236}">
                <a16:creationId xmlns:a16="http://schemas.microsoft.com/office/drawing/2014/main" id="{325E4840-A9EF-3246-E751-6C7D018EF126}"/>
              </a:ext>
            </a:extLst>
          </p:cNvPr>
          <p:cNvGrpSpPr/>
          <p:nvPr/>
        </p:nvGrpSpPr>
        <p:grpSpPr>
          <a:xfrm>
            <a:off x="1750682" y="2043710"/>
            <a:ext cx="8620409" cy="3390507"/>
            <a:chOff x="1750682" y="2043710"/>
            <a:chExt cx="8620409" cy="3390507"/>
          </a:xfrm>
        </p:grpSpPr>
        <p:sp>
          <p:nvSpPr>
            <p:cNvPr id="111" name="椭圆 110">
              <a:extLst>
                <a:ext uri="{FF2B5EF4-FFF2-40B4-BE49-F238E27FC236}">
                  <a16:creationId xmlns:a16="http://schemas.microsoft.com/office/drawing/2014/main" id="{57B4FAD1-B5EC-D67A-B603-C70FEBE7FB61}"/>
                </a:ext>
              </a:extLst>
            </p:cNvPr>
            <p:cNvSpPr/>
            <p:nvPr/>
          </p:nvSpPr>
          <p:spPr>
            <a:xfrm>
              <a:off x="7646285" y="309171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12" name="椭圆 111">
              <a:extLst>
                <a:ext uri="{FF2B5EF4-FFF2-40B4-BE49-F238E27FC236}">
                  <a16:creationId xmlns:a16="http://schemas.microsoft.com/office/drawing/2014/main" id="{32124302-C503-F5C2-B7E2-F7B9140DF2E6}"/>
                </a:ext>
              </a:extLst>
            </p:cNvPr>
            <p:cNvSpPr/>
            <p:nvPr/>
          </p:nvSpPr>
          <p:spPr>
            <a:xfrm>
              <a:off x="9652000" y="211838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sp>
          <p:nvSpPr>
            <p:cNvPr id="113" name="椭圆 112">
              <a:extLst>
                <a:ext uri="{FF2B5EF4-FFF2-40B4-BE49-F238E27FC236}">
                  <a16:creationId xmlns:a16="http://schemas.microsoft.com/office/drawing/2014/main" id="{DB070230-6D25-72A2-0F47-691A6F1CF687}"/>
                </a:ext>
              </a:extLst>
            </p:cNvPr>
            <p:cNvSpPr/>
            <p:nvPr/>
          </p:nvSpPr>
          <p:spPr>
            <a:xfrm>
              <a:off x="8852040"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4" name="连接符: 曲线 113">
              <a:extLst>
                <a:ext uri="{FF2B5EF4-FFF2-40B4-BE49-F238E27FC236}">
                  <a16:creationId xmlns:a16="http://schemas.microsoft.com/office/drawing/2014/main" id="{08955424-F8C2-6560-3C4B-3E6EC0E3EB94}"/>
                </a:ext>
              </a:extLst>
            </p:cNvPr>
            <p:cNvCxnSpPr>
              <a:stCxn id="112" idx="3"/>
              <a:endCxn id="113" idx="7"/>
            </p:cNvCxnSpPr>
            <p:nvPr/>
          </p:nvCxnSpPr>
          <p:spPr>
            <a:xfrm rot="5400000">
              <a:off x="9390269" y="2807723"/>
              <a:ext cx="442594" cy="2914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a:extLst>
                <a:ext uri="{FF2B5EF4-FFF2-40B4-BE49-F238E27FC236}">
                  <a16:creationId xmlns:a16="http://schemas.microsoft.com/office/drawing/2014/main" id="{021F72BD-913A-B065-4D3C-282483494068}"/>
                </a:ext>
              </a:extLst>
            </p:cNvPr>
            <p:cNvCxnSpPr>
              <a:cxnSpLocks/>
              <a:stCxn id="111" idx="4"/>
              <a:endCxn id="117" idx="1"/>
            </p:cNvCxnSpPr>
            <p:nvPr/>
          </p:nvCxnSpPr>
          <p:spPr>
            <a:xfrm rot="16200000" flipH="1">
              <a:off x="7979849" y="3836788"/>
              <a:ext cx="389699" cy="33773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B28D4DB3-60F4-6344-0FD2-AAC354FC2876}"/>
                </a:ext>
              </a:extLst>
            </p:cNvPr>
            <p:cNvSpPr/>
            <p:nvPr/>
          </p:nvSpPr>
          <p:spPr>
            <a:xfrm>
              <a:off x="8080096" y="211838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17" name="椭圆 116">
              <a:extLst>
                <a:ext uri="{FF2B5EF4-FFF2-40B4-BE49-F238E27FC236}">
                  <a16:creationId xmlns:a16="http://schemas.microsoft.com/office/drawing/2014/main" id="{0942F1F5-2666-7620-3725-7C0E99A398C5}"/>
                </a:ext>
              </a:extLst>
            </p:cNvPr>
            <p:cNvSpPr/>
            <p:nvPr/>
          </p:nvSpPr>
          <p:spPr>
            <a:xfrm>
              <a:off x="8238257"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8" name="连接符: 曲线 117">
              <a:extLst>
                <a:ext uri="{FF2B5EF4-FFF2-40B4-BE49-F238E27FC236}">
                  <a16:creationId xmlns:a16="http://schemas.microsoft.com/office/drawing/2014/main" id="{770C9091-D6A8-548F-D974-B544EB92D87D}"/>
                </a:ext>
              </a:extLst>
            </p:cNvPr>
            <p:cNvCxnSpPr>
              <a:cxnSpLocks/>
              <a:stCxn id="116" idx="4"/>
              <a:endCxn id="113" idx="1"/>
            </p:cNvCxnSpPr>
            <p:nvPr/>
          </p:nvCxnSpPr>
          <p:spPr>
            <a:xfrm rot="16200000" flipH="1">
              <a:off x="8529853" y="2747266"/>
              <a:ext cx="337285" cy="5177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连接符: 曲线 118">
              <a:extLst>
                <a:ext uri="{FF2B5EF4-FFF2-40B4-BE49-F238E27FC236}">
                  <a16:creationId xmlns:a16="http://schemas.microsoft.com/office/drawing/2014/main" id="{711DD839-CDBB-FAF8-83EE-14D69AA6E12E}"/>
                </a:ext>
              </a:extLst>
            </p:cNvPr>
            <p:cNvCxnSpPr>
              <a:cxnSpLocks/>
              <a:stCxn id="113" idx="4"/>
              <a:endCxn id="117" idx="7"/>
            </p:cNvCxnSpPr>
            <p:nvPr/>
          </p:nvCxnSpPr>
          <p:spPr>
            <a:xfrm rot="5400000">
              <a:off x="8825833" y="3814752"/>
              <a:ext cx="411960" cy="359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4B5C4C05-D550-4A27-3932-5578BE9FA4B6}"/>
                </a:ext>
              </a:extLst>
            </p:cNvPr>
            <p:cNvSpPr/>
            <p:nvPr/>
          </p:nvSpPr>
          <p:spPr>
            <a:xfrm>
              <a:off x="1750682"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21" name="椭圆 120">
              <a:extLst>
                <a:ext uri="{FF2B5EF4-FFF2-40B4-BE49-F238E27FC236}">
                  <a16:creationId xmlns:a16="http://schemas.microsoft.com/office/drawing/2014/main" id="{7C38FB7E-1981-8270-3266-08A46474CCBC}"/>
                </a:ext>
              </a:extLst>
            </p:cNvPr>
            <p:cNvSpPr/>
            <p:nvPr/>
          </p:nvSpPr>
          <p:spPr>
            <a:xfrm>
              <a:off x="2895944"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Y</a:t>
              </a:r>
              <a:endParaRPr lang="zh-CN" altLang="en-US" sz="1100" dirty="0"/>
            </a:p>
          </p:txBody>
        </p:sp>
        <p:sp>
          <p:nvSpPr>
            <p:cNvPr id="122" name="椭圆 121">
              <a:extLst>
                <a:ext uri="{FF2B5EF4-FFF2-40B4-BE49-F238E27FC236}">
                  <a16:creationId xmlns:a16="http://schemas.microsoft.com/office/drawing/2014/main" id="{2ADC96B8-EAE5-51F1-4D78-26FAF3CD89A7}"/>
                </a:ext>
              </a:extLst>
            </p:cNvPr>
            <p:cNvSpPr/>
            <p:nvPr/>
          </p:nvSpPr>
          <p:spPr>
            <a:xfrm>
              <a:off x="2328020" y="409519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3" name="连接符: 曲线 122">
              <a:extLst>
                <a:ext uri="{FF2B5EF4-FFF2-40B4-BE49-F238E27FC236}">
                  <a16:creationId xmlns:a16="http://schemas.microsoft.com/office/drawing/2014/main" id="{79F41D1E-B4D5-AEB1-6E8F-A78BAAF56C18}"/>
                </a:ext>
              </a:extLst>
            </p:cNvPr>
            <p:cNvCxnSpPr>
              <a:cxnSpLocks/>
              <a:stCxn id="121" idx="4"/>
              <a:endCxn id="122" idx="7"/>
            </p:cNvCxnSpPr>
            <p:nvPr/>
          </p:nvCxnSpPr>
          <p:spPr>
            <a:xfrm rot="5400000">
              <a:off x="2892667" y="3837683"/>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连接符: 曲线 123">
              <a:extLst>
                <a:ext uri="{FF2B5EF4-FFF2-40B4-BE49-F238E27FC236}">
                  <a16:creationId xmlns:a16="http://schemas.microsoft.com/office/drawing/2014/main" id="{4530C11D-7ADE-A903-3E4F-7F05DC07B251}"/>
                </a:ext>
              </a:extLst>
            </p:cNvPr>
            <p:cNvCxnSpPr>
              <a:cxnSpLocks/>
              <a:stCxn id="120" idx="4"/>
              <a:endCxn id="122" idx="1"/>
            </p:cNvCxnSpPr>
            <p:nvPr/>
          </p:nvCxnSpPr>
          <p:spPr>
            <a:xfrm rot="16200000" flipH="1">
              <a:off x="2065798" y="3832976"/>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1207826C-C709-D8BE-ED03-0A0DED474B3C}"/>
                </a:ext>
              </a:extLst>
            </p:cNvPr>
            <p:cNvSpPr/>
            <p:nvPr/>
          </p:nvSpPr>
          <p:spPr>
            <a:xfrm>
              <a:off x="4445924"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endParaRPr lang="zh-CN" altLang="en-US" sz="1100" dirty="0"/>
            </a:p>
          </p:txBody>
        </p:sp>
        <p:sp>
          <p:nvSpPr>
            <p:cNvPr id="126" name="椭圆 125">
              <a:extLst>
                <a:ext uri="{FF2B5EF4-FFF2-40B4-BE49-F238E27FC236}">
                  <a16:creationId xmlns:a16="http://schemas.microsoft.com/office/drawing/2014/main" id="{D3477B36-EE5B-127C-4F28-44EEDB618401}"/>
                </a:ext>
              </a:extLst>
            </p:cNvPr>
            <p:cNvSpPr/>
            <p:nvPr/>
          </p:nvSpPr>
          <p:spPr>
            <a:xfrm>
              <a:off x="5591186"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_</a:t>
              </a:r>
              <a:endParaRPr lang="zh-CN" altLang="en-US" sz="1100" dirty="0"/>
            </a:p>
          </p:txBody>
        </p:sp>
        <p:sp>
          <p:nvSpPr>
            <p:cNvPr id="127" name="椭圆 126">
              <a:extLst>
                <a:ext uri="{FF2B5EF4-FFF2-40B4-BE49-F238E27FC236}">
                  <a16:creationId xmlns:a16="http://schemas.microsoft.com/office/drawing/2014/main" id="{55D7BD14-CD53-2C93-655C-9D25784D88CD}"/>
                </a:ext>
              </a:extLst>
            </p:cNvPr>
            <p:cNvSpPr/>
            <p:nvPr/>
          </p:nvSpPr>
          <p:spPr>
            <a:xfrm>
              <a:off x="5023262"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8" name="连接符: 曲线 127">
              <a:extLst>
                <a:ext uri="{FF2B5EF4-FFF2-40B4-BE49-F238E27FC236}">
                  <a16:creationId xmlns:a16="http://schemas.microsoft.com/office/drawing/2014/main" id="{9CF5321D-576D-BF5D-3A9C-C2CEE931F5F7}"/>
                </a:ext>
              </a:extLst>
            </p:cNvPr>
            <p:cNvCxnSpPr>
              <a:cxnSpLocks/>
              <a:stCxn id="126" idx="4"/>
              <a:endCxn id="127" idx="7"/>
            </p:cNvCxnSpPr>
            <p:nvPr/>
          </p:nvCxnSpPr>
          <p:spPr>
            <a:xfrm rot="5400000">
              <a:off x="5587909" y="3837682"/>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F4B20B81-1A0B-8A86-E419-520A109FBEF5}"/>
                </a:ext>
              </a:extLst>
            </p:cNvPr>
            <p:cNvCxnSpPr>
              <a:cxnSpLocks/>
              <a:stCxn id="125" idx="4"/>
              <a:endCxn id="127" idx="1"/>
            </p:cNvCxnSpPr>
            <p:nvPr/>
          </p:nvCxnSpPr>
          <p:spPr>
            <a:xfrm rot="16200000" flipH="1">
              <a:off x="4761040" y="3832975"/>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椭圆 129">
              <a:extLst>
                <a:ext uri="{FF2B5EF4-FFF2-40B4-BE49-F238E27FC236}">
                  <a16:creationId xmlns:a16="http://schemas.microsoft.com/office/drawing/2014/main" id="{7150313D-760C-15DE-AD4B-5ACBA9C39207}"/>
                </a:ext>
              </a:extLst>
            </p:cNvPr>
            <p:cNvSpPr/>
            <p:nvPr/>
          </p:nvSpPr>
          <p:spPr>
            <a:xfrm>
              <a:off x="4946560" y="204371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31" name="椭圆 130">
              <a:extLst>
                <a:ext uri="{FF2B5EF4-FFF2-40B4-BE49-F238E27FC236}">
                  <a16:creationId xmlns:a16="http://schemas.microsoft.com/office/drawing/2014/main" id="{CAEC0E95-88E0-9A79-89AA-A5CB8AC0DB94}"/>
                </a:ext>
              </a:extLst>
            </p:cNvPr>
            <p:cNvSpPr/>
            <p:nvPr/>
          </p:nvSpPr>
          <p:spPr>
            <a:xfrm>
              <a:off x="6231750" y="2043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7</a:t>
              </a:r>
              <a:endParaRPr lang="zh-CN" altLang="en-US" sz="1100" dirty="0"/>
            </a:p>
          </p:txBody>
        </p:sp>
        <p:cxnSp>
          <p:nvCxnSpPr>
            <p:cNvPr id="132" name="连接符: 曲线 131">
              <a:extLst>
                <a:ext uri="{FF2B5EF4-FFF2-40B4-BE49-F238E27FC236}">
                  <a16:creationId xmlns:a16="http://schemas.microsoft.com/office/drawing/2014/main" id="{B083A9FE-C9CB-1C02-E301-43956639865F}"/>
                </a:ext>
              </a:extLst>
            </p:cNvPr>
            <p:cNvCxnSpPr>
              <a:cxnSpLocks/>
              <a:stCxn id="131" idx="4"/>
              <a:endCxn id="126" idx="7"/>
            </p:cNvCxnSpPr>
            <p:nvPr/>
          </p:nvCxnSpPr>
          <p:spPr>
            <a:xfrm rot="5400000">
              <a:off x="6192153" y="2775619"/>
              <a:ext cx="411960" cy="3863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连接符: 曲线 132">
              <a:extLst>
                <a:ext uri="{FF2B5EF4-FFF2-40B4-BE49-F238E27FC236}">
                  <a16:creationId xmlns:a16="http://schemas.microsoft.com/office/drawing/2014/main" id="{B05C0664-72DA-8F97-1761-533658BF16AE}"/>
                </a:ext>
              </a:extLst>
            </p:cNvPr>
            <p:cNvCxnSpPr>
              <a:cxnSpLocks/>
              <a:stCxn id="130" idx="4"/>
              <a:endCxn id="126" idx="1"/>
            </p:cNvCxnSpPr>
            <p:nvPr/>
          </p:nvCxnSpPr>
          <p:spPr>
            <a:xfrm rot="16200000" flipH="1">
              <a:off x="5295320" y="2773587"/>
              <a:ext cx="411961" cy="39038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31CEA128-2829-E490-1EC4-3D64530DA04E}"/>
                </a:ext>
              </a:extLst>
            </p:cNvPr>
            <p:cNvSpPr txBox="1"/>
            <p:nvPr/>
          </p:nvSpPr>
          <p:spPr>
            <a:xfrm>
              <a:off x="2110227" y="5064885"/>
              <a:ext cx="1305018" cy="369332"/>
            </a:xfrm>
            <a:prstGeom prst="rect">
              <a:avLst/>
            </a:prstGeom>
            <a:noFill/>
          </p:spPr>
          <p:txBody>
            <a:bodyPr wrap="square" rtlCol="0">
              <a:spAutoFit/>
            </a:bodyPr>
            <a:lstStyle/>
            <a:p>
              <a:r>
                <a:rPr lang="en-US" altLang="zh-CN" dirty="0"/>
                <a:t>Quadratic</a:t>
              </a:r>
              <a:endParaRPr lang="zh-CN" altLang="en-US" dirty="0"/>
            </a:p>
          </p:txBody>
        </p:sp>
        <p:sp>
          <p:nvSpPr>
            <p:cNvPr id="135" name="文本框 134">
              <a:extLst>
                <a:ext uri="{FF2B5EF4-FFF2-40B4-BE49-F238E27FC236}">
                  <a16:creationId xmlns:a16="http://schemas.microsoft.com/office/drawing/2014/main" id="{AC3702F7-53B7-9EFE-C1E3-F6F55CA66816}"/>
                </a:ext>
              </a:extLst>
            </p:cNvPr>
            <p:cNvSpPr txBox="1"/>
            <p:nvPr/>
          </p:nvSpPr>
          <p:spPr>
            <a:xfrm>
              <a:off x="4749545" y="5048663"/>
              <a:ext cx="1305018" cy="369332"/>
            </a:xfrm>
            <a:prstGeom prst="rect">
              <a:avLst/>
            </a:prstGeom>
            <a:noFill/>
          </p:spPr>
          <p:txBody>
            <a:bodyPr wrap="square" rtlCol="0">
              <a:spAutoFit/>
            </a:bodyPr>
            <a:lstStyle/>
            <a:p>
              <a:r>
                <a:rPr lang="en-US" altLang="zh-CN" dirty="0" err="1"/>
                <a:t>MullLinear</a:t>
              </a:r>
              <a:endParaRPr lang="zh-CN" altLang="en-US" dirty="0"/>
            </a:p>
          </p:txBody>
        </p:sp>
        <p:sp>
          <p:nvSpPr>
            <p:cNvPr id="136" name="文本框 135">
              <a:extLst>
                <a:ext uri="{FF2B5EF4-FFF2-40B4-BE49-F238E27FC236}">
                  <a16:creationId xmlns:a16="http://schemas.microsoft.com/office/drawing/2014/main" id="{BE6D2E4F-0CB9-C1E2-F744-6F97FBBE2BCF}"/>
                </a:ext>
              </a:extLst>
            </p:cNvPr>
            <p:cNvSpPr txBox="1"/>
            <p:nvPr/>
          </p:nvSpPr>
          <p:spPr>
            <a:xfrm>
              <a:off x="7966883" y="5046265"/>
              <a:ext cx="1305018" cy="369332"/>
            </a:xfrm>
            <a:prstGeom prst="rect">
              <a:avLst/>
            </a:prstGeom>
            <a:noFill/>
          </p:spPr>
          <p:txBody>
            <a:bodyPr wrap="square" rtlCol="0">
              <a:spAutoFit/>
            </a:bodyPr>
            <a:lstStyle/>
            <a:p>
              <a:r>
                <a:rPr lang="en-US" altLang="zh-CN" dirty="0" err="1"/>
                <a:t>AddLinear</a:t>
              </a:r>
              <a:endParaRPr lang="zh-CN" altLang="en-US" dirty="0"/>
            </a:p>
          </p:txBody>
        </p:sp>
      </p:grpSp>
    </p:spTree>
    <p:extLst>
      <p:ext uri="{BB962C8B-B14F-4D97-AF65-F5344CB8AC3E}">
        <p14:creationId xmlns:p14="http://schemas.microsoft.com/office/powerpoint/2010/main" val="14926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13</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158240" y="1600202"/>
            <a:ext cx="9875520" cy="4756153"/>
          </a:xfrm>
        </p:spPr>
        <p:txBody>
          <a:bodyPr>
            <a:normAutofit/>
          </a:bodyPr>
          <a:lstStyle/>
          <a:p>
            <a:r>
              <a:rPr kumimoji="1" lang="en-US" altLang="zh-CN" sz="2160" dirty="0" err="1"/>
              <a:t>AddLinear</a:t>
            </a:r>
            <a:r>
              <a:rPr kumimoji="1" lang="en-US" altLang="zh-CN" sz="2160" dirty="0"/>
              <a:t> </a:t>
            </a:r>
            <a:r>
              <a:rPr kumimoji="1" lang="zh-CN" altLang="en-US" sz="2160" dirty="0"/>
              <a:t>和 </a:t>
            </a:r>
            <a:r>
              <a:rPr kumimoji="1" lang="en-US" altLang="zh-CN" sz="2160" dirty="0" err="1"/>
              <a:t>MullLinear</a:t>
            </a:r>
            <a:r>
              <a:rPr kumimoji="1" lang="en-US" altLang="zh-CN" sz="2160" dirty="0"/>
              <a:t> </a:t>
            </a:r>
            <a:r>
              <a:rPr kumimoji="1" lang="zh-CN" altLang="en-US" sz="2160" dirty="0"/>
              <a:t>瓦片本质上都由线性约束产生</a:t>
            </a:r>
            <a:r>
              <a:rPr kumimoji="1" lang="en-US" altLang="zh-CN" sz="2160" dirty="0"/>
              <a:t>, </a:t>
            </a:r>
            <a:r>
              <a:rPr kumimoji="1" lang="zh-CN" altLang="en-US" sz="2160" dirty="0"/>
              <a:t>都是 </a:t>
            </a:r>
            <a:r>
              <a:rPr kumimoji="1" lang="en-US" altLang="zh-CN" sz="2160" dirty="0"/>
              <a:t>Linear </a:t>
            </a:r>
            <a:r>
              <a:rPr kumimoji="1" lang="zh-CN" altLang="en-US" sz="2160" dirty="0"/>
              <a:t>瓦片</a:t>
            </a:r>
            <a:r>
              <a:rPr kumimoji="1" lang="en-US" altLang="zh-CN" sz="2160" dirty="0"/>
              <a:t>, </a:t>
            </a:r>
            <a:r>
              <a:rPr kumimoji="1" lang="zh-CN" altLang="en-US" sz="2160" dirty="0"/>
              <a:t>但是由于在算法处理上逻辑完全不同</a:t>
            </a:r>
            <a:r>
              <a:rPr kumimoji="1" lang="en-US" altLang="zh-CN" sz="2160" dirty="0"/>
              <a:t>, </a:t>
            </a:r>
            <a:r>
              <a:rPr kumimoji="1" lang="zh-CN" altLang="en-US" sz="2160" dirty="0"/>
              <a:t>所以在此将其分为两个种类讨论</a:t>
            </a:r>
            <a:endParaRPr kumimoji="1" lang="en-US" altLang="zh-CN" sz="2160" dirty="0"/>
          </a:p>
          <a:p>
            <a:endParaRPr kumimoji="1" lang="en-US" altLang="zh-CN" sz="2160" dirty="0"/>
          </a:p>
          <a:p>
            <a:r>
              <a:rPr kumimoji="1" lang="zh-CN" altLang="en-US" sz="2400" dirty="0"/>
              <a:t>三个考量</a:t>
            </a:r>
            <a:r>
              <a:rPr kumimoji="1" lang="en-US" altLang="zh-CN" sz="2400" dirty="0"/>
              <a:t>:</a:t>
            </a:r>
          </a:p>
          <a:p>
            <a:pPr lvl="1"/>
            <a:r>
              <a:rPr kumimoji="1" lang="zh-CN" altLang="en-US" sz="2400" dirty="0"/>
              <a:t>将约束合并步骤暂时搁置</a:t>
            </a:r>
            <a:r>
              <a:rPr kumimoji="1" lang="en-US" altLang="zh-CN" sz="2400" dirty="0"/>
              <a:t>, </a:t>
            </a:r>
            <a:r>
              <a:rPr kumimoji="1" lang="zh-CN" altLang="en-US" sz="2400" dirty="0"/>
              <a:t>待后续步骤获取树中的更多信息后在进行</a:t>
            </a:r>
          </a:p>
          <a:p>
            <a:pPr lvl="1"/>
            <a:r>
              <a:rPr kumimoji="1" lang="zh-CN" altLang="en-US" sz="2400" dirty="0"/>
              <a:t>产生未合并的范式后</a:t>
            </a:r>
            <a:r>
              <a:rPr kumimoji="1" lang="en-US" altLang="zh-CN" sz="2400" dirty="0"/>
              <a:t>, </a:t>
            </a:r>
            <a:r>
              <a:rPr kumimoji="1" lang="zh-CN" altLang="en-US" sz="2400" dirty="0"/>
              <a:t>如有产生合并范式的需求</a:t>
            </a:r>
            <a:r>
              <a:rPr kumimoji="1" lang="en-US" altLang="zh-CN" sz="2400" dirty="0"/>
              <a:t>, </a:t>
            </a:r>
            <a:r>
              <a:rPr kumimoji="1" lang="zh-CN" altLang="en-US" sz="2400" dirty="0"/>
              <a:t>只需在未合并的范式上应用固定算法即可</a:t>
            </a:r>
            <a:r>
              <a:rPr kumimoji="1" lang="en-US" altLang="zh-CN" sz="2400" dirty="0"/>
              <a:t>, </a:t>
            </a:r>
            <a:r>
              <a:rPr kumimoji="1" lang="zh-CN" altLang="en-US" sz="2400" dirty="0"/>
              <a:t>相对简单</a:t>
            </a:r>
          </a:p>
          <a:p>
            <a:pPr lvl="1"/>
            <a:r>
              <a:rPr kumimoji="1" lang="zh-CN" altLang="en-US" sz="2400" dirty="0"/>
              <a:t>瓦片选取的算法实现也相对简单</a:t>
            </a:r>
            <a:endParaRPr kumimoji="1" lang="en-US" altLang="zh-CN" sz="2400" dirty="0"/>
          </a:p>
        </p:txBody>
      </p:sp>
    </p:spTree>
    <p:extLst>
      <p:ext uri="{BB962C8B-B14F-4D97-AF65-F5344CB8AC3E}">
        <p14:creationId xmlns:p14="http://schemas.microsoft.com/office/powerpoint/2010/main" val="195884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14</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786063" y="1374845"/>
            <a:ext cx="10174396" cy="4981511"/>
          </a:xfrm>
        </p:spPr>
        <p:txBody>
          <a:bodyPr>
            <a:normAutofit/>
          </a:bodyPr>
          <a:lstStyle/>
          <a:p>
            <a:r>
              <a:rPr kumimoji="1" lang="zh-CN" altLang="en-US" sz="2400" dirty="0"/>
              <a:t>将选出的</a:t>
            </a:r>
            <a:r>
              <a:rPr kumimoji="1" lang="en-US" altLang="zh-CN" sz="2400" dirty="0"/>
              <a:t>Linear</a:t>
            </a:r>
            <a:r>
              <a:rPr kumimoji="1" lang="zh-CN" altLang="en-US" sz="2400" dirty="0"/>
              <a:t>瓦片抽象成一个大的点</a:t>
            </a:r>
            <a:r>
              <a:rPr kumimoji="1" lang="en-US" altLang="zh-CN" sz="2400" dirty="0"/>
              <a:t>, Quadratic</a:t>
            </a:r>
            <a:r>
              <a:rPr kumimoji="1" lang="zh-CN" altLang="en-US" sz="2400" dirty="0"/>
              <a:t>瓦片中的点保持不变</a:t>
            </a:r>
            <a:endParaRPr kumimoji="1" lang="en-US" altLang="zh-CN" sz="2400" dirty="0"/>
          </a:p>
        </p:txBody>
      </p:sp>
      <p:grpSp>
        <p:nvGrpSpPr>
          <p:cNvPr id="31" name="组合 30">
            <a:extLst>
              <a:ext uri="{FF2B5EF4-FFF2-40B4-BE49-F238E27FC236}">
                <a16:creationId xmlns:a16="http://schemas.microsoft.com/office/drawing/2014/main" id="{831F3252-D20A-8B39-1BFB-836D8E68116A}"/>
              </a:ext>
            </a:extLst>
          </p:cNvPr>
          <p:cNvGrpSpPr/>
          <p:nvPr/>
        </p:nvGrpSpPr>
        <p:grpSpPr>
          <a:xfrm>
            <a:off x="1531450" y="2062377"/>
            <a:ext cx="9129100" cy="4563778"/>
            <a:chOff x="1231541" y="2062377"/>
            <a:chExt cx="9215491" cy="4606966"/>
          </a:xfrm>
        </p:grpSpPr>
        <p:sp>
          <p:nvSpPr>
            <p:cNvPr id="3" name="椭圆 2">
              <a:extLst>
                <a:ext uri="{FF2B5EF4-FFF2-40B4-BE49-F238E27FC236}">
                  <a16:creationId xmlns:a16="http://schemas.microsoft.com/office/drawing/2014/main" id="{9916C281-F946-9273-670E-F3B3BCB4DFFC}"/>
                </a:ext>
              </a:extLst>
            </p:cNvPr>
            <p:cNvSpPr/>
            <p:nvPr/>
          </p:nvSpPr>
          <p:spPr>
            <a:xfrm>
              <a:off x="4209679" y="206237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9E766C5A-3D3F-633B-9CE5-20C0EEFF8B04}"/>
                </a:ext>
              </a:extLst>
            </p:cNvPr>
            <p:cNvSpPr/>
            <p:nvPr/>
          </p:nvSpPr>
          <p:spPr>
            <a:xfrm>
              <a:off x="4209679" y="3235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44EF8344-259D-8A98-E27A-CEADE83DB5F7}"/>
                </a:ext>
              </a:extLst>
            </p:cNvPr>
            <p:cNvSpPr/>
            <p:nvPr/>
          </p:nvSpPr>
          <p:spPr>
            <a:xfrm>
              <a:off x="3376659" y="409832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226EC00A-DC4E-80A9-EF9D-EC96D7881979}"/>
                </a:ext>
              </a:extLst>
            </p:cNvPr>
            <p:cNvCxnSpPr>
              <a:stCxn id="3" idx="4"/>
              <a:endCxn id="5" idx="0"/>
            </p:cNvCxnSpPr>
            <p:nvPr/>
          </p:nvCxnSpPr>
          <p:spPr>
            <a:xfrm rot="5400000">
              <a:off x="4342104" y="3008589"/>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EB26168F-72EB-B946-85CD-009BB0367652}"/>
                </a:ext>
              </a:extLst>
            </p:cNvPr>
            <p:cNvCxnSpPr>
              <a:stCxn id="5" idx="4"/>
              <a:endCxn id="6" idx="6"/>
            </p:cNvCxnSpPr>
            <p:nvPr/>
          </p:nvCxnSpPr>
          <p:spPr>
            <a:xfrm rot="5400000">
              <a:off x="4080954" y="3969599"/>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EA62D3B6-FEE9-5805-F81A-821B27DEC6A5}"/>
                </a:ext>
              </a:extLst>
            </p:cNvPr>
            <p:cNvCxnSpPr>
              <a:cxnSpLocks/>
              <a:stCxn id="3" idx="3"/>
              <a:endCxn id="6" idx="0"/>
            </p:cNvCxnSpPr>
            <p:nvPr/>
          </p:nvCxnSpPr>
          <p:spPr>
            <a:xfrm rot="5400000">
              <a:off x="3314514" y="3097851"/>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9A4F1EC-DAFA-87C5-D55E-508EAE74E828}"/>
                </a:ext>
              </a:extLst>
            </p:cNvPr>
            <p:cNvSpPr/>
            <p:nvPr/>
          </p:nvSpPr>
          <p:spPr>
            <a:xfrm>
              <a:off x="2557906" y="504859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2" name="连接符: 曲线 11">
              <a:extLst>
                <a:ext uri="{FF2B5EF4-FFF2-40B4-BE49-F238E27FC236}">
                  <a16:creationId xmlns:a16="http://schemas.microsoft.com/office/drawing/2014/main" id="{8ABDFEFB-4B22-AA1E-A383-8D53CCEE524E}"/>
                </a:ext>
              </a:extLst>
            </p:cNvPr>
            <p:cNvCxnSpPr>
              <a:stCxn id="6" idx="3"/>
              <a:endCxn id="11" idx="7"/>
            </p:cNvCxnSpPr>
            <p:nvPr/>
          </p:nvCxnSpPr>
          <p:spPr>
            <a:xfrm rot="5400000">
              <a:off x="3105931" y="4777865"/>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FB05F541-6F7D-622E-9667-817910B1920E}"/>
                </a:ext>
              </a:extLst>
            </p:cNvPr>
            <p:cNvCxnSpPr>
              <a:stCxn id="3" idx="2"/>
              <a:endCxn id="11" idx="0"/>
            </p:cNvCxnSpPr>
            <p:nvPr/>
          </p:nvCxnSpPr>
          <p:spPr>
            <a:xfrm rot="10800000" flipV="1">
              <a:off x="2917453" y="2421923"/>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C8B34A82-022D-FE4B-43FE-50D5E6D07886}"/>
                </a:ext>
              </a:extLst>
            </p:cNvPr>
            <p:cNvSpPr/>
            <p:nvPr/>
          </p:nvSpPr>
          <p:spPr>
            <a:xfrm>
              <a:off x="1231541" y="50684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5" name="椭圆 14">
              <a:extLst>
                <a:ext uri="{FF2B5EF4-FFF2-40B4-BE49-F238E27FC236}">
                  <a16:creationId xmlns:a16="http://schemas.microsoft.com/office/drawing/2014/main" id="{71648729-B346-C4F7-2D76-CDA011F085EA}"/>
                </a:ext>
              </a:extLst>
            </p:cNvPr>
            <p:cNvSpPr/>
            <p:nvPr/>
          </p:nvSpPr>
          <p:spPr>
            <a:xfrm>
              <a:off x="1920722" y="595025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6" name="连接符: 曲线 15">
              <a:extLst>
                <a:ext uri="{FF2B5EF4-FFF2-40B4-BE49-F238E27FC236}">
                  <a16:creationId xmlns:a16="http://schemas.microsoft.com/office/drawing/2014/main" id="{C33B9D58-044D-CE0F-7250-3E8E0180B063}"/>
                </a:ext>
              </a:extLst>
            </p:cNvPr>
            <p:cNvCxnSpPr>
              <a:stCxn id="14" idx="5"/>
              <a:endCxn id="15" idx="1"/>
            </p:cNvCxnSpPr>
            <p:nvPr/>
          </p:nvCxnSpPr>
          <p:spPr>
            <a:xfrm rot="16200000" flipH="1">
              <a:off x="1749010" y="5778540"/>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611F99A9-4EA3-2989-37AA-4A13B6174759}"/>
                </a:ext>
              </a:extLst>
            </p:cNvPr>
            <p:cNvCxnSpPr>
              <a:stCxn id="11" idx="3"/>
              <a:endCxn id="15" idx="7"/>
            </p:cNvCxnSpPr>
            <p:nvPr/>
          </p:nvCxnSpPr>
          <p:spPr>
            <a:xfrm rot="5400000">
              <a:off x="2402268" y="5794614"/>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2E932D1-931A-34FF-4289-B66E5A73B74D}"/>
                </a:ext>
              </a:extLst>
            </p:cNvPr>
            <p:cNvSpPr/>
            <p:nvPr/>
          </p:nvSpPr>
          <p:spPr>
            <a:xfrm>
              <a:off x="9727941" y="220237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9" name="椭圆 18">
              <a:extLst>
                <a:ext uri="{FF2B5EF4-FFF2-40B4-BE49-F238E27FC236}">
                  <a16:creationId xmlns:a16="http://schemas.microsoft.com/office/drawing/2014/main" id="{3C93BF99-A2E5-87A4-B772-BE02514CCA59}"/>
                </a:ext>
              </a:extLst>
            </p:cNvPr>
            <p:cNvSpPr/>
            <p:nvPr/>
          </p:nvSpPr>
          <p:spPr>
            <a:xfrm>
              <a:off x="9727941" y="337571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20" name="椭圆 19">
              <a:extLst>
                <a:ext uri="{FF2B5EF4-FFF2-40B4-BE49-F238E27FC236}">
                  <a16:creationId xmlns:a16="http://schemas.microsoft.com/office/drawing/2014/main" id="{56C830B9-B301-1FBA-C5B8-AAB5AD37B760}"/>
                </a:ext>
              </a:extLst>
            </p:cNvPr>
            <p:cNvSpPr/>
            <p:nvPr/>
          </p:nvSpPr>
          <p:spPr>
            <a:xfrm>
              <a:off x="8894921" y="423832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21" name="连接符: 曲线 20">
              <a:extLst>
                <a:ext uri="{FF2B5EF4-FFF2-40B4-BE49-F238E27FC236}">
                  <a16:creationId xmlns:a16="http://schemas.microsoft.com/office/drawing/2014/main" id="{5F32C2CC-0BF5-477C-C861-7A09E9ECA3F9}"/>
                </a:ext>
              </a:extLst>
            </p:cNvPr>
            <p:cNvCxnSpPr>
              <a:stCxn id="18" idx="4"/>
              <a:endCxn id="19" idx="0"/>
            </p:cNvCxnSpPr>
            <p:nvPr/>
          </p:nvCxnSpPr>
          <p:spPr>
            <a:xfrm rot="5400000">
              <a:off x="9860366" y="3148590"/>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888EE4A8-F652-C055-BB56-5D390CC9120E}"/>
                </a:ext>
              </a:extLst>
            </p:cNvPr>
            <p:cNvCxnSpPr>
              <a:stCxn id="19" idx="4"/>
              <a:endCxn id="20" idx="6"/>
            </p:cNvCxnSpPr>
            <p:nvPr/>
          </p:nvCxnSpPr>
          <p:spPr>
            <a:xfrm rot="5400000">
              <a:off x="9599216" y="4109600"/>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FD8DFC00-F890-03F6-7337-5B4A82FB7B0B}"/>
                </a:ext>
              </a:extLst>
            </p:cNvPr>
            <p:cNvCxnSpPr>
              <a:cxnSpLocks/>
              <a:stCxn id="18" idx="3"/>
              <a:endCxn id="20" idx="0"/>
            </p:cNvCxnSpPr>
            <p:nvPr/>
          </p:nvCxnSpPr>
          <p:spPr>
            <a:xfrm rot="5400000">
              <a:off x="8832776" y="3237852"/>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670A828-E303-279D-912A-615030FF320F}"/>
                </a:ext>
              </a:extLst>
            </p:cNvPr>
            <p:cNvSpPr/>
            <p:nvPr/>
          </p:nvSpPr>
          <p:spPr>
            <a:xfrm>
              <a:off x="8076168" y="518859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5" name="连接符: 曲线 24">
              <a:extLst>
                <a:ext uri="{FF2B5EF4-FFF2-40B4-BE49-F238E27FC236}">
                  <a16:creationId xmlns:a16="http://schemas.microsoft.com/office/drawing/2014/main" id="{E721C6B2-744A-AFEA-CBEB-04A5A4921BF7}"/>
                </a:ext>
              </a:extLst>
            </p:cNvPr>
            <p:cNvCxnSpPr>
              <a:stCxn id="20" idx="3"/>
              <a:endCxn id="24" idx="7"/>
            </p:cNvCxnSpPr>
            <p:nvPr/>
          </p:nvCxnSpPr>
          <p:spPr>
            <a:xfrm rot="5400000">
              <a:off x="8624193" y="4917866"/>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70BF0269-2E4D-9160-9AA6-01F61FE5F61B}"/>
                </a:ext>
              </a:extLst>
            </p:cNvPr>
            <p:cNvCxnSpPr>
              <a:cxnSpLocks/>
              <a:stCxn id="18" idx="2"/>
              <a:endCxn id="28" idx="1"/>
            </p:cNvCxnSpPr>
            <p:nvPr/>
          </p:nvCxnSpPr>
          <p:spPr>
            <a:xfrm rot="10800000" flipV="1">
              <a:off x="7109347" y="2561923"/>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2C4FF0B0-E743-2EA7-AC93-E1A9A8883E94}"/>
                </a:ext>
              </a:extLst>
            </p:cNvPr>
            <p:cNvSpPr/>
            <p:nvPr/>
          </p:nvSpPr>
          <p:spPr>
            <a:xfrm>
              <a:off x="7962238" y="41628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28" name="椭圆 27">
              <a:extLst>
                <a:ext uri="{FF2B5EF4-FFF2-40B4-BE49-F238E27FC236}">
                  <a16:creationId xmlns:a16="http://schemas.microsoft.com/office/drawing/2014/main" id="{4A07A434-68DD-DE7B-6A8C-6AFE574018F5}"/>
                </a:ext>
              </a:extLst>
            </p:cNvPr>
            <p:cNvSpPr/>
            <p:nvPr/>
          </p:nvSpPr>
          <p:spPr>
            <a:xfrm>
              <a:off x="7004039" y="579793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9" name="连接符: 曲线 28">
              <a:extLst>
                <a:ext uri="{FF2B5EF4-FFF2-40B4-BE49-F238E27FC236}">
                  <a16:creationId xmlns:a16="http://schemas.microsoft.com/office/drawing/2014/main" id="{3C068969-F42F-E826-CA4E-73AFE376B3ED}"/>
                </a:ext>
              </a:extLst>
            </p:cNvPr>
            <p:cNvCxnSpPr>
              <a:cxnSpLocks/>
              <a:stCxn id="27" idx="4"/>
              <a:endCxn id="24" idx="0"/>
            </p:cNvCxnSpPr>
            <p:nvPr/>
          </p:nvCxnSpPr>
          <p:spPr>
            <a:xfrm rot="16200000" flipH="1">
              <a:off x="8225423" y="4978303"/>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8E18E72-5EA9-B0CE-06AC-998311BFB741}"/>
                </a:ext>
              </a:extLst>
            </p:cNvPr>
            <p:cNvCxnSpPr>
              <a:cxnSpLocks/>
              <a:stCxn id="24" idx="2"/>
              <a:endCxn id="28" idx="7"/>
            </p:cNvCxnSpPr>
            <p:nvPr/>
          </p:nvCxnSpPr>
          <p:spPr>
            <a:xfrm rot="10800000" flipV="1">
              <a:off x="7617822" y="5548139"/>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8" name="直接连接符 37">
            <a:extLst>
              <a:ext uri="{FF2B5EF4-FFF2-40B4-BE49-F238E27FC236}">
                <a16:creationId xmlns:a16="http://schemas.microsoft.com/office/drawing/2014/main" id="{6D7814AF-FADB-C580-6F6F-74BD1FB4642A}"/>
              </a:ext>
            </a:extLst>
          </p:cNvPr>
          <p:cNvCxnSpPr>
            <a:cxnSpLocks/>
          </p:cNvCxnSpPr>
          <p:nvPr/>
        </p:nvCxnSpPr>
        <p:spPr>
          <a:xfrm flipH="1">
            <a:off x="1219200" y="1731020"/>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4D670A5-3ED6-C851-A95D-98386E0A865E}"/>
              </a:ext>
            </a:extLst>
          </p:cNvPr>
          <p:cNvCxnSpPr/>
          <p:nvPr/>
        </p:nvCxnSpPr>
        <p:spPr>
          <a:xfrm>
            <a:off x="1219199" y="3471209"/>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F538E6B-8747-416F-413C-A09518D4E926}"/>
              </a:ext>
            </a:extLst>
          </p:cNvPr>
          <p:cNvCxnSpPr/>
          <p:nvPr/>
        </p:nvCxnSpPr>
        <p:spPr>
          <a:xfrm flipV="1">
            <a:off x="1493279" y="6626155"/>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8790EB7-1692-E7F0-AC5C-B41C5005DA04}"/>
              </a:ext>
            </a:extLst>
          </p:cNvPr>
          <p:cNvCxnSpPr/>
          <p:nvPr/>
        </p:nvCxnSpPr>
        <p:spPr>
          <a:xfrm flipV="1">
            <a:off x="3557731" y="4217927"/>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2D6B6C2-FB37-326A-F00D-E01F5EBEC42C}"/>
              </a:ext>
            </a:extLst>
          </p:cNvPr>
          <p:cNvCxnSpPr>
            <a:cxnSpLocks/>
          </p:cNvCxnSpPr>
          <p:nvPr/>
        </p:nvCxnSpPr>
        <p:spPr>
          <a:xfrm flipH="1" flipV="1">
            <a:off x="4116954" y="3351877"/>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93DEE2F-12B7-FF37-6598-DC598D199253}"/>
              </a:ext>
            </a:extLst>
          </p:cNvPr>
          <p:cNvCxnSpPr/>
          <p:nvPr/>
        </p:nvCxnSpPr>
        <p:spPr>
          <a:xfrm flipV="1">
            <a:off x="4108414" y="2670405"/>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6DB65D3-F970-94A0-687F-4390FD0C530E}"/>
              </a:ext>
            </a:extLst>
          </p:cNvPr>
          <p:cNvCxnSpPr/>
          <p:nvPr/>
        </p:nvCxnSpPr>
        <p:spPr>
          <a:xfrm>
            <a:off x="5306879" y="1731019"/>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AA70D41-AA4D-FA25-CB75-A7404D2B4E6E}"/>
              </a:ext>
            </a:extLst>
          </p:cNvPr>
          <p:cNvCxnSpPr>
            <a:cxnSpLocks/>
          </p:cNvCxnSpPr>
          <p:nvPr/>
        </p:nvCxnSpPr>
        <p:spPr>
          <a:xfrm flipH="1">
            <a:off x="6762170" y="1731020"/>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9A7E128-BC2B-4E9F-5190-50B4E210993F}"/>
              </a:ext>
            </a:extLst>
          </p:cNvPr>
          <p:cNvCxnSpPr/>
          <p:nvPr/>
        </p:nvCxnSpPr>
        <p:spPr>
          <a:xfrm>
            <a:off x="6762169" y="3471209"/>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4F1E4F6-0850-8A39-956F-0E0A26CD2749}"/>
              </a:ext>
            </a:extLst>
          </p:cNvPr>
          <p:cNvCxnSpPr/>
          <p:nvPr/>
        </p:nvCxnSpPr>
        <p:spPr>
          <a:xfrm flipV="1">
            <a:off x="7036249" y="6626155"/>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312CEDD-F80B-A4D9-E221-93A46D4A6BF2}"/>
              </a:ext>
            </a:extLst>
          </p:cNvPr>
          <p:cNvCxnSpPr/>
          <p:nvPr/>
        </p:nvCxnSpPr>
        <p:spPr>
          <a:xfrm flipV="1">
            <a:off x="9100701" y="4217927"/>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816A9C-DD24-D9D1-60F3-D87DFF0B661C}"/>
              </a:ext>
            </a:extLst>
          </p:cNvPr>
          <p:cNvCxnSpPr>
            <a:cxnSpLocks/>
          </p:cNvCxnSpPr>
          <p:nvPr/>
        </p:nvCxnSpPr>
        <p:spPr>
          <a:xfrm flipH="1" flipV="1">
            <a:off x="9659924" y="3351877"/>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6ADC081-1745-9323-B4D6-73F61E6CEF65}"/>
              </a:ext>
            </a:extLst>
          </p:cNvPr>
          <p:cNvCxnSpPr/>
          <p:nvPr/>
        </p:nvCxnSpPr>
        <p:spPr>
          <a:xfrm flipV="1">
            <a:off x="9651384" y="2670405"/>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98D6586-8916-B795-3952-86157A8DCE32}"/>
              </a:ext>
            </a:extLst>
          </p:cNvPr>
          <p:cNvCxnSpPr/>
          <p:nvPr/>
        </p:nvCxnSpPr>
        <p:spPr>
          <a:xfrm>
            <a:off x="10849849" y="1731019"/>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36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A1F715DA-5283-01E4-214E-C0173BB23F3A}"/>
              </a:ext>
            </a:extLst>
          </p:cNvPr>
          <p:cNvPicPr>
            <a:picLocks noChangeAspect="1"/>
          </p:cNvPicPr>
          <p:nvPr/>
        </p:nvPicPr>
        <p:blipFill>
          <a:blip r:embed="rId2"/>
          <a:stretch>
            <a:fillRect/>
          </a:stretch>
        </p:blipFill>
        <p:spPr>
          <a:xfrm>
            <a:off x="825859" y="1890712"/>
            <a:ext cx="4495800" cy="3381375"/>
          </a:xfrm>
          <a:prstGeom prst="rect">
            <a:avLst/>
          </a:prstGeom>
        </p:spPr>
      </p:pic>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15</a:t>
            </a:fld>
            <a:endParaRPr lang="zh-CN" altLang="en-US" dirty="0"/>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786063" y="1374845"/>
            <a:ext cx="10174396" cy="4981511"/>
          </a:xfrm>
        </p:spPr>
        <p:txBody>
          <a:bodyPr>
            <a:normAutofit/>
          </a:bodyPr>
          <a:lstStyle/>
          <a:p>
            <a:r>
              <a:rPr kumimoji="1" lang="zh-CN" altLang="en-US" sz="2400" dirty="0"/>
              <a:t>抽象后的图如图所示</a:t>
            </a:r>
            <a:r>
              <a:rPr kumimoji="1" lang="en-US" altLang="zh-CN" sz="2400" dirty="0"/>
              <a:t>:</a:t>
            </a:r>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p:txBody>
      </p:sp>
      <p:sp>
        <p:nvSpPr>
          <p:cNvPr id="32" name="AutoShape 2">
            <a:extLst>
              <a:ext uri="{FF2B5EF4-FFF2-40B4-BE49-F238E27FC236}">
                <a16:creationId xmlns:a16="http://schemas.microsoft.com/office/drawing/2014/main" id="{166A6639-02D7-37AC-714B-050656EDCE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内容占位符 2">
            <a:extLst>
              <a:ext uri="{FF2B5EF4-FFF2-40B4-BE49-F238E27FC236}">
                <a16:creationId xmlns:a16="http://schemas.microsoft.com/office/drawing/2014/main" id="{DB5906F8-F0E9-CFC5-11CC-2F489B26F342}"/>
              </a:ext>
            </a:extLst>
          </p:cNvPr>
          <p:cNvSpPr txBox="1">
            <a:spLocks/>
          </p:cNvSpPr>
          <p:nvPr/>
        </p:nvSpPr>
        <p:spPr>
          <a:xfrm>
            <a:off x="4972050" y="1374844"/>
            <a:ext cx="6061710" cy="4981511"/>
          </a:xfrm>
          <a:prstGeom prst="rect">
            <a:avLst/>
          </a:prstGeom>
        </p:spPr>
        <p:txBody>
          <a:bodyPr vert="horz" lIns="91440" tIns="45720" rIns="91440" bIns="45720" rtlCol="0">
            <a:normAutofit/>
          </a:bodyPr>
          <a:lstStyle>
            <a:lvl1pPr marL="411480" indent="-411480" algn="l" defTabSz="1097280" rtl="0" eaLnBrk="1" latinLnBrk="0" hangingPunct="1">
              <a:lnSpc>
                <a:spcPct val="120000"/>
              </a:lnSpc>
              <a:spcBef>
                <a:spcPts val="1440"/>
              </a:spcBef>
              <a:buFont typeface="Arial" pitchFamily="34" charset="0"/>
              <a:buChar char="•"/>
              <a:defRPr sz="312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891540" indent="-342900" algn="l" defTabSz="1097280" rtl="0" eaLnBrk="1" latinLnBrk="0" hangingPunct="1">
              <a:lnSpc>
                <a:spcPct val="120000"/>
              </a:lnSpc>
              <a:spcBef>
                <a:spcPct val="20000"/>
              </a:spcBef>
              <a:buFont typeface="Arial" pitchFamily="34" charset="0"/>
              <a:buChar char="–"/>
              <a:defRPr sz="288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371600" indent="-274320" algn="l" defTabSz="109728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92024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46888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kumimoji="1" lang="zh-CN" altLang="en-US" sz="2400" dirty="0"/>
              <a:t>边的类型有以下几种</a:t>
            </a:r>
            <a:endParaRPr kumimoji="1" lang="en-US" altLang="zh-CN" sz="24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err="1"/>
              <a:t>RNode</a:t>
            </a:r>
            <a:r>
              <a:rPr kumimoji="1" lang="en-US" altLang="zh-CN" sz="2000" b="1" dirty="0"/>
              <a:t> </a:t>
            </a:r>
            <a:r>
              <a:rPr kumimoji="1" lang="zh-CN" altLang="en-US" sz="2000" b="1" dirty="0"/>
              <a:t>节点</a:t>
            </a:r>
            <a:r>
              <a:rPr kumimoji="1" lang="en-US" altLang="zh-CN" sz="2000" dirty="0"/>
              <a:t>: </a:t>
            </a:r>
            <a:r>
              <a:rPr kumimoji="1" lang="zh-CN" altLang="en-US" sz="2000" dirty="0"/>
              <a:t>与抽象前的 </a:t>
            </a:r>
            <a:r>
              <a:rPr kumimoji="1" lang="en-US" altLang="zh-CN" sz="2000" dirty="0" err="1"/>
              <a:t>RNodeGraph</a:t>
            </a:r>
            <a:r>
              <a:rPr kumimoji="1" lang="en-US" altLang="zh-CN" sz="2000" dirty="0"/>
              <a:t> </a:t>
            </a:r>
            <a:r>
              <a:rPr kumimoji="1" lang="zh-CN" altLang="en-US" sz="2000" dirty="0"/>
              <a:t>保持一致</a:t>
            </a:r>
            <a:endParaRPr kumimoji="1" lang="en-US" altLang="zh-CN" sz="2000" dirty="0"/>
          </a:p>
          <a:p>
            <a:pPr lvl="1"/>
            <a:endParaRPr kumimoji="1" lang="zh-CN" altLang="en-US" sz="20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如果抽象节点所代表的 </a:t>
            </a:r>
            <a:r>
              <a:rPr kumimoji="1" lang="en-US" altLang="zh-CN" sz="2000" dirty="0"/>
              <a:t>Linear</a:t>
            </a:r>
            <a:r>
              <a:rPr kumimoji="1" lang="zh-CN" altLang="en-US" sz="2000" dirty="0"/>
              <a:t>瓦片中存在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a:t>
            </a:r>
            <a:endParaRPr kumimoji="1" lang="en-US" altLang="zh-CN" sz="2000" dirty="0"/>
          </a:p>
          <a:p>
            <a:pPr lvl="1"/>
            <a:endParaRPr kumimoji="1" lang="zh-CN" altLang="en-US" sz="2000" dirty="0"/>
          </a:p>
          <a:p>
            <a:pPr lvl="1"/>
            <a:r>
              <a:rPr kumimoji="1" lang="en-US" altLang="zh-CN" sz="2000" b="1" dirty="0"/>
              <a:t>Linear </a:t>
            </a:r>
            <a:r>
              <a:rPr kumimoji="1" lang="zh-CN" altLang="en-US" sz="2000" b="1" dirty="0"/>
              <a:t>瓦片抽象节点节点到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如果两个抽象节点所代表的 </a:t>
            </a:r>
            <a:r>
              <a:rPr kumimoji="1" lang="en-US" altLang="zh-CN" sz="2000" dirty="0"/>
              <a:t>Linear </a:t>
            </a:r>
            <a:r>
              <a:rPr kumimoji="1" lang="zh-CN" altLang="en-US" sz="2000" dirty="0"/>
              <a:t>瓦片存在公有的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则存在边</a:t>
            </a:r>
            <a:endParaRPr kumimoji="1" lang="en-US" altLang="zh-CN" sz="2000" dirty="0"/>
          </a:p>
        </p:txBody>
      </p:sp>
    </p:spTree>
    <p:extLst>
      <p:ext uri="{BB962C8B-B14F-4D97-AF65-F5344CB8AC3E}">
        <p14:creationId xmlns:p14="http://schemas.microsoft.com/office/powerpoint/2010/main" val="4147191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4:</a:t>
            </a:r>
            <a:r>
              <a:rPr kumimoji="1" lang="zh-CN" altLang="en-US" dirty="0"/>
              <a:t> 瓦片权重计算</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16</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786063" y="1374845"/>
                <a:ext cx="10174396" cy="4981511"/>
              </a:xfrm>
            </p:spPr>
            <p:txBody>
              <a:bodyPr>
                <a:normAutofit/>
              </a:bodyPr>
              <a:lstStyle/>
              <a:p>
                <a:r>
                  <a:rPr kumimoji="1" lang="zh-CN" altLang="en-US" sz="2400" dirty="0"/>
                  <a:t>使用</a:t>
                </a:r>
                <a:r>
                  <a:rPr kumimoji="1" lang="en-US" altLang="zh-CN" sz="2400" dirty="0"/>
                  <a:t>Weighted </a:t>
                </a:r>
                <a:r>
                  <a:rPr kumimoji="1" lang="en-US" altLang="zh-CN" sz="2400" dirty="0" err="1"/>
                  <a:t>Pagerank</a:t>
                </a:r>
                <a:r>
                  <a:rPr kumimoji="1" lang="zh-CN" altLang="en-US" sz="2400" dirty="0"/>
                  <a:t>算法</a:t>
                </a:r>
                <a:endParaRPr kumimoji="1" lang="en-US" altLang="zh-CN" sz="2400" dirty="0"/>
              </a:p>
              <a:p>
                <a:pPr lvl="1"/>
                <a:r>
                  <a:rPr kumimoji="1" lang="en-US" altLang="zh-CN" sz="2160" dirty="0"/>
                  <a:t>Xing W, </a:t>
                </a:r>
                <a:r>
                  <a:rPr kumimoji="1" lang="en-US" altLang="zh-CN" sz="2160" dirty="0" err="1"/>
                  <a:t>Ghorbani</a:t>
                </a:r>
                <a:r>
                  <a:rPr kumimoji="1" lang="en-US" altLang="zh-CN" sz="2160" dirty="0"/>
                  <a:t> A. Weighted </a:t>
                </a:r>
                <a:r>
                  <a:rPr kumimoji="1" lang="en-US" altLang="zh-CN" sz="2160" dirty="0" err="1"/>
                  <a:t>pagerank</a:t>
                </a:r>
                <a:r>
                  <a:rPr kumimoji="1" lang="en-US" altLang="zh-CN" sz="2160" dirty="0"/>
                  <a:t> algorithm[C]//Proceedings. Second Annual Conference on Communication Networks and Services Research, 2004. IEEE, 2004: 305-314.</a:t>
                </a:r>
              </a:p>
              <a:p>
                <a:r>
                  <a:rPr kumimoji="1" lang="zh-CN" altLang="en-US" sz="2400" dirty="0"/>
                  <a:t>权重公式</a:t>
                </a:r>
                <a:endParaRPr kumimoji="1" lang="en-US" altLang="zh-CN" sz="2400" dirty="0"/>
              </a:p>
              <a:p>
                <a:pPr lvl="1"/>
                <a14:m>
                  <m:oMath xmlns:m="http://schemas.openxmlformats.org/officeDocument/2006/math">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)=(1−</m:t>
                    </m:r>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𝑑</m:t>
                    </m:r>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𝑑</m:t>
                    </m:r>
                    <m:limLow>
                      <m:limLowPr>
                        <m:ctrlPr>
                          <a:rPr lang="zh-CN" altLang="zh-CN" sz="3200" i="1">
                            <a:effectLst/>
                            <a:latin typeface="Cambria Math" panose="02040503050406030204" pitchFamily="18" charset="0"/>
                            <a:ea typeface="Cambria Math" panose="02040503050406030204" pitchFamily="18" charset="0"/>
                          </a:rPr>
                        </m:ctrlPr>
                      </m:limLowPr>
                      <m:e>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𝐵</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lim>
                    </m:limLow>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3200" i="1">
                            <a:effectLst/>
                            <a:latin typeface="Cambria Math" panose="02040503050406030204" pitchFamily="18" charset="0"/>
                            <a:ea typeface="Cambria Math" panose="02040503050406030204" pitchFamily="18" charset="0"/>
                          </a:rPr>
                        </m:ctrlPr>
                      </m:sSubSupPr>
                      <m:e>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𝑖𝑛</m:t>
                        </m:r>
                      </m:sup>
                    </m:sSubSup>
                    <m:sSubSup>
                      <m:sSubSupPr>
                        <m:ctrlPr>
                          <a:rPr lang="zh-CN" altLang="zh-CN" sz="3200" i="1">
                            <a:effectLst/>
                            <a:latin typeface="Cambria Math" panose="02040503050406030204" pitchFamily="18" charset="0"/>
                            <a:ea typeface="Cambria Math" panose="02040503050406030204" pitchFamily="18" charset="0"/>
                          </a:rPr>
                        </m:ctrlPr>
                      </m:sSubSupPr>
                      <m:e>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𝑜𝑢𝑡</m:t>
                        </m:r>
                      </m:sup>
                    </m:sSubSup>
                  </m:oMath>
                </a14:m>
                <a:endParaRPr lang="en-US" altLang="zh-CN" sz="3200" dirty="0">
                  <a:latin typeface="Times New Roman" panose="02020603050405020304" pitchFamily="18" charset="0"/>
                  <a:ea typeface="Times New Roman" panose="02020603050405020304" pitchFamily="18" charset="0"/>
                </a:endParaRPr>
              </a:p>
              <a:p>
                <a:r>
                  <a:rPr kumimoji="1" lang="zh-CN" altLang="en-US" sz="2400" dirty="0"/>
                  <a:t>对</a:t>
                </a:r>
                <a:r>
                  <a:rPr kumimoji="1" lang="en-US" altLang="zh-CN" sz="2400" dirty="0"/>
                  <a:t>Linear</a:t>
                </a:r>
                <a:r>
                  <a:rPr kumimoji="1" lang="zh-CN" altLang="en-US" sz="2400" dirty="0"/>
                  <a:t>瓦片</a:t>
                </a:r>
                <a:r>
                  <a:rPr kumimoji="1" lang="en-US" altLang="zh-CN" sz="2400" dirty="0"/>
                  <a:t>,</a:t>
                </a:r>
                <a:r>
                  <a:rPr kumimoji="1" lang="zh-CN" altLang="en-US" sz="2400" dirty="0"/>
                  <a:t>使用其约束中系数的方差作为权重</a:t>
                </a:r>
                <a:endParaRPr kumimoji="1" lang="zh-CN" altLang="zh-CN" sz="2400" dirty="0"/>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786063" y="1374845"/>
                <a:ext cx="10174396" cy="4981511"/>
              </a:xfrm>
              <a:blipFill>
                <a:blip r:embed="rId2"/>
                <a:stretch>
                  <a:fillRect l="-839" t="-2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0983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5:</a:t>
            </a:r>
            <a:r>
              <a:rPr kumimoji="1" lang="zh-CN" altLang="en-US" dirty="0"/>
              <a:t> 对线性瓦片的调整</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17</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786063" y="1374845"/>
                <a:ext cx="10174396" cy="4981511"/>
              </a:xfrm>
            </p:spPr>
            <p:txBody>
              <a:bodyPr>
                <a:normAutofit lnSpcReduction="10000"/>
              </a:bodyPr>
              <a:lstStyle/>
              <a:p>
                <a:r>
                  <a:rPr kumimoji="1" lang="zh-CN" altLang="en-US" sz="2400" dirty="0"/>
                  <a:t>为什么要调整</a:t>
                </a:r>
                <a:endParaRPr kumimoji="1" lang="en-US" altLang="zh-CN" sz="2400" dirty="0"/>
              </a:p>
              <a:p>
                <a:pPr lvl="1"/>
                <a:r>
                  <a:rPr kumimoji="1" lang="zh-CN" altLang="en-US" sz="1920" dirty="0"/>
                  <a:t>将线性瓦片抽象成一个顶点之后</a:t>
                </a:r>
                <a:r>
                  <a:rPr kumimoji="1" lang="en-US" altLang="zh-CN" sz="1920" dirty="0"/>
                  <a:t>, </a:t>
                </a:r>
                <a:r>
                  <a:rPr kumimoji="1" lang="zh-CN" altLang="en-US" sz="1920" dirty="0"/>
                  <a:t>对于瓦片中新增的节点</a:t>
                </a:r>
                <a:r>
                  <a:rPr kumimoji="1" lang="en-US" altLang="zh-CN" sz="1920" dirty="0"/>
                  <a:t>, </a:t>
                </a:r>
                <a:r>
                  <a:rPr kumimoji="1" lang="zh-CN" altLang="en-US" sz="1920" dirty="0"/>
                  <a:t>没有有效的排序标准</a:t>
                </a:r>
                <a:endParaRPr kumimoji="1" lang="en-US" altLang="zh-CN" sz="1920" dirty="0"/>
              </a:p>
              <a:p>
                <a:pPr lvl="1"/>
                <a:endParaRPr kumimoji="1" lang="en-US" altLang="zh-CN" sz="1920" dirty="0"/>
              </a:p>
              <a:p>
                <a:r>
                  <a:rPr kumimoji="1" lang="zh-CN" altLang="en-US" sz="2400" dirty="0"/>
                  <a:t>提出排序标准</a:t>
                </a:r>
                <a:endParaRPr kumimoji="1" lang="en-US" altLang="zh-CN" sz="2400" dirty="0"/>
              </a:p>
              <a:p>
                <a:pPr lvl="1"/>
                <a14:m>
                  <m:oMath xmlns:m="http://schemas.openxmlformats.org/officeDocument/2006/math">
                    <m:r>
                      <a:rPr lang="en-US" altLang="zh-CN" sz="2400" i="1" smtClean="0">
                        <a:effectLst/>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smtClean="0">
                        <a:effectLst/>
                        <a:latin typeface="Cambria Math" panose="02040503050406030204" pitchFamily="18" charset="0"/>
                        <a:ea typeface="Cambria Math" panose="02040503050406030204" pitchFamily="18" charset="0"/>
                        <a:cs typeface="Cambria Math" panose="02040503050406030204" pitchFamily="18" charset="0"/>
                      </a:rPr>
                      <m:t> =</m:t>
                    </m:r>
                    <m:limLow>
                      <m:limLowPr>
                        <m:ctrlPr>
                          <a:rPr lang="zh-CN" altLang="zh-CN" sz="2400" i="1">
                            <a:effectLst/>
                            <a:latin typeface="Cambria Math" panose="02040503050406030204" pitchFamily="18" charset="0"/>
                            <a:ea typeface="Cambria Math" panose="02040503050406030204" pitchFamily="18" charset="0"/>
                          </a:rPr>
                        </m:ctrlPr>
                      </m:limLowPr>
                      <m:e>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𝑜𝑡h𝑒𝑟</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𝑡𝑖𝑙𝑒𝑠</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lim>
                    </m:limLow>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𝑓𝑖𝑒𝑙𝑑</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𝑜𝑓</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𝑡𝑖𝑙𝑒</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oMath>
                </a14:m>
                <a:endParaRPr lang="en-US" altLang="zh-CN" sz="2400" dirty="0">
                  <a:effectLst/>
                  <a:latin typeface="Times New Roman" panose="02020603050405020304" pitchFamily="18" charset="0"/>
                  <a:ea typeface="Times New Roman" panose="02020603050405020304" pitchFamily="18" charset="0"/>
                </a:endParaRPr>
              </a:p>
              <a:p>
                <a:pPr lvl="1"/>
                <a:endParaRPr lang="en-US" altLang="zh-CN" sz="2400" dirty="0">
                  <a:effectLst/>
                  <a:latin typeface="Times New Roman" panose="02020603050405020304" pitchFamily="18" charset="0"/>
                  <a:ea typeface="Times New Roman" panose="02020603050405020304" pitchFamily="18" charset="0"/>
                </a:endParaRPr>
              </a:p>
              <a:p>
                <a:r>
                  <a:rPr kumimoji="1" lang="zh-CN" altLang="en-US" sz="2400" dirty="0"/>
                  <a:t>原因</a:t>
                </a:r>
                <a:endParaRPr kumimoji="1" lang="en-US" altLang="zh-CN" sz="2400" dirty="0"/>
              </a:p>
              <a:p>
                <a:pPr lvl="1"/>
                <a:r>
                  <a:rPr kumimoji="1" lang="zh-CN" altLang="en-US" sz="1920" dirty="0"/>
                  <a:t>在线性瓦片中引入的新变量</a:t>
                </a:r>
                <a:r>
                  <a:rPr kumimoji="1" lang="en-US" altLang="zh-CN" sz="1920" dirty="0"/>
                  <a:t>, </a:t>
                </a:r>
                <a:r>
                  <a:rPr kumimoji="1" lang="zh-CN" altLang="en-US" sz="1920" dirty="0"/>
                  <a:t>其在其他线性瓦片中出现的情况某种程度上反映了其在整个约束组中的重要程度</a:t>
                </a:r>
                <a:endParaRPr kumimoji="1" lang="en-US" altLang="zh-CN" sz="1920" dirty="0"/>
              </a:p>
              <a:p>
                <a:pPr lvl="1"/>
                <a:r>
                  <a:rPr kumimoji="1" lang="zh-CN" altLang="en-US" sz="1920" dirty="0"/>
                  <a:t>如果某些新变量只在本身的约束中出现</a:t>
                </a:r>
                <a:r>
                  <a:rPr kumimoji="1" lang="en-US" altLang="zh-CN" sz="1920" dirty="0"/>
                  <a:t>, </a:t>
                </a:r>
                <a:r>
                  <a:rPr kumimoji="1" lang="zh-CN" altLang="en-US" sz="1920" dirty="0"/>
                  <a:t>他们的权重都将为 </a:t>
                </a:r>
                <a:r>
                  <a:rPr kumimoji="1" lang="en-US" altLang="zh-CN" sz="1920" dirty="0"/>
                  <a:t>0.</a:t>
                </a:r>
                <a:endParaRPr kumimoji="1" lang="zh-CN" altLang="zh-CN" sz="1920" dirty="0"/>
              </a:p>
              <a:p>
                <a:pPr lvl="1"/>
                <a:endParaRPr kumimoji="1" lang="en-US" altLang="zh-CN" sz="1920" dirty="0"/>
              </a:p>
              <a:p>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786063" y="1374845"/>
                <a:ext cx="10174396" cy="4981511"/>
              </a:xfrm>
              <a:blipFill>
                <a:blip r:embed="rId2"/>
                <a:stretch>
                  <a:fillRect l="-839" t="-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955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感谢您的倾听</a:t>
            </a:r>
            <a:r>
              <a:rPr kumimoji="1" lang="en-US" altLang="zh-CN" b="1" dirty="0"/>
              <a:t>!</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26263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D6E33-0E6E-AA4B-A39D-011517B2B7B9}"/>
              </a:ext>
            </a:extLst>
          </p:cNvPr>
          <p:cNvSpPr>
            <a:spLocks noGrp="1"/>
          </p:cNvSpPr>
          <p:nvPr>
            <p:ph type="title"/>
          </p:nvPr>
        </p:nvSpPr>
        <p:spPr>
          <a:xfrm>
            <a:off x="1158240" y="274639"/>
            <a:ext cx="9875520" cy="1080530"/>
          </a:xfrm>
        </p:spPr>
        <p:txBody>
          <a:bodyPr/>
          <a:lstStyle/>
          <a:p>
            <a:r>
              <a:rPr kumimoji="1" lang="zh-CN" altLang="en-US" dirty="0"/>
              <a:t>目录</a:t>
            </a:r>
          </a:p>
        </p:txBody>
      </p:sp>
      <p:sp>
        <p:nvSpPr>
          <p:cNvPr id="4" name="灯片编号占位符 3">
            <a:extLst>
              <a:ext uri="{FF2B5EF4-FFF2-40B4-BE49-F238E27FC236}">
                <a16:creationId xmlns:a16="http://schemas.microsoft.com/office/drawing/2014/main" id="{AD856ACA-3890-6646-973B-54397C209014}"/>
              </a:ext>
            </a:extLst>
          </p:cNvPr>
          <p:cNvSpPr>
            <a:spLocks noGrp="1"/>
          </p:cNvSpPr>
          <p:nvPr>
            <p:ph type="sldNum" sz="quarter" idx="12"/>
          </p:nvPr>
        </p:nvSpPr>
        <p:spPr>
          <a:xfrm>
            <a:off x="8473440" y="6356355"/>
            <a:ext cx="2560320" cy="365125"/>
          </a:xfrm>
        </p:spPr>
        <p:txBody>
          <a:bodyPr/>
          <a:lstStyle/>
          <a:p>
            <a:pPr defTabSz="1097280"/>
            <a:fld id="{ADE361C3-C043-4A6E-BDCE-8DA1E7D90A3B}" type="slidenum">
              <a:rPr lang="zh-CN" altLang="en-US">
                <a:solidFill>
                  <a:srgbClr val="000000">
                    <a:tint val="75000"/>
                  </a:srgbClr>
                </a:solidFill>
              </a:rPr>
              <a:pPr defTabSz="1097280"/>
              <a:t>2</a:t>
            </a:fld>
            <a:endParaRPr lang="zh-CN" altLang="en-US">
              <a:solidFill>
                <a:srgbClr val="000000">
                  <a:tint val="75000"/>
                </a:srgbClr>
              </a:solidFill>
            </a:endParaRPr>
          </a:p>
        </p:txBody>
      </p:sp>
      <p:sp>
        <p:nvSpPr>
          <p:cNvPr id="8" name="内容占位符 7">
            <a:extLst>
              <a:ext uri="{FF2B5EF4-FFF2-40B4-BE49-F238E27FC236}">
                <a16:creationId xmlns:a16="http://schemas.microsoft.com/office/drawing/2014/main" id="{9066F415-CE51-3EEF-963C-0EDF66E65B78}"/>
              </a:ext>
            </a:extLst>
          </p:cNvPr>
          <p:cNvSpPr txBox="1">
            <a:spLocks noGrp="1"/>
          </p:cNvSpPr>
          <p:nvPr>
            <p:ph idx="1"/>
          </p:nvPr>
        </p:nvSpPr>
        <p:spPr>
          <a:xfrm>
            <a:off x="1158240" y="1600200"/>
            <a:ext cx="9875520" cy="4135106"/>
          </a:xfrm>
          <a:prstGeom prst="rect">
            <a:avLst/>
          </a:prstGeom>
          <a:noFill/>
        </p:spPr>
        <p:txBody>
          <a:bodyPr wrap="square" rtlCol="0">
            <a:spAutoFit/>
          </a:bodyPr>
          <a:lstStyle/>
          <a:p>
            <a:r>
              <a:rPr kumimoji="1" lang="zh-CN" altLang="en-US" sz="2880" dirty="0"/>
              <a:t>预期进度</a:t>
            </a:r>
            <a:endParaRPr kumimoji="1" lang="en-US" altLang="zh-CN" sz="2880" dirty="0"/>
          </a:p>
          <a:p>
            <a:r>
              <a:rPr kumimoji="1" lang="zh-CN" altLang="en-US" sz="2880" dirty="0"/>
              <a:t>目前成果</a:t>
            </a:r>
            <a:r>
              <a:rPr kumimoji="1" lang="en-US" altLang="zh-CN" sz="2880" dirty="0"/>
              <a:t>1</a:t>
            </a:r>
          </a:p>
          <a:p>
            <a:r>
              <a:rPr kumimoji="1" lang="zh-CN" altLang="en-US" sz="2880" dirty="0"/>
              <a:t>目前成果</a:t>
            </a:r>
            <a:r>
              <a:rPr kumimoji="1" lang="en-US" altLang="zh-CN" sz="2880" dirty="0"/>
              <a:t>2</a:t>
            </a:r>
          </a:p>
          <a:p>
            <a:r>
              <a:rPr kumimoji="1" lang="zh-CN" altLang="en-US" sz="2880" dirty="0"/>
              <a:t>目前成果</a:t>
            </a:r>
            <a:r>
              <a:rPr kumimoji="1" lang="en-US" altLang="zh-CN" sz="2880" dirty="0"/>
              <a:t>3</a:t>
            </a:r>
          </a:p>
          <a:p>
            <a:r>
              <a:rPr kumimoji="1" lang="zh-CN" altLang="en-US" sz="2880" dirty="0"/>
              <a:t>目前成果</a:t>
            </a:r>
            <a:r>
              <a:rPr kumimoji="1" lang="en-US" altLang="zh-CN" sz="2880" dirty="0"/>
              <a:t>4</a:t>
            </a:r>
          </a:p>
          <a:p>
            <a:r>
              <a:rPr kumimoji="1" lang="zh-CN" altLang="en-US" sz="2880" dirty="0"/>
              <a:t>目前成果</a:t>
            </a:r>
            <a:r>
              <a:rPr kumimoji="1" lang="en-US" altLang="zh-CN" sz="2880" dirty="0"/>
              <a:t>5</a:t>
            </a:r>
          </a:p>
        </p:txBody>
      </p:sp>
    </p:spTree>
    <p:extLst>
      <p:ext uri="{BB962C8B-B14F-4D97-AF65-F5344CB8AC3E}">
        <p14:creationId xmlns:p14="http://schemas.microsoft.com/office/powerpoint/2010/main" val="312445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预期进度</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99209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7212-F12A-D74A-92BD-E30CFBD4760A}"/>
              </a:ext>
            </a:extLst>
          </p:cNvPr>
          <p:cNvSpPr>
            <a:spLocks noGrp="1"/>
          </p:cNvSpPr>
          <p:nvPr>
            <p:ph type="title"/>
          </p:nvPr>
        </p:nvSpPr>
        <p:spPr/>
        <p:txBody>
          <a:bodyPr/>
          <a:lstStyle/>
          <a:p>
            <a:r>
              <a:rPr kumimoji="1" lang="zh-CN" altLang="en-US" dirty="0"/>
              <a:t>预期进度</a:t>
            </a:r>
          </a:p>
        </p:txBody>
      </p:sp>
      <p:sp>
        <p:nvSpPr>
          <p:cNvPr id="4" name="灯片编号占位符 3">
            <a:extLst>
              <a:ext uri="{FF2B5EF4-FFF2-40B4-BE49-F238E27FC236}">
                <a16:creationId xmlns:a16="http://schemas.microsoft.com/office/drawing/2014/main" id="{A388E478-06E9-5246-A637-C9DCE4E63FD9}"/>
              </a:ext>
            </a:extLst>
          </p:cNvPr>
          <p:cNvSpPr>
            <a:spLocks noGrp="1"/>
          </p:cNvSpPr>
          <p:nvPr>
            <p:ph type="sldNum" sz="quarter" idx="12"/>
          </p:nvPr>
        </p:nvSpPr>
        <p:spPr/>
        <p:txBody>
          <a:bodyPr/>
          <a:lstStyle/>
          <a:p>
            <a:pPr defTabSz="1097280"/>
            <a:fld id="{ADE361C3-C043-4A6E-BDCE-8DA1E7D90A3B}" type="slidenum">
              <a:rPr lang="zh-CN" altLang="en-US">
                <a:solidFill>
                  <a:srgbClr val="000000">
                    <a:tint val="75000"/>
                  </a:srgbClr>
                </a:solidFill>
              </a:rPr>
              <a:pPr defTabSz="1097280"/>
              <a:t>4</a:t>
            </a:fld>
            <a:endParaRPr lang="zh-CN" altLang="en-US">
              <a:solidFill>
                <a:srgbClr val="000000">
                  <a:tint val="75000"/>
                </a:srgbClr>
              </a:solidFill>
            </a:endParaRPr>
          </a:p>
        </p:txBody>
      </p:sp>
      <p:graphicFrame>
        <p:nvGraphicFramePr>
          <p:cNvPr id="7" name="表格 7">
            <a:extLst>
              <a:ext uri="{FF2B5EF4-FFF2-40B4-BE49-F238E27FC236}">
                <a16:creationId xmlns:a16="http://schemas.microsoft.com/office/drawing/2014/main" id="{6C434E3A-1C7E-3BC6-82CE-DF23BDA4A6E2}"/>
              </a:ext>
            </a:extLst>
          </p:cNvPr>
          <p:cNvGraphicFramePr>
            <a:graphicFrameLocks noGrp="1"/>
          </p:cNvGraphicFramePr>
          <p:nvPr>
            <p:ph idx="1"/>
          </p:nvPr>
        </p:nvGraphicFramePr>
        <p:xfrm>
          <a:off x="1158240" y="1600200"/>
          <a:ext cx="9875520" cy="4392168"/>
        </p:xfrm>
        <a:graphic>
          <a:graphicData uri="http://schemas.openxmlformats.org/drawingml/2006/table">
            <a:tbl>
              <a:tblPr firstRow="1" bandRow="1">
                <a:tableStyleId>{5C22544A-7EE6-4342-B048-85BDC9FD1C3A}</a:tableStyleId>
              </a:tblPr>
              <a:tblGrid>
                <a:gridCol w="1999834">
                  <a:extLst>
                    <a:ext uri="{9D8B030D-6E8A-4147-A177-3AD203B41FA5}">
                      <a16:colId xmlns:a16="http://schemas.microsoft.com/office/drawing/2014/main" val="39694728"/>
                    </a:ext>
                  </a:extLst>
                </a:gridCol>
                <a:gridCol w="1641782">
                  <a:extLst>
                    <a:ext uri="{9D8B030D-6E8A-4147-A177-3AD203B41FA5}">
                      <a16:colId xmlns:a16="http://schemas.microsoft.com/office/drawing/2014/main" val="3797062645"/>
                    </a:ext>
                  </a:extLst>
                </a:gridCol>
                <a:gridCol w="1987421">
                  <a:extLst>
                    <a:ext uri="{9D8B030D-6E8A-4147-A177-3AD203B41FA5}">
                      <a16:colId xmlns:a16="http://schemas.microsoft.com/office/drawing/2014/main" val="368964166"/>
                    </a:ext>
                  </a:extLst>
                </a:gridCol>
                <a:gridCol w="4246483">
                  <a:extLst>
                    <a:ext uri="{9D8B030D-6E8A-4147-A177-3AD203B41FA5}">
                      <a16:colId xmlns:a16="http://schemas.microsoft.com/office/drawing/2014/main" val="224139414"/>
                    </a:ext>
                  </a:extLst>
                </a:gridCol>
              </a:tblGrid>
              <a:tr h="504749">
                <a:tc>
                  <a:txBody>
                    <a:bodyPr/>
                    <a:lstStyle/>
                    <a:p>
                      <a:pPr algn="ctr"/>
                      <a:r>
                        <a:rPr lang="zh-CN" altLang="en-US" sz="2600" dirty="0"/>
                        <a:t>阶段</a:t>
                      </a:r>
                    </a:p>
                  </a:txBody>
                  <a:tcPr marL="109728" marR="109728" marT="54864" marB="54864"/>
                </a:tc>
                <a:tc>
                  <a:txBody>
                    <a:bodyPr/>
                    <a:lstStyle/>
                    <a:p>
                      <a:pPr algn="ctr"/>
                      <a:r>
                        <a:rPr lang="zh-CN" altLang="en-US" sz="2600" dirty="0"/>
                        <a:t>开始时间</a:t>
                      </a:r>
                    </a:p>
                  </a:txBody>
                  <a:tcPr marL="109728" marR="109728" marT="54864" marB="54864"/>
                </a:tc>
                <a:tc>
                  <a:txBody>
                    <a:bodyPr/>
                    <a:lstStyle/>
                    <a:p>
                      <a:pPr algn="ctr"/>
                      <a:r>
                        <a:rPr lang="zh-CN" altLang="en-US" sz="2600" dirty="0"/>
                        <a:t>结束时间</a:t>
                      </a:r>
                    </a:p>
                  </a:txBody>
                  <a:tcPr marL="109728" marR="109728" marT="54864" marB="54864"/>
                </a:tc>
                <a:tc>
                  <a:txBody>
                    <a:bodyPr/>
                    <a:lstStyle/>
                    <a:p>
                      <a:pPr algn="ctr"/>
                      <a:r>
                        <a:rPr lang="zh-CN" altLang="en-US" sz="2600" dirty="0"/>
                        <a:t>目标</a:t>
                      </a:r>
                    </a:p>
                  </a:txBody>
                  <a:tcPr marL="109728" marR="109728" marT="54864" marB="54864"/>
                </a:tc>
                <a:extLst>
                  <a:ext uri="{0D108BD9-81ED-4DB2-BD59-A6C34878D82A}">
                    <a16:rowId xmlns:a16="http://schemas.microsoft.com/office/drawing/2014/main" val="2084660440"/>
                  </a:ext>
                </a:extLst>
              </a:tr>
              <a:tr h="1024128">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初期了解</a:t>
                      </a: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2023.1.15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初步了解</a:t>
                      </a:r>
                      <a:r>
                        <a:rPr kumimoji="1" lang="en-US" sz="1700" b="0" i="0" kern="1200" dirty="0" err="1">
                          <a:solidFill>
                            <a:schemeClr val="tx1">
                              <a:lumMod val="75000"/>
                              <a:lumOff val="25000"/>
                            </a:schemeClr>
                          </a:solidFill>
                          <a:latin typeface="+mn-lt"/>
                          <a:ea typeface="微软雅黑" panose="020B0503020204020204" pitchFamily="34" charset="-122"/>
                          <a:cs typeface="Times New Roman" panose="02020603050405020304" pitchFamily="18" charset="0"/>
                        </a:rPr>
                        <a:t>Circom</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和</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的相关背景知识，调研主流编译器，总结等价</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约束生成的规律。</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853836478"/>
                  </a:ext>
                </a:extLst>
              </a:tr>
              <a:tr h="1024128">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1</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查阅相关文献和外文资料，熟悉数据流图的特点，设计数据流图表达</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中的数据关系。</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850025451"/>
                  </a:ext>
                </a:extLst>
              </a:tr>
              <a:tr h="512064">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制定根据数据流图生成</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范式的规则。</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939059247"/>
                  </a:ext>
                </a:extLst>
              </a:tr>
              <a:tr h="768096">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实际操作及编程</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设计并完成范式生成的算法，使之能够正确运行</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149808298"/>
                  </a:ext>
                </a:extLst>
              </a:tr>
              <a:tr h="512064">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论文撰写</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2023.5.5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毕业论文的撰写、修改以及完善</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480338671"/>
                  </a:ext>
                </a:extLst>
              </a:tr>
            </a:tbl>
          </a:graphicData>
        </a:graphic>
      </p:graphicFrame>
    </p:spTree>
    <p:extLst>
      <p:ext uri="{BB962C8B-B14F-4D97-AF65-F5344CB8AC3E}">
        <p14:creationId xmlns:p14="http://schemas.microsoft.com/office/powerpoint/2010/main" val="401385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目前成果</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180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6</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158240" y="1600201"/>
            <a:ext cx="9875520" cy="4756153"/>
          </a:xfrm>
        </p:spPr>
        <p:txBody>
          <a:bodyPr>
            <a:normAutofit/>
          </a:bodyPr>
          <a:lstStyle/>
          <a:p>
            <a:r>
              <a:rPr kumimoji="1" lang="zh-CN" altLang="en-US" sz="1920" dirty="0"/>
              <a:t>将每一个约束按照</a:t>
            </a:r>
            <a:r>
              <a:rPr kumimoji="1" lang="en-US" altLang="zh-CN" sz="1920" dirty="0"/>
              <a:t>a*b=c</a:t>
            </a:r>
            <a:r>
              <a:rPr kumimoji="1" lang="zh-CN" altLang="en-US" sz="1920" dirty="0"/>
              <a:t>转换为算式</a:t>
            </a:r>
            <a:r>
              <a:rPr kumimoji="1" lang="en-US" altLang="zh-CN" sz="1920" dirty="0"/>
              <a:t>,</a:t>
            </a:r>
            <a:r>
              <a:rPr kumimoji="1" lang="zh-CN" altLang="en-US" sz="1920" dirty="0"/>
              <a:t>比如</a:t>
            </a:r>
            <a:endParaRPr kumimoji="1" lang="en-US" altLang="zh-CN" sz="1920" dirty="0"/>
          </a:p>
          <a:p>
            <a:endParaRPr kumimoji="1" lang="en-US" altLang="zh-CN" sz="1920" dirty="0"/>
          </a:p>
          <a:p>
            <a:endParaRPr kumimoji="1" lang="en-US" altLang="zh-CN" sz="1920" dirty="0"/>
          </a:p>
          <a:p>
            <a:r>
              <a:rPr kumimoji="1" lang="zh-CN" altLang="en-US" sz="1920" dirty="0"/>
              <a:t>将原</a:t>
            </a:r>
            <a:r>
              <a:rPr kumimoji="1" lang="en-US" altLang="zh-CN" sz="1920" dirty="0"/>
              <a:t>R1CS </a:t>
            </a:r>
            <a:r>
              <a:rPr kumimoji="1" lang="zh-CN" altLang="en-US" sz="1920" dirty="0"/>
              <a:t>中每一个约束</a:t>
            </a:r>
            <a:r>
              <a:rPr kumimoji="1" lang="en-US" altLang="zh-CN" sz="1920" dirty="0"/>
              <a:t>, </a:t>
            </a:r>
            <a:r>
              <a:rPr kumimoji="1" lang="zh-CN" altLang="en-US" sz="1920" dirty="0"/>
              <a:t>都化成这样的算式</a:t>
            </a:r>
            <a:r>
              <a:rPr kumimoji="1" lang="en-US" altLang="zh-CN" sz="1920" dirty="0"/>
              <a:t>, </a:t>
            </a:r>
            <a:r>
              <a:rPr kumimoji="1" lang="zh-CN" altLang="en-US" sz="1920" dirty="0"/>
              <a:t>再将其结合在一起</a:t>
            </a:r>
            <a:endParaRPr kumimoji="1" lang="en-US" altLang="zh-CN" sz="1920" dirty="0"/>
          </a:p>
          <a:p>
            <a:r>
              <a:rPr kumimoji="1" lang="zh-CN" altLang="en-US" sz="1920" dirty="0"/>
              <a:t>得到一个以</a:t>
            </a:r>
            <a:r>
              <a:rPr kumimoji="1" lang="en-US" altLang="zh-CN" sz="1920" dirty="0"/>
              <a:t>DAG </a:t>
            </a:r>
            <a:r>
              <a:rPr kumimoji="1" lang="zh-CN" altLang="en-US" sz="1920" dirty="0"/>
              <a:t>形式存储的含有公共子式的算式树</a:t>
            </a:r>
            <a:r>
              <a:rPr kumimoji="1" lang="en-US" altLang="zh-CN" sz="1920" dirty="0"/>
              <a:t>,</a:t>
            </a:r>
            <a:r>
              <a:rPr kumimoji="1" lang="zh-CN" altLang="en-US" sz="1920" dirty="0"/>
              <a:t> </a:t>
            </a:r>
            <a:endParaRPr kumimoji="1" lang="en-US" altLang="zh-CN" sz="1920" dirty="0"/>
          </a:p>
          <a:p>
            <a:pPr lvl="1"/>
            <a:endParaRPr kumimoji="1" lang="en-US" altLang="zh-CN" sz="1680" dirty="0"/>
          </a:p>
        </p:txBody>
      </p:sp>
      <p:pic>
        <p:nvPicPr>
          <p:cNvPr id="8" name="图片 7">
            <a:extLst>
              <a:ext uri="{FF2B5EF4-FFF2-40B4-BE49-F238E27FC236}">
                <a16:creationId xmlns:a16="http://schemas.microsoft.com/office/drawing/2014/main" id="{8F8B1663-B8E9-611D-AA02-A8A2EA00CA9B}"/>
              </a:ext>
            </a:extLst>
          </p:cNvPr>
          <p:cNvPicPr>
            <a:picLocks noChangeAspect="1"/>
          </p:cNvPicPr>
          <p:nvPr/>
        </p:nvPicPr>
        <p:blipFill>
          <a:blip r:embed="rId2"/>
          <a:stretch>
            <a:fillRect/>
          </a:stretch>
        </p:blipFill>
        <p:spPr>
          <a:xfrm>
            <a:off x="1693306" y="2141621"/>
            <a:ext cx="8805388" cy="874294"/>
          </a:xfrm>
          <a:prstGeom prst="rect">
            <a:avLst/>
          </a:prstGeom>
        </p:spPr>
      </p:pic>
    </p:spTree>
    <p:extLst>
      <p:ext uri="{BB962C8B-B14F-4D97-AF65-F5344CB8AC3E}">
        <p14:creationId xmlns:p14="http://schemas.microsoft.com/office/powerpoint/2010/main" val="136448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7</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158240" y="1600201"/>
            <a:ext cx="9875520" cy="4756153"/>
          </a:xfrm>
        </p:spPr>
        <p:txBody>
          <a:bodyPr>
            <a:normAutofit/>
          </a:bodyPr>
          <a:lstStyle/>
          <a:p>
            <a:r>
              <a:rPr kumimoji="1" lang="zh-CN" altLang="en-US" sz="2160" dirty="0"/>
              <a:t>第一次尝试</a:t>
            </a:r>
            <a:r>
              <a:rPr kumimoji="1" lang="en-US" altLang="zh-CN" sz="2160" dirty="0"/>
              <a:t>: </a:t>
            </a:r>
            <a:r>
              <a:rPr kumimoji="1" lang="zh-CN" altLang="en-US" sz="2160" dirty="0"/>
              <a:t>将运算符和变量的</a:t>
            </a:r>
            <a:r>
              <a:rPr kumimoji="1" lang="en-US" altLang="zh-CN" sz="2160" dirty="0"/>
              <a:t>node</a:t>
            </a:r>
            <a:r>
              <a:rPr kumimoji="1" lang="zh-CN" altLang="en-US" sz="2160" dirty="0"/>
              <a:t>类型分开</a:t>
            </a:r>
            <a:endParaRPr kumimoji="1" lang="en-US" altLang="zh-CN" sz="2160" dirty="0"/>
          </a:p>
          <a:p>
            <a:pPr lvl="1"/>
            <a:r>
              <a:rPr kumimoji="1" lang="en-US" altLang="zh-CN" sz="1920" dirty="0"/>
              <a:t>R1CS</a:t>
            </a:r>
            <a:r>
              <a:rPr kumimoji="1" lang="zh-CN" altLang="en-US" sz="1920" dirty="0"/>
              <a:t>约束间合并方式不同</a:t>
            </a:r>
            <a:r>
              <a:rPr kumimoji="1" lang="en-US" altLang="zh-CN" sz="1920" dirty="0"/>
              <a:t>, </a:t>
            </a:r>
            <a:r>
              <a:rPr kumimoji="1" lang="zh-CN" altLang="en-US" sz="1920" dirty="0"/>
              <a:t>即当中间变量选取不同时</a:t>
            </a:r>
            <a:r>
              <a:rPr kumimoji="1" lang="en-US" altLang="zh-CN" sz="1920" dirty="0"/>
              <a:t>, </a:t>
            </a:r>
            <a:r>
              <a:rPr kumimoji="1" lang="zh-CN" altLang="en-US" sz="1920" dirty="0"/>
              <a:t>建立的数据流树不同</a:t>
            </a:r>
            <a:r>
              <a:rPr kumimoji="1" lang="en-US" altLang="zh-CN" sz="1920" dirty="0"/>
              <a:t> </a:t>
            </a:r>
          </a:p>
          <a:p>
            <a:pPr lvl="1"/>
            <a:r>
              <a:rPr kumimoji="1" lang="zh-CN" altLang="en-US" sz="1920" dirty="0"/>
              <a:t>树的结构复杂</a:t>
            </a:r>
            <a:r>
              <a:rPr kumimoji="1" lang="en-US" altLang="zh-CN" sz="1920" dirty="0"/>
              <a:t>, </a:t>
            </a:r>
            <a:r>
              <a:rPr kumimoji="1" lang="zh-CN" altLang="en-US" sz="1920" dirty="0"/>
              <a:t>导致需要考虑情况很多</a:t>
            </a:r>
            <a:r>
              <a:rPr kumimoji="1" lang="en-US" altLang="zh-CN" sz="1920" dirty="0"/>
              <a:t>, </a:t>
            </a:r>
            <a:r>
              <a:rPr kumimoji="1" lang="zh-CN" altLang="en-US" sz="1920" dirty="0"/>
              <a:t>算法实现较为复杂困难</a:t>
            </a:r>
          </a:p>
          <a:p>
            <a:r>
              <a:rPr kumimoji="1" lang="zh-CN" altLang="en-US" sz="2160" dirty="0"/>
              <a:t>第二次尝试</a:t>
            </a:r>
            <a:r>
              <a:rPr kumimoji="1" lang="en-US" altLang="zh-CN" sz="2160" dirty="0"/>
              <a:t>: </a:t>
            </a:r>
            <a:r>
              <a:rPr kumimoji="1" lang="zh-CN" altLang="en-US" sz="2160" dirty="0"/>
              <a:t>使用一种</a:t>
            </a:r>
            <a:r>
              <a:rPr kumimoji="1" lang="en-US" altLang="zh-CN" sz="2160" dirty="0"/>
              <a:t>node</a:t>
            </a:r>
          </a:p>
          <a:p>
            <a:pPr lvl="1"/>
            <a:r>
              <a:rPr kumimoji="1" lang="zh-CN" altLang="en-US" sz="1920" dirty="0"/>
              <a:t>使用</a:t>
            </a:r>
            <a:r>
              <a:rPr kumimoji="1" lang="en-US" altLang="zh-CN" sz="1920" dirty="0"/>
              <a:t>node id</a:t>
            </a:r>
            <a:r>
              <a:rPr kumimoji="1" lang="zh-CN" altLang="en-US" sz="1920" dirty="0"/>
              <a:t>标识</a:t>
            </a:r>
            <a:r>
              <a:rPr kumimoji="1" lang="en-US" altLang="zh-CN" sz="1920" dirty="0"/>
              <a:t>node</a:t>
            </a:r>
          </a:p>
          <a:p>
            <a:pPr lvl="1"/>
            <a:r>
              <a:rPr kumimoji="1" lang="en-US" altLang="zh-CN" sz="1920" dirty="0"/>
              <a:t>Node</a:t>
            </a:r>
            <a:r>
              <a:rPr kumimoji="1" lang="zh-CN" altLang="en-US" sz="1920" dirty="0"/>
              <a:t>中包含运算符信息</a:t>
            </a:r>
            <a:endParaRPr kumimoji="1" lang="en-US" altLang="zh-CN" sz="1920" dirty="0"/>
          </a:p>
          <a:p>
            <a:pPr marL="548640" lvl="1" indent="0">
              <a:buNone/>
            </a:pPr>
            <a:r>
              <a:rPr kumimoji="1" lang="zh-CN" altLang="en-US" sz="1920" dirty="0"/>
              <a:t>    以便查看其生成方式</a:t>
            </a:r>
            <a:endParaRPr kumimoji="1" lang="en-US" altLang="zh-CN" sz="1920" dirty="0"/>
          </a:p>
        </p:txBody>
      </p:sp>
      <p:pic>
        <p:nvPicPr>
          <p:cNvPr id="5" name="图片 4">
            <a:extLst>
              <a:ext uri="{FF2B5EF4-FFF2-40B4-BE49-F238E27FC236}">
                <a16:creationId xmlns:a16="http://schemas.microsoft.com/office/drawing/2014/main" id="{CAEB431E-D581-B9E6-8545-BBCB98D33D43}"/>
              </a:ext>
            </a:extLst>
          </p:cNvPr>
          <p:cNvPicPr>
            <a:picLocks noChangeAspect="1"/>
          </p:cNvPicPr>
          <p:nvPr/>
        </p:nvPicPr>
        <p:blipFill>
          <a:blip r:embed="rId2"/>
          <a:stretch>
            <a:fillRect/>
          </a:stretch>
        </p:blipFill>
        <p:spPr>
          <a:xfrm>
            <a:off x="5136962" y="3889035"/>
            <a:ext cx="5896798" cy="2467319"/>
          </a:xfrm>
          <a:prstGeom prst="rect">
            <a:avLst/>
          </a:prstGeom>
        </p:spPr>
      </p:pic>
    </p:spTree>
    <p:extLst>
      <p:ext uri="{BB962C8B-B14F-4D97-AF65-F5344CB8AC3E}">
        <p14:creationId xmlns:p14="http://schemas.microsoft.com/office/powerpoint/2010/main" val="169684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084939" y="1600203"/>
                <a:ext cx="9875520" cy="4756153"/>
              </a:xfrm>
            </p:spPr>
            <p:txBody>
              <a:bodyPr>
                <a:normAutofit/>
              </a:bodyPr>
              <a:lstStyle/>
              <a:p>
                <a:r>
                  <a:rPr kumimoji="1" lang="zh-CN" altLang="en-US" sz="2400" dirty="0"/>
                  <a:t>以</a:t>
                </a:r>
                <a14:m>
                  <m:oMath xmlns:m="http://schemas.openxmlformats.org/officeDocument/2006/math">
                    <m:sSup>
                      <m:sSupPr>
                        <m:ctrlPr>
                          <a:rPr kumimoji="1" lang="en-US" altLang="zh-CN" sz="2400" i="1">
                            <a:latin typeface="Cambria Math" panose="02040503050406030204" pitchFamily="18" charset="0"/>
                          </a:rPr>
                        </m:ctrlPr>
                      </m:sSupPr>
                      <m:e>
                        <m:r>
                          <m:rPr>
                            <m:sty m:val="p"/>
                          </m:rPr>
                          <a:rPr kumimoji="1" lang="en-US" altLang="zh-CN" sz="2400" i="1">
                            <a:latin typeface="Cambria Math" panose="02040503050406030204" pitchFamily="18" charset="0"/>
                          </a:rPr>
                          <m:t>x</m:t>
                        </m:r>
                      </m:e>
                      <m:sup>
                        <m:r>
                          <a:rPr kumimoji="1" lang="en-US" altLang="zh-CN" sz="2400" i="1">
                            <a:latin typeface="Cambria Math" panose="02040503050406030204" pitchFamily="18" charset="0"/>
                          </a:rPr>
                          <m:t>3</m:t>
                        </m:r>
                      </m:sup>
                    </m:sSup>
                    <m:r>
                      <a:rPr kumimoji="1" lang="en-US" altLang="zh-CN" sz="2400" i="1">
                        <a:latin typeface="Cambria Math" panose="02040503050406030204" pitchFamily="18" charset="0"/>
                      </a:rPr>
                      <m:t>+</m:t>
                    </m:r>
                    <m:r>
                      <m:rPr>
                        <m:sty m:val="p"/>
                      </m:rPr>
                      <a:rPr kumimoji="1" lang="en-US" altLang="zh-CN" sz="2400" i="1">
                        <a:latin typeface="Cambria Math" panose="02040503050406030204" pitchFamily="18" charset="0"/>
                      </a:rPr>
                      <m:t>x</m:t>
                    </m:r>
                    <m:r>
                      <a:rPr kumimoji="1" lang="en-US" altLang="zh-CN" sz="2400" i="1">
                        <a:latin typeface="Cambria Math" panose="02040503050406030204" pitchFamily="18" charset="0"/>
                      </a:rPr>
                      <m:t>+5=35</m:t>
                    </m:r>
                  </m:oMath>
                </a14:m>
                <a:r>
                  <a:rPr kumimoji="1" lang="zh-CN" altLang="en-US" sz="2400" dirty="0"/>
                  <a:t>为例</a:t>
                </a:r>
                <a:r>
                  <a:rPr kumimoji="1" lang="en-US" altLang="zh-CN" sz="2400" dirty="0"/>
                  <a:t>:</a:t>
                </a:r>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084939" y="1600203"/>
                <a:ext cx="9875520" cy="4756153"/>
              </a:xfrm>
              <a:blipFill>
                <a:blip r:embed="rId2"/>
                <a:stretch>
                  <a:fillRect l="-864" t="-25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86BC2F0-101E-4643-3027-81852E9C521A}"/>
              </a:ext>
            </a:extLst>
          </p:cNvPr>
          <p:cNvPicPr>
            <a:picLocks noChangeAspect="1"/>
          </p:cNvPicPr>
          <p:nvPr/>
        </p:nvPicPr>
        <p:blipFill>
          <a:blip r:embed="rId3"/>
          <a:stretch>
            <a:fillRect/>
          </a:stretch>
        </p:blipFill>
        <p:spPr>
          <a:xfrm>
            <a:off x="1729130" y="2219449"/>
            <a:ext cx="4366870" cy="1097434"/>
          </a:xfrm>
          <a:prstGeom prst="rect">
            <a:avLst/>
          </a:prstGeom>
        </p:spPr>
      </p:pic>
      <p:pic>
        <p:nvPicPr>
          <p:cNvPr id="12" name="图片 11">
            <a:extLst>
              <a:ext uri="{FF2B5EF4-FFF2-40B4-BE49-F238E27FC236}">
                <a16:creationId xmlns:a16="http://schemas.microsoft.com/office/drawing/2014/main" id="{1725E0A1-1C2C-6382-9B82-4574B17978F2}"/>
              </a:ext>
            </a:extLst>
          </p:cNvPr>
          <p:cNvPicPr>
            <a:picLocks noChangeAspect="1"/>
          </p:cNvPicPr>
          <p:nvPr/>
        </p:nvPicPr>
        <p:blipFill>
          <a:blip r:embed="rId4"/>
          <a:stretch>
            <a:fillRect/>
          </a:stretch>
        </p:blipFill>
        <p:spPr>
          <a:xfrm>
            <a:off x="6531302" y="2223067"/>
            <a:ext cx="4412596" cy="937391"/>
          </a:xfrm>
          <a:prstGeom prst="rect">
            <a:avLst/>
          </a:prstGeom>
        </p:spPr>
      </p:pic>
      <p:grpSp>
        <p:nvGrpSpPr>
          <p:cNvPr id="22" name="组合 21">
            <a:extLst>
              <a:ext uri="{FF2B5EF4-FFF2-40B4-BE49-F238E27FC236}">
                <a16:creationId xmlns:a16="http://schemas.microsoft.com/office/drawing/2014/main" id="{1AB004BD-C6A8-78BC-FD29-C68999A52CC2}"/>
              </a:ext>
            </a:extLst>
          </p:cNvPr>
          <p:cNvGrpSpPr/>
          <p:nvPr/>
        </p:nvGrpSpPr>
        <p:grpSpPr>
          <a:xfrm>
            <a:off x="2177681" y="3705728"/>
            <a:ext cx="3473964" cy="1909010"/>
            <a:chOff x="1690107" y="1909011"/>
            <a:chExt cx="3469767" cy="2499727"/>
          </a:xfrm>
        </p:grpSpPr>
        <p:sp>
          <p:nvSpPr>
            <p:cNvPr id="23" name="矩形: 圆角 22">
              <a:extLst>
                <a:ext uri="{FF2B5EF4-FFF2-40B4-BE49-F238E27FC236}">
                  <a16:creationId xmlns:a16="http://schemas.microsoft.com/office/drawing/2014/main" id="{5B366491-AEBE-D2D9-F6A6-85174E4B1C9B}"/>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24" name="矩形: 圆角 23">
              <a:extLst>
                <a:ext uri="{FF2B5EF4-FFF2-40B4-BE49-F238E27FC236}">
                  <a16:creationId xmlns:a16="http://schemas.microsoft.com/office/drawing/2014/main" id="{3B9AA4B7-89D8-7538-5922-E86CCB7426A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25" name="矩形: 圆角 24">
              <a:extLst>
                <a:ext uri="{FF2B5EF4-FFF2-40B4-BE49-F238E27FC236}">
                  <a16:creationId xmlns:a16="http://schemas.microsoft.com/office/drawing/2014/main" id="{4EE7079E-07E5-41DA-CA78-07475F96BB56}"/>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X_3</a:t>
              </a:r>
              <a:endParaRPr lang="zh-CN" altLang="en-US" dirty="0"/>
            </a:p>
          </p:txBody>
        </p:sp>
        <p:sp>
          <p:nvSpPr>
            <p:cNvPr id="26" name="矩形: 圆角 25">
              <a:extLst>
                <a:ext uri="{FF2B5EF4-FFF2-40B4-BE49-F238E27FC236}">
                  <a16:creationId xmlns:a16="http://schemas.microsoft.com/office/drawing/2014/main" id="{3BC0478A-258B-5F1D-8445-EDFFEB3BB8FC}"/>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X_4</a:t>
              </a:r>
              <a:endParaRPr lang="zh-CN" altLang="en-US" dirty="0"/>
            </a:p>
          </p:txBody>
        </p:sp>
        <p:sp>
          <p:nvSpPr>
            <p:cNvPr id="27" name="矩形: 圆角 26">
              <a:extLst>
                <a:ext uri="{FF2B5EF4-FFF2-40B4-BE49-F238E27FC236}">
                  <a16:creationId xmlns:a16="http://schemas.microsoft.com/office/drawing/2014/main" id="{37BFDA06-B409-9BA6-AD8A-B251095B1946}"/>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28" name="矩形: 圆角 27">
              <a:extLst>
                <a:ext uri="{FF2B5EF4-FFF2-40B4-BE49-F238E27FC236}">
                  <a16:creationId xmlns:a16="http://schemas.microsoft.com/office/drawing/2014/main" id="{3CF85B3C-1985-A1A2-98B2-15887B9FC8A0}"/>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29" name="直接箭头连接符 28">
              <a:extLst>
                <a:ext uri="{FF2B5EF4-FFF2-40B4-BE49-F238E27FC236}">
                  <a16:creationId xmlns:a16="http://schemas.microsoft.com/office/drawing/2014/main" id="{F3D78A90-F2E9-400F-23E5-7664A69B6EEB}"/>
                </a:ext>
              </a:extLst>
            </p:cNvPr>
            <p:cNvCxnSpPr>
              <a:cxnSpLocks/>
              <a:stCxn id="23" idx="0"/>
              <a:endCxn id="24"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F8C5008-80E9-1D63-1FEB-8FA04A34A816}"/>
                </a:ext>
              </a:extLst>
            </p:cNvPr>
            <p:cNvCxnSpPr>
              <a:stCxn id="23" idx="3"/>
              <a:endCxn id="25"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73F39AF-4274-AB87-DB39-48B771A49810}"/>
                </a:ext>
              </a:extLst>
            </p:cNvPr>
            <p:cNvCxnSpPr>
              <a:stCxn id="24" idx="3"/>
              <a:endCxn id="25"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C526FD-566F-B52D-EF07-22E39684620C}"/>
                </a:ext>
              </a:extLst>
            </p:cNvPr>
            <p:cNvCxnSpPr>
              <a:stCxn id="25" idx="2"/>
              <a:endCxn id="26"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9F08FCA-0D46-A211-D2E7-CA68DFA013E9}"/>
                </a:ext>
              </a:extLst>
            </p:cNvPr>
            <p:cNvCxnSpPr>
              <a:stCxn id="23" idx="3"/>
              <a:endCxn id="26"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33506D2-7EA7-88BB-59E2-C4746A015A5A}"/>
                </a:ext>
              </a:extLst>
            </p:cNvPr>
            <p:cNvCxnSpPr>
              <a:stCxn id="27" idx="2"/>
              <a:endCxn id="28"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7D8E7EF-EB9B-A83F-FD18-1690FFDCBDD1}"/>
                </a:ext>
              </a:extLst>
            </p:cNvPr>
            <p:cNvCxnSpPr>
              <a:stCxn id="26" idx="3"/>
              <a:endCxn id="28"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CD48C01-38D4-111F-E7F2-3D58726F17DF}"/>
              </a:ext>
            </a:extLst>
          </p:cNvPr>
          <p:cNvGrpSpPr/>
          <p:nvPr/>
        </p:nvGrpSpPr>
        <p:grpSpPr>
          <a:xfrm>
            <a:off x="7002717" y="3705728"/>
            <a:ext cx="3617151" cy="1909010"/>
            <a:chOff x="1690107" y="1909011"/>
            <a:chExt cx="3469767" cy="2499727"/>
          </a:xfrm>
        </p:grpSpPr>
        <p:sp>
          <p:nvSpPr>
            <p:cNvPr id="37" name="矩形: 圆角 36">
              <a:extLst>
                <a:ext uri="{FF2B5EF4-FFF2-40B4-BE49-F238E27FC236}">
                  <a16:creationId xmlns:a16="http://schemas.microsoft.com/office/drawing/2014/main" id="{858119B5-497E-0051-A28B-9256FFDD7B6F}"/>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38" name="矩形: 圆角 37">
              <a:extLst>
                <a:ext uri="{FF2B5EF4-FFF2-40B4-BE49-F238E27FC236}">
                  <a16:creationId xmlns:a16="http://schemas.microsoft.com/office/drawing/2014/main" id="{7283D889-CA6F-F41F-B539-2B6DBDB0CF5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39" name="矩形: 圆角 38">
              <a:extLst>
                <a:ext uri="{FF2B5EF4-FFF2-40B4-BE49-F238E27FC236}">
                  <a16:creationId xmlns:a16="http://schemas.microsoft.com/office/drawing/2014/main" id="{AE759BD0-F8AC-C218-3F1C-88B9DB8735E0}"/>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_</a:t>
              </a:r>
              <a:endParaRPr lang="zh-CN" altLang="en-US" dirty="0"/>
            </a:p>
          </p:txBody>
        </p:sp>
        <p:sp>
          <p:nvSpPr>
            <p:cNvPr id="40" name="矩形: 圆角 39">
              <a:extLst>
                <a:ext uri="{FF2B5EF4-FFF2-40B4-BE49-F238E27FC236}">
                  <a16:creationId xmlns:a16="http://schemas.microsoft.com/office/drawing/2014/main" id="{661DD4C1-CE05-29C5-082D-8440F60ACF31}"/>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_</a:t>
              </a:r>
              <a:endParaRPr lang="zh-CN" altLang="en-US" dirty="0"/>
            </a:p>
          </p:txBody>
        </p:sp>
        <p:sp>
          <p:nvSpPr>
            <p:cNvPr id="41" name="矩形: 圆角 40">
              <a:extLst>
                <a:ext uri="{FF2B5EF4-FFF2-40B4-BE49-F238E27FC236}">
                  <a16:creationId xmlns:a16="http://schemas.microsoft.com/office/drawing/2014/main" id="{E5455F33-1089-42E9-4A66-EC5E8B56F802}"/>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42" name="矩形: 圆角 41">
              <a:extLst>
                <a:ext uri="{FF2B5EF4-FFF2-40B4-BE49-F238E27FC236}">
                  <a16:creationId xmlns:a16="http://schemas.microsoft.com/office/drawing/2014/main" id="{A3A6F339-C969-891D-35E5-551B2E883E26}"/>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43" name="直接箭头连接符 42">
              <a:extLst>
                <a:ext uri="{FF2B5EF4-FFF2-40B4-BE49-F238E27FC236}">
                  <a16:creationId xmlns:a16="http://schemas.microsoft.com/office/drawing/2014/main" id="{A15371DD-2255-C369-3087-AA1243C070E7}"/>
                </a:ext>
              </a:extLst>
            </p:cNvPr>
            <p:cNvCxnSpPr>
              <a:cxnSpLocks/>
              <a:stCxn id="37" idx="0"/>
              <a:endCxn id="38"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F98008-ACF2-AACA-024D-3B2A52D86369}"/>
                </a:ext>
              </a:extLst>
            </p:cNvPr>
            <p:cNvCxnSpPr>
              <a:stCxn id="37" idx="3"/>
              <a:endCxn id="39"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CB68EB7-C4FA-4365-A939-6AB076E1726E}"/>
                </a:ext>
              </a:extLst>
            </p:cNvPr>
            <p:cNvCxnSpPr>
              <a:stCxn id="38" idx="3"/>
              <a:endCxn id="39"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048B28D-4696-27CD-51E7-A99CDAE393A5}"/>
                </a:ext>
              </a:extLst>
            </p:cNvPr>
            <p:cNvCxnSpPr>
              <a:stCxn id="39" idx="2"/>
              <a:endCxn id="40"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621EED2-64FA-D87D-8DB2-9A5F1EACA4DD}"/>
                </a:ext>
              </a:extLst>
            </p:cNvPr>
            <p:cNvCxnSpPr>
              <a:stCxn id="37" idx="3"/>
              <a:endCxn id="40"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9A18D1F-7076-57CA-E7EB-5067680C9FC3}"/>
                </a:ext>
              </a:extLst>
            </p:cNvPr>
            <p:cNvCxnSpPr>
              <a:stCxn id="41" idx="2"/>
              <a:endCxn id="42"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A76F48F-B963-969B-3B25-1A84971AAD89}"/>
                </a:ext>
              </a:extLst>
            </p:cNvPr>
            <p:cNvCxnSpPr>
              <a:stCxn id="40" idx="3"/>
              <a:endCxn id="42"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4AD6661-1263-54C0-8F8A-42C65EEFA44E}"/>
              </a:ext>
            </a:extLst>
          </p:cNvPr>
          <p:cNvSpPr/>
          <p:nvPr/>
        </p:nvSpPr>
        <p:spPr bwMode="auto">
          <a:xfrm>
            <a:off x="1831939" y="5355292"/>
            <a:ext cx="9128520" cy="1534468"/>
          </a:xfrm>
          <a:prstGeom prst="rect">
            <a:avLst/>
          </a:prstGeom>
          <a:noFill/>
          <a:ln w="9525" cap="flat" cmpd="sng" algn="ctr">
            <a:noFill/>
            <a:prstDash val="solid"/>
            <a:round/>
            <a:headEnd type="none" w="med" len="med"/>
            <a:tailEnd type="none" w="med" len="med"/>
          </a:ln>
          <a:effectLst/>
        </p:spPr>
        <p:txBody>
          <a:bodyPr vert="horz" wrap="square" lIns="71280" tIns="35640" rIns="71280" bIns="35640" numCol="1" rtlCol="0" anchor="ctr" anchorCtr="0" compatLnSpc="1">
            <a:prstTxWarp prst="textNoShape">
              <a:avLst/>
            </a:prstTxWarp>
            <a:noAutofit/>
          </a:bodyPr>
          <a:lstStyle/>
          <a:p>
            <a:pPr algn="ctr" defTabSz="1055035">
              <a:defRPr/>
            </a:pPr>
            <a:r>
              <a:rPr kumimoji="1" lang="zh-CN" altLang="en-US" sz="2880" b="1" dirty="0">
                <a:solidFill>
                  <a:schemeClr val="accent1"/>
                </a:solidFill>
                <a:latin typeface="Microsoft YaHei" panose="020B0503020204020204" pitchFamily="34" charset="-122"/>
                <a:ea typeface="Microsoft YaHei" panose="020B0503020204020204" pitchFamily="34" charset="-122"/>
              </a:rPr>
              <a:t>约束的合并与拆分没有带来明显的变化</a:t>
            </a:r>
            <a:endParaRPr kumimoji="1" lang="en-US" altLang="zh-CN" sz="2880" b="1"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7009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084939" y="1600203"/>
            <a:ext cx="9875520" cy="4756153"/>
          </a:xfrm>
        </p:spPr>
        <p:txBody>
          <a:bodyPr>
            <a:normAutofit/>
          </a:bodyPr>
          <a:lstStyle/>
          <a:p>
            <a:pPr lvl="1"/>
            <a:endParaRPr kumimoji="1" lang="en-US" altLang="zh-CN" sz="2160" dirty="0"/>
          </a:p>
        </p:txBody>
      </p:sp>
      <p:sp>
        <p:nvSpPr>
          <p:cNvPr id="3" name="椭圆 2">
            <a:extLst>
              <a:ext uri="{FF2B5EF4-FFF2-40B4-BE49-F238E27FC236}">
                <a16:creationId xmlns:a16="http://schemas.microsoft.com/office/drawing/2014/main" id="{A9853901-9E36-F864-FA61-0C01D2E5C382}"/>
              </a:ext>
            </a:extLst>
          </p:cNvPr>
          <p:cNvSpPr/>
          <p:nvPr/>
        </p:nvSpPr>
        <p:spPr>
          <a:xfrm>
            <a:off x="4063077" y="174938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17716842-1842-A006-4A68-5C94ADADA80F}"/>
              </a:ext>
            </a:extLst>
          </p:cNvPr>
          <p:cNvSpPr/>
          <p:nvPr/>
        </p:nvSpPr>
        <p:spPr>
          <a:xfrm>
            <a:off x="4063077" y="292272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A991E560-EA54-D2E9-2DE9-85946CEF1F82}"/>
              </a:ext>
            </a:extLst>
          </p:cNvPr>
          <p:cNvSpPr/>
          <p:nvPr/>
        </p:nvSpPr>
        <p:spPr>
          <a:xfrm>
            <a:off x="3230057" y="378533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5A1D7CCF-E325-66A1-F848-34DBF2A261BE}"/>
              </a:ext>
            </a:extLst>
          </p:cNvPr>
          <p:cNvCxnSpPr>
            <a:stCxn id="3" idx="4"/>
            <a:endCxn id="5" idx="0"/>
          </p:cNvCxnSpPr>
          <p:nvPr/>
        </p:nvCxnSpPr>
        <p:spPr>
          <a:xfrm rot="5400000">
            <a:off x="4195502" y="2695600"/>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159CCD41-C29A-68F8-2EE0-EAFCC39E269C}"/>
              </a:ext>
            </a:extLst>
          </p:cNvPr>
          <p:cNvCxnSpPr>
            <a:stCxn id="5" idx="4"/>
            <a:endCxn id="6" idx="6"/>
          </p:cNvCxnSpPr>
          <p:nvPr/>
        </p:nvCxnSpPr>
        <p:spPr>
          <a:xfrm rot="5400000">
            <a:off x="3934352" y="3656610"/>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597DA95C-3186-AA57-964D-6BA4A52E0E0A}"/>
              </a:ext>
            </a:extLst>
          </p:cNvPr>
          <p:cNvCxnSpPr>
            <a:cxnSpLocks/>
            <a:stCxn id="3" idx="3"/>
            <a:endCxn id="6" idx="0"/>
          </p:cNvCxnSpPr>
          <p:nvPr/>
        </p:nvCxnSpPr>
        <p:spPr>
          <a:xfrm rot="5400000">
            <a:off x="3167912" y="2784862"/>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F5209858-6118-2CD6-79C6-5549ED86C326}"/>
              </a:ext>
            </a:extLst>
          </p:cNvPr>
          <p:cNvSpPr/>
          <p:nvPr/>
        </p:nvSpPr>
        <p:spPr>
          <a:xfrm>
            <a:off x="2411304" y="473560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4" name="连接符: 曲线 13">
            <a:extLst>
              <a:ext uri="{FF2B5EF4-FFF2-40B4-BE49-F238E27FC236}">
                <a16:creationId xmlns:a16="http://schemas.microsoft.com/office/drawing/2014/main" id="{8B0EBAB3-9F42-4DC9-9AC8-7653324F3CC7}"/>
              </a:ext>
            </a:extLst>
          </p:cNvPr>
          <p:cNvCxnSpPr>
            <a:stCxn id="6" idx="3"/>
            <a:endCxn id="13" idx="7"/>
          </p:cNvCxnSpPr>
          <p:nvPr/>
        </p:nvCxnSpPr>
        <p:spPr>
          <a:xfrm rot="5400000">
            <a:off x="2959329" y="4464876"/>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562CEA5E-441E-519B-53DA-7E8A023FF67A}"/>
              </a:ext>
            </a:extLst>
          </p:cNvPr>
          <p:cNvCxnSpPr>
            <a:stCxn id="3" idx="2"/>
            <a:endCxn id="13" idx="0"/>
          </p:cNvCxnSpPr>
          <p:nvPr/>
        </p:nvCxnSpPr>
        <p:spPr>
          <a:xfrm rot="10800000" flipV="1">
            <a:off x="2770851" y="2108934"/>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5948352-4C0D-183D-87E7-0E20B01FE5EE}"/>
              </a:ext>
            </a:extLst>
          </p:cNvPr>
          <p:cNvSpPr/>
          <p:nvPr/>
        </p:nvSpPr>
        <p:spPr>
          <a:xfrm>
            <a:off x="1084939" y="4755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7" name="椭圆 16">
            <a:extLst>
              <a:ext uri="{FF2B5EF4-FFF2-40B4-BE49-F238E27FC236}">
                <a16:creationId xmlns:a16="http://schemas.microsoft.com/office/drawing/2014/main" id="{CA892CD2-5F00-5E5A-AF52-2195729CFB9E}"/>
              </a:ext>
            </a:extLst>
          </p:cNvPr>
          <p:cNvSpPr/>
          <p:nvPr/>
        </p:nvSpPr>
        <p:spPr>
          <a:xfrm>
            <a:off x="1774120" y="563726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8" name="连接符: 曲线 17">
            <a:extLst>
              <a:ext uri="{FF2B5EF4-FFF2-40B4-BE49-F238E27FC236}">
                <a16:creationId xmlns:a16="http://schemas.microsoft.com/office/drawing/2014/main" id="{D1EA5934-F687-C752-BFA7-EE11408C0B29}"/>
              </a:ext>
            </a:extLst>
          </p:cNvPr>
          <p:cNvCxnSpPr>
            <a:stCxn id="16" idx="5"/>
            <a:endCxn id="17" idx="1"/>
          </p:cNvCxnSpPr>
          <p:nvPr/>
        </p:nvCxnSpPr>
        <p:spPr>
          <a:xfrm rot="16200000" flipH="1">
            <a:off x="1602408" y="5465551"/>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39E18E20-19E2-F2D4-19D4-F2C611C762A8}"/>
              </a:ext>
            </a:extLst>
          </p:cNvPr>
          <p:cNvCxnSpPr>
            <a:stCxn id="13" idx="3"/>
            <a:endCxn id="17" idx="7"/>
          </p:cNvCxnSpPr>
          <p:nvPr/>
        </p:nvCxnSpPr>
        <p:spPr>
          <a:xfrm rot="5400000">
            <a:off x="2255666" y="5481625"/>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40CB2327-7D4F-5E2C-384D-B4028064E33E}"/>
              </a:ext>
            </a:extLst>
          </p:cNvPr>
          <p:cNvSpPr/>
          <p:nvPr/>
        </p:nvSpPr>
        <p:spPr>
          <a:xfrm>
            <a:off x="9581339" y="188938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21" name="椭圆 20">
            <a:extLst>
              <a:ext uri="{FF2B5EF4-FFF2-40B4-BE49-F238E27FC236}">
                <a16:creationId xmlns:a16="http://schemas.microsoft.com/office/drawing/2014/main" id="{876F0601-54E3-F559-AEAF-A4E3606743FA}"/>
              </a:ext>
            </a:extLst>
          </p:cNvPr>
          <p:cNvSpPr/>
          <p:nvPr/>
        </p:nvSpPr>
        <p:spPr>
          <a:xfrm>
            <a:off x="9581339" y="306272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50" name="椭圆 49">
            <a:extLst>
              <a:ext uri="{FF2B5EF4-FFF2-40B4-BE49-F238E27FC236}">
                <a16:creationId xmlns:a16="http://schemas.microsoft.com/office/drawing/2014/main" id="{FFF5218D-6E7C-C654-55FC-2FF20F93C315}"/>
              </a:ext>
            </a:extLst>
          </p:cNvPr>
          <p:cNvSpPr/>
          <p:nvPr/>
        </p:nvSpPr>
        <p:spPr>
          <a:xfrm>
            <a:off x="8748319" y="392533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51" name="连接符: 曲线 50">
            <a:extLst>
              <a:ext uri="{FF2B5EF4-FFF2-40B4-BE49-F238E27FC236}">
                <a16:creationId xmlns:a16="http://schemas.microsoft.com/office/drawing/2014/main" id="{D5C963C7-839B-1E4B-2054-6143EAC74ED5}"/>
              </a:ext>
            </a:extLst>
          </p:cNvPr>
          <p:cNvCxnSpPr>
            <a:stCxn id="20" idx="4"/>
            <a:endCxn id="21" idx="0"/>
          </p:cNvCxnSpPr>
          <p:nvPr/>
        </p:nvCxnSpPr>
        <p:spPr>
          <a:xfrm rot="5400000">
            <a:off x="9713764" y="2835601"/>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49A1996B-3C24-3001-EDC2-F7F2F2C866DB}"/>
              </a:ext>
            </a:extLst>
          </p:cNvPr>
          <p:cNvCxnSpPr>
            <a:stCxn id="21" idx="4"/>
            <a:endCxn id="50" idx="6"/>
          </p:cNvCxnSpPr>
          <p:nvPr/>
        </p:nvCxnSpPr>
        <p:spPr>
          <a:xfrm rot="5400000">
            <a:off x="9452614" y="3796611"/>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a:extLst>
              <a:ext uri="{FF2B5EF4-FFF2-40B4-BE49-F238E27FC236}">
                <a16:creationId xmlns:a16="http://schemas.microsoft.com/office/drawing/2014/main" id="{DF0CF8AD-F750-B528-CCEA-31A5A0E6A8BE}"/>
              </a:ext>
            </a:extLst>
          </p:cNvPr>
          <p:cNvCxnSpPr>
            <a:cxnSpLocks/>
            <a:stCxn id="20" idx="3"/>
            <a:endCxn id="50" idx="0"/>
          </p:cNvCxnSpPr>
          <p:nvPr/>
        </p:nvCxnSpPr>
        <p:spPr>
          <a:xfrm rot="5400000">
            <a:off x="8686174" y="2924863"/>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3809BD4-9753-EE83-C467-49CFC22F1026}"/>
              </a:ext>
            </a:extLst>
          </p:cNvPr>
          <p:cNvSpPr/>
          <p:nvPr/>
        </p:nvSpPr>
        <p:spPr>
          <a:xfrm>
            <a:off x="7929566" y="487560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5" name="连接符: 曲线 54">
            <a:extLst>
              <a:ext uri="{FF2B5EF4-FFF2-40B4-BE49-F238E27FC236}">
                <a16:creationId xmlns:a16="http://schemas.microsoft.com/office/drawing/2014/main" id="{9ECC9930-C9B8-3DF2-0A6A-B6975AD30D94}"/>
              </a:ext>
            </a:extLst>
          </p:cNvPr>
          <p:cNvCxnSpPr>
            <a:stCxn id="50" idx="3"/>
            <a:endCxn id="54" idx="7"/>
          </p:cNvCxnSpPr>
          <p:nvPr/>
        </p:nvCxnSpPr>
        <p:spPr>
          <a:xfrm rot="5400000">
            <a:off x="8477591" y="4604877"/>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CB62375F-4A3E-6F7A-97BE-48585A31A0E3}"/>
              </a:ext>
            </a:extLst>
          </p:cNvPr>
          <p:cNvCxnSpPr>
            <a:cxnSpLocks/>
            <a:stCxn id="20" idx="2"/>
            <a:endCxn id="58" idx="1"/>
          </p:cNvCxnSpPr>
          <p:nvPr/>
        </p:nvCxnSpPr>
        <p:spPr>
          <a:xfrm rot="10800000" flipV="1">
            <a:off x="6962745" y="2248934"/>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C7B27855-438D-7D75-BE3C-88E5189BB966}"/>
              </a:ext>
            </a:extLst>
          </p:cNvPr>
          <p:cNvSpPr/>
          <p:nvPr/>
        </p:nvSpPr>
        <p:spPr>
          <a:xfrm>
            <a:off x="7815636" y="384986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58" name="椭圆 57">
            <a:extLst>
              <a:ext uri="{FF2B5EF4-FFF2-40B4-BE49-F238E27FC236}">
                <a16:creationId xmlns:a16="http://schemas.microsoft.com/office/drawing/2014/main" id="{187B4AEE-5929-75F7-16D9-836AC954E584}"/>
              </a:ext>
            </a:extLst>
          </p:cNvPr>
          <p:cNvSpPr/>
          <p:nvPr/>
        </p:nvSpPr>
        <p:spPr>
          <a:xfrm>
            <a:off x="6857437" y="548495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9" name="连接符: 曲线 58">
            <a:extLst>
              <a:ext uri="{FF2B5EF4-FFF2-40B4-BE49-F238E27FC236}">
                <a16:creationId xmlns:a16="http://schemas.microsoft.com/office/drawing/2014/main" id="{20FB0A17-2C39-51C7-FC69-4D3E50BC5E3A}"/>
              </a:ext>
            </a:extLst>
          </p:cNvPr>
          <p:cNvCxnSpPr>
            <a:cxnSpLocks/>
            <a:stCxn id="57" idx="4"/>
            <a:endCxn id="54" idx="0"/>
          </p:cNvCxnSpPr>
          <p:nvPr/>
        </p:nvCxnSpPr>
        <p:spPr>
          <a:xfrm rot="16200000" flipH="1">
            <a:off x="8078821" y="4665314"/>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4695DCA0-576E-F56B-2406-86F2FA0790A5}"/>
              </a:ext>
            </a:extLst>
          </p:cNvPr>
          <p:cNvCxnSpPr>
            <a:cxnSpLocks/>
            <a:stCxn id="54" idx="2"/>
            <a:endCxn id="58" idx="7"/>
          </p:cNvCxnSpPr>
          <p:nvPr/>
        </p:nvCxnSpPr>
        <p:spPr>
          <a:xfrm rot="10800000" flipV="1">
            <a:off x="7471220" y="5235150"/>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6710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2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TotalTime>
  <Words>1080</Words>
  <Application>Microsoft Office PowerPoint</Application>
  <PresentationFormat>宽屏</PresentationFormat>
  <Paragraphs>231</Paragraphs>
  <Slides>18</Slides>
  <Notes>2</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18</vt:i4>
      </vt:variant>
    </vt:vector>
  </HeadingPairs>
  <TitlesOfParts>
    <vt:vector size="29" baseType="lpstr">
      <vt:lpstr>DengXian</vt:lpstr>
      <vt:lpstr>DengXian</vt:lpstr>
      <vt:lpstr>等线 Light</vt:lpstr>
      <vt:lpstr>Microsoft YaHei</vt:lpstr>
      <vt:lpstr>Arial</vt:lpstr>
      <vt:lpstr>Calibri</vt:lpstr>
      <vt:lpstr>Cambria Math</vt:lpstr>
      <vt:lpstr>Times New Roman</vt:lpstr>
      <vt:lpstr>Office 主题​​</vt:lpstr>
      <vt:lpstr>1_Office 主题​​</vt:lpstr>
      <vt:lpstr>2_Office 主题​​</vt:lpstr>
      <vt:lpstr>基于数据流的R1CS等价性检查与范式生成 中期答辩</vt:lpstr>
      <vt:lpstr>目录</vt:lpstr>
      <vt:lpstr>预期进度</vt:lpstr>
      <vt:lpstr>预期进度</vt:lpstr>
      <vt:lpstr>目前成果</vt:lpstr>
      <vt:lpstr>目前成果1: 建立Rnode Graph</vt:lpstr>
      <vt:lpstr>目前成果1: 建立Rnode Graph</vt:lpstr>
      <vt:lpstr>目前成果1: 建立Rnode Graph</vt:lpstr>
      <vt:lpstr>目前成果1: 建立Rnode Graph</vt:lpstr>
      <vt:lpstr>目前成果1.5: 计算Rnode Graph节点权重</vt:lpstr>
      <vt:lpstr>目前成果2: 瓦片生成</vt:lpstr>
      <vt:lpstr>目前成果2:瓦片生成</vt:lpstr>
      <vt:lpstr>目前成果2: 瓦片生成</vt:lpstr>
      <vt:lpstr>目前成果3:对图的进一步抽象</vt:lpstr>
      <vt:lpstr>目前成果3:对图的进一步抽象</vt:lpstr>
      <vt:lpstr>目前成果4: 瓦片权重计算</vt:lpstr>
      <vt:lpstr>目前成果5: 对线性瓦片的调整</vt:lpstr>
      <vt:lpstr>感谢您的倾听!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基于数据流的R1CS等价性检查与范式生成 进度报告</dc:title>
  <dc:creator>施 宸昊</dc:creator>
  <cp:lastModifiedBy>施 宸昊</cp:lastModifiedBy>
  <cp:revision>12</cp:revision>
  <dcterms:created xsi:type="dcterms:W3CDTF">2023-02-24T01:29:49Z</dcterms:created>
  <dcterms:modified xsi:type="dcterms:W3CDTF">2023-04-06T04:47:09Z</dcterms:modified>
</cp:coreProperties>
</file>