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241" r:id="rId2"/>
    <p:sldId id="1420" r:id="rId3"/>
    <p:sldId id="2308" r:id="rId4"/>
    <p:sldId id="1378" r:id="rId5"/>
    <p:sldId id="2333" r:id="rId6"/>
    <p:sldId id="2334" r:id="rId7"/>
    <p:sldId id="2335" r:id="rId8"/>
    <p:sldId id="2312" r:id="rId9"/>
    <p:sldId id="2313" r:id="rId10"/>
    <p:sldId id="1495" r:id="rId11"/>
    <p:sldId id="1407" r:id="rId12"/>
    <p:sldId id="1490" r:id="rId13"/>
    <p:sldId id="1426" r:id="rId14"/>
    <p:sldId id="1491" r:id="rId15"/>
    <p:sldId id="2245" r:id="rId16"/>
    <p:sldId id="2246" r:id="rId17"/>
    <p:sldId id="2247" r:id="rId18"/>
    <p:sldId id="2248" r:id="rId19"/>
    <p:sldId id="2249" r:id="rId20"/>
    <p:sldId id="2317" r:id="rId21"/>
    <p:sldId id="1459" r:id="rId22"/>
    <p:sldId id="1383" r:id="rId23"/>
    <p:sldId id="1406" r:id="rId24"/>
    <p:sldId id="1489" r:id="rId25"/>
    <p:sldId id="2260" r:id="rId26"/>
    <p:sldId id="1447" r:id="rId27"/>
    <p:sldId id="1449" r:id="rId28"/>
    <p:sldId id="1448" r:id="rId29"/>
    <p:sldId id="1450" r:id="rId30"/>
    <p:sldId id="1451" r:id="rId31"/>
    <p:sldId id="1452" r:id="rId32"/>
    <p:sldId id="1453" r:id="rId33"/>
    <p:sldId id="1455" r:id="rId34"/>
    <p:sldId id="1467" r:id="rId35"/>
    <p:sldId id="1457" r:id="rId36"/>
    <p:sldId id="1456" r:id="rId37"/>
    <p:sldId id="1428" r:id="rId38"/>
    <p:sldId id="2328" r:id="rId39"/>
    <p:sldId id="2271" r:id="rId40"/>
    <p:sldId id="2273" r:id="rId41"/>
    <p:sldId id="2274" r:id="rId42"/>
    <p:sldId id="2275" r:id="rId43"/>
    <p:sldId id="2276" r:id="rId44"/>
    <p:sldId id="2277" r:id="rId45"/>
    <p:sldId id="1418" r:id="rId46"/>
    <p:sldId id="2272" r:id="rId47"/>
    <p:sldId id="2278" r:id="rId48"/>
    <p:sldId id="1465" r:id="rId49"/>
    <p:sldId id="2329" r:id="rId50"/>
    <p:sldId id="2262" r:id="rId51"/>
    <p:sldId id="1466" r:id="rId52"/>
    <p:sldId id="1424" r:id="rId53"/>
    <p:sldId id="1435" r:id="rId54"/>
    <p:sldId id="2264" r:id="rId55"/>
    <p:sldId id="2269" r:id="rId56"/>
    <p:sldId id="2270" r:id="rId57"/>
    <p:sldId id="2266" r:id="rId58"/>
    <p:sldId id="1414" r:id="rId59"/>
    <p:sldId id="1438" r:id="rId60"/>
    <p:sldId id="1439" r:id="rId61"/>
    <p:sldId id="2253" r:id="rId62"/>
    <p:sldId id="2254" r:id="rId63"/>
    <p:sldId id="2255" r:id="rId64"/>
    <p:sldId id="2256" r:id="rId65"/>
    <p:sldId id="2257" r:id="rId66"/>
    <p:sldId id="2258" r:id="rId67"/>
    <p:sldId id="1440" r:id="rId68"/>
    <p:sldId id="2267" r:id="rId69"/>
    <p:sldId id="2243" r:id="rId70"/>
    <p:sldId id="2244" r:id="rId71"/>
    <p:sldId id="2330" r:id="rId72"/>
    <p:sldId id="2252" r:id="rId73"/>
    <p:sldId id="2331" r:id="rId74"/>
    <p:sldId id="2332" r:id="rId75"/>
    <p:sldId id="2279" r:id="rId76"/>
    <p:sldId id="2250" r:id="rId77"/>
    <p:sldId id="2242" r:id="rId78"/>
    <p:sldId id="1464" r:id="rId79"/>
    <p:sldId id="1461" r:id="rId80"/>
    <p:sldId id="1460" r:id="rId81"/>
    <p:sldId id="1462" r:id="rId8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BD374B"/>
    <a:srgbClr val="941100"/>
    <a:srgbClr val="212121"/>
    <a:srgbClr val="005493"/>
    <a:srgbClr val="FF2F92"/>
    <a:srgbClr val="9437FF"/>
    <a:srgbClr val="73FEFF"/>
    <a:srgbClr val="ED3C6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6019" autoAdjust="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大数据的场景，更少的</a:t>
            </a:r>
            <a:r>
              <a:rPr kumimoji="1" lang="en-US" altLang="zh-CN" dirty="0"/>
              <a:t>TLB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</a:p>
          <a:p>
            <a:r>
              <a:rPr kumimoji="1" lang="zh-CN" altLang="en-US" dirty="0"/>
              <a:t>如果只用物理内存，不适合多用户，适合单用户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DF75386-4732-824C-90A2-D3BB7CF3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F810B90-A01A-2044-AAD4-9C97F4252D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7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答：无关，</a:t>
            </a:r>
            <a:r>
              <a:rPr kumimoji="1" lang="en-US" altLang="zh-CN" dirty="0"/>
              <a:t>malloc</a:t>
            </a:r>
            <a:r>
              <a:rPr kumimoji="1" lang="zh-CN" altLang="en-US" dirty="0"/>
              <a:t>只是分配虚拟地址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7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（外部碎片能避免吗？）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7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合适的大小是 </a:t>
            </a:r>
            <a:r>
              <a:rPr kumimoji="1" lang="en-US" altLang="zh-CN" dirty="0"/>
              <a:t>16</a:t>
            </a:r>
            <a:r>
              <a:rPr kumimoji="1" lang="en" altLang="zh-CN" dirty="0"/>
              <a:t>K</a:t>
            </a:r>
            <a:r>
              <a:rPr kumimoji="1" lang="zh-CN" altLang="en" dirty="0"/>
              <a:t>，</a:t>
            </a:r>
            <a:r>
              <a:rPr kumimoji="1" lang="zh-CN" altLang="en-US" dirty="0"/>
              <a:t>因此首先查找第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条（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2</a:t>
            </a:r>
            <a:r>
              <a:rPr kumimoji="1" lang="zh-CN" altLang="en-US" dirty="0"/>
              <a:t>）空闲链表，如果链表不为空， 则可以直接从链表头取出空闲块进行分配。但是，在这个例子中，该链表为空， 分配器就会依次向存储更大块的链表去查找。由于第 </a:t>
            </a:r>
            <a:r>
              <a:rPr kumimoji="1" lang="en-US" altLang="zh-CN" dirty="0"/>
              <a:t>3 </a:t>
            </a:r>
            <a:r>
              <a:rPr kumimoji="1" lang="zh-CN" altLang="en-US" dirty="0"/>
              <a:t>条链表不为空，分配器就从该链表头取出空闲块（</a:t>
            </a:r>
            <a:r>
              <a:rPr kumimoji="1" lang="en-US" altLang="zh-CN" dirty="0"/>
              <a:t>32</a:t>
            </a:r>
            <a:r>
              <a:rPr kumimoji="1" lang="en" altLang="zh-CN" dirty="0"/>
              <a:t>K</a:t>
            </a:r>
            <a:r>
              <a:rPr kumimoji="1" lang="zh-CN" altLang="en" dirty="0"/>
              <a:t>）</a:t>
            </a:r>
            <a:r>
              <a:rPr kumimoji="1" lang="zh-CN" altLang="en-US" dirty="0"/>
              <a:t>进行分裂操作，从而获得两个 </a:t>
            </a:r>
            <a:r>
              <a:rPr kumimoji="1" lang="en-US" altLang="zh-CN" dirty="0"/>
              <a:t>16</a:t>
            </a:r>
            <a:r>
              <a:rPr kumimoji="1" lang="en" altLang="zh-CN" dirty="0"/>
              <a:t>K </a:t>
            </a:r>
            <a:r>
              <a:rPr kumimoji="1" lang="zh-CN" altLang="en-US" dirty="0"/>
              <a:t>大小的 块，将其中一个用于服务请求（这里不再需要继续向下分裂），另一个依然作 为空闲块插入到第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条链表中。若再接收到一个大小为 </a:t>
            </a:r>
            <a:r>
              <a:rPr kumimoji="1" lang="en-US" altLang="zh-CN" dirty="0"/>
              <a:t>8</a:t>
            </a:r>
            <a:r>
              <a:rPr kumimoji="1" lang="en" altLang="zh-CN" dirty="0"/>
              <a:t>K </a:t>
            </a:r>
            <a:r>
              <a:rPr kumimoji="1" lang="zh-CN" altLang="en-US" dirty="0"/>
              <a:t>的分配请求，分配 器则会直接从第 </a:t>
            </a:r>
            <a:r>
              <a:rPr kumimoji="1" lang="en-US" altLang="zh-CN" dirty="0"/>
              <a:t>1 </a:t>
            </a:r>
            <a:r>
              <a:rPr kumimoji="1" lang="zh-CN" altLang="en-US" dirty="0"/>
              <a:t>条链表中取出空闲块服务请求。之后，继续接收到一个大小 为 </a:t>
            </a:r>
            <a:r>
              <a:rPr kumimoji="1" lang="en-US" altLang="zh-CN" dirty="0"/>
              <a:t>4</a:t>
            </a:r>
            <a:r>
              <a:rPr kumimoji="1" lang="en" altLang="zh-CN" dirty="0"/>
              <a:t>K </a:t>
            </a:r>
            <a:r>
              <a:rPr kumimoji="1" lang="zh-CN" altLang="en-US" dirty="0"/>
              <a:t>的分配请求，分配器则会取出第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条链表中大小为 </a:t>
            </a:r>
            <a:r>
              <a:rPr kumimoji="1" lang="en-US" altLang="zh-CN" dirty="0"/>
              <a:t>16</a:t>
            </a:r>
            <a:r>
              <a:rPr kumimoji="1" lang="en" altLang="zh-CN" dirty="0"/>
              <a:t>K </a:t>
            </a:r>
            <a:r>
              <a:rPr kumimoji="1" lang="zh-CN" altLang="en-US" dirty="0"/>
              <a:t>的空闲块进行 连续分裂，从而服务请求。读者可以思考并画出此时空闲链表数组的内容。释 放块的过程与分配块的过程相反，分配器首先找到被释放的块的伙伴块，如果 伙伴块处于非空闲状态，则将被释放的块直接插入对应大小的空闲链表中，即 完成释放；如果伙伴块处于空闲状态，则将它们两个块进行合并，当成一个完整的块释放，并重复该过程。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3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SLUB</a:t>
            </a:r>
            <a:r>
              <a:rPr lang="en-US" altLang="zh-CN" dirty="0"/>
              <a:t> (the unqueued </a:t>
            </a:r>
            <a:r>
              <a:rPr lang="en-US" altLang="zh-CN" i="1" dirty="0"/>
              <a:t>slab</a:t>
            </a:r>
            <a:r>
              <a:rPr lang="en-US" altLang="zh-CN" dirty="0"/>
              <a:t> allocator) is a memory management mechanism intended for the efficient memory allocation of kernel objects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9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网格表示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。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指针是可选的。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78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在选择被换出的页面时，优先选择未来不会再访问的页面，或者在最长时间内 不会再访问的页面。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4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可以不用</a:t>
            </a:r>
            <a:r>
              <a:rPr kumimoji="1" lang="en-US" altLang="zh-CN" dirty="0"/>
              <a:t>VMA</a:t>
            </a:r>
            <a:r>
              <a:rPr kumimoji="1" lang="zh-CN" altLang="en-US" dirty="0"/>
              <a:t>，因为页表记录了完整的映射，没有页表则表示没有映射。但</a:t>
            </a:r>
            <a:r>
              <a:rPr kumimoji="1" lang="en-US" altLang="zh-CN" dirty="0"/>
              <a:t>VMA</a:t>
            </a:r>
            <a:r>
              <a:rPr kumimoji="1" lang="zh-CN" altLang="en-US" dirty="0"/>
              <a:t>还是可以提高速度，比遍历页表更快。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32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需要排序的内存页可能有非常多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0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VMA</a:t>
            </a:r>
            <a:r>
              <a:rPr kumimoji="1" lang="zh-CN" altLang="en-US" dirty="0"/>
              <a:t>来区分。第一种，不在</a:t>
            </a:r>
            <a:r>
              <a:rPr kumimoji="1" lang="en-US" altLang="zh-CN" dirty="0"/>
              <a:t>VMA</a:t>
            </a:r>
            <a:r>
              <a:rPr kumimoji="1" lang="zh-CN" altLang="en-US" dirty="0"/>
              <a:t>区域；第二种和第三种，在</a:t>
            </a:r>
            <a:r>
              <a:rPr kumimoji="1" lang="en-US" altLang="zh-CN" dirty="0"/>
              <a:t>VMA</a:t>
            </a:r>
            <a:r>
              <a:rPr kumimoji="1" lang="zh-CN" altLang="en-US" dirty="0"/>
              <a:t>区域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区分后两种的思路是：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、记住有哪些页被换出，比如</a:t>
            </a:r>
            <a:r>
              <a:rPr kumimoji="1" lang="en" altLang="zh-CN" dirty="0"/>
              <a:t>hash</a:t>
            </a:r>
            <a:r>
              <a:rPr kumimoji="1" lang="zh-CN" altLang="en-US" dirty="0"/>
              <a:t>表可以解决。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、更简单的方法：通过页表项某些位是否为</a:t>
            </a:r>
            <a:r>
              <a:rPr kumimoji="1" lang="en" altLang="zh-CN" dirty="0"/>
              <a:t>NULL</a:t>
            </a:r>
            <a:r>
              <a:rPr kumimoji="1" lang="zh-CN" altLang="en-US" dirty="0"/>
              <a:t>进行区分。（</a:t>
            </a:r>
            <a:r>
              <a:rPr kumimoji="1" lang="en" altLang="zh-CN" dirty="0"/>
              <a:t>OS</a:t>
            </a:r>
            <a:r>
              <a:rPr kumimoji="1" lang="zh-CN" altLang="en-US" dirty="0"/>
              <a:t>自己定义规则：</a:t>
            </a:r>
            <a:r>
              <a:rPr kumimoji="1" lang="en" altLang="zh-CN" dirty="0"/>
              <a:t>NULL</a:t>
            </a:r>
            <a:r>
              <a:rPr kumimoji="1" lang="zh-CN" altLang="en-US" dirty="0"/>
              <a:t>代表非法，非</a:t>
            </a:r>
            <a:r>
              <a:rPr kumimoji="1" lang="en" altLang="zh-CN" dirty="0"/>
              <a:t>NULL</a:t>
            </a:r>
            <a:r>
              <a:rPr kumimoji="1" lang="zh-CN" altLang="en-US" dirty="0"/>
              <a:t>代表</a:t>
            </a:r>
            <a:r>
              <a:rPr kumimoji="1" lang="en" altLang="zh-CN" dirty="0"/>
              <a:t>swap</a:t>
            </a:r>
            <a:r>
              <a:rPr kumimoji="1" lang="zh-CN" altLang="en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9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mmap</a:t>
            </a:r>
            <a:r>
              <a:rPr lang="zh-CN" altLang="en-US" dirty="0"/>
              <a:t>映射文件时，内核中会为</a:t>
            </a:r>
            <a:r>
              <a:rPr lang="en-US" altLang="zh-CN" dirty="0" err="1"/>
              <a:t>mmap</a:t>
            </a:r>
            <a:r>
              <a:rPr lang="zh-CN" altLang="en-US" dirty="0"/>
              <a:t>的区域创建一个</a:t>
            </a:r>
            <a:r>
              <a:rPr lang="en-US" altLang="zh-CN" dirty="0" err="1"/>
              <a:t>vma</a:t>
            </a:r>
            <a:r>
              <a:rPr lang="zh-CN" altLang="en-US" dirty="0"/>
              <a:t>，并且将对应标识文件的内核对象</a:t>
            </a:r>
            <a:r>
              <a:rPr lang="en-US" altLang="zh-CN" dirty="0"/>
              <a:t>V-NODE</a:t>
            </a:r>
            <a:r>
              <a:rPr lang="zh-CN" altLang="en-US" dirty="0"/>
              <a:t>与这个</a:t>
            </a:r>
            <a:r>
              <a:rPr lang="en-US" altLang="zh-CN" dirty="0" err="1"/>
              <a:t>vma</a:t>
            </a:r>
            <a:r>
              <a:rPr lang="zh-CN" altLang="en-US" dirty="0"/>
              <a:t>绑定。此时这块区域的页表中并没有对应任何物理页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000" dirty="0"/>
              <a:t>当访问这块内存时，会触发 </a:t>
            </a:r>
            <a:r>
              <a:rPr lang="en-US" altLang="zh-CN" sz="3000" dirty="0"/>
              <a:t>page fault</a:t>
            </a:r>
            <a:r>
              <a:rPr lang="zh-CN" altLang="en-US" sz="3000" dirty="0"/>
              <a:t>，内核会检查 </a:t>
            </a:r>
            <a:r>
              <a:rPr lang="en-US" altLang="zh-CN" sz="3000" dirty="0"/>
              <a:t>fault </a:t>
            </a:r>
            <a:r>
              <a:rPr lang="zh-CN" altLang="en-US" sz="3000" dirty="0"/>
              <a:t>地址，发现其对应的 </a:t>
            </a:r>
            <a:r>
              <a:rPr lang="en-US" altLang="zh-CN" sz="3000" dirty="0" err="1"/>
              <a:t>vma</a:t>
            </a:r>
            <a:r>
              <a:rPr lang="en-US" altLang="zh-CN" sz="3000" dirty="0"/>
              <a:t> </a:t>
            </a:r>
            <a:r>
              <a:rPr lang="zh-CN" altLang="en-US" sz="3000" dirty="0"/>
              <a:t>绑定了一个 </a:t>
            </a:r>
            <a:r>
              <a:rPr lang="en-US" altLang="zh-CN" sz="3000" dirty="0"/>
              <a:t>v-node</a:t>
            </a:r>
            <a:r>
              <a:rPr lang="zh-CN" altLang="en-US" sz="3000" dirty="0"/>
              <a:t>，就会从磁盘读取对应的页内容到页缓存，并将页缓存与用户地址空间的内容映射到同一个物理页。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mmap</a:t>
            </a:r>
            <a:r>
              <a:rPr lang="zh-CN" altLang="en-US" dirty="0"/>
              <a:t>内存区域的写会直接修改页缓存中的内容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9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当文件被关闭或调用</a:t>
            </a:r>
            <a:r>
              <a:rPr lang="en-US" altLang="zh-CN" dirty="0" err="1"/>
              <a:t>msync</a:t>
            </a:r>
            <a:r>
              <a:rPr lang="zh-CN" altLang="en-US" dirty="0"/>
              <a:t>时，页缓存中修改的数据会被刷会磁盘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0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：初始值为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问</a:t>
            </a:r>
            <a:r>
              <a:rPr kumimoji="1" lang="en-US" altLang="zh-CN" dirty="0"/>
              <a:t>-2</a:t>
            </a:r>
            <a:r>
              <a:rPr kumimoji="1" lang="zh-CN" altLang="en-US" dirty="0"/>
              <a:t>：可以不需要，但性能会变差，</a:t>
            </a:r>
            <a:r>
              <a:rPr kumimoji="1" lang="en-US" altLang="zh-CN" dirty="0"/>
              <a:t>VMA</a:t>
            </a:r>
            <a:r>
              <a:rPr kumimoji="1" lang="zh-CN" altLang="en-US" dirty="0"/>
              <a:t>查找更方便</a:t>
            </a:r>
            <a:endParaRPr kumimoji="1" lang="en-US" altLang="zh-CN" dirty="0"/>
          </a:p>
          <a:p>
            <a:r>
              <a:rPr kumimoji="1" lang="zh-CN" altLang="en-US" dirty="0"/>
              <a:t>问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：可以通过网络，不需要磁盘，实现无盘工作站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8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压缩可以更快，但释放的内存会更少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7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虚拟</a:t>
            </a:r>
            <a:r>
              <a:rPr kumimoji="1" lang="en-US" altLang="zh-CN" sz="4800" dirty="0"/>
              <a:t>&amp;</a:t>
            </a:r>
            <a:r>
              <a:rPr kumimoji="1" lang="zh-CN" altLang="en-US" sz="4800" dirty="0"/>
              <a:t>物理内存管理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SE3357-1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</a:t>
            </a: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·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操作系统（</a:t>
            </a: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2022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春）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602215" cy="1135062"/>
          </a:xfrm>
        </p:spPr>
        <p:txBody>
          <a:bodyPr>
            <a:normAutofit/>
          </a:bodyPr>
          <a:lstStyle/>
          <a:p>
            <a:r>
              <a:rPr lang="zh-CN" altLang="en-US" sz="3400" dirty="0"/>
              <a:t>延迟映射</a:t>
            </a:r>
            <a:r>
              <a:rPr lang="en-US" altLang="zh-CN" sz="3400" dirty="0"/>
              <a:t>/</a:t>
            </a:r>
            <a:r>
              <a:rPr lang="zh-CN" altLang="en-US" sz="3400" dirty="0"/>
              <a:t>按需调页（</a:t>
            </a:r>
            <a:r>
              <a:rPr lang="en-US" altLang="zh-CN" sz="3400" dirty="0"/>
              <a:t>Demand</a:t>
            </a:r>
            <a:r>
              <a:rPr lang="zh-CN" altLang="en-US" sz="3400" dirty="0"/>
              <a:t> </a:t>
            </a:r>
            <a:r>
              <a:rPr lang="en-US" altLang="zh-CN" sz="3400" dirty="0"/>
              <a:t>Paging</a:t>
            </a:r>
            <a:r>
              <a:rPr lang="zh-CN" altLang="en-US" sz="3400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704CC-B9C3-DC47-AACF-BAA43A91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缺页异常（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909B-BA94-904A-808C-A302469A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的控制流转移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陷入内核，找到并运行相应的异常处理函数（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OS</a:t>
            </a:r>
            <a:r>
              <a:rPr kumimoji="1" lang="zh-CN" altLang="en-US" dirty="0"/>
              <a:t>提前注册缺页异常处理函数</a:t>
            </a:r>
            <a:endParaRPr kumimoji="1" lang="en-US" altLang="zh-CN" dirty="0"/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kumimoji="1" lang="zh-CN" altLang="en-US" dirty="0"/>
              <a:t>异常号 </a:t>
            </a:r>
            <a:r>
              <a:rPr kumimoji="1" lang="en-US" altLang="zh-CN" dirty="0"/>
              <a:t>#PF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），错误地址存放在</a:t>
            </a:r>
            <a:r>
              <a:rPr kumimoji="1" lang="en-US" altLang="zh-CN" dirty="0"/>
              <a:t>CR2</a:t>
            </a:r>
            <a:r>
              <a:rPr kumimoji="1" lang="zh-CN" altLang="en-US" dirty="0"/>
              <a:t>寄存器</a:t>
            </a:r>
            <a:endParaRPr kumimoji="1" lang="en-US" altLang="zh-CN" dirty="0"/>
          </a:p>
          <a:p>
            <a:r>
              <a:rPr kumimoji="1" lang="en-US" altLang="zh-CN" dirty="0"/>
              <a:t>AARCH64</a:t>
            </a:r>
          </a:p>
          <a:p>
            <a:pPr lvl="1"/>
            <a:r>
              <a:rPr kumimoji="1" lang="zh-CN" altLang="en-US" dirty="0"/>
              <a:t>触发（通用的）同步异常（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</a:t>
            </a:r>
            <a:r>
              <a:rPr kumimoji="1" lang="en-US" altLang="zh-CN" dirty="0"/>
              <a:t>ESR</a:t>
            </a:r>
            <a:r>
              <a:rPr kumimoji="1" lang="zh-CN" altLang="en-US" dirty="0"/>
              <a:t>信息判断是否缺页，错误地址存放在</a:t>
            </a:r>
            <a:r>
              <a:rPr kumimoji="1" lang="en-US" altLang="zh-CN" dirty="0"/>
              <a:t>FAR_EL1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752A0-A971-B14E-9AA1-80E183FB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2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805B-45BD-2540-B720-590078C6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如何判断缺页异常的合法性？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1349C-2912-AF4B-B42D-7C4F74D6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记录应用程序已分配的虚拟内存端（</a:t>
            </a:r>
            <a:r>
              <a:rPr kumimoji="1" lang="en-US" altLang="zh-CN" dirty="0"/>
              <a:t>VMA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BD374B"/>
                </a:solidFill>
                <a:latin typeface="+mn-ea"/>
                <a:ea typeface="+mn-ea"/>
              </a:rPr>
              <a:t>不落在</a:t>
            </a:r>
            <a:r>
              <a:rPr kumimoji="1" lang="en-US" altLang="zh-CN" b="1" dirty="0">
                <a:solidFill>
                  <a:srgbClr val="BD374B"/>
                </a:solidFill>
                <a:latin typeface="+mn-ea"/>
                <a:ea typeface="+mn-ea"/>
              </a:rPr>
              <a:t>VMA</a:t>
            </a:r>
            <a:r>
              <a:rPr kumimoji="1" lang="zh-CN" altLang="en-US" b="1" dirty="0">
                <a:solidFill>
                  <a:srgbClr val="BD374B"/>
                </a:solidFill>
                <a:latin typeface="+mn-ea"/>
                <a:ea typeface="+mn-ea"/>
              </a:rPr>
              <a:t>区域，则为非法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BA9A5-9B7D-854A-AED8-57C961D6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D2B21E-74F9-FC40-A6B1-FA3BE099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20" y="2661085"/>
            <a:ext cx="5049959" cy="29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E63A-8612-ED4E-A1A1-312F8621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按需分配考虑的权衡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BA3A7-60BD-314E-A19B-4E29C703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优势：节约内存资源</a:t>
            </a:r>
            <a:endParaRPr kumimoji="1" lang="en-US" altLang="zh-CN" sz="2400" dirty="0"/>
          </a:p>
          <a:p>
            <a:r>
              <a:rPr kumimoji="1" lang="zh-CN" altLang="en-US" sz="2400" dirty="0"/>
              <a:t>劣势：缺页异常导致访问延迟增加</a:t>
            </a:r>
            <a:endParaRPr kumimoji="1" lang="en-US" altLang="zh-CN" sz="2400" dirty="0"/>
          </a:p>
          <a:p>
            <a:r>
              <a:rPr kumimoji="1" lang="zh-CN" altLang="en-US" sz="2400" dirty="0"/>
              <a:t>如何取得平衡？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应用程序访存具有时空局部性（</a:t>
            </a:r>
            <a:r>
              <a:rPr kumimoji="1" lang="en-US" altLang="zh-CN" sz="2000" dirty="0">
                <a:solidFill>
                  <a:srgbClr val="C00000"/>
                </a:solidFill>
              </a:rPr>
              <a:t>Locality</a:t>
            </a:r>
            <a:r>
              <a:rPr kumimoji="1" lang="zh-CN" altLang="en-US" sz="2000" dirty="0">
                <a:solidFill>
                  <a:srgbClr val="C00000"/>
                </a:solidFill>
              </a:rPr>
              <a:t>）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/>
            <a:r>
              <a:rPr kumimoji="1" lang="zh-CN" altLang="en-US" sz="2000" dirty="0"/>
              <a:t>在缺页异常处理函数中采用预取（</a:t>
            </a:r>
            <a:r>
              <a:rPr kumimoji="1" lang="en-US" altLang="zh-CN" sz="2000" dirty="0">
                <a:solidFill>
                  <a:srgbClr val="C00000"/>
                </a:solidFill>
              </a:rPr>
              <a:t>Prefetching</a:t>
            </a:r>
            <a:r>
              <a:rPr kumimoji="1" lang="zh-CN" altLang="en-US" sz="2000" dirty="0"/>
              <a:t>）机制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即节约内存又能减少缺页异常次数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E60C1-2DD6-C348-A017-CC87640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7C5A-AC6D-C842-BA02-2B5ADD75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29B1-7CFD-1F49-983E-A4485D8A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导致缺页异常的三种可能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访问非法虚拟地址</a:t>
            </a:r>
            <a:endParaRPr kumimoji="1"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按需分配（尚未分配真正的物理页）</a:t>
            </a:r>
            <a:endParaRPr kumimoji="1"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内存页数据被换出到磁盘上</a:t>
            </a:r>
            <a:endParaRPr kumimoji="1" lang="en-US" altLang="zh-CN" sz="2000" dirty="0"/>
          </a:p>
          <a:p>
            <a:pPr lvl="1"/>
            <a:r>
              <a:rPr kumimoji="1" lang="zh-CN" altLang="en-US" sz="2000" b="1" dirty="0">
                <a:solidFill>
                  <a:srgbClr val="BD374B"/>
                </a:solidFill>
              </a:rPr>
              <a:t>问：后两种都是合法的缺页异常，如何区分？</a:t>
            </a:r>
            <a:endParaRPr kumimoji="1" lang="en-US" altLang="zh-CN" sz="2000" b="1" dirty="0">
              <a:solidFill>
                <a:srgbClr val="BD374B"/>
              </a:solidFill>
            </a:endParaRPr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702996-5648-1843-9564-0B455B70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9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8522E8-9D99-4C88-9185-26D0FB015DC8}"/>
              </a:ext>
            </a:extLst>
          </p:cNvPr>
          <p:cNvCxnSpPr/>
          <p:nvPr/>
        </p:nvCxnSpPr>
        <p:spPr>
          <a:xfrm>
            <a:off x="1769512" y="3206398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E3063A1-DEDE-4425-8C5C-B65D475B8AF4}"/>
              </a:ext>
            </a:extLst>
          </p:cNvPr>
          <p:cNvSpPr txBox="1"/>
          <p:nvPr/>
        </p:nvSpPr>
        <p:spPr>
          <a:xfrm>
            <a:off x="1298986" y="3051772"/>
            <a:ext cx="56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B4599FF-6C21-4A8E-8389-AC00EAC61643}"/>
              </a:ext>
            </a:extLst>
          </p:cNvPr>
          <p:cNvSpPr/>
          <p:nvPr/>
        </p:nvSpPr>
        <p:spPr>
          <a:xfrm>
            <a:off x="2168859" y="1858149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0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2663009" y="3508819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4392755" y="3394642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E1FF962-2CE2-49EB-B9B5-26C63E7D1AAE}"/>
              </a:ext>
            </a:extLst>
          </p:cNvPr>
          <p:cNvSpPr txBox="1"/>
          <p:nvPr/>
        </p:nvSpPr>
        <p:spPr>
          <a:xfrm>
            <a:off x="827585" y="3124998"/>
            <a:ext cx="1219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访问触发 </a:t>
            </a:r>
            <a:r>
              <a:rPr lang="en-US" altLang="zh-CN" sz="1700" dirty="0"/>
              <a:t>page fault</a:t>
            </a:r>
            <a:endParaRPr lang="zh-CN" altLang="en-US" sz="1700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5707B31-5B5E-45AF-A830-8BEF6E9C1B84}"/>
              </a:ext>
            </a:extLst>
          </p:cNvPr>
          <p:cNvCxnSpPr>
            <a:cxnSpLocks/>
            <a:stCxn id="42" idx="2"/>
            <a:endCxn id="9" idx="2"/>
          </p:cNvCxnSpPr>
          <p:nvPr/>
        </p:nvCxnSpPr>
        <p:spPr>
          <a:xfrm rot="5400000" flipH="1">
            <a:off x="5814687" y="2246939"/>
            <a:ext cx="94602" cy="2390486"/>
          </a:xfrm>
          <a:prstGeom prst="bentConnector3">
            <a:avLst>
              <a:gd name="adj1" fmla="val -3709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B42565E0-06E2-4D8E-93B8-FC11CFF1721B}"/>
              </a:ext>
            </a:extLst>
          </p:cNvPr>
          <p:cNvSpPr/>
          <p:nvPr/>
        </p:nvSpPr>
        <p:spPr>
          <a:xfrm>
            <a:off x="519691" y="3140983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6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3519498" y="3505253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5248654" y="3398425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E1FF962-2CE2-49EB-B9B5-26C63E7D1AAE}"/>
              </a:ext>
            </a:extLst>
          </p:cNvPr>
          <p:cNvSpPr txBox="1"/>
          <p:nvPr/>
        </p:nvSpPr>
        <p:spPr>
          <a:xfrm>
            <a:off x="1139695" y="3214117"/>
            <a:ext cx="8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写内存</a:t>
            </a: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C9910-E038-43CE-92E9-6AD5941AED12}"/>
              </a:ext>
            </a:extLst>
          </p:cNvPr>
          <p:cNvSpPr/>
          <p:nvPr/>
        </p:nvSpPr>
        <p:spPr>
          <a:xfrm>
            <a:off x="812254" y="3207413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12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3519498" y="3505253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5248654" y="3398425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6EDDEF-053F-47C1-9F65-1CA789FCCC63}"/>
              </a:ext>
            </a:extLst>
          </p:cNvPr>
          <p:cNvCxnSpPr/>
          <p:nvPr/>
        </p:nvCxnSpPr>
        <p:spPr>
          <a:xfrm>
            <a:off x="6012160" y="3289548"/>
            <a:ext cx="541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FBB5C9-1AF3-4651-BADF-8B0E5CAB5154}"/>
              </a:ext>
            </a:extLst>
          </p:cNvPr>
          <p:cNvSpPr txBox="1"/>
          <p:nvPr/>
        </p:nvSpPr>
        <p:spPr>
          <a:xfrm>
            <a:off x="5940152" y="2534198"/>
            <a:ext cx="795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close </a:t>
            </a:r>
            <a:r>
              <a:rPr lang="zh-CN" altLang="en-US" sz="1400" dirty="0"/>
              <a:t>或 </a:t>
            </a:r>
            <a:r>
              <a:rPr lang="en-US" altLang="zh-CN" sz="1400" dirty="0" err="1"/>
              <a:t>msync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96D19D-D934-463A-8A9B-4BD0A8AB69C4}"/>
              </a:ext>
            </a:extLst>
          </p:cNvPr>
          <p:cNvSpPr txBox="1"/>
          <p:nvPr/>
        </p:nvSpPr>
        <p:spPr>
          <a:xfrm>
            <a:off x="1139695" y="3214117"/>
            <a:ext cx="8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写内存</a:t>
            </a:r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061812D9-1158-471D-866D-BD0741C35E4B}"/>
              </a:ext>
            </a:extLst>
          </p:cNvPr>
          <p:cNvSpPr/>
          <p:nvPr/>
        </p:nvSpPr>
        <p:spPr>
          <a:xfrm>
            <a:off x="6119186" y="2241468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9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8696C-3ECC-428B-B487-49AF19B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 </a:t>
            </a:r>
            <a:r>
              <a:rPr lang="zh-CN" altLang="en-US" dirty="0"/>
              <a:t>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53CCA-70DA-43AE-ABCC-79D93311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Prefault</a:t>
            </a:r>
            <a:endParaRPr lang="en-US" altLang="zh-CN" dirty="0"/>
          </a:p>
          <a:p>
            <a:pPr lvl="1"/>
            <a:r>
              <a:rPr lang="zh-CN" altLang="en-US" dirty="0"/>
              <a:t>每次 </a:t>
            </a:r>
            <a:r>
              <a:rPr lang="en-US" altLang="zh-CN" dirty="0"/>
              <a:t>page fault </a:t>
            </a:r>
            <a:r>
              <a:rPr lang="zh-CN" altLang="en-US" dirty="0"/>
              <a:t>载入连续的多个页，减少 </a:t>
            </a:r>
            <a:r>
              <a:rPr lang="en-US" altLang="zh-CN" dirty="0"/>
              <a:t>fault </a:t>
            </a:r>
            <a:r>
              <a:rPr lang="zh-CN" altLang="en-US" dirty="0"/>
              <a:t>次数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MAP_POPULATE</a:t>
            </a:r>
          </a:p>
          <a:p>
            <a:pPr lvl="1"/>
            <a:r>
              <a:rPr lang="zh-CN" altLang="en-US" dirty="0"/>
              <a:t>通过一个包含 </a:t>
            </a:r>
            <a:r>
              <a:rPr lang="en-US" altLang="zh-CN" dirty="0"/>
              <a:t>MAP_POPULATE </a:t>
            </a:r>
            <a:r>
              <a:rPr lang="zh-CN" altLang="en-US" dirty="0"/>
              <a:t>的 </a:t>
            </a:r>
            <a:r>
              <a:rPr lang="en-US" altLang="zh-CN" dirty="0"/>
              <a:t>flags </a:t>
            </a:r>
            <a:r>
              <a:rPr lang="zh-CN" altLang="en-US" dirty="0"/>
              <a:t>参数，可以在调用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时就预取所有的页，此后访问不会 </a:t>
            </a:r>
            <a:r>
              <a:rPr lang="en-US" altLang="zh-CN" dirty="0"/>
              <a:t>fault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87DBD-4266-4AE7-B3AB-8B08D453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5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/>
              <a:t>资</a:t>
            </a:r>
            <a:r>
              <a:rPr lang="zh-CN" altLang="en-US" sz="1600" b="0"/>
              <a:t>料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0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5E27-D97A-D744-89F5-34581B97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DDBE-62B1-A94C-9D77-3A472179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问：</a:t>
            </a:r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mmap</a:t>
            </a:r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匿名映射与文件映射的区别是什么？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没有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backup</a:t>
            </a: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file</a:t>
            </a: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，内存的初始值从哪里来？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问：如果</a:t>
            </a:r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OS</a:t>
            </a:r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仅采用立即映射，还需要</a:t>
            </a:r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VMA</a:t>
            </a:r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么？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VMA</a:t>
            </a: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记录的信息和页表记录的信息有何不同？</a:t>
            </a:r>
            <a:endParaRPr kumimoji="1" lang="en-US" altLang="zh-CN" sz="2000" dirty="0"/>
          </a:p>
          <a:p>
            <a:r>
              <a:rPr kumimoji="1" lang="zh-CN" altLang="en-US" sz="2400" dirty="0"/>
              <a:t>问：</a:t>
            </a:r>
            <a:r>
              <a:rPr kumimoji="1" lang="en-US" altLang="zh-CN" sz="2400" dirty="0"/>
              <a:t>demand-paging</a:t>
            </a:r>
            <a:r>
              <a:rPr kumimoji="1" lang="zh-CN" altLang="en-US" sz="2400" dirty="0"/>
              <a:t>是否可通过网络来实现？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如果都通过网络，本地是否还需要磁盘？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2D9B9-15BD-F84A-9ACD-8251DF5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435280" cy="90044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小知识：</a:t>
            </a:r>
            <a:r>
              <a:rPr kumimoji="1" lang="en-US" altLang="zh-CN" dirty="0"/>
              <a:t>OS</a:t>
            </a:r>
            <a:r>
              <a:rPr kumimoji="1" lang="zh-CN" altLang="en-US" dirty="0"/>
              <a:t>可向应用提供灵活的内存管理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madvise</a:t>
            </a:r>
            <a:endParaRPr kumimoji="1" lang="en-US" altLang="zh-CN" sz="2400" dirty="0"/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</a:rPr>
              <a:t>int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madvise</a:t>
            </a:r>
            <a:r>
              <a:rPr kumimoji="1" lang="en-US" altLang="zh-CN" sz="2000" dirty="0">
                <a:solidFill>
                  <a:schemeClr val="tx1"/>
                </a:solidFill>
              </a:rPr>
              <a:t>(void *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addr</a:t>
            </a:r>
            <a:r>
              <a:rPr kumimoji="1" lang="en-US" altLang="zh-CN" sz="2000" dirty="0">
                <a:solidFill>
                  <a:schemeClr val="tx1"/>
                </a:solidFill>
              </a:rPr>
              <a:t>,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size_t</a:t>
            </a:r>
            <a:r>
              <a:rPr kumimoji="1" lang="en-US" altLang="zh-CN" sz="2000" dirty="0">
                <a:solidFill>
                  <a:schemeClr val="tx1"/>
                </a:solidFill>
              </a:rPr>
              <a:t> length, int advice)</a:t>
            </a:r>
          </a:p>
          <a:p>
            <a:pPr lvl="1"/>
            <a:r>
              <a:rPr kumimoji="1" lang="zh-CN" altLang="en-US" sz="2000" dirty="0"/>
              <a:t>将用户态的一些语义信息发给内核以便于优化</a:t>
            </a:r>
            <a:endParaRPr kumimoji="1" lang="en-US" altLang="zh-CN" sz="2000" dirty="0"/>
          </a:p>
          <a:p>
            <a:pPr lvl="2"/>
            <a:r>
              <a:rPr lang="zh-CN" altLang="en-US" sz="1800" dirty="0"/>
              <a:t>例如：将</a:t>
            </a:r>
            <a:r>
              <a:rPr lang="en-US" altLang="zh-CN" sz="1800" dirty="0" err="1"/>
              <a:t>madvise</a:t>
            </a:r>
            <a:r>
              <a:rPr lang="zh-CN" altLang="en-US" sz="1800" dirty="0"/>
              <a:t>和</a:t>
            </a:r>
            <a:r>
              <a:rPr lang="en-US" altLang="zh-CN" sz="1800" dirty="0"/>
              <a:t>mmap</a:t>
            </a:r>
            <a:r>
              <a:rPr lang="zh-CN" altLang="en-US" sz="1800" dirty="0"/>
              <a:t>搭配，在使用数据前告诉内核这一段数据需要使用，</a:t>
            </a:r>
            <a:r>
              <a:rPr lang="zh-CN" altLang="en-US" sz="1800" b="1" dirty="0">
                <a:solidFill>
                  <a:schemeClr val="accent1"/>
                </a:solidFill>
              </a:rPr>
              <a:t>建议</a:t>
            </a:r>
            <a:r>
              <a:rPr lang="en-US" altLang="zh-CN" sz="1800" dirty="0"/>
              <a:t>OS</a:t>
            </a:r>
            <a:r>
              <a:rPr lang="zh-CN" altLang="en-US" sz="1800" dirty="0"/>
              <a:t>提前分配物理页，减少缺页异常开销</a:t>
            </a:r>
            <a:endParaRPr kumimoji="1" lang="en-US" altLang="zh-CN" sz="1600" dirty="0"/>
          </a:p>
          <a:p>
            <a:pPr lvl="0"/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mprotect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 mprotect(void *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addr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size_t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len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int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prot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);</a:t>
            </a:r>
          </a:p>
          <a:p>
            <a:pPr lvl="1"/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改变一段内存的权限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例如：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JIT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动态生成的二进制代码，需将内存由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可写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改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为可执行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024A-72C6-3242-B102-716094E0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可将物理内存看做是虚拟地址空间的</a:t>
            </a:r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C04AE-AF7E-5F4B-A300-70232DF1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情景</a:t>
            </a:r>
            <a:r>
              <a:rPr kumimoji="1" lang="en-US" altLang="zh-CN" sz="2400" dirty="0"/>
              <a:t>1:</a:t>
            </a:r>
          </a:p>
          <a:p>
            <a:pPr lvl="1"/>
            <a:r>
              <a:rPr kumimoji="1" lang="zh-CN" altLang="en-US" sz="2000" dirty="0"/>
              <a:t>两个应用程序各自需要使用 </a:t>
            </a:r>
            <a:r>
              <a:rPr kumimoji="1" lang="en-US" altLang="zh-CN" sz="2000" dirty="0"/>
              <a:t>3GB </a:t>
            </a:r>
            <a:r>
              <a:rPr kumimoji="1" lang="zh-CN" altLang="en-US" sz="2000" dirty="0"/>
              <a:t>的物理内存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机器实际上总共只有 </a:t>
            </a:r>
            <a:r>
              <a:rPr kumimoji="1" lang="en-US" altLang="zh-CN" sz="2000" dirty="0"/>
              <a:t>4GB </a:t>
            </a:r>
            <a:r>
              <a:rPr kumimoji="1" lang="zh-CN" altLang="en-US" sz="2000" dirty="0"/>
              <a:t>的物理内存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情景</a:t>
            </a:r>
            <a:r>
              <a:rPr kumimoji="1" lang="en-US" altLang="zh-CN" sz="2400" dirty="0"/>
              <a:t>2:</a:t>
            </a:r>
          </a:p>
          <a:p>
            <a:pPr lvl="1"/>
            <a:r>
              <a:rPr kumimoji="1" lang="zh-CN" altLang="en-US" sz="2000" dirty="0"/>
              <a:t>一个应用程序申请预先分配足够大的（虚拟）内存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实际上其中大部分的虚拟页最终都不会用到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CED4D-073F-BC45-B8C3-BBCB0968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F3F26-DD44-8E42-90F0-3315C1C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换页机制（</a:t>
            </a:r>
            <a:r>
              <a:rPr kumimoji="1" lang="en-US" altLang="zh-CN" dirty="0"/>
              <a:t>Swapping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F3CD-FC6F-EA43-9972-8A501FCE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换页的基本思想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用磁盘作为物理内存的补充，且对上层应用透明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应用对虚拟内存的使用，不受物理内存大小限制</a:t>
            </a:r>
            <a:endParaRPr kumimoji="1" lang="en-US" altLang="zh-CN" sz="2000" dirty="0"/>
          </a:p>
          <a:p>
            <a:r>
              <a:rPr kumimoji="1" lang="zh-CN" altLang="en-US" sz="2400" dirty="0"/>
              <a:t>如何实现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磁盘上划分专门的</a:t>
            </a:r>
            <a:r>
              <a:rPr kumimoji="1" lang="en-US" altLang="zh-CN" sz="2000" dirty="0"/>
              <a:t>Swap</a:t>
            </a:r>
            <a:r>
              <a:rPr kumimoji="1" lang="zh-CN" altLang="en-US" sz="2000" dirty="0"/>
              <a:t>分区，或专门的</a:t>
            </a:r>
            <a:r>
              <a:rPr kumimoji="1" lang="en-US" altLang="zh-CN" sz="2000" dirty="0"/>
              <a:t>Swap</a:t>
            </a:r>
            <a:r>
              <a:rPr kumimoji="1" lang="zh-CN" altLang="en-US" sz="2000" dirty="0"/>
              <a:t>文件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在处理缺页异常时，触发物理内存页的换入换出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49A0C-3E3F-A14C-A5BD-E7E71611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9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4600-E16E-C045-9A09-89F57BF8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简单的换页示例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DE630-238C-8C43-BF7B-3D35A413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296E06-1FD1-F24E-9986-592A5E4C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1356"/>
            <a:ext cx="8686800" cy="34711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B7F1AB-2E32-9F4A-8F67-CCE9E63C3D8A}"/>
              </a:ext>
            </a:extLst>
          </p:cNvPr>
          <p:cNvSpPr txBox="1"/>
          <p:nvPr/>
        </p:nvSpPr>
        <p:spPr>
          <a:xfrm>
            <a:off x="1306766" y="1253006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A5148E-6EE6-984A-8222-8227551802BD}"/>
              </a:ext>
            </a:extLst>
          </p:cNvPr>
          <p:cNvSpPr txBox="1"/>
          <p:nvPr/>
        </p:nvSpPr>
        <p:spPr>
          <a:xfrm>
            <a:off x="4354022" y="1253006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23EB8C-D644-8C48-B8C5-298B97C9A699}"/>
              </a:ext>
            </a:extLst>
          </p:cNvPr>
          <p:cNvSpPr txBox="1"/>
          <p:nvPr/>
        </p:nvSpPr>
        <p:spPr>
          <a:xfrm>
            <a:off x="7620000" y="1253006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951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D820-8ACC-4F29-8BBC-415F09E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8264-EEC9-49DF-A78D-9D3550F3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16395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换页（</a:t>
            </a:r>
            <a:r>
              <a:rPr lang="en-US" altLang="zh-CN" sz="2000" dirty="0">
                <a:latin typeface="+mn-ea"/>
                <a:ea typeface="+mn-ea"/>
              </a:rPr>
              <a:t>Swapping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页面分配（</a:t>
            </a:r>
            <a:r>
              <a:rPr lang="en-US" altLang="zh-CN" sz="2000" dirty="0">
                <a:latin typeface="+mn-ea"/>
                <a:ea typeface="+mn-ea"/>
              </a:rPr>
              <a:t>Paging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页面按需分配（</a:t>
            </a:r>
            <a:r>
              <a:rPr lang="en-US" altLang="zh-CN" sz="2000" dirty="0">
                <a:latin typeface="+mn-ea"/>
                <a:ea typeface="+mn-ea"/>
              </a:rPr>
              <a:t>Demand paging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42BD0-C706-48E1-A677-F87E91B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47AFF1D-C197-476C-8AEA-AA580FFC7D0F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3086369"/>
            <a:ext cx="7175500" cy="2514864"/>
            <a:chOff x="144" y="2133"/>
            <a:chExt cx="5424" cy="1901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7650DD9-C0BA-4AAF-BB85-C6624F841E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" y="2981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6CBA5194-AAE4-4A54-B5B5-88756DD8B6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952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FEA89EC-6C3E-4011-83A0-7196F13DA9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2" y="2463"/>
              <a:ext cx="633" cy="12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770831F-7076-4EB2-BFCE-3052B4F3A7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3" y="2434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E52E1EA-ABBC-4C2B-BA5B-4DDE70A1EC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492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A96FA87-C31B-487D-919D-E0870FE093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578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6BAECCC5-B98E-46C2-9BC0-4261CE434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66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82F25C0-D706-46AB-82D7-C34DAB81A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75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2DBD02E-82E2-4518-978E-00F4BB6140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837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4C2A196-95B0-4719-BE59-72E3BCB09C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010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1A91E44-DE19-4430-AEFB-B23889442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924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3AC5F2C-6ACF-4452-9013-15D970C087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096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F9A37572-80FD-4CD5-A4F4-60FF690299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182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9295A9B-B904-48C7-BB3F-342DCCA80A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269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A9D3E0E-1F0A-4CE3-B669-AFFACAEA0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35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B5B20A6-6DF1-4B93-AFC8-D79777ED4F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528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D653B2A-4244-4271-A3FC-FE5A2DF0C4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441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5793990C-62EB-4F7C-93E6-6B67C11571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28" y="2266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内存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2B26900E-39CA-4300-A264-F2389DE8FE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7" y="2751"/>
              <a:ext cx="460" cy="8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069C924-02ED-4D4A-9DDC-4AF089AD41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722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5DCF1B6-47B0-4A60-867B-57640B83BE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780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87D9F324-C795-429C-9B61-95B715A71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866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836630A-BC5B-4490-A39A-2B4748981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953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5D7749C-6534-417D-9677-44D7B6782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039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CA3C7557-2F8E-4C20-9536-7134584819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125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EA0B574-5ED7-4DAF-A320-79D47DA689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298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0E12659-9ED3-48EB-BD93-9450483F9D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212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A2AD98D1-18D8-4F2A-8914-55941BADC5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384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0AEB591E-F1E0-4136-B4BD-7F9F967BB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471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3CEB8592-162E-45CE-ACBB-7D53C94205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7" y="2553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页表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0BBDBEA5-505D-4D85-B2A2-D5A94A0809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2995"/>
              <a:ext cx="953" cy="4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85B10936-19C6-45DF-B6C2-1E28BEB5CB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24" y="2895"/>
              <a:ext cx="950" cy="4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58528839-5E85-4976-8D7A-9FAA4D9F1F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2648BEA9-1945-4AAF-83F1-4F32DCF2DC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9D2EDE68-8C31-4073-BAA5-01FEA1E06B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8C4D0752-330D-4886-B72B-6CB240C284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7114E753-1C2F-4B84-83DB-C1E4B4C52B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3730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CC7F410B-9EE8-4B75-96D2-A7655C4C8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3672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3DFF333-350A-4474-9BBC-14C5E0AEDE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6" y="373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E4D486A3-0EAA-409B-8489-763F51D6C9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5" y="373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93172BEC-2A3A-43DE-9B3C-377514833F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6" y="3874"/>
              <a:ext cx="489" cy="50"/>
            </a:xfrm>
            <a:custGeom>
              <a:avLst/>
              <a:gdLst>
                <a:gd name="T0" fmla="*/ 0 w 816"/>
                <a:gd name="T1" fmla="*/ 0 h 84"/>
                <a:gd name="T2" fmla="*/ 1 w 816"/>
                <a:gd name="T3" fmla="*/ 1 h 84"/>
                <a:gd name="T4" fmla="*/ 1 w 816"/>
                <a:gd name="T5" fmla="*/ 1 h 84"/>
                <a:gd name="T6" fmla="*/ 1 w 816"/>
                <a:gd name="T7" fmla="*/ 1 h 84"/>
                <a:gd name="T8" fmla="*/ 1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95AE610D-9535-4657-B5BE-6C40C9E969D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18" y="3759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磁盘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A8C2ABF-F441-4084-B539-77E8988956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13" y="3172"/>
              <a:ext cx="490" cy="500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1 h 834"/>
                <a:gd name="T4" fmla="*/ 1 w 817"/>
                <a:gd name="T5" fmla="*/ 1 h 834"/>
                <a:gd name="T6" fmla="*/ 1 w 817"/>
                <a:gd name="T7" fmla="*/ 1 h 834"/>
                <a:gd name="T8" fmla="*/ 1 w 817"/>
                <a:gd name="T9" fmla="*/ 1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EAC51CF-A12B-4C2B-A5BF-071C4710DB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10" y="3427"/>
              <a:ext cx="417" cy="245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0 h 834"/>
                <a:gd name="T4" fmla="*/ 1 w 817"/>
                <a:gd name="T5" fmla="*/ 0 h 834"/>
                <a:gd name="T6" fmla="*/ 1 w 817"/>
                <a:gd name="T7" fmla="*/ 0 h 834"/>
                <a:gd name="T8" fmla="*/ 1 w 817"/>
                <a:gd name="T9" fmla="*/ 0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65E3D8AE-514A-4F56-A0B2-6DAF394D866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1" y="3372"/>
              <a:ext cx="5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虚拟地址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2F822431-56D9-4F74-9A62-D917B0026F3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69" y="2895"/>
              <a:ext cx="5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物理地址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" name="AutoShape 51">
              <a:extLst>
                <a:ext uri="{FF2B5EF4-FFF2-40B4-BE49-F238E27FC236}">
                  <a16:creationId xmlns:a16="http://schemas.microsoft.com/office/drawing/2014/main" id="{CEE05E13-8E2C-4DEE-9706-4C4EE7F831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6" y="3077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AutoShape 52">
              <a:extLst>
                <a:ext uri="{FF2B5EF4-FFF2-40B4-BE49-F238E27FC236}">
                  <a16:creationId xmlns:a16="http://schemas.microsoft.com/office/drawing/2014/main" id="{F178B811-F7F1-4F87-A00B-CD2B63053A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7" y="3048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F90C6D55-4E05-4D52-82F9-1F6E847D22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5" y="2559"/>
              <a:ext cx="633" cy="12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FD42BB77-A775-41FF-B822-0267F34897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2530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C458BBBC-BD07-440B-A777-B02304BE8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588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465849EC-CA23-4F5D-9838-03CD849634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674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C4B7E11D-8A7D-4B96-A793-12BCD3D73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76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BA4B3850-C198-4F90-A81C-1C59920BB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847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69C2A56-DA7E-427A-91CC-EB03B49502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933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C607F340-A587-4109-8ED5-BCBF98C2CA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106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DA19CBC1-B449-443D-AC60-07728A0EFD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020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CEF79459-A96A-4869-B2BA-909CE36CC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192"/>
              <a:ext cx="346" cy="8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BD94FB46-33D1-4E4A-AC33-94B4D48CC6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278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4646D426-979C-47C5-844A-75412FDFE7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36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8D27C90B-DC81-49C9-94D1-BF9FA41C52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45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C122A0E-ED4D-4E73-B16C-FC9A66E71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624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8BDD99D0-CD4F-47E3-A30C-68C4DD99CD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537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0" name="Text Box 68">
              <a:extLst>
                <a:ext uri="{FF2B5EF4-FFF2-40B4-BE49-F238E27FC236}">
                  <a16:creationId xmlns:a16="http://schemas.microsoft.com/office/drawing/2014/main" id="{84054C1B-8242-4578-A997-F4BA0D88C9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77" y="2361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内存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0390F4D4-5E29-4D74-B59A-2FC0792C36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0" y="2847"/>
              <a:ext cx="460" cy="8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1C20D806-7800-4775-86D3-E432B4B8A5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1" y="2818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CED5E908-65D5-4B25-A29B-4F12C34CE4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2876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4A7DB9BA-CA29-4F86-97B9-A184C20C11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2962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80E03E71-9367-43C4-BF35-787290F9A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049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A9A045AA-233B-427E-8E91-10A808501C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135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AFE4A860-B7A7-4CF3-9DB2-87ED51751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221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316F896E-2EC2-4624-9DA5-4F8D2D337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394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1DA9BEC0-C350-4D3B-9F5C-3CD296CDEB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308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3B2615F1-00A4-4405-86D7-B451A362C5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480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8567EF0C-EFF1-462C-B2A7-C1EFDEDF82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567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" name="Text Box 80">
              <a:extLst>
                <a:ext uri="{FF2B5EF4-FFF2-40B4-BE49-F238E27FC236}">
                  <a16:creationId xmlns:a16="http://schemas.microsoft.com/office/drawing/2014/main" id="{A203504E-98ED-4710-9141-0B60D8B8CAA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79" y="2640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页表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0ED0728D-892C-4D45-B35D-E7DAC576F2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54" y="3091"/>
              <a:ext cx="953" cy="4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B444EFF4-F47A-4C6A-B243-9262015203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57" y="2991"/>
              <a:ext cx="950" cy="4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21BB59A5-AAB9-4827-B3A6-F48FD2FC5F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56218724-63F3-48F1-BF18-C981593513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717ACE80-3193-4A95-8B6E-9733633E02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9" y="3826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8E27A70F-FE0D-4FF7-A4F5-6AE63FF4B2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9" y="3768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292DE40E-3090-4767-A106-63301DE73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59" y="382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88">
              <a:extLst>
                <a:ext uri="{FF2B5EF4-FFF2-40B4-BE49-F238E27FC236}">
                  <a16:creationId xmlns:a16="http://schemas.microsoft.com/office/drawing/2014/main" id="{8B876B03-30F3-49CD-9164-51E7C0877E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48" y="382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0965170C-B0A6-4B10-B54E-FEF1A5FC45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9" y="3970"/>
              <a:ext cx="489" cy="50"/>
            </a:xfrm>
            <a:custGeom>
              <a:avLst/>
              <a:gdLst>
                <a:gd name="T0" fmla="*/ 0 w 816"/>
                <a:gd name="T1" fmla="*/ 0 h 84"/>
                <a:gd name="T2" fmla="*/ 1 w 816"/>
                <a:gd name="T3" fmla="*/ 1 h 84"/>
                <a:gd name="T4" fmla="*/ 1 w 816"/>
                <a:gd name="T5" fmla="*/ 1 h 84"/>
                <a:gd name="T6" fmla="*/ 1 w 816"/>
                <a:gd name="T7" fmla="*/ 1 h 84"/>
                <a:gd name="T8" fmla="*/ 1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2" name="Text Box 90">
              <a:extLst>
                <a:ext uri="{FF2B5EF4-FFF2-40B4-BE49-F238E27FC236}">
                  <a16:creationId xmlns:a16="http://schemas.microsoft.com/office/drawing/2014/main" id="{C071517A-E09A-42C4-8677-3424BAE7DA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51" y="3855"/>
              <a:ext cx="3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磁盘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67B6D3BF-D7E7-4AFF-B4EE-8203131AA2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46" y="3268"/>
              <a:ext cx="490" cy="500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1 h 834"/>
                <a:gd name="T4" fmla="*/ 1 w 817"/>
                <a:gd name="T5" fmla="*/ 1 h 834"/>
                <a:gd name="T6" fmla="*/ 1 w 817"/>
                <a:gd name="T7" fmla="*/ 1 h 834"/>
                <a:gd name="T8" fmla="*/ 1 w 817"/>
                <a:gd name="T9" fmla="*/ 1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92">
              <a:extLst>
                <a:ext uri="{FF2B5EF4-FFF2-40B4-BE49-F238E27FC236}">
                  <a16:creationId xmlns:a16="http://schemas.microsoft.com/office/drawing/2014/main" id="{66F21368-9810-492C-978B-9D06AB46EA5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8" y="3478"/>
              <a:ext cx="5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虚拟地址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" name="Text Box 93">
              <a:extLst>
                <a:ext uri="{FF2B5EF4-FFF2-40B4-BE49-F238E27FC236}">
                  <a16:creationId xmlns:a16="http://schemas.microsoft.com/office/drawing/2014/main" id="{4B48A526-A0E2-45ED-9E2C-3C43FDBAA8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16" y="2951"/>
              <a:ext cx="5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167" b="1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物理地址</a:t>
              </a:r>
              <a:endParaRPr lang="en-US" altLang="zh-CN" sz="1167" b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39BE3B5A-985A-4EC0-AFEF-622785582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216"/>
              <a:ext cx="960" cy="30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95">
              <a:extLst>
                <a:ext uri="{FF2B5EF4-FFF2-40B4-BE49-F238E27FC236}">
                  <a16:creationId xmlns:a16="http://schemas.microsoft.com/office/drawing/2014/main" id="{3E9E2C6C-6259-48B5-BCF1-02B407A14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2133"/>
              <a:ext cx="1093" cy="2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Fault </a:t>
              </a:r>
              <a:r>
                <a:rPr lang="zh-CN" altLang="en-US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发生前</a:t>
              </a:r>
              <a:endPara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Text Box 96">
              <a:extLst>
                <a:ext uri="{FF2B5EF4-FFF2-40B4-BE49-F238E27FC236}">
                  <a16:creationId xmlns:a16="http://schemas.microsoft.com/office/drawing/2014/main" id="{FB443D11-8D93-4386-BBAF-8508C83FE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137"/>
              <a:ext cx="1093" cy="2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Fault </a:t>
              </a:r>
              <a:r>
                <a:rPr lang="zh-CN" altLang="en-US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发生后</a:t>
              </a:r>
              <a:endPara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CBE5A60A-061E-420F-95BC-B1894FA1C8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576" y="3211"/>
              <a:ext cx="633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6DB4613A-F055-43B7-B255-E6F252A481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399" y="3321"/>
              <a:ext cx="633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17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AEBA-E447-A249-BC05-BAF45602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内存管理中的更多机制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6ADC6-EE17-4B40-A1A0-C3ABF04BE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AEF73-2272-A24A-BB94-6D7FB57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2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FA88-1827-444B-8643-579B3B58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B910-AE4F-3E4C-B087-920ABE74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节约内存，如共享库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进程通信，传递数据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33D9-C67E-0243-9E9C-0D6C593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14E0F7-F9DD-1E40-801A-CADD0A959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2"/>
          <a:stretch/>
        </p:blipFill>
        <p:spPr>
          <a:xfrm>
            <a:off x="4928560" y="1292353"/>
            <a:ext cx="3779912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FA88-1827-444B-8643-579B3B58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写时拷贝（</a:t>
            </a:r>
            <a:r>
              <a:rPr kumimoji="1" lang="en-US" altLang="zh-CN" dirty="0"/>
              <a:t>copy-on-write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B910-AE4F-3E4C-B087-920ABE74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修改页表项权限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在缺页时拷贝、恢复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典型场景</a:t>
            </a:r>
            <a:r>
              <a:rPr kumimoji="1" lang="en-US" altLang="zh-CN" dirty="0"/>
              <a:t>fork</a:t>
            </a:r>
          </a:p>
          <a:p>
            <a:pPr lvl="1"/>
            <a:r>
              <a:rPr kumimoji="1" lang="zh-CN" altLang="en-US" dirty="0"/>
              <a:t>节约物理内存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性能加速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33D9-C67E-0243-9E9C-0D6C593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14E0F7-F9DD-1E40-801A-CADD0A959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0"/>
          <a:stretch/>
        </p:blipFill>
        <p:spPr>
          <a:xfrm>
            <a:off x="4644008" y="1333501"/>
            <a:ext cx="4283968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8242-FBEB-E24D-9B5E-1750508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67917-9698-3745-8410-BCBDD687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deduplication</a:t>
            </a:r>
          </a:p>
          <a:p>
            <a:pPr lvl="1"/>
            <a:r>
              <a:rPr kumimoji="1" lang="zh-CN" altLang="en-US" dirty="0"/>
              <a:t>基于写时拷贝机制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在内存中扫描发现具有相同内容的物理页面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执行去重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操作系统发起，对用户态透明</a:t>
            </a:r>
            <a:endParaRPr kumimoji="1" lang="en-US" altLang="zh-CN" dirty="0"/>
          </a:p>
          <a:p>
            <a:r>
              <a:rPr kumimoji="1" lang="zh-CN" altLang="en-US" dirty="0"/>
              <a:t>典型案例：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KSM</a:t>
            </a:r>
          </a:p>
          <a:p>
            <a:pPr lvl="1"/>
            <a:r>
              <a:rPr kumimoji="1" lang="en-US" altLang="zh-CN" dirty="0"/>
              <a:t>kernel same-page merging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2445E-7C8B-FE4C-AB69-ED0DEBA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B4FE-D4DF-DC46-947E-9415001B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mmap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160FA-A3C9-5440-B17D-14CBD77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5EAB4-DC15-5A40-B8B7-6D7D40B3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2" y="1161458"/>
            <a:ext cx="7316936" cy="45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4E508-8AD4-CC4F-98D4-423C231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6690-848D-784E-AE44-E5A8F233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基本思想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当内存资源不充足的时候， 选择将一些“最近不太会使用”的内存页进行数据压缩，从而释放出空闲内存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1F6A1-9A8F-664F-89B2-0562F45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9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4E508-8AD4-CC4F-98D4-423C231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内存压缩案例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6690-848D-784E-AE44-E5A8F233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Windows 10</a:t>
            </a:r>
          </a:p>
          <a:p>
            <a:pPr lvl="1"/>
            <a:r>
              <a:rPr kumimoji="1" lang="zh-CN" altLang="en-US" dirty="0"/>
              <a:t>压缩后的数据仍然存放在内存中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当访问被压缩的数据时，操作系统将其解压即可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思考：对比交换内存页到磁盘，压缩的优点和缺点有哪些？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Linux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zswap</a:t>
            </a:r>
            <a:r>
              <a:rPr kumimoji="1" lang="zh-CN" altLang="en-US" dirty="0">
                <a:solidFill>
                  <a:schemeClr val="tx1"/>
                </a:solidFill>
              </a:rPr>
              <a:t>：换页过程中磁盘的缓存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将准备换出的数据压缩并先写入 </a:t>
            </a:r>
            <a:r>
              <a:rPr kumimoji="1" lang="en-US" altLang="zh-CN" dirty="0" err="1">
                <a:solidFill>
                  <a:schemeClr val="tx1"/>
                </a:solidFill>
              </a:rPr>
              <a:t>zswap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区域 （内存）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好处：减少甚至避免磁盘</a:t>
            </a:r>
            <a:r>
              <a:rPr kumimoji="1" lang="en-US" altLang="zh-CN" dirty="0">
                <a:solidFill>
                  <a:schemeClr val="tx1"/>
                </a:solidFill>
              </a:rPr>
              <a:t>I/O</a:t>
            </a:r>
            <a:r>
              <a:rPr kumimoji="1" lang="zh-CN" altLang="en-US" dirty="0">
                <a:solidFill>
                  <a:schemeClr val="tx1"/>
                </a:solidFill>
              </a:rPr>
              <a:t>；增加设备寿命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1F6A1-9A8F-664F-89B2-0562F45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8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3159-BEBD-7E48-A94C-3258A56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大页：再次回顾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C6E22-140C-3240-B82F-B4044AE6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00698-3ED8-464D-A6AC-3B717563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0949"/>
            <a:ext cx="7177142" cy="4544512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487A42F4-14A3-F44F-BB85-E7CB985AC6BA}"/>
              </a:ext>
            </a:extLst>
          </p:cNvPr>
          <p:cNvSpPr/>
          <p:nvPr/>
        </p:nvSpPr>
        <p:spPr>
          <a:xfrm>
            <a:off x="2339752" y="3219318"/>
            <a:ext cx="4824536" cy="1726413"/>
          </a:xfrm>
          <a:prstGeom prst="roundRect">
            <a:avLst>
              <a:gd name="adj" fmla="val 32075"/>
            </a:avLst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68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EF521-1B62-174D-B0CF-BEE77DC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27AF0-D2B0-324B-B803-58F8D016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级页表中，某些页表项只保留两级或三级页表</a:t>
            </a:r>
            <a:endParaRPr kumimoji="1" lang="en-US" altLang="zh-CN" dirty="0"/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页表项的第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标识着该页表项中存储的物理地址（页号）是指向 </a:t>
            </a:r>
            <a:r>
              <a:rPr kumimoji="1" lang="en-US" altLang="zh-CN" dirty="0"/>
              <a:t>L3 </a:t>
            </a:r>
            <a:r>
              <a:rPr kumimoji="1" lang="zh-CN" altLang="en-US" dirty="0"/>
              <a:t>页表页（该位是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）还是指向一个 </a:t>
            </a:r>
            <a:r>
              <a:rPr kumimoji="1" lang="en-US" altLang="zh-CN" dirty="0">
                <a:solidFill>
                  <a:srgbClr val="C00000"/>
                </a:solidFill>
              </a:rPr>
              <a:t>2M </a:t>
            </a:r>
            <a:r>
              <a:rPr kumimoji="1" lang="zh-CN" altLang="en-US" dirty="0">
                <a:solidFill>
                  <a:srgbClr val="C00000"/>
                </a:solidFill>
              </a:rPr>
              <a:t>的物理页</a:t>
            </a:r>
            <a:r>
              <a:rPr kumimoji="1" lang="zh-CN" altLang="en-US" dirty="0"/>
              <a:t>（该位是 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L1</a:t>
            </a:r>
            <a:r>
              <a:rPr kumimoji="1" lang="zh-CN" altLang="en-US" dirty="0"/>
              <a:t>页表项的第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类似地，可以指向一个 </a:t>
            </a:r>
            <a:r>
              <a:rPr kumimoji="1" lang="en-US" altLang="zh-CN" dirty="0">
                <a:solidFill>
                  <a:srgbClr val="C00000"/>
                </a:solidFill>
              </a:rPr>
              <a:t>1G </a:t>
            </a:r>
            <a:r>
              <a:rPr kumimoji="1" lang="zh-CN" altLang="en-US" dirty="0">
                <a:solidFill>
                  <a:srgbClr val="C00000"/>
                </a:solidFill>
              </a:rPr>
              <a:t>的物理页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84C8B-1E53-F249-A44B-D9E8E6D9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4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3159-BEBD-7E48-A94C-3258A56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C6E22-140C-3240-B82F-B4044AE6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00698-3ED8-464D-A6AC-3B7175635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2" r="16891" b="19784"/>
          <a:stretch/>
        </p:blipFill>
        <p:spPr>
          <a:xfrm>
            <a:off x="683568" y="1556951"/>
            <a:ext cx="6687845" cy="1656184"/>
          </a:xfrm>
          <a:prstGeom prst="rect">
            <a:avLst/>
          </a:prstGeom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94B66F3-7D8D-6F44-8F33-EA1726820787}"/>
              </a:ext>
            </a:extLst>
          </p:cNvPr>
          <p:cNvCxnSpPr/>
          <p:nvPr/>
        </p:nvCxnSpPr>
        <p:spPr>
          <a:xfrm>
            <a:off x="7308304" y="2569468"/>
            <a:ext cx="1216152" cy="1106424"/>
          </a:xfrm>
          <a:prstGeom prst="bentConnector3">
            <a:avLst>
              <a:gd name="adj1" fmla="val 10124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折角形 11">
            <a:extLst>
              <a:ext uri="{FF2B5EF4-FFF2-40B4-BE49-F238E27FC236}">
                <a16:creationId xmlns:a16="http://schemas.microsoft.com/office/drawing/2014/main" id="{6FC42FE6-86A2-B84F-89F5-EC4080DBEA19}"/>
              </a:ext>
            </a:extLst>
          </p:cNvPr>
          <p:cNvSpPr/>
          <p:nvPr/>
        </p:nvSpPr>
        <p:spPr>
          <a:xfrm>
            <a:off x="8244408" y="3649588"/>
            <a:ext cx="576064" cy="648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529CB310-937E-2F43-A0C2-352FCDA537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3896" y="3071604"/>
            <a:ext cx="925516" cy="283064"/>
          </a:xfrm>
          <a:prstGeom prst="bentConnector3">
            <a:avLst>
              <a:gd name="adj1" fmla="val 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>
            <a:extLst>
              <a:ext uri="{FF2B5EF4-FFF2-40B4-BE49-F238E27FC236}">
                <a16:creationId xmlns:a16="http://schemas.microsoft.com/office/drawing/2014/main" id="{3BB05777-DE0C-0049-ADE8-F06E461F606C}"/>
              </a:ext>
            </a:extLst>
          </p:cNvPr>
          <p:cNvSpPr/>
          <p:nvPr/>
        </p:nvSpPr>
        <p:spPr>
          <a:xfrm>
            <a:off x="5945122" y="3640778"/>
            <a:ext cx="859126" cy="10344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2M</a:t>
            </a:r>
            <a:endParaRPr kumimoji="1" lang="zh-CN" altLang="en-US" dirty="0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6437E2A2-873F-984F-B7EB-57F7D2743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5279" y="2846166"/>
            <a:ext cx="1388273" cy="271177"/>
          </a:xfrm>
          <a:prstGeom prst="bentConnector3">
            <a:avLst>
              <a:gd name="adj1" fmla="val 7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折角形 27">
            <a:extLst>
              <a:ext uri="{FF2B5EF4-FFF2-40B4-BE49-F238E27FC236}">
                <a16:creationId xmlns:a16="http://schemas.microsoft.com/office/drawing/2014/main" id="{717A98F6-AA0F-7045-A07F-53E25B4F9E77}"/>
              </a:ext>
            </a:extLst>
          </p:cNvPr>
          <p:cNvSpPr/>
          <p:nvPr/>
        </p:nvSpPr>
        <p:spPr>
          <a:xfrm>
            <a:off x="4365916" y="3649588"/>
            <a:ext cx="1075150" cy="151216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1G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32ADFD-3E14-364C-A762-19C431D25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5" y="3812016"/>
            <a:ext cx="3682752" cy="1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5B9A-4063-F747-97FA-A2D09F7C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大页的利弊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B407D-F95B-C145-867A-EBFC4C1E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好处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减少</a:t>
            </a:r>
            <a:r>
              <a:rPr kumimoji="1" lang="en-US" altLang="zh-CN" sz="2000" dirty="0"/>
              <a:t>TLB</a:t>
            </a:r>
            <a:r>
              <a:rPr kumimoji="1" lang="zh-CN" altLang="en-US" sz="2000" dirty="0"/>
              <a:t>缓存项的使用，提高 </a:t>
            </a:r>
            <a:r>
              <a:rPr kumimoji="1" lang="en-US" altLang="zh-CN" sz="2000" dirty="0"/>
              <a:t>TLB </a:t>
            </a:r>
            <a:r>
              <a:rPr kumimoji="1" lang="zh-CN" altLang="en-US" sz="2000" dirty="0"/>
              <a:t>命中率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减少页表的级数，提升遍历页表的效率</a:t>
            </a:r>
            <a:endParaRPr kumimoji="1" lang="en-US" altLang="zh-CN" sz="2000" dirty="0"/>
          </a:p>
          <a:p>
            <a:r>
              <a:rPr kumimoji="1" lang="zh-CN" altLang="en-US" sz="2400" dirty="0"/>
              <a:t>案例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提供</a:t>
            </a:r>
            <a:r>
              <a:rPr kumimoji="1" lang="en-US" altLang="zh-CN" sz="2000" dirty="0"/>
              <a:t>API</a:t>
            </a:r>
            <a:r>
              <a:rPr kumimoji="1" lang="zh-CN" altLang="en-US" sz="2000" dirty="0"/>
              <a:t>允许应用程序进行显示的大页分配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透明大页（</a:t>
            </a:r>
            <a:r>
              <a:rPr kumimoji="1" lang="en-US" altLang="zh-CN" sz="2000" dirty="0"/>
              <a:t>Transparent Huge Pages) </a:t>
            </a:r>
            <a:r>
              <a:rPr kumimoji="1" lang="zh-CN" altLang="en-US" sz="2000" dirty="0"/>
              <a:t>机制</a:t>
            </a:r>
            <a:endParaRPr kumimoji="1" lang="en-US" altLang="zh-CN" sz="2000" dirty="0"/>
          </a:p>
          <a:p>
            <a:r>
              <a:rPr kumimoji="1" lang="zh-CN" altLang="en-US" sz="2400" dirty="0"/>
              <a:t>弊端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未使用整个大页而造成物理内存资源浪费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增加管理内存的复杂度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B16B9-F136-A341-AD43-917A6738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6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4E9E-16DA-1343-BB5F-71E02E1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支持多种最小页面大小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6F52-C8F8-B14E-BB7A-403AC142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0297"/>
            <a:ext cx="8229600" cy="438149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x86_64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4K</a:t>
            </a:r>
          </a:p>
          <a:p>
            <a:r>
              <a:rPr kumimoji="1" lang="en-US" altLang="zh-CN" sz="2400" dirty="0"/>
              <a:t>AARCH64</a:t>
            </a:r>
          </a:p>
          <a:p>
            <a:pPr lvl="1"/>
            <a:r>
              <a:rPr kumimoji="1" lang="en-US" altLang="zh-CN" sz="2000" dirty="0"/>
              <a:t>TCR_EL1</a:t>
            </a:r>
            <a:r>
              <a:rPr kumimoji="1" lang="zh-CN" altLang="en-US" sz="2000" dirty="0"/>
              <a:t>可以配置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种：</a:t>
            </a:r>
            <a:r>
              <a:rPr kumimoji="1" lang="en-US" altLang="zh-CN" sz="2000" dirty="0"/>
              <a:t>4K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16K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64K</a:t>
            </a:r>
          </a:p>
          <a:p>
            <a:pPr lvl="1"/>
            <a:r>
              <a:rPr kumimoji="1" lang="en-US" altLang="zh-CN" sz="2000" dirty="0"/>
              <a:t>4K</a:t>
            </a:r>
            <a:r>
              <a:rPr kumimoji="1" lang="zh-CN" altLang="en-US" sz="2000" dirty="0"/>
              <a:t>   </a:t>
            </a:r>
            <a:r>
              <a:rPr kumimoji="1" lang="en-US" altLang="zh-CN" sz="2000" dirty="0"/>
              <a:t>+ </a:t>
            </a:r>
            <a:r>
              <a:rPr kumimoji="1" lang="zh-CN" altLang="en-US" sz="2000" dirty="0"/>
              <a:t>大页：</a:t>
            </a:r>
            <a:r>
              <a:rPr kumimoji="1" lang="en-US" altLang="zh-CN" sz="2000" dirty="0"/>
              <a:t>2M/1G</a:t>
            </a:r>
          </a:p>
          <a:p>
            <a:pPr lvl="1"/>
            <a:r>
              <a:rPr kumimoji="1" lang="en-US" altLang="zh-CN" sz="2000" dirty="0"/>
              <a:t>16K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大页：</a:t>
            </a:r>
            <a:r>
              <a:rPr kumimoji="1" lang="en-US" altLang="zh-CN" sz="2000" dirty="0"/>
              <a:t>32M</a:t>
            </a:r>
            <a:r>
              <a:rPr kumimoji="1" lang="zh-CN" altLang="en-US" sz="2000" dirty="0"/>
              <a:t>（</a:t>
            </a:r>
            <a:r>
              <a:rPr kumimoji="1" lang="zh-CN" altLang="en-US" sz="2000" dirty="0">
                <a:solidFill>
                  <a:srgbClr val="C00000"/>
                </a:solidFill>
              </a:rPr>
              <a:t>思考为什么是</a:t>
            </a:r>
            <a:r>
              <a:rPr kumimoji="1" lang="en-US" altLang="zh-CN" sz="2000" dirty="0">
                <a:solidFill>
                  <a:srgbClr val="C00000"/>
                </a:solidFill>
              </a:rPr>
              <a:t>32M</a:t>
            </a:r>
            <a:r>
              <a:rPr kumimoji="1" lang="zh-CN" altLang="en-US" sz="2000" dirty="0">
                <a:solidFill>
                  <a:srgbClr val="C00000"/>
                </a:solidFill>
              </a:rPr>
              <a:t>？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只有</a:t>
            </a:r>
            <a:r>
              <a:rPr kumimoji="1" lang="en-US" altLang="zh-CN" sz="1800" dirty="0"/>
              <a:t>L2</a:t>
            </a:r>
            <a:r>
              <a:rPr kumimoji="1" lang="zh-CN" altLang="en-US" sz="1800" dirty="0"/>
              <a:t>页表项支持大页</a:t>
            </a:r>
            <a:endParaRPr kumimoji="1" lang="en-US" altLang="zh-CN" sz="1800" dirty="0"/>
          </a:p>
          <a:p>
            <a:pPr lvl="1"/>
            <a:r>
              <a:rPr kumimoji="1" lang="en-US" altLang="zh-CN" sz="2000" dirty="0"/>
              <a:t>64K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大页：</a:t>
            </a:r>
            <a:r>
              <a:rPr kumimoji="1" lang="en-US" altLang="zh-CN" sz="2000" dirty="0"/>
              <a:t>512M</a:t>
            </a:r>
          </a:p>
          <a:p>
            <a:pPr lvl="2"/>
            <a:r>
              <a:rPr kumimoji="1" lang="zh-CN" altLang="en-US" sz="1800" dirty="0"/>
              <a:t>只有</a:t>
            </a:r>
            <a:r>
              <a:rPr kumimoji="1" lang="en-US" altLang="zh-CN" sz="1800" dirty="0"/>
              <a:t>L2</a:t>
            </a:r>
            <a:r>
              <a:rPr kumimoji="1" lang="zh-CN" altLang="en-US" sz="1800" dirty="0"/>
              <a:t>页表项支持大页 （</a:t>
            </a:r>
            <a:r>
              <a:rPr kumimoji="1" lang="en-US" altLang="zh-CN" sz="1800" dirty="0"/>
              <a:t>ARMv8.2</a:t>
            </a:r>
            <a:r>
              <a:rPr kumimoji="1" lang="zh-CN" altLang="en-US" sz="1800" dirty="0"/>
              <a:t>之前）</a:t>
            </a:r>
            <a:endParaRPr kumimoji="1" lang="en-US" altLang="zh-CN" sz="18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7D884-8D38-0541-815B-8505A19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CB21C-FC96-D343-AD39-A50AAC69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4CB87-6CF3-C646-86A6-EEA6F1C8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471925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什么情况适合使用大页？</a:t>
            </a:r>
            <a:endParaRPr kumimoji="1" lang="en-US" altLang="zh-CN" sz="20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在物理内存足够大的今天，虚拟内存是否还有存在的必要？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如果不使用虚拟内存抽象，恢复到只用物理内存寻址，会带来哪些改变？哪些场景适合？</a:t>
            </a:r>
            <a:endParaRPr kumimoji="1" lang="en-US" altLang="zh-CN" sz="2000" dirty="0"/>
          </a:p>
          <a:p>
            <a:pPr lvl="2"/>
            <a:endParaRPr kumimoji="1" lang="zh-CN" altLang="en-US" sz="1600" dirty="0"/>
          </a:p>
          <a:p>
            <a:r>
              <a:rPr kumimoji="1" lang="zh-CN" altLang="en-US" sz="2000" dirty="0"/>
              <a:t>如果不依靠 </a:t>
            </a:r>
            <a:r>
              <a:rPr kumimoji="1" lang="en-US" altLang="zh-CN" sz="2000" dirty="0"/>
              <a:t>MMU</a:t>
            </a:r>
            <a:r>
              <a:rPr kumimoji="1" lang="zh-CN" altLang="en-US" sz="2000" dirty="0"/>
              <a:t>，是否有可以替换虚拟内存的方法？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基于高级语言实现多个同一个地址空间内运行实例的隔离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基于编译器插桩实现多个运行实例的隔离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更多可参考 </a:t>
            </a:r>
            <a:r>
              <a:rPr kumimoji="1" lang="en-US" altLang="zh-CN" sz="1800" dirty="0"/>
              <a:t>Software Fault Isolation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1B43E-F7F3-844A-905E-BB0B73C2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6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894B94B3-BE7D-AA45-B413-A5601EAB6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7220"/>
            <a:ext cx="6667500" cy="731573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虚拟内存机制的优势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FDDE60-DEF0-4947-BD48-5FD53C0C9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847" y="1255572"/>
            <a:ext cx="6985000" cy="4122208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高效使用物理内存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使用 </a:t>
            </a:r>
            <a:r>
              <a:rPr lang="en" altLang="zh-CN" sz="2000" dirty="0">
                <a:latin typeface="+mn-ea"/>
                <a:ea typeface="+mn-ea"/>
              </a:rPr>
              <a:t>DRAM </a:t>
            </a:r>
            <a:r>
              <a:rPr lang="zh-CN" altLang="en-US" sz="2000" dirty="0">
                <a:latin typeface="+mn-ea"/>
                <a:ea typeface="+mn-ea"/>
              </a:rPr>
              <a:t>作为虚拟地址空间的缓存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400" dirty="0">
                <a:latin typeface="+mn-ea"/>
                <a:ea typeface="+mn-ea"/>
              </a:rPr>
              <a:t>简化内存管理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每个</a:t>
            </a:r>
            <a:r>
              <a:rPr lang="zh-CN" altLang="en-US" sz="2000" dirty="0">
                <a:latin typeface="+mn-ea"/>
                <a:ea typeface="+mn-ea"/>
              </a:rPr>
              <a:t>进程看到的是统一的线性地址空间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lnSpc>
                <a:spcPct val="88000"/>
              </a:lnSpc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  <a:ea typeface="+mn-ea"/>
              </a:rPr>
              <a:t>更强的</a:t>
            </a:r>
            <a:r>
              <a:rPr lang="zh-CN" altLang="en-GB" sz="2400" dirty="0">
                <a:latin typeface="+mn-ea"/>
                <a:ea typeface="+mn-ea"/>
              </a:rPr>
              <a:t>隔离</a:t>
            </a:r>
            <a:r>
              <a:rPr lang="zh-CN" altLang="en-US" sz="2400" dirty="0">
                <a:latin typeface="+mn-ea"/>
                <a:ea typeface="+mn-ea"/>
              </a:rPr>
              <a:t>与更细的权限控制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一个进程</a:t>
            </a:r>
            <a:r>
              <a:rPr lang="zh-CN" altLang="en-US" sz="2000" dirty="0">
                <a:latin typeface="+mn-ea"/>
                <a:ea typeface="+mn-ea"/>
              </a:rPr>
              <a:t>不能访问属于其他进程的内存</a:t>
            </a:r>
            <a:r>
              <a:rPr lang="en-GB" altLang="zh-CN" sz="2000" dirty="0">
                <a:latin typeface="+mn-ea"/>
                <a:ea typeface="+mn-ea"/>
              </a:rPr>
              <a:t>	</a:t>
            </a: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用户程序不能够访问特权更高的内核信息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不同内存页的读、写、执行权限可以不同</a:t>
            </a:r>
            <a:endParaRPr lang="en-GB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1615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5294-CE55-3648-9B9D-DC097005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物理内存管理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BEFCB-432B-1947-B96A-8A455C664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DE3D1-6768-1D46-B27F-71706BA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回顾：应用程序仅使用虚拟地址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D8AAFC-B247-704E-8974-4EB6B6AF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30256"/>
            <a:ext cx="6263115" cy="39657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E2107-C0FA-F541-A01B-BA1D7EB7CB02}"/>
              </a:ext>
            </a:extLst>
          </p:cNvPr>
          <p:cNvSpPr txBox="1"/>
          <p:nvPr/>
        </p:nvSpPr>
        <p:spPr>
          <a:xfrm>
            <a:off x="323528" y="17053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应用程序使用的虚拟地址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6C1912A8-1E80-E940-8080-88F0C58544C5}"/>
              </a:ext>
            </a:extLst>
          </p:cNvPr>
          <p:cNvSpPr/>
          <p:nvPr/>
        </p:nvSpPr>
        <p:spPr>
          <a:xfrm>
            <a:off x="1567882" y="2177490"/>
            <a:ext cx="288032" cy="504056"/>
          </a:xfrm>
          <a:prstGeom prst="downArrow">
            <a:avLst>
              <a:gd name="adj1" fmla="val 29491"/>
              <a:gd name="adj2" fmla="val 39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65664-7BBE-374D-A7DF-32C06A73D336}"/>
              </a:ext>
            </a:extLst>
          </p:cNvPr>
          <p:cNvSpPr txBox="1"/>
          <p:nvPr/>
        </p:nvSpPr>
        <p:spPr>
          <a:xfrm>
            <a:off x="439147" y="2747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硬件根据</a:t>
            </a:r>
            <a:r>
              <a:rPr kumimoji="1" lang="zh-CN" altLang="en-US" sz="2000" b="1" dirty="0">
                <a:solidFill>
                  <a:srgbClr val="BD374B"/>
                </a:solidFill>
              </a:rPr>
              <a:t>页表</a:t>
            </a:r>
            <a:r>
              <a:rPr kumimoji="1" lang="zh-CN" altLang="en-US" sz="2000" dirty="0"/>
              <a:t>自动翻译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202FC97E-E6CD-EE4D-BFE1-B73BDB67D532}"/>
              </a:ext>
            </a:extLst>
          </p:cNvPr>
          <p:cNvSpPr/>
          <p:nvPr/>
        </p:nvSpPr>
        <p:spPr>
          <a:xfrm>
            <a:off x="1567882" y="3323921"/>
            <a:ext cx="288032" cy="504056"/>
          </a:xfrm>
          <a:prstGeom prst="downArrow">
            <a:avLst>
              <a:gd name="adj1" fmla="val 29491"/>
              <a:gd name="adj2" fmla="val 39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04EB7-81BA-D748-87B6-93FB6E621C00}"/>
              </a:ext>
            </a:extLst>
          </p:cNvPr>
          <p:cNvSpPr txBox="1"/>
          <p:nvPr/>
        </p:nvSpPr>
        <p:spPr>
          <a:xfrm>
            <a:off x="1103269" y="38838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物理地址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72D97A-D18D-8C43-A089-23815B45A540}"/>
              </a:ext>
            </a:extLst>
          </p:cNvPr>
          <p:cNvSpPr txBox="1"/>
          <p:nvPr/>
        </p:nvSpPr>
        <p:spPr>
          <a:xfrm>
            <a:off x="2754153" y="480065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BD374B"/>
                </a:solidFill>
              </a:rPr>
              <a:t>操作系统负责配置页表</a:t>
            </a:r>
          </a:p>
        </p:txBody>
      </p:sp>
    </p:spTree>
    <p:extLst>
      <p:ext uri="{BB962C8B-B14F-4D97-AF65-F5344CB8AC3E}">
        <p14:creationId xmlns:p14="http://schemas.microsoft.com/office/powerpoint/2010/main" val="2853405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1B477-41D1-B940-8675-CA586966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什么时候需要考虑物理内存？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F446C-97F6-F34F-B88C-070FA599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引入虚拟内存后，物理内存主要在以下四个场景出现：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用户态应用程序触发</a:t>
            </a:r>
            <a:r>
              <a:rPr kumimoji="1" lang="en-US" altLang="zh-CN" sz="2000" dirty="0"/>
              <a:t>on-demand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paging</a:t>
            </a:r>
            <a:r>
              <a:rPr kumimoji="1" lang="zh-CN" altLang="en-US" sz="2000" dirty="0"/>
              <a:t>时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此时内核需要分配物理内存页，映射到对应的虚拟页</a:t>
            </a:r>
            <a:endParaRPr kumimoji="1"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内核自己申请内存并使用时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用于内核自身的数据结构，通常通过</a:t>
            </a:r>
            <a:r>
              <a:rPr kumimoji="1" lang="en-US" altLang="zh-CN" sz="1800" dirty="0" err="1"/>
              <a:t>kmalloc</a:t>
            </a:r>
            <a:r>
              <a:rPr kumimoji="1" lang="en-US" altLang="zh-CN" sz="1800" dirty="0"/>
              <a:t>()</a:t>
            </a:r>
            <a:r>
              <a:rPr kumimoji="1" lang="zh-CN" altLang="en-US" sz="1800" dirty="0"/>
              <a:t>完成</a:t>
            </a:r>
            <a:endParaRPr kumimoji="1"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内核申请用于设备的</a:t>
            </a:r>
            <a:r>
              <a:rPr kumimoji="1" lang="en-US" altLang="zh-CN" sz="2000" dirty="0"/>
              <a:t>DMA</a:t>
            </a:r>
            <a:r>
              <a:rPr kumimoji="1" lang="zh-CN" altLang="en-US" sz="2000" dirty="0"/>
              <a:t>缓存时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DMA</a:t>
            </a:r>
            <a:r>
              <a:rPr kumimoji="1" lang="zh-CN" altLang="en-US" sz="1800" dirty="0"/>
              <a:t>缓存通常需要连续的物理页</a:t>
            </a:r>
            <a:endParaRPr kumimoji="1"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发生换页（</a:t>
            </a:r>
            <a:r>
              <a:rPr kumimoji="1" lang="en-US" altLang="zh-CN" sz="2000" dirty="0"/>
              <a:t>swapping</a:t>
            </a:r>
            <a:r>
              <a:rPr kumimoji="1" lang="zh-CN" altLang="en-US" sz="2000" dirty="0"/>
              <a:t>）时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通过磁盘来扩展物理内存的容量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E981EE-79CF-2347-A146-5320ACD5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1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E73D7-8D8B-A145-98E8-2BBB1D81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：应用触发</a:t>
            </a:r>
            <a:r>
              <a:rPr kumimoji="1" lang="en-US" altLang="zh-CN" dirty="0"/>
              <a:t>on-demand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B005A-6DED-6C40-8C1E-54645ECB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问：当应用调用</a:t>
            </a:r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malloc</a:t>
            </a:r>
            <a:r>
              <a:rPr kumimoji="1"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时，与物理内存是否有关？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zh-CN" altLang="en-US" sz="2000" dirty="0"/>
              <a:t>应用调用</a:t>
            </a:r>
            <a:r>
              <a:rPr kumimoji="1" lang="en-US" altLang="zh-CN" sz="2000" dirty="0"/>
              <a:t>malloc</a:t>
            </a:r>
            <a:r>
              <a:rPr kumimoji="1" lang="zh-CN" altLang="en-US" sz="2000" dirty="0"/>
              <a:t>时，内核仅仅为其分配虚拟地址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此时虚拟地址对应的</a:t>
            </a:r>
            <a:r>
              <a:rPr kumimoji="1" lang="en-US" altLang="zh-CN" sz="2000" dirty="0"/>
              <a:t>VMA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valid</a:t>
            </a:r>
            <a:r>
              <a:rPr kumimoji="1" lang="zh-CN" altLang="en-US" sz="2000" dirty="0"/>
              <a:t>，但对应页表的</a:t>
            </a:r>
            <a:r>
              <a:rPr kumimoji="1" lang="en-US" altLang="zh-CN" sz="2000" dirty="0"/>
              <a:t>valid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bit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0</a:t>
            </a:r>
          </a:p>
          <a:p>
            <a:pPr lvl="1"/>
            <a:r>
              <a:rPr kumimoji="1" lang="zh-CN" altLang="en-US" sz="2000" dirty="0"/>
              <a:t>当第一次访问新分配的虚拟地址时，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会触发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fault</a:t>
            </a:r>
            <a:endParaRPr kumimoji="1" lang="zh-CN" altLang="en-US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操作系统需要做（即</a:t>
            </a:r>
            <a:r>
              <a:rPr kumimoji="1" lang="en-US" altLang="zh-CN" sz="2400" dirty="0"/>
              <a:t>page-fault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handler</a:t>
            </a:r>
            <a:r>
              <a:rPr kumimoji="1" lang="zh-CN" altLang="en-US" sz="2400" dirty="0"/>
              <a:t>）：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找到一块空闲的物理内存页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←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物理内存管理（页粒度）</a:t>
            </a:r>
            <a:endParaRPr kumimoji="1" lang="en-US" altLang="zh-CN" sz="2000" b="1" dirty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/>
              <a:t>修改页表，将该物理页映射到触发</a:t>
            </a:r>
            <a:r>
              <a:rPr kumimoji="1" lang="en-US" altLang="zh-CN" sz="2000" dirty="0"/>
              <a:t>page-fault</a:t>
            </a:r>
            <a:r>
              <a:rPr kumimoji="1" lang="zh-CN" altLang="en-US" sz="2000" dirty="0"/>
              <a:t>的虚地址所在虚拟页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回到应用，重复执行触发</a:t>
            </a:r>
            <a:r>
              <a:rPr kumimoji="1" lang="en-US" altLang="zh-CN" sz="2000" dirty="0"/>
              <a:t>page-fault</a:t>
            </a:r>
            <a:r>
              <a:rPr kumimoji="1" lang="zh-CN" altLang="en-US" sz="2000" dirty="0"/>
              <a:t>的那行代码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76933-EDF1-CE47-9C65-4BA3A685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26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71F83-1ECC-6D43-AEA9-4DB8914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  <a:r>
              <a:rPr kumimoji="1" lang="en-US" altLang="zh-CN" dirty="0"/>
              <a:t>-2</a:t>
            </a:r>
            <a:r>
              <a:rPr kumimoji="1" lang="zh-CN" altLang="en-US" dirty="0"/>
              <a:t>：内核自身用到的数据结构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6B146-7BD4-EC4B-8682-77C09C3C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2400" dirty="0"/>
              <a:t>内核运行过程中也需要用到动态内存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例如：挂载文件系统后需要大量</a:t>
            </a:r>
            <a:r>
              <a:rPr kumimoji="1" lang="en-US" altLang="zh-CN" sz="2000" dirty="0" err="1"/>
              <a:t>dentry</a:t>
            </a:r>
            <a:r>
              <a:rPr kumimoji="1" lang="zh-CN" altLang="en-US" sz="2000" dirty="0"/>
              <a:t>数据结构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动态性：用时分配，用完释放，类似用户态的</a:t>
            </a:r>
            <a:r>
              <a:rPr kumimoji="1" lang="en-US" altLang="zh-CN" sz="2000" dirty="0"/>
              <a:t>malloc</a:t>
            </a:r>
          </a:p>
          <a:p>
            <a:pPr lvl="1"/>
            <a:r>
              <a:rPr kumimoji="1" lang="zh-CN" altLang="en-US" sz="2000" dirty="0"/>
              <a:t>申请到的内存，不一定是页粒度，可能更细（特点</a:t>
            </a:r>
            <a:r>
              <a:rPr kumimoji="1" lang="en-US" altLang="zh-CN" sz="2000" dirty="0"/>
              <a:t>-1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问：为什么不使用与</a:t>
            </a:r>
            <a:r>
              <a:rPr kumimoji="1" lang="en-US" altLang="zh-CN" sz="2400" dirty="0"/>
              <a:t>malloc</a:t>
            </a:r>
            <a:r>
              <a:rPr kumimoji="1" lang="zh-CN" altLang="en-US" sz="2400" dirty="0"/>
              <a:t>类似的机制？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即先分配虚拟地址，然后通过</a:t>
            </a:r>
            <a:r>
              <a:rPr kumimoji="1" lang="en-US" altLang="zh-CN" sz="2000" dirty="0"/>
              <a:t>on-demand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paging</a:t>
            </a:r>
            <a:r>
              <a:rPr kumimoji="1" lang="zh-CN" altLang="en-US" sz="2000" dirty="0"/>
              <a:t>分配物理页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对内核来说，开销太大：这是内核中发生的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fault</a:t>
            </a:r>
            <a:r>
              <a:rPr kumimoji="1" lang="zh-CN" altLang="en-US" sz="2000" dirty="0"/>
              <a:t>！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若要不触发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fault</a:t>
            </a:r>
            <a:r>
              <a:rPr kumimoji="1" lang="zh-CN" altLang="en-US" sz="2000" dirty="0"/>
              <a:t>，则必须已经映射完成（特点</a:t>
            </a:r>
            <a:r>
              <a:rPr kumimoji="1" lang="en-US" altLang="zh-CN" sz="2000" dirty="0"/>
              <a:t>-2</a:t>
            </a:r>
            <a:r>
              <a:rPr kumimoji="1" lang="zh-CN" altLang="en-US" sz="20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379B9-E84D-6642-AAD1-38A3F1D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04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02153-C423-9546-BFC6-3417B5BD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：设备需要分配</a:t>
            </a:r>
            <a:r>
              <a:rPr kumimoji="1" lang="en-US" altLang="zh-CN" dirty="0"/>
              <a:t>DMA</a:t>
            </a:r>
            <a:r>
              <a:rPr kumimoji="1" lang="zh-CN" altLang="en-US" dirty="0"/>
              <a:t>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57B3-B75A-814E-AB79-B56EB915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DMA</a:t>
            </a:r>
            <a:r>
              <a:rPr kumimoji="1" lang="zh-CN" altLang="en-US" sz="2400" dirty="0"/>
              <a:t>：设备绕过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直接访存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由于绕过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MMU</a:t>
            </a:r>
            <a:r>
              <a:rPr kumimoji="1" lang="zh-CN" altLang="en-US" sz="2000" dirty="0"/>
              <a:t>，因此直接访问物理地址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通常需要大段连续的物理内存</a:t>
            </a:r>
            <a:endParaRPr kumimoji="1" lang="en-US" altLang="zh-CN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操作系统必须有能力分配</a:t>
            </a:r>
            <a:r>
              <a:rPr kumimoji="1" lang="zh-CN" altLang="en-US" sz="2400" dirty="0">
                <a:solidFill>
                  <a:schemeClr val="accent1"/>
                </a:solidFill>
              </a:rPr>
              <a:t>连续的物理页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/>
              <a:t>需要用一种高效的方式来组织和管理物理页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18EC1-5DD8-284C-98A5-9C964E5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FA76-42F2-CD46-9066-8BA5A2C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  <a:r>
              <a:rPr kumimoji="1" lang="en-US" altLang="zh-CN" dirty="0"/>
              <a:t>-4</a:t>
            </a:r>
            <a:r>
              <a:rPr kumimoji="1" lang="zh-CN" altLang="en-US" dirty="0"/>
              <a:t>：换入换出（</a:t>
            </a:r>
            <a:r>
              <a:rPr kumimoji="1" lang="en-US" altLang="zh-CN" dirty="0"/>
              <a:t>swapping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E3202-85F6-0341-899C-CCB29A28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换出操作：物理内存不够时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选择不常用的物理内存（不同的选择策略）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将内存中的数据写入磁盘块，并记录磁盘块与内存的关联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更新页表，将对应页表项的</a:t>
            </a:r>
            <a:r>
              <a:rPr kumimoji="1" lang="en-US" altLang="zh-CN" sz="1800" dirty="0"/>
              <a:t>valid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0</a:t>
            </a:r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换入操作：当换出的页被访问时，触发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fault</a:t>
            </a:r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判断该地址所在页被换出，找到对应的磁盘块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分配空闲的物理内存页；若没有空闲页，则再次进行换出操作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将磁盘块中的数据读入前一步找到的内存页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更新页表，将对应页表项的</a:t>
            </a:r>
            <a:r>
              <a:rPr kumimoji="1" lang="en-US" altLang="zh-CN" sz="1800" dirty="0"/>
              <a:t>valid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1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33FFE-61D0-0A4F-968E-92F200CF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8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9AD83-E927-FC46-9C6F-A56AD12C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内核物理内存管理的需求和评价指标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F1EA0-BD04-DD4B-BEC0-ECFB8C08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物理内存管理对操作系统的需求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管理所有空闲的物理页，有能力分配一个或多个连续物理页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管理所有已分配的内存页，并能随时将其回收，变成空闲页</a:t>
            </a:r>
            <a:endParaRPr kumimoji="1" lang="en-US" altLang="zh-CN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物理内存管理的评价指标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资源利用率：尽可能避免碎片（外部碎片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内部碎片）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分配速度：即内存分配与释放操作的时延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分配公平性：避免某些应用独占大量内存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0443B-4A68-7D45-8574-A661A6F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72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F9AED-B973-AA41-A261-8C73AA18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直接映射机制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030BC-0DC3-FB4A-A4F0-6D6A869B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一次性将</a:t>
            </a:r>
            <a:r>
              <a:rPr kumimoji="1" lang="zh-CN" altLang="en-US" sz="2400" dirty="0">
                <a:solidFill>
                  <a:schemeClr val="accent1"/>
                </a:solidFill>
              </a:rPr>
              <a:t>所有</a:t>
            </a:r>
            <a:r>
              <a:rPr kumimoji="1" lang="zh-CN" altLang="en-US" sz="2400" dirty="0"/>
              <a:t>物理内存映射到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一段</a:t>
            </a:r>
            <a:r>
              <a:rPr kumimoji="1" lang="zh-CN" altLang="en-US" sz="2400" dirty="0"/>
              <a:t>虚拟地址空间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任一物理地址和虚拟地址仅相差一个偏移量</a:t>
            </a:r>
            <a:endParaRPr kumimoji="1" lang="en-US" altLang="zh-CN" sz="2000" dirty="0"/>
          </a:p>
          <a:p>
            <a:pPr lvl="2"/>
            <a:r>
              <a:rPr kumimoji="1" lang="en-US" altLang="zh-CN" dirty="0"/>
              <a:t>OS</a:t>
            </a:r>
            <a:r>
              <a:rPr kumimoji="1" lang="zh-CN" altLang="en-US" dirty="0"/>
              <a:t>可迅速根据物理地址或虚拟地址互相计算</a:t>
            </a:r>
          </a:p>
          <a:p>
            <a:pPr lvl="1"/>
            <a:r>
              <a:rPr kumimoji="1" lang="zh-CN" altLang="en-US" sz="2000" dirty="0"/>
              <a:t>看上去类似最传统的段机制，实际通过配置页表来实现</a:t>
            </a:r>
            <a:endParaRPr kumimoji="1" lang="en-US" altLang="zh-CN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直接映射机制的特点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内核使用直接映射的虚拟地址，不会触发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fault</a:t>
            </a:r>
          </a:p>
          <a:p>
            <a:pPr lvl="1"/>
            <a:r>
              <a:rPr kumimoji="1" lang="zh-CN" altLang="en-US" sz="2000" dirty="0"/>
              <a:t>更方便找到连续的物理页：只要寻找连续的虚拟页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F4AA-1649-094E-A65E-AB76949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1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0B803-9E2B-BE46-9A6A-147CB220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关于直接映射机制，需要注意的几点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63E10-13BA-7149-AF5D-020A8E11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对内核来说：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已映射的地址不一定正在使用（需要通过</a:t>
            </a:r>
            <a:r>
              <a:rPr kumimoji="1" lang="en-US" altLang="zh-CN" sz="1800" dirty="0" err="1"/>
              <a:t>kmalloc</a:t>
            </a:r>
            <a:r>
              <a:rPr kumimoji="1" lang="zh-CN" altLang="en-US" sz="1800" dirty="0"/>
              <a:t>才能用）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正在使用的地址通常已映射（例外：</a:t>
            </a:r>
            <a:r>
              <a:rPr kumimoji="1" lang="en-US" altLang="zh-CN" sz="1800" dirty="0" err="1"/>
              <a:t>vmalloc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zh-CN" altLang="en-US" sz="2000" dirty="0"/>
              <a:t>对应用来说：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正在使用的地址不一定已映射（</a:t>
            </a:r>
            <a:r>
              <a:rPr kumimoji="1" lang="en-US" altLang="zh-CN" sz="1800" dirty="0"/>
              <a:t>on-demand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paging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已映射的地址一定正在使用（否则不会被映射）</a:t>
            </a:r>
            <a:endParaRPr kumimoji="1" lang="en-US" altLang="zh-CN" sz="1800" dirty="0"/>
          </a:p>
          <a:p>
            <a:r>
              <a:rPr kumimoji="1" lang="zh-CN" altLang="en-US" sz="2000" dirty="0"/>
              <a:t>同一个物理地址可以有多个虚拟地址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如应用任一已映射的虚拟地址，在内核的直接映射下也有一个虚拟地址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9E9EB-60AF-9546-B383-02D378EF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0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5294-CE55-3648-9B9D-DC097005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伙伴系统：页粒度内存管理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BEFCB-432B-1947-B96A-8A455C664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DE3D1-6768-1D46-B27F-71706BA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5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EFC28-F5A3-154F-8F79-F294AE1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空闲物理内存管理的简单方法：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23B87-1A46-9348-B901-2E18B3B0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最简单直接的方法：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操作系统通过一个</a:t>
            </a:r>
            <a:r>
              <a:rPr kumimoji="1" lang="en-US" altLang="zh-CN" sz="2000" dirty="0"/>
              <a:t>bitmap</a:t>
            </a:r>
            <a:r>
              <a:rPr kumimoji="1" lang="zh-CN" altLang="en-US" sz="2000" dirty="0"/>
              <a:t>记录物理页是否空闲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分配时，通过</a:t>
            </a:r>
            <a:r>
              <a:rPr kumimoji="1" lang="en-US" altLang="zh-CN" sz="2000" dirty="0"/>
              <a:t>bitmap</a:t>
            </a:r>
            <a:r>
              <a:rPr kumimoji="1" lang="zh-CN" altLang="en-US" sz="2000" dirty="0"/>
              <a:t>查找空闲物理页，并在</a:t>
            </a:r>
            <a:r>
              <a:rPr kumimoji="1" lang="en-US" altLang="zh-CN" sz="2000" dirty="0"/>
              <a:t>bitmap</a:t>
            </a:r>
            <a:r>
              <a:rPr kumimoji="1" lang="zh-CN" altLang="en-US" sz="2000" dirty="0"/>
              <a:t>中标记非空闲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回收时，在</a:t>
            </a:r>
            <a:r>
              <a:rPr kumimoji="1" lang="en-US" altLang="zh-CN" sz="2000" dirty="0"/>
              <a:t>bitmap</a:t>
            </a:r>
            <a:r>
              <a:rPr kumimoji="1" lang="zh-CN" altLang="en-US" sz="2000" dirty="0"/>
              <a:t>中，把对应的物理页标记成空闲</a:t>
            </a:r>
            <a:endParaRPr kumimoji="1" lang="en-US" altLang="zh-CN" sz="20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400" dirty="0"/>
              <a:t>该方法有什么问题？</a:t>
            </a:r>
            <a:r>
              <a:rPr kumimoji="1" lang="en-US" altLang="zh-CN" sz="2400" dirty="0"/>
              <a:t>	</a:t>
            </a:r>
          </a:p>
          <a:p>
            <a:pPr lvl="1"/>
            <a:r>
              <a:rPr kumimoji="1" lang="zh-CN" altLang="en-US" sz="2000" dirty="0"/>
              <a:t>若仅以一个页为粒度分配内存，没什么问题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若需要分配大段连续内存，则可能导致外部碎片，且寻找效率低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5782C-5888-0341-9A15-D354EACD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回顾：应用程序仅使用虚拟地址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E2107-C0FA-F541-A01B-BA1D7EB7CB02}"/>
                  </a:ext>
                </a:extLst>
              </p:cNvPr>
              <p:cNvSpPr txBox="1"/>
              <p:nvPr/>
            </p:nvSpPr>
            <p:spPr>
              <a:xfrm>
                <a:off x="6660232" y="3604901"/>
                <a:ext cx="1605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dirty="0"/>
                          </m:ctrlPr>
                        </m:sSubPr>
                        <m:e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E2107-C0FA-F541-A01B-BA1D7EB7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604901"/>
                <a:ext cx="1605952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>
            <a:extLst>
              <a:ext uri="{FF2B5EF4-FFF2-40B4-BE49-F238E27FC236}">
                <a16:creationId xmlns:a16="http://schemas.microsoft.com/office/drawing/2014/main" id="{6C1912A8-1E80-E940-8080-88F0C58544C5}"/>
              </a:ext>
            </a:extLst>
          </p:cNvPr>
          <p:cNvSpPr/>
          <p:nvPr/>
        </p:nvSpPr>
        <p:spPr>
          <a:xfrm rot="16200000">
            <a:off x="2047574" y="1982820"/>
            <a:ext cx="147795" cy="286241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D30CFC-AFDC-99B7-BD28-63BC1DFC0B36}"/>
                  </a:ext>
                </a:extLst>
              </p:cNvPr>
              <p:cNvSpPr txBox="1"/>
              <p:nvPr/>
            </p:nvSpPr>
            <p:spPr>
              <a:xfrm>
                <a:off x="7956376" y="4585692"/>
                <a:ext cx="1027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𝑪𝑺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D30CFC-AFDC-99B7-BD28-63BC1DFC0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85692"/>
                <a:ext cx="10272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324A43A-F62F-A43F-5DF0-3E556A13A60C}"/>
                  </a:ext>
                </a:extLst>
              </p:cNvPr>
              <p:cNvSpPr txBox="1"/>
              <p:nvPr/>
            </p:nvSpPr>
            <p:spPr>
              <a:xfrm>
                <a:off x="6361032" y="3873163"/>
                <a:ext cx="14442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324A43A-F62F-A43F-5DF0-3E556A13A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32" y="3873163"/>
                <a:ext cx="1444242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2A9182F-1438-6110-985F-769408CA015A}"/>
                  </a:ext>
                </a:extLst>
              </p:cNvPr>
              <p:cNvSpPr txBox="1"/>
              <p:nvPr/>
            </p:nvSpPr>
            <p:spPr>
              <a:xfrm>
                <a:off x="7809203" y="2612970"/>
                <a:ext cx="1075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𝑪𝑺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2A9182F-1438-6110-985F-769408CA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203" y="2612970"/>
                <a:ext cx="1075359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561D101-7392-DE20-9F55-87A400FD1174}"/>
                  </a:ext>
                </a:extLst>
              </p:cNvPr>
              <p:cNvSpPr txBox="1"/>
              <p:nvPr/>
            </p:nvSpPr>
            <p:spPr>
              <a:xfrm>
                <a:off x="5203728" y="1921396"/>
                <a:ext cx="134947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561D101-7392-DE20-9F55-87A400FD1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28" y="1921396"/>
                <a:ext cx="1349472" cy="1015663"/>
              </a:xfrm>
              <a:prstGeom prst="rect">
                <a:avLst/>
              </a:prstGeom>
              <a:blipFill>
                <a:blip r:embed="rId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1FB22A-F006-E44B-8A61-F5C3C2F1C03D}"/>
                  </a:ext>
                </a:extLst>
              </p:cNvPr>
              <p:cNvSpPr txBox="1"/>
              <p:nvPr/>
            </p:nvSpPr>
            <p:spPr>
              <a:xfrm>
                <a:off x="3848833" y="2232755"/>
                <a:ext cx="12232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1FB22A-F006-E44B-8A61-F5C3C2F1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833" y="2232755"/>
                <a:ext cx="1223220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256CB629-9110-A59A-FEE2-CBD1F1D2D9FC}"/>
              </a:ext>
            </a:extLst>
          </p:cNvPr>
          <p:cNvSpPr/>
          <p:nvPr/>
        </p:nvSpPr>
        <p:spPr>
          <a:xfrm>
            <a:off x="3114773" y="2358913"/>
            <a:ext cx="770900" cy="147794"/>
          </a:xfrm>
          <a:prstGeom prst="leftRightArrow">
            <a:avLst>
              <a:gd name="adj1" fmla="val 56690"/>
              <a:gd name="adj2" fmla="val 50000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5">
            <a:extLst>
              <a:ext uri="{FF2B5EF4-FFF2-40B4-BE49-F238E27FC236}">
                <a16:creationId xmlns:a16="http://schemas.microsoft.com/office/drawing/2014/main" id="{FA71BAC4-1639-04BF-D8C5-A944DB27D3E3}"/>
              </a:ext>
            </a:extLst>
          </p:cNvPr>
          <p:cNvSpPr/>
          <p:nvPr/>
        </p:nvSpPr>
        <p:spPr>
          <a:xfrm rot="16200000">
            <a:off x="2036055" y="2596753"/>
            <a:ext cx="147795" cy="286241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下箭头 5">
            <a:extLst>
              <a:ext uri="{FF2B5EF4-FFF2-40B4-BE49-F238E27FC236}">
                <a16:creationId xmlns:a16="http://schemas.microsoft.com/office/drawing/2014/main" id="{2E876B45-6A4F-FFF1-AE25-1C7A783465AB}"/>
              </a:ext>
            </a:extLst>
          </p:cNvPr>
          <p:cNvSpPr/>
          <p:nvPr/>
        </p:nvSpPr>
        <p:spPr>
          <a:xfrm rot="5400000">
            <a:off x="5063993" y="2289690"/>
            <a:ext cx="147794" cy="286241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37ED03-4B37-BD1B-1D27-A1925D52613B}"/>
                  </a:ext>
                </a:extLst>
              </p:cNvPr>
              <p:cNvSpPr txBox="1"/>
              <p:nvPr/>
            </p:nvSpPr>
            <p:spPr>
              <a:xfrm>
                <a:off x="2187309" y="1921398"/>
                <a:ext cx="9744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37ED03-4B37-BD1B-1D27-A1925D526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09" y="1921398"/>
                <a:ext cx="974498" cy="1015663"/>
              </a:xfrm>
              <a:prstGeom prst="rect">
                <a:avLst/>
              </a:prstGeom>
              <a:blipFill>
                <a:blip r:embed="rId8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乘号 34">
            <a:extLst>
              <a:ext uri="{FF2B5EF4-FFF2-40B4-BE49-F238E27FC236}">
                <a16:creationId xmlns:a16="http://schemas.microsoft.com/office/drawing/2014/main" id="{12A1AA26-C253-B41C-05C7-2902DC6680B4}"/>
              </a:ext>
            </a:extLst>
          </p:cNvPr>
          <p:cNvSpPr/>
          <p:nvPr/>
        </p:nvSpPr>
        <p:spPr>
          <a:xfrm>
            <a:off x="3159089" y="2052043"/>
            <a:ext cx="708137" cy="754374"/>
          </a:xfrm>
          <a:prstGeom prst="mathMultiply">
            <a:avLst>
              <a:gd name="adj1" fmla="val 6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7673DC-C5F9-8E2B-63BF-E1305684A50D}"/>
                  </a:ext>
                </a:extLst>
              </p:cNvPr>
              <p:cNvSpPr txBox="1"/>
              <p:nvPr/>
            </p:nvSpPr>
            <p:spPr>
              <a:xfrm>
                <a:off x="721617" y="1921396"/>
                <a:ext cx="12258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7673DC-C5F9-8E2B-63BF-E1305684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7" y="1921396"/>
                <a:ext cx="1225808" cy="1015663"/>
              </a:xfrm>
              <a:prstGeom prst="rect">
                <a:avLst/>
              </a:prstGeom>
              <a:blipFill>
                <a:blip r:embed="rId9"/>
                <a:stretch>
                  <a:fillRect l="-1990" r="-1493" b="-5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332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0B62-58AD-6E4F-AC9B-5405506F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简单管理方法导致外部碎片问题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9B689-1D28-9244-AA5D-429EF4D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39B2F5-DA4E-5542-9EC7-20C475AF7372}"/>
              </a:ext>
            </a:extLst>
          </p:cNvPr>
          <p:cNvSpPr/>
          <p:nvPr/>
        </p:nvSpPr>
        <p:spPr>
          <a:xfrm>
            <a:off x="2195736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5237B-2D16-2A49-9271-AF3A4FA49E4F}"/>
              </a:ext>
            </a:extLst>
          </p:cNvPr>
          <p:cNvSpPr/>
          <p:nvPr/>
        </p:nvSpPr>
        <p:spPr>
          <a:xfrm>
            <a:off x="3419872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EBD57-2DA5-184B-9383-8C6A9E09DF28}"/>
              </a:ext>
            </a:extLst>
          </p:cNvPr>
          <p:cNvSpPr/>
          <p:nvPr/>
        </p:nvSpPr>
        <p:spPr>
          <a:xfrm>
            <a:off x="4644010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66D8BA-83BD-4D4D-9240-4E13FFAEA7B0}"/>
              </a:ext>
            </a:extLst>
          </p:cNvPr>
          <p:cNvSpPr/>
          <p:nvPr/>
        </p:nvSpPr>
        <p:spPr>
          <a:xfrm>
            <a:off x="5868146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91A8C-73C1-A747-B529-F2A1B2EE39AF}"/>
              </a:ext>
            </a:extLst>
          </p:cNvPr>
          <p:cNvSpPr txBox="1"/>
          <p:nvPr/>
        </p:nvSpPr>
        <p:spPr>
          <a:xfrm>
            <a:off x="611560" y="1366527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BA94A1-403E-124E-BA39-95A5DCDB28BE}"/>
              </a:ext>
            </a:extLst>
          </p:cNvPr>
          <p:cNvSpPr/>
          <p:nvPr/>
        </p:nvSpPr>
        <p:spPr>
          <a:xfrm>
            <a:off x="2195736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BE902-FF39-3B46-9816-C19971FC7295}"/>
              </a:ext>
            </a:extLst>
          </p:cNvPr>
          <p:cNvSpPr/>
          <p:nvPr/>
        </p:nvSpPr>
        <p:spPr>
          <a:xfrm>
            <a:off x="3419872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9577BB-5043-414A-A243-63D83EFDFE20}"/>
              </a:ext>
            </a:extLst>
          </p:cNvPr>
          <p:cNvSpPr/>
          <p:nvPr/>
        </p:nvSpPr>
        <p:spPr>
          <a:xfrm>
            <a:off x="4644010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9FF573-95E0-6049-A2F4-8CD30717C71A}"/>
              </a:ext>
            </a:extLst>
          </p:cNvPr>
          <p:cNvSpPr/>
          <p:nvPr/>
        </p:nvSpPr>
        <p:spPr>
          <a:xfrm>
            <a:off x="5868146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7E473B-8437-E941-9C73-8E46B41246C7}"/>
              </a:ext>
            </a:extLst>
          </p:cNvPr>
          <p:cNvSpPr txBox="1"/>
          <p:nvPr/>
        </p:nvSpPr>
        <p:spPr>
          <a:xfrm>
            <a:off x="611560" y="237463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  <a:endParaRPr kumimoji="1"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AD8D-5305-994C-9618-6FD1214716AA}"/>
              </a:ext>
            </a:extLst>
          </p:cNvPr>
          <p:cNvSpPr txBox="1"/>
          <p:nvPr/>
        </p:nvSpPr>
        <p:spPr>
          <a:xfrm>
            <a:off x="7308304" y="2410643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分配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个页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83A3D6-A4ED-224F-A744-3DA159D8C3AB}"/>
              </a:ext>
            </a:extLst>
          </p:cNvPr>
          <p:cNvSpPr/>
          <p:nvPr/>
        </p:nvSpPr>
        <p:spPr>
          <a:xfrm>
            <a:off x="2195736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2E928-98C1-9447-8936-22011CE5BD1C}"/>
              </a:ext>
            </a:extLst>
          </p:cNvPr>
          <p:cNvSpPr/>
          <p:nvPr/>
        </p:nvSpPr>
        <p:spPr>
          <a:xfrm>
            <a:off x="3419872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0D419D-9107-2548-B7A8-6CB6CBBEA122}"/>
              </a:ext>
            </a:extLst>
          </p:cNvPr>
          <p:cNvSpPr/>
          <p:nvPr/>
        </p:nvSpPr>
        <p:spPr>
          <a:xfrm>
            <a:off x="4644010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A8C30C-6EB6-1941-872F-40B5CD19DCDA}"/>
              </a:ext>
            </a:extLst>
          </p:cNvPr>
          <p:cNvSpPr/>
          <p:nvPr/>
        </p:nvSpPr>
        <p:spPr>
          <a:xfrm>
            <a:off x="5868146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99D680-6C3E-5D42-BB17-EF7BC0F477B1}"/>
              </a:ext>
            </a:extLst>
          </p:cNvPr>
          <p:cNvSpPr txBox="1"/>
          <p:nvPr/>
        </p:nvSpPr>
        <p:spPr>
          <a:xfrm>
            <a:off x="611560" y="3385749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E3A6FA-18DE-8A4F-A88B-41BC5FD3BE5E}"/>
              </a:ext>
            </a:extLst>
          </p:cNvPr>
          <p:cNvSpPr txBox="1"/>
          <p:nvPr/>
        </p:nvSpPr>
        <p:spPr>
          <a:xfrm>
            <a:off x="7308304" y="342175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分配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508EDE-B5F1-9D41-817E-3D795780A4D3}"/>
              </a:ext>
            </a:extLst>
          </p:cNvPr>
          <p:cNvSpPr/>
          <p:nvPr/>
        </p:nvSpPr>
        <p:spPr>
          <a:xfrm>
            <a:off x="3419872" y="3292546"/>
            <a:ext cx="244827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6149F1-2816-3E44-A3AB-838E7C1E2C50}"/>
              </a:ext>
            </a:extLst>
          </p:cNvPr>
          <p:cNvSpPr/>
          <p:nvPr/>
        </p:nvSpPr>
        <p:spPr>
          <a:xfrm>
            <a:off x="2195736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881363-510E-E34C-8666-8414A5ACB949}"/>
              </a:ext>
            </a:extLst>
          </p:cNvPr>
          <p:cNvSpPr/>
          <p:nvPr/>
        </p:nvSpPr>
        <p:spPr>
          <a:xfrm>
            <a:off x="3419872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326B93-D9B3-3744-A068-863EAB12DC73}"/>
              </a:ext>
            </a:extLst>
          </p:cNvPr>
          <p:cNvSpPr/>
          <p:nvPr/>
        </p:nvSpPr>
        <p:spPr>
          <a:xfrm>
            <a:off x="4644010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1DAB72-AD96-5D41-901E-56DC2DAE8BA8}"/>
              </a:ext>
            </a:extLst>
          </p:cNvPr>
          <p:cNvSpPr/>
          <p:nvPr/>
        </p:nvSpPr>
        <p:spPr>
          <a:xfrm>
            <a:off x="5868146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6F0029-CAAB-E44F-A693-94B37997FECB}"/>
              </a:ext>
            </a:extLst>
          </p:cNvPr>
          <p:cNvSpPr txBox="1"/>
          <p:nvPr/>
        </p:nvSpPr>
        <p:spPr>
          <a:xfrm>
            <a:off x="611560" y="4390861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endParaRPr kumimoji="1"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B073EC-70AA-804A-BC04-D4CCE807C566}"/>
              </a:ext>
            </a:extLst>
          </p:cNvPr>
          <p:cNvSpPr txBox="1"/>
          <p:nvPr/>
        </p:nvSpPr>
        <p:spPr>
          <a:xfrm>
            <a:off x="7308304" y="442686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释放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个页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58D0DE-7707-E542-9A0E-61871BCF9525}"/>
              </a:ext>
            </a:extLst>
          </p:cNvPr>
          <p:cNvSpPr/>
          <p:nvPr/>
        </p:nvSpPr>
        <p:spPr>
          <a:xfrm>
            <a:off x="3419872" y="4297658"/>
            <a:ext cx="244827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5A1B54-C540-874C-8590-85F1FFB48927}"/>
              </a:ext>
            </a:extLst>
          </p:cNvPr>
          <p:cNvSpPr txBox="1"/>
          <p:nvPr/>
        </p:nvSpPr>
        <p:spPr>
          <a:xfrm>
            <a:off x="609420" y="513956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5</a:t>
            </a:r>
            <a:endParaRPr kumimoji="1"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4B2B19-81B2-8547-AFFD-93D81C1ADF10}"/>
              </a:ext>
            </a:extLst>
          </p:cNvPr>
          <p:cNvSpPr txBox="1"/>
          <p:nvPr/>
        </p:nvSpPr>
        <p:spPr>
          <a:xfrm>
            <a:off x="2411760" y="5139567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请求分配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个页，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失败</a:t>
            </a:r>
            <a:r>
              <a:rPr kumimoji="1" lang="zh-CN" altLang="en-US" sz="2400" dirty="0"/>
              <a:t>，实际却有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个页</a:t>
            </a:r>
          </a:p>
        </p:txBody>
      </p:sp>
    </p:spTree>
    <p:extLst>
      <p:ext uri="{BB962C8B-B14F-4D97-AF65-F5344CB8AC3E}">
        <p14:creationId xmlns:p14="http://schemas.microsoft.com/office/powerpoint/2010/main" val="2486316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7805-A665-2345-9718-0F80B47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伙伴系统（</a:t>
            </a:r>
            <a:r>
              <a:rPr kumimoji="1" lang="en-US" altLang="zh-CN" dirty="0"/>
              <a:t>buddy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0460-6C7D-194F-ABB8-DCEFBB8C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伙伴系统：分裂与合并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EE49-C68F-3F42-AC19-C624BC60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F55250-4DAB-674C-8303-EF5511C4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076850"/>
            <a:ext cx="7226300" cy="312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57997D-6212-724F-AD0C-119356B5C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4" y="3793604"/>
            <a:ext cx="2151923" cy="493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29F1AE-B55F-9340-92F5-2191158E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4" y="4530486"/>
            <a:ext cx="2151923" cy="493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D68F55-C0DE-2C4D-B951-279EB2B64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587" y="4541525"/>
            <a:ext cx="971051" cy="4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8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8DE2-D403-A64D-B98A-98ADB7F4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伙伴系统例子：分配</a:t>
            </a:r>
            <a:r>
              <a:rPr kumimoji="1" lang="en-US" altLang="zh-CN" dirty="0"/>
              <a:t>15K</a:t>
            </a:r>
            <a:r>
              <a:rPr kumimoji="1" lang="zh-CN" altLang="en-US" dirty="0"/>
              <a:t>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21286-35A2-9B41-9A6B-659D5E90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126964-DB78-574C-8531-DF99BE9F66D9}"/>
              </a:ext>
            </a:extLst>
          </p:cNvPr>
          <p:cNvSpPr txBox="1"/>
          <p:nvPr/>
        </p:nvSpPr>
        <p:spPr>
          <a:xfrm>
            <a:off x="717999" y="1561803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当一个请求需要分配 m 个物理页时，伙伴系统将寻找一个大小合适的块， 该块包含 2</a:t>
            </a:r>
            <a:r>
              <a:rPr lang="zh-CN" altLang="en-US" baseline="30000" dirty="0"/>
              <a:t>n</a:t>
            </a:r>
            <a:r>
              <a:rPr lang="zh-CN" altLang="en-US" dirty="0"/>
              <a:t>个物理页，且满足 2</a:t>
            </a:r>
            <a:r>
              <a:rPr lang="zh-CN" altLang="en-US" baseline="30000" dirty="0"/>
              <a:t>n−1</a:t>
            </a:r>
            <a:r>
              <a:rPr lang="zh-CN" altLang="en-US" dirty="0"/>
              <a:t>&lt; m ⩽ 2</a:t>
            </a:r>
            <a:r>
              <a:rPr lang="zh-CN" altLang="en-US" baseline="30000" dirty="0"/>
              <a:t>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C5DBC2-E2C5-8844-B0C2-A396AFEA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04973"/>
            <a:ext cx="8166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0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BF90-6D68-6546-9869-0C22BBBD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伙伴系统的巧妙之处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491C-3511-C64A-8CBB-70CF4B59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高效地找到伙伴块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互为伙伴的两个块的物理地址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仅有一位</a:t>
            </a:r>
            <a:r>
              <a:rPr kumimoji="1" lang="zh-CN" altLang="en-US" sz="2000" dirty="0"/>
              <a:t>不同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而且块的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大小决定</a:t>
            </a:r>
            <a:r>
              <a:rPr kumimoji="1" lang="zh-CN" altLang="en-US" sz="2000" dirty="0"/>
              <a:t>是哪一位</a:t>
            </a:r>
            <a:endParaRPr kumimoji="1" lang="en-US" altLang="zh-CN" sz="2000" dirty="0"/>
          </a:p>
          <a:p>
            <a:r>
              <a:rPr kumimoji="1" lang="zh-CN" altLang="en-US" sz="2400" dirty="0"/>
              <a:t>例如：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块</a:t>
            </a:r>
            <a:r>
              <a:rPr kumimoji="1" lang="en" altLang="zh-CN" sz="2000" dirty="0"/>
              <a:t>A</a:t>
            </a:r>
            <a:r>
              <a:rPr kumimoji="1" lang="zh-CN" altLang="en" sz="2000" dirty="0"/>
              <a:t>（</a:t>
            </a:r>
            <a:r>
              <a:rPr kumimoji="1" lang="en" altLang="zh-CN" sz="2000" dirty="0"/>
              <a:t>0-8K</a:t>
            </a:r>
            <a:r>
              <a:rPr kumimoji="1" lang="zh-CN" altLang="en" sz="2000" dirty="0"/>
              <a:t>）</a:t>
            </a:r>
            <a:r>
              <a:rPr kumimoji="1" lang="zh-CN" altLang="en-US" sz="2000" dirty="0"/>
              <a:t>和块</a:t>
            </a:r>
            <a:r>
              <a:rPr kumimoji="1" lang="en" altLang="zh-CN" sz="2000" dirty="0"/>
              <a:t>B</a:t>
            </a:r>
            <a:r>
              <a:rPr kumimoji="1" lang="zh-CN" altLang="en" sz="2000" dirty="0"/>
              <a:t>（</a:t>
            </a:r>
            <a:r>
              <a:rPr kumimoji="1" lang="en" altLang="zh-CN" sz="2000" dirty="0"/>
              <a:t>8-16K</a:t>
            </a:r>
            <a:r>
              <a:rPr kumimoji="1" lang="zh-CN" altLang="en" sz="2000" dirty="0"/>
              <a:t>）</a:t>
            </a:r>
            <a:r>
              <a:rPr kumimoji="1" lang="zh-CN" altLang="en-US" sz="2000" dirty="0"/>
              <a:t>互为伙伴块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块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的物理地址分别是 </a:t>
            </a:r>
            <a:r>
              <a:rPr kumimoji="1" lang="en-US" altLang="zh-CN" sz="2000" dirty="0"/>
              <a:t>0</a:t>
            </a:r>
            <a:r>
              <a:rPr kumimoji="1" lang="en" altLang="zh-CN" sz="2000" dirty="0"/>
              <a:t>x0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0</a:t>
            </a:r>
            <a:r>
              <a:rPr kumimoji="1" lang="en" altLang="zh-CN" sz="2000" dirty="0"/>
              <a:t>x2000</a:t>
            </a:r>
            <a:endParaRPr kumimoji="1" lang="en-US" altLang="zh-CN" sz="2000" dirty="0"/>
          </a:p>
          <a:p>
            <a:pPr lvl="2"/>
            <a:r>
              <a:rPr kumimoji="1" lang="zh-CN" altLang="en-US" dirty="0"/>
              <a:t>仅有第</a:t>
            </a:r>
            <a:r>
              <a:rPr kumimoji="1" lang="en-US" altLang="zh-CN" dirty="0">
                <a:highlight>
                  <a:srgbClr val="FFFF00"/>
                </a:highlight>
              </a:rPr>
              <a:t>13</a:t>
            </a:r>
            <a:r>
              <a:rPr kumimoji="1" lang="zh-CN" altLang="en-US" dirty="0"/>
              <a:t>位不同，块大小是</a:t>
            </a:r>
            <a:r>
              <a:rPr kumimoji="1" lang="en-US" altLang="zh-CN" dirty="0"/>
              <a:t>8</a:t>
            </a:r>
            <a:r>
              <a:rPr kumimoji="1" lang="en" altLang="zh-CN" dirty="0"/>
              <a:t>K</a:t>
            </a:r>
            <a:r>
              <a:rPr kumimoji="1" lang="zh-CN" altLang="en" dirty="0"/>
              <a:t>（</a:t>
            </a:r>
            <a:r>
              <a:rPr kumimoji="1" lang="en" altLang="zh-CN" dirty="0"/>
              <a:t>2</a:t>
            </a:r>
            <a:r>
              <a:rPr kumimoji="1" lang="en" altLang="zh-CN" baseline="30000" dirty="0">
                <a:highlight>
                  <a:srgbClr val="FFFF00"/>
                </a:highlight>
              </a:rPr>
              <a:t>13</a:t>
            </a:r>
            <a:r>
              <a:rPr kumimoji="1" lang="zh-CN" altLang="en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A4695-F708-624C-91EA-0F8EE93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34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0B62-58AD-6E4F-AC9B-5405506F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伙伴系统解决外部碎片（合并操作）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9B689-1D28-9244-AA5D-429EF4D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39B2F5-DA4E-5542-9EC7-20C475AF7372}"/>
              </a:ext>
            </a:extLst>
          </p:cNvPr>
          <p:cNvSpPr/>
          <p:nvPr/>
        </p:nvSpPr>
        <p:spPr>
          <a:xfrm>
            <a:off x="2195736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5237B-2D16-2A49-9271-AF3A4FA49E4F}"/>
              </a:ext>
            </a:extLst>
          </p:cNvPr>
          <p:cNvSpPr/>
          <p:nvPr/>
        </p:nvSpPr>
        <p:spPr>
          <a:xfrm>
            <a:off x="3419872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EBD57-2DA5-184B-9383-8C6A9E09DF28}"/>
              </a:ext>
            </a:extLst>
          </p:cNvPr>
          <p:cNvSpPr/>
          <p:nvPr/>
        </p:nvSpPr>
        <p:spPr>
          <a:xfrm>
            <a:off x="4644010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66D8BA-83BD-4D4D-9240-4E13FFAEA7B0}"/>
              </a:ext>
            </a:extLst>
          </p:cNvPr>
          <p:cNvSpPr/>
          <p:nvPr/>
        </p:nvSpPr>
        <p:spPr>
          <a:xfrm>
            <a:off x="5868146" y="127332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91A8C-73C1-A747-B529-F2A1B2EE39AF}"/>
              </a:ext>
            </a:extLst>
          </p:cNvPr>
          <p:cNvSpPr txBox="1"/>
          <p:nvPr/>
        </p:nvSpPr>
        <p:spPr>
          <a:xfrm>
            <a:off x="611560" y="1366527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BA94A1-403E-124E-BA39-95A5DCDB28BE}"/>
              </a:ext>
            </a:extLst>
          </p:cNvPr>
          <p:cNvSpPr/>
          <p:nvPr/>
        </p:nvSpPr>
        <p:spPr>
          <a:xfrm>
            <a:off x="2195736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BE902-FF39-3B46-9816-C19971FC7295}"/>
              </a:ext>
            </a:extLst>
          </p:cNvPr>
          <p:cNvSpPr/>
          <p:nvPr/>
        </p:nvSpPr>
        <p:spPr>
          <a:xfrm>
            <a:off x="3419872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9577BB-5043-414A-A243-63D83EFDFE20}"/>
              </a:ext>
            </a:extLst>
          </p:cNvPr>
          <p:cNvSpPr/>
          <p:nvPr/>
        </p:nvSpPr>
        <p:spPr>
          <a:xfrm>
            <a:off x="4644010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9FF573-95E0-6049-A2F4-8CD30717C71A}"/>
              </a:ext>
            </a:extLst>
          </p:cNvPr>
          <p:cNvSpPr/>
          <p:nvPr/>
        </p:nvSpPr>
        <p:spPr>
          <a:xfrm>
            <a:off x="5868146" y="2281435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7E473B-8437-E941-9C73-8E46B41246C7}"/>
              </a:ext>
            </a:extLst>
          </p:cNvPr>
          <p:cNvSpPr txBox="1"/>
          <p:nvPr/>
        </p:nvSpPr>
        <p:spPr>
          <a:xfrm>
            <a:off x="611560" y="237463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  <a:endParaRPr kumimoji="1"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AD8D-5305-994C-9618-6FD1214716AA}"/>
              </a:ext>
            </a:extLst>
          </p:cNvPr>
          <p:cNvSpPr txBox="1"/>
          <p:nvPr/>
        </p:nvSpPr>
        <p:spPr>
          <a:xfrm>
            <a:off x="548410" y="274293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分配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83A3D6-A4ED-224F-A744-3DA159D8C3AB}"/>
              </a:ext>
            </a:extLst>
          </p:cNvPr>
          <p:cNvSpPr/>
          <p:nvPr/>
        </p:nvSpPr>
        <p:spPr>
          <a:xfrm>
            <a:off x="2195736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2E928-98C1-9447-8936-22011CE5BD1C}"/>
              </a:ext>
            </a:extLst>
          </p:cNvPr>
          <p:cNvSpPr/>
          <p:nvPr/>
        </p:nvSpPr>
        <p:spPr>
          <a:xfrm>
            <a:off x="3419872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0D419D-9107-2548-B7A8-6CB6CBBEA122}"/>
              </a:ext>
            </a:extLst>
          </p:cNvPr>
          <p:cNvSpPr/>
          <p:nvPr/>
        </p:nvSpPr>
        <p:spPr>
          <a:xfrm>
            <a:off x="4644010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A8C30C-6EB6-1941-872F-40B5CD19DCDA}"/>
              </a:ext>
            </a:extLst>
          </p:cNvPr>
          <p:cNvSpPr/>
          <p:nvPr/>
        </p:nvSpPr>
        <p:spPr>
          <a:xfrm>
            <a:off x="5868146" y="329254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99D680-6C3E-5D42-BB17-EF7BC0F477B1}"/>
              </a:ext>
            </a:extLst>
          </p:cNvPr>
          <p:cNvSpPr txBox="1"/>
          <p:nvPr/>
        </p:nvSpPr>
        <p:spPr>
          <a:xfrm>
            <a:off x="611560" y="3385749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E3A6FA-18DE-8A4F-A88B-41BC5FD3BE5E}"/>
              </a:ext>
            </a:extLst>
          </p:cNvPr>
          <p:cNvSpPr txBox="1"/>
          <p:nvPr/>
        </p:nvSpPr>
        <p:spPr>
          <a:xfrm>
            <a:off x="519102" y="37565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分配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508EDE-B5F1-9D41-817E-3D795780A4D3}"/>
              </a:ext>
            </a:extLst>
          </p:cNvPr>
          <p:cNvSpPr/>
          <p:nvPr/>
        </p:nvSpPr>
        <p:spPr>
          <a:xfrm>
            <a:off x="4644008" y="3292545"/>
            <a:ext cx="244827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6149F1-2816-3E44-A3AB-838E7C1E2C50}"/>
              </a:ext>
            </a:extLst>
          </p:cNvPr>
          <p:cNvSpPr/>
          <p:nvPr/>
        </p:nvSpPr>
        <p:spPr>
          <a:xfrm>
            <a:off x="2195736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881363-510E-E34C-8666-8414A5ACB949}"/>
              </a:ext>
            </a:extLst>
          </p:cNvPr>
          <p:cNvSpPr/>
          <p:nvPr/>
        </p:nvSpPr>
        <p:spPr>
          <a:xfrm>
            <a:off x="3419872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326B93-D9B3-3744-A068-863EAB12DC73}"/>
              </a:ext>
            </a:extLst>
          </p:cNvPr>
          <p:cNvSpPr/>
          <p:nvPr/>
        </p:nvSpPr>
        <p:spPr>
          <a:xfrm>
            <a:off x="4644010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1DAB72-AD96-5D41-901E-56DC2DAE8BA8}"/>
              </a:ext>
            </a:extLst>
          </p:cNvPr>
          <p:cNvSpPr/>
          <p:nvPr/>
        </p:nvSpPr>
        <p:spPr>
          <a:xfrm>
            <a:off x="5868146" y="4297658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6F0029-CAAB-E44F-A693-94B37997FECB}"/>
              </a:ext>
            </a:extLst>
          </p:cNvPr>
          <p:cNvSpPr txBox="1"/>
          <p:nvPr/>
        </p:nvSpPr>
        <p:spPr>
          <a:xfrm>
            <a:off x="611560" y="4390861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endParaRPr kumimoji="1"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B073EC-70AA-804A-BC04-D4CCE807C566}"/>
              </a:ext>
            </a:extLst>
          </p:cNvPr>
          <p:cNvSpPr txBox="1"/>
          <p:nvPr/>
        </p:nvSpPr>
        <p:spPr>
          <a:xfrm>
            <a:off x="548260" y="476106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释放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个页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58D0DE-7707-E542-9A0E-61871BCF9525}"/>
              </a:ext>
            </a:extLst>
          </p:cNvPr>
          <p:cNvSpPr/>
          <p:nvPr/>
        </p:nvSpPr>
        <p:spPr>
          <a:xfrm>
            <a:off x="4644007" y="4303655"/>
            <a:ext cx="244827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5A1B54-C540-874C-8590-85F1FFB48927}"/>
              </a:ext>
            </a:extLst>
          </p:cNvPr>
          <p:cNvSpPr txBox="1"/>
          <p:nvPr/>
        </p:nvSpPr>
        <p:spPr>
          <a:xfrm>
            <a:off x="609420" y="513956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Time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5</a:t>
            </a:r>
            <a:endParaRPr kumimoji="1"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4B2B19-81B2-8547-AFFD-93D81C1ADF10}"/>
              </a:ext>
            </a:extLst>
          </p:cNvPr>
          <p:cNvSpPr txBox="1"/>
          <p:nvPr/>
        </p:nvSpPr>
        <p:spPr>
          <a:xfrm>
            <a:off x="2411760" y="5139567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分配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个页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成功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C6A890-5780-F548-AF3D-C349D2AF56CF}"/>
              </a:ext>
            </a:extLst>
          </p:cNvPr>
          <p:cNvSpPr txBox="1"/>
          <p:nvPr/>
        </p:nvSpPr>
        <p:spPr>
          <a:xfrm>
            <a:off x="7620228" y="1366526"/>
            <a:ext cx="4700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BD374B"/>
                </a:solidFill>
              </a:rPr>
              <a:t>2</a:t>
            </a:r>
            <a:r>
              <a:rPr kumimoji="1" lang="en-US" altLang="zh-CN" sz="2400" baseline="30000" dirty="0">
                <a:solidFill>
                  <a:srgbClr val="BD374B"/>
                </a:solidFill>
              </a:rPr>
              <a:t>2</a:t>
            </a:r>
            <a:endParaRPr kumimoji="1" lang="zh-CN" altLang="en-US" sz="2400" baseline="30000" dirty="0">
              <a:solidFill>
                <a:srgbClr val="BD374B"/>
              </a:solidFill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E8DF8D46-D44F-9849-AEA7-96E92D36D1F4}"/>
              </a:ext>
            </a:extLst>
          </p:cNvPr>
          <p:cNvCxnSpPr>
            <a:cxnSpLocks/>
            <a:stCxn id="32" idx="0"/>
            <a:endCxn id="5" idx="0"/>
          </p:cNvCxnSpPr>
          <p:nvPr/>
        </p:nvCxnSpPr>
        <p:spPr>
          <a:xfrm rot="16200000" flipV="1">
            <a:off x="5284915" y="-1203787"/>
            <a:ext cx="93202" cy="5047424"/>
          </a:xfrm>
          <a:prstGeom prst="curvedConnector3">
            <a:avLst>
              <a:gd name="adj1" fmla="val 345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E8A1A-2BDA-C74A-B946-EA8378F53A2E}"/>
              </a:ext>
            </a:extLst>
          </p:cNvPr>
          <p:cNvSpPr txBox="1"/>
          <p:nvPr/>
        </p:nvSpPr>
        <p:spPr>
          <a:xfrm>
            <a:off x="7704843" y="8230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D374B"/>
                </a:solidFill>
              </a:rPr>
              <a:t>1</a:t>
            </a:r>
            <a:r>
              <a:rPr kumimoji="1" lang="zh-CN" altLang="en-US" dirty="0">
                <a:solidFill>
                  <a:srgbClr val="BD374B"/>
                </a:solidFill>
              </a:rPr>
              <a:t>个整块</a:t>
            </a:r>
            <a:endParaRPr kumimoji="1" lang="zh-CN" altLang="en-US" sz="2400" dirty="0">
              <a:solidFill>
                <a:srgbClr val="BD374B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A6D997-F8CC-9248-8760-4A7D95D25270}"/>
              </a:ext>
            </a:extLst>
          </p:cNvPr>
          <p:cNvSpPr txBox="1"/>
          <p:nvPr/>
        </p:nvSpPr>
        <p:spPr>
          <a:xfrm>
            <a:off x="7620228" y="2723556"/>
            <a:ext cx="4700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BD374B"/>
                </a:solidFill>
              </a:rPr>
              <a:t>2</a:t>
            </a:r>
            <a:r>
              <a:rPr kumimoji="1" lang="en-US" altLang="zh-CN" sz="2400" baseline="30000" dirty="0">
                <a:solidFill>
                  <a:srgbClr val="BD374B"/>
                </a:solidFill>
              </a:rPr>
              <a:t>1</a:t>
            </a:r>
            <a:endParaRPr kumimoji="1" lang="zh-CN" altLang="en-US" sz="2400" baseline="30000" dirty="0">
              <a:solidFill>
                <a:srgbClr val="BD374B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8583D4-F291-C84F-96A7-0FE3879AD20B}"/>
              </a:ext>
            </a:extLst>
          </p:cNvPr>
          <p:cNvSpPr txBox="1"/>
          <p:nvPr/>
        </p:nvSpPr>
        <p:spPr>
          <a:xfrm>
            <a:off x="7620228" y="2137420"/>
            <a:ext cx="4700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BD374B"/>
                </a:solidFill>
              </a:rPr>
              <a:t>2</a:t>
            </a:r>
            <a:r>
              <a:rPr kumimoji="1" lang="en-US" altLang="zh-CN" sz="2400" baseline="30000" dirty="0">
                <a:solidFill>
                  <a:srgbClr val="BD374B"/>
                </a:solidFill>
              </a:rPr>
              <a:t>0</a:t>
            </a:r>
            <a:endParaRPr kumimoji="1" lang="zh-CN" altLang="en-US" sz="2400" baseline="30000" dirty="0">
              <a:solidFill>
                <a:srgbClr val="BD374B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1DD75F80-EB83-8547-A85E-E4CB562CC357}"/>
              </a:ext>
            </a:extLst>
          </p:cNvPr>
          <p:cNvCxnSpPr>
            <a:cxnSpLocks/>
            <a:stCxn id="39" idx="0"/>
            <a:endCxn id="11" idx="0"/>
          </p:cNvCxnSpPr>
          <p:nvPr/>
        </p:nvCxnSpPr>
        <p:spPr>
          <a:xfrm rot="16200000" flipH="1" flipV="1">
            <a:off x="5871576" y="297783"/>
            <a:ext cx="144015" cy="3823288"/>
          </a:xfrm>
          <a:prstGeom prst="curvedConnector3">
            <a:avLst>
              <a:gd name="adj1" fmla="val -103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41DAACD-0157-5C4E-8733-8911DC95797C}"/>
              </a:ext>
            </a:extLst>
          </p:cNvPr>
          <p:cNvCxnSpPr>
            <a:stCxn id="38" idx="0"/>
            <a:endCxn id="12" idx="0"/>
          </p:cNvCxnSpPr>
          <p:nvPr/>
        </p:nvCxnSpPr>
        <p:spPr>
          <a:xfrm rot="16200000" flipV="1">
            <a:off x="6334593" y="1202921"/>
            <a:ext cx="442121" cy="2599150"/>
          </a:xfrm>
          <a:prstGeom prst="curvedConnector3">
            <a:avLst>
              <a:gd name="adj1" fmla="val 1357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4094E98-F719-CD4C-AE00-2EA831603DE8}"/>
              </a:ext>
            </a:extLst>
          </p:cNvPr>
          <p:cNvSpPr txBox="1"/>
          <p:nvPr/>
        </p:nvSpPr>
        <p:spPr>
          <a:xfrm>
            <a:off x="7956376" y="17773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BD374B"/>
                </a:solidFill>
              </a:rPr>
              <a:t>分裂出</a:t>
            </a:r>
            <a:r>
              <a:rPr kumimoji="1" lang="en-US" altLang="zh-CN" dirty="0">
                <a:solidFill>
                  <a:srgbClr val="BD374B"/>
                </a:solidFill>
              </a:rPr>
              <a:t>3</a:t>
            </a:r>
            <a:r>
              <a:rPr kumimoji="1" lang="zh-CN" altLang="en-US" dirty="0">
                <a:solidFill>
                  <a:srgbClr val="BD374B"/>
                </a:solidFill>
              </a:rPr>
              <a:t>块</a:t>
            </a:r>
            <a:endParaRPr kumimoji="1" lang="en-US" altLang="zh-CN" dirty="0">
              <a:solidFill>
                <a:srgbClr val="BD374B"/>
              </a:solidFill>
            </a:endParaRPr>
          </a:p>
          <a:p>
            <a:r>
              <a:rPr kumimoji="1" lang="zh-CN" altLang="en-US" dirty="0">
                <a:solidFill>
                  <a:srgbClr val="BD374B"/>
                </a:solidFill>
              </a:rPr>
              <a:t>   分配</a:t>
            </a:r>
            <a:r>
              <a:rPr kumimoji="1" lang="en-US" altLang="zh-CN" dirty="0">
                <a:solidFill>
                  <a:srgbClr val="BD374B"/>
                </a:solidFill>
              </a:rPr>
              <a:t>1</a:t>
            </a:r>
            <a:r>
              <a:rPr kumimoji="1" lang="zh-CN" altLang="en-US" dirty="0">
                <a:solidFill>
                  <a:srgbClr val="BD374B"/>
                </a:solidFill>
              </a:rPr>
              <a:t>块 </a:t>
            </a:r>
            <a:endParaRPr kumimoji="1" lang="en-US" altLang="zh-CN" dirty="0">
              <a:solidFill>
                <a:srgbClr val="BD374B"/>
              </a:solidFill>
            </a:endParaRPr>
          </a:p>
          <a:p>
            <a:r>
              <a:rPr kumimoji="1" lang="zh-CN" altLang="en-US" dirty="0">
                <a:solidFill>
                  <a:srgbClr val="BD374B"/>
                </a:solidFill>
              </a:rPr>
              <a:t>   剩余</a:t>
            </a:r>
            <a:r>
              <a:rPr kumimoji="1" lang="en-US" altLang="zh-CN" dirty="0">
                <a:solidFill>
                  <a:srgbClr val="BD374B"/>
                </a:solidFill>
              </a:rPr>
              <a:t>2</a:t>
            </a:r>
            <a:r>
              <a:rPr kumimoji="1" lang="zh-CN" altLang="en-US" dirty="0">
                <a:solidFill>
                  <a:srgbClr val="BD374B"/>
                </a:solidFill>
              </a:rPr>
              <a:t>块</a:t>
            </a:r>
            <a:endParaRPr kumimoji="1" lang="en-US" altLang="zh-CN" dirty="0">
              <a:solidFill>
                <a:srgbClr val="BD374B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D6B11A9-83AA-9245-B45C-A9A7D2CAB457}"/>
              </a:ext>
            </a:extLst>
          </p:cNvPr>
          <p:cNvSpPr txBox="1"/>
          <p:nvPr/>
        </p:nvSpPr>
        <p:spPr>
          <a:xfrm>
            <a:off x="7620000" y="3468678"/>
            <a:ext cx="4700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BD374B"/>
                </a:solidFill>
              </a:rPr>
              <a:t>2</a:t>
            </a:r>
            <a:r>
              <a:rPr kumimoji="1" lang="en-US" altLang="zh-CN" sz="2400" baseline="30000" dirty="0">
                <a:solidFill>
                  <a:srgbClr val="BD374B"/>
                </a:solidFill>
              </a:rPr>
              <a:t>0</a:t>
            </a:r>
            <a:endParaRPr kumimoji="1" lang="zh-CN" altLang="en-US" sz="2400" baseline="30000" dirty="0">
              <a:solidFill>
                <a:srgbClr val="BD374B"/>
              </a:solidFill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F3976821-C5E1-134A-A597-977BB15C7191}"/>
              </a:ext>
            </a:extLst>
          </p:cNvPr>
          <p:cNvCxnSpPr>
            <a:stCxn id="53" idx="0"/>
            <a:endCxn id="17" idx="0"/>
          </p:cNvCxnSpPr>
          <p:nvPr/>
        </p:nvCxnSpPr>
        <p:spPr>
          <a:xfrm rot="16200000" flipV="1">
            <a:off x="5855404" y="1469082"/>
            <a:ext cx="176132" cy="3823060"/>
          </a:xfrm>
          <a:prstGeom prst="curvedConnector3">
            <a:avLst>
              <a:gd name="adj1" fmla="val 229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DE8D915-64C5-2449-B88C-E750B621B480}"/>
              </a:ext>
            </a:extLst>
          </p:cNvPr>
          <p:cNvSpPr txBox="1"/>
          <p:nvPr/>
        </p:nvSpPr>
        <p:spPr>
          <a:xfrm>
            <a:off x="8137750" y="34780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BD374B"/>
                </a:solidFill>
              </a:rPr>
              <a:t>剩余</a:t>
            </a:r>
            <a:r>
              <a:rPr kumimoji="1" lang="en-US" altLang="zh-CN" dirty="0">
                <a:solidFill>
                  <a:srgbClr val="BD374B"/>
                </a:solidFill>
              </a:rPr>
              <a:t>1</a:t>
            </a:r>
            <a:r>
              <a:rPr kumimoji="1" lang="zh-CN" altLang="en-US" dirty="0">
                <a:solidFill>
                  <a:srgbClr val="BD374B"/>
                </a:solidFill>
              </a:rPr>
              <a:t>块</a:t>
            </a:r>
            <a:endParaRPr kumimoji="1" lang="zh-CN" altLang="en-US" sz="2400" dirty="0">
              <a:solidFill>
                <a:srgbClr val="BD374B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841B92-7DBB-B94A-AF30-57EBB808ACA3}"/>
              </a:ext>
            </a:extLst>
          </p:cNvPr>
          <p:cNvSpPr txBox="1"/>
          <p:nvPr/>
        </p:nvSpPr>
        <p:spPr>
          <a:xfrm>
            <a:off x="7625997" y="4281298"/>
            <a:ext cx="4700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BD374B"/>
                </a:solidFill>
              </a:rPr>
              <a:t>2</a:t>
            </a:r>
            <a:r>
              <a:rPr kumimoji="1" lang="en-US" altLang="zh-CN" sz="2400" baseline="30000" dirty="0">
                <a:solidFill>
                  <a:srgbClr val="BD374B"/>
                </a:solidFill>
              </a:rPr>
              <a:t>1</a:t>
            </a:r>
            <a:endParaRPr kumimoji="1" lang="zh-CN" altLang="en-US" sz="2400" baseline="30000" dirty="0">
              <a:solidFill>
                <a:srgbClr val="BD374B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34CD37-415B-B44A-88F3-FECA03E9B719}"/>
              </a:ext>
            </a:extLst>
          </p:cNvPr>
          <p:cNvSpPr txBox="1"/>
          <p:nvPr/>
        </p:nvSpPr>
        <p:spPr>
          <a:xfrm>
            <a:off x="7656246" y="479613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BD374B"/>
                </a:solidFill>
              </a:rPr>
              <a:t>释放合并</a:t>
            </a:r>
            <a:endParaRPr kumimoji="1" lang="en-US" altLang="zh-CN" b="1" dirty="0">
              <a:solidFill>
                <a:srgbClr val="BD374B"/>
              </a:solidFill>
            </a:endParaRPr>
          </a:p>
          <a:p>
            <a:r>
              <a:rPr kumimoji="1" lang="zh-CN" altLang="en-US" dirty="0">
                <a:solidFill>
                  <a:srgbClr val="BD374B"/>
                </a:solidFill>
              </a:rPr>
              <a:t>依然剩余</a:t>
            </a:r>
            <a:r>
              <a:rPr kumimoji="1" lang="en-US" altLang="zh-CN" dirty="0">
                <a:solidFill>
                  <a:srgbClr val="BD374B"/>
                </a:solidFill>
              </a:rPr>
              <a:t>1</a:t>
            </a:r>
            <a:r>
              <a:rPr kumimoji="1" lang="zh-CN" altLang="en-US" dirty="0">
                <a:solidFill>
                  <a:srgbClr val="BD374B"/>
                </a:solidFill>
              </a:rPr>
              <a:t>块</a:t>
            </a:r>
            <a:endParaRPr kumimoji="1" lang="zh-CN" altLang="en-US" sz="2400" dirty="0">
              <a:solidFill>
                <a:srgbClr val="BD374B"/>
              </a:solidFill>
            </a:endParaRPr>
          </a:p>
        </p:txBody>
      </p: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0AC0CDB9-BCB6-1F40-B4B8-425CA373C588}"/>
              </a:ext>
            </a:extLst>
          </p:cNvPr>
          <p:cNvCxnSpPr>
            <a:cxnSpLocks/>
            <a:stCxn id="57" idx="0"/>
            <a:endCxn id="23" idx="0"/>
          </p:cNvCxnSpPr>
          <p:nvPr/>
        </p:nvCxnSpPr>
        <p:spPr>
          <a:xfrm rot="16200000" flipH="1" flipV="1">
            <a:off x="5326221" y="1762881"/>
            <a:ext cx="16360" cy="5053193"/>
          </a:xfrm>
          <a:prstGeom prst="curvedConnector3">
            <a:avLst>
              <a:gd name="adj1" fmla="val -1397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93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C542-F9D4-BD49-92CB-2C15E3E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伙伴系统：以页为粒度的物理内存管理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DB0BC-D158-6D4F-B044-D9778B73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基于直接映射机制的物理内存管理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一旦分配，则可以直接使用，而不会触发</a:t>
            </a:r>
            <a:r>
              <a:rPr kumimoji="1" lang="en-US" altLang="zh-CN" sz="1800" dirty="0"/>
              <a:t>page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fault</a:t>
            </a:r>
          </a:p>
          <a:p>
            <a:pPr lvl="1"/>
            <a:r>
              <a:rPr kumimoji="1" lang="zh-CN" altLang="en-US" sz="1800" dirty="0"/>
              <a:t>若虚拟地址连续，则物理地址也连续</a:t>
            </a:r>
            <a:endParaRPr kumimoji="1" lang="en-US" altLang="zh-CN" sz="1800" dirty="0"/>
          </a:p>
          <a:p>
            <a:r>
              <a:rPr kumimoji="1" lang="zh-CN" altLang="en-US" sz="2000" dirty="0"/>
              <a:t>优点</a:t>
            </a:r>
            <a:endParaRPr kumimoji="1" lang="en-US" altLang="zh-CN" sz="2400" dirty="0"/>
          </a:p>
          <a:p>
            <a:pPr lvl="1"/>
            <a:r>
              <a:rPr kumimoji="1" lang="zh-CN" altLang="en-US" sz="1800" dirty="0"/>
              <a:t>外部碎片程度降低（但并没有完全解决）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释放物理页时，可快速查找同层的伙伴页，使合并机制的性能提高</a:t>
            </a:r>
            <a:endParaRPr kumimoji="1" lang="en-US" altLang="zh-CN" sz="1800" dirty="0"/>
          </a:p>
          <a:p>
            <a:r>
              <a:rPr kumimoji="1" lang="zh-CN" altLang="en-US" sz="2000" dirty="0"/>
              <a:t>缺点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一次内存页释放有可能导致大量合并操作，导致高时延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内部碎片依然存在：如请求</a:t>
            </a:r>
            <a:r>
              <a:rPr kumimoji="1" lang="en-US" altLang="zh-CN" sz="1800" dirty="0"/>
              <a:t>9KB</a:t>
            </a:r>
            <a:r>
              <a:rPr kumimoji="1" lang="zh-CN" altLang="en-US" sz="1800" dirty="0"/>
              <a:t>，分配</a:t>
            </a:r>
            <a:r>
              <a:rPr kumimoji="1" lang="en-US" altLang="zh-CN" sz="1800" dirty="0"/>
              <a:t>16KB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个页）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3F2DF-28D9-6E48-BFEA-6CBFF2DC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85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289A6-90AB-364E-996F-A8B2E201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SLAB/SLUB/SLOB</a:t>
            </a:r>
            <a:r>
              <a:rPr kumimoji="1" lang="zh-CN" altLang="en-US" sz="3200" dirty="0"/>
              <a:t>：细粒度内存管理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23EB0-DE3C-5D4D-A0A5-86C537FB6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E72FF-D54C-C948-85EB-0250204E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11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A7030-52EA-7A4E-883C-984F8BF3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如何实现内核的</a:t>
            </a:r>
            <a:r>
              <a:rPr kumimoji="1" lang="en-US" altLang="zh-CN" dirty="0"/>
              <a:t>malloc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kmalloc</a:t>
            </a:r>
            <a:r>
              <a:rPr kumimoji="1" lang="zh-CN" altLang="en-US" dirty="0"/>
              <a:t>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E469-95F8-E745-9572-8A71669D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15263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简单方法：直接使用伙伴系统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每次分配，将大小对齐到页粒度（如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分配得到的地址已映射物理内存，不会触发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大量数据结构都在几十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粒度，导致内存利用率极低</a:t>
            </a:r>
            <a:endParaRPr kumimoji="1" lang="en-US" altLang="zh-CN" dirty="0"/>
          </a:p>
          <a:p>
            <a:r>
              <a:rPr kumimoji="1" lang="zh-CN" altLang="en-US" dirty="0"/>
              <a:t>需在内存页的基础上，再加一层更细粒度的内存分配系统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9BA8A-29B3-884B-B2AC-0977D3AA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3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0460-6C7D-194F-ABB8-DCEFBB8C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目标：快速分配小内存对象</a:t>
            </a:r>
            <a:endParaRPr kumimoji="1" lang="en-US" altLang="zh-CN" sz="2400" dirty="0"/>
          </a:p>
          <a:p>
            <a:r>
              <a:rPr kumimoji="1" lang="en-US" altLang="zh-CN" sz="2400" dirty="0"/>
              <a:t>SLAB</a:t>
            </a:r>
            <a:r>
              <a:rPr kumimoji="1" lang="zh-CN" altLang="en-US" sz="2400" dirty="0"/>
              <a:t>分配器家族：</a:t>
            </a:r>
            <a:r>
              <a:rPr kumimoji="1" lang="en-US" altLang="zh-CN" sz="2400" dirty="0"/>
              <a:t>SLAB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SLUB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SLOB</a:t>
            </a:r>
          </a:p>
          <a:p>
            <a:pPr lvl="1"/>
            <a:r>
              <a:rPr kumimoji="1" lang="zh-CN" altLang="en-US" sz="2000" dirty="0"/>
              <a:t>上世纪 </a:t>
            </a:r>
            <a:r>
              <a:rPr kumimoji="1" lang="en-US" altLang="zh-CN" sz="2000" dirty="0"/>
              <a:t>90 </a:t>
            </a:r>
            <a:r>
              <a:rPr kumimoji="1" lang="zh-CN" altLang="en-US" sz="2000" dirty="0"/>
              <a:t>年代，</a:t>
            </a:r>
            <a:r>
              <a:rPr kumimoji="1" lang="en-US" altLang="zh-CN" sz="2000" dirty="0"/>
              <a:t>Jeff </a:t>
            </a:r>
            <a:r>
              <a:rPr kumimoji="1" lang="en-US" altLang="zh-CN" sz="2000" dirty="0" err="1"/>
              <a:t>Bonwick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Solaris 2.4</a:t>
            </a:r>
            <a:r>
              <a:rPr kumimoji="1" lang="zh-CN" altLang="en-US" sz="2000" dirty="0"/>
              <a:t>中首创</a:t>
            </a:r>
            <a:r>
              <a:rPr kumimoji="1" lang="en-US" altLang="zh-CN" sz="2000" dirty="0"/>
              <a:t>SLAB</a:t>
            </a:r>
          </a:p>
          <a:p>
            <a:pPr lvl="1"/>
            <a:r>
              <a:rPr lang="en-US" altLang="zh-CN" sz="2000" dirty="0"/>
              <a:t>2007</a:t>
            </a:r>
            <a:r>
              <a:rPr lang="zh-CN" altLang="en-US" sz="2000" dirty="0"/>
              <a:t>年左右，</a:t>
            </a:r>
            <a:r>
              <a:rPr lang="en-US" altLang="zh-CN" sz="2000" dirty="0"/>
              <a:t>Christoph </a:t>
            </a:r>
            <a:r>
              <a:rPr lang="en-US" altLang="zh-CN" sz="2000" dirty="0" err="1"/>
              <a:t>Lameter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中提出</a:t>
            </a:r>
            <a:r>
              <a:rPr lang="en-US" altLang="zh-CN" sz="2000" dirty="0"/>
              <a:t>SLUB</a:t>
            </a:r>
          </a:p>
          <a:p>
            <a:pPr lvl="2"/>
            <a:r>
              <a:rPr kumimoji="1" lang="en-US" altLang="zh-CN" sz="1800" dirty="0"/>
              <a:t>Linux-2.6.23</a:t>
            </a:r>
            <a:r>
              <a:rPr kumimoji="1" lang="zh-CN" altLang="en-US" sz="1800" dirty="0"/>
              <a:t>之后</a:t>
            </a:r>
            <a:r>
              <a:rPr kumimoji="1" lang="en-US" altLang="zh-CN" sz="1800" dirty="0"/>
              <a:t>SLUB</a:t>
            </a:r>
            <a:r>
              <a:rPr kumimoji="1" lang="zh-CN" altLang="en-US" sz="1800" dirty="0"/>
              <a:t>成为默认分配器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发展过程中，提出针对内存稀缺场景的</a:t>
            </a:r>
            <a:r>
              <a:rPr kumimoji="1" lang="en-US" altLang="zh-CN" sz="2000" dirty="0"/>
              <a:t>SLOB</a:t>
            </a:r>
          </a:p>
          <a:p>
            <a:r>
              <a:rPr kumimoji="1" lang="zh-CN" altLang="en-US" sz="2400" dirty="0"/>
              <a:t>后续以主流的</a:t>
            </a:r>
            <a:r>
              <a:rPr kumimoji="1" lang="en-US" altLang="zh-CN" sz="2400" dirty="0"/>
              <a:t>SLUB</a:t>
            </a:r>
            <a:r>
              <a:rPr kumimoji="1" lang="zh-CN" altLang="en-US" sz="2400" dirty="0"/>
              <a:t>为例讲解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EE49-C68F-3F42-AC19-C624BC60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A5EE2D9-5816-664C-8A18-A62485CB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：建立在伙伴系统之上的分配器</a:t>
            </a:r>
          </a:p>
        </p:txBody>
      </p:sp>
    </p:spTree>
    <p:extLst>
      <p:ext uri="{BB962C8B-B14F-4D97-AF65-F5344CB8AC3E}">
        <p14:creationId xmlns:p14="http://schemas.microsoft.com/office/powerpoint/2010/main" val="159297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E4C4-3EC4-F44C-B6EE-EF880C51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SLUB</a:t>
            </a:r>
            <a:r>
              <a:rPr kumimoji="1" lang="zh-CN" altLang="en-US" dirty="0"/>
              <a:t>分配器的思路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CD2CB-3A7E-AA4A-BC26-A0DE1D74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观察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操作系统频繁分配的对象大小相对比较固定</a:t>
            </a:r>
            <a:endParaRPr kumimoji="1" lang="en-US" altLang="zh-CN" dirty="0"/>
          </a:p>
          <a:p>
            <a:r>
              <a:rPr kumimoji="1" lang="zh-CN" altLang="en-US" dirty="0"/>
              <a:t>基本思想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从伙伴系统获得大块内存（名为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对每份大块内存进一步细分成固定大小的小块内存进行管理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块的大小通常是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 </a:t>
            </a:r>
            <a:r>
              <a:rPr kumimoji="1" lang="zh-CN" altLang="en-US" dirty="0"/>
              <a:t>个字节（一般来说，</a:t>
            </a:r>
            <a:r>
              <a:rPr kumimoji="1" lang="en-US" altLang="zh-CN" dirty="0"/>
              <a:t>3 ⩽ n &lt; 12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也可为特定数据结构增加特殊大小的块，从而减小内部碎片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68EB2-4ADC-4A49-95B7-6E84A7D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回顾：应用程序仅使用虚拟地址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324A43A-F62F-A43F-5DF0-3E556A13A60C}"/>
                  </a:ext>
                </a:extLst>
              </p:cNvPr>
              <p:cNvSpPr txBox="1"/>
              <p:nvPr/>
            </p:nvSpPr>
            <p:spPr>
              <a:xfrm>
                <a:off x="1267050" y="2397054"/>
                <a:ext cx="1349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>
                              <a:latin typeface="Cambria Math" panose="02040503050406030204" pitchFamily="18" charset="0"/>
                            </a:rPr>
                            <m:t>Program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324A43A-F62F-A43F-5DF0-3E556A13A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50" y="2397054"/>
                <a:ext cx="1349472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5">
            <a:extLst>
              <a:ext uri="{FF2B5EF4-FFF2-40B4-BE49-F238E27FC236}">
                <a16:creationId xmlns:a16="http://schemas.microsoft.com/office/drawing/2014/main" id="{84603A65-9C1B-23AC-F625-D6E9D114B89E}"/>
              </a:ext>
            </a:extLst>
          </p:cNvPr>
          <p:cNvSpPr/>
          <p:nvPr/>
        </p:nvSpPr>
        <p:spPr>
          <a:xfrm rot="15119935">
            <a:off x="2837303" y="2047824"/>
            <a:ext cx="45719" cy="756652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3AF640-683E-EF14-9FF8-D0B39EEF012D}"/>
                  </a:ext>
                </a:extLst>
              </p:cNvPr>
              <p:cNvSpPr txBox="1"/>
              <p:nvPr/>
            </p:nvSpPr>
            <p:spPr>
              <a:xfrm>
                <a:off x="3159171" y="2078564"/>
                <a:ext cx="10721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3AF640-683E-EF14-9FF8-D0B39EEF0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71" y="2078564"/>
                <a:ext cx="107215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5">
            <a:extLst>
              <a:ext uri="{FF2B5EF4-FFF2-40B4-BE49-F238E27FC236}">
                <a16:creationId xmlns:a16="http://schemas.microsoft.com/office/drawing/2014/main" id="{27B07A2F-905F-99BE-BB08-6C49C488E96A}"/>
              </a:ext>
            </a:extLst>
          </p:cNvPr>
          <p:cNvSpPr/>
          <p:nvPr/>
        </p:nvSpPr>
        <p:spPr>
          <a:xfrm rot="16200000">
            <a:off x="2868192" y="2338020"/>
            <a:ext cx="45719" cy="670551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820A76-9EE9-D219-5D37-B7BAAC77856B}"/>
                  </a:ext>
                </a:extLst>
              </p:cNvPr>
              <p:cNvSpPr txBox="1"/>
              <p:nvPr/>
            </p:nvSpPr>
            <p:spPr>
              <a:xfrm>
                <a:off x="3160027" y="2457390"/>
                <a:ext cx="10721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820A76-9EE9-D219-5D37-B7BAAC77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27" y="2457390"/>
                <a:ext cx="107215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AA47DB-8C61-5F53-61DB-DBCBFCAC37AD}"/>
                  </a:ext>
                </a:extLst>
              </p:cNvPr>
              <p:cNvSpPr txBox="1"/>
              <p:nvPr/>
            </p:nvSpPr>
            <p:spPr>
              <a:xfrm>
                <a:off x="3623112" y="2895892"/>
                <a:ext cx="144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AA47DB-8C61-5F53-61DB-DBCBFCAC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12" y="2895892"/>
                <a:ext cx="144270" cy="307777"/>
              </a:xfrm>
              <a:prstGeom prst="rect">
                <a:avLst/>
              </a:prstGeom>
              <a:blipFill>
                <a:blip r:embed="rId5"/>
                <a:stretch>
                  <a:fillRect l="-37500" r="-3333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5">
            <a:extLst>
              <a:ext uri="{FF2B5EF4-FFF2-40B4-BE49-F238E27FC236}">
                <a16:creationId xmlns:a16="http://schemas.microsoft.com/office/drawing/2014/main" id="{32BE81F6-1B0E-72E5-7E44-A361D1F620C8}"/>
              </a:ext>
            </a:extLst>
          </p:cNvPr>
          <p:cNvSpPr/>
          <p:nvPr/>
        </p:nvSpPr>
        <p:spPr>
          <a:xfrm rot="6480065" flipV="1">
            <a:off x="2837302" y="2557495"/>
            <a:ext cx="45719" cy="756652"/>
          </a:xfrm>
          <a:prstGeom prst="downArrow">
            <a:avLst>
              <a:gd name="adj1" fmla="val 63505"/>
              <a:gd name="adj2" fmla="val 39746"/>
            </a:avLst>
          </a:prstGeom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904FF718-6F31-6BCF-3A17-B201527B95F3}"/>
              </a:ext>
            </a:extLst>
          </p:cNvPr>
          <p:cNvSpPr/>
          <p:nvPr/>
        </p:nvSpPr>
        <p:spPr>
          <a:xfrm>
            <a:off x="4163196" y="2246870"/>
            <a:ext cx="136255" cy="898570"/>
          </a:xfrm>
          <a:prstGeom prst="rightBrace">
            <a:avLst/>
          </a:prstGeom>
          <a:ln w="28575">
            <a:solidFill>
              <a:srgbClr val="BE3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919728-3AA7-9825-E7D1-5BAD480A01BA}"/>
                  </a:ext>
                </a:extLst>
              </p:cNvPr>
              <p:cNvSpPr txBox="1"/>
              <p:nvPr/>
            </p:nvSpPr>
            <p:spPr>
              <a:xfrm>
                <a:off x="4288808" y="2349668"/>
                <a:ext cx="111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dirty="0" smtClean="0">
                          <a:latin typeface="Cambria Math" panose="02040503050406030204" pitchFamily="18" charset="0"/>
                        </a:rPr>
                        <m:t>Proper</m:t>
                      </m:r>
                      <m:r>
                        <a:rPr kumimoji="1" lang="en-US" altLang="zh-CN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dirty="0">
                          <a:latin typeface="Cambria Math" panose="02040503050406030204" pitchFamily="18" charset="0"/>
                        </a:rPr>
                        <m:t>Forms</m:t>
                      </m:r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919728-3AA7-9825-E7D1-5BAD480A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08" y="2349668"/>
                <a:ext cx="1111485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17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BC4B-0A06-CF41-8129-4C7C5647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SLUB</a:t>
            </a:r>
            <a:r>
              <a:rPr kumimoji="1"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79D37-8022-714B-8D3C-8010EC81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只分配固定大小块</a:t>
            </a:r>
            <a:endParaRPr kumimoji="1" lang="en-US" altLang="zh-CN" sz="2400" dirty="0"/>
          </a:p>
          <a:p>
            <a:r>
              <a:rPr kumimoji="1" lang="zh-CN" altLang="en-US" sz="2400" dirty="0"/>
              <a:t>对于每个固定块大小，</a:t>
            </a:r>
            <a:r>
              <a:rPr kumimoji="1" lang="en-US" altLang="zh-CN" sz="2400" dirty="0"/>
              <a:t>SLUB </a:t>
            </a:r>
            <a:r>
              <a:rPr kumimoji="1" lang="zh-CN" altLang="en-US" sz="2400" dirty="0"/>
              <a:t>分配器都会使用独立的内存资源池进行分配</a:t>
            </a:r>
            <a:endParaRPr kumimoji="1" lang="en-US" altLang="zh-CN" sz="2400" dirty="0"/>
          </a:p>
          <a:p>
            <a:r>
              <a:rPr kumimoji="1" lang="zh-CN" altLang="en-US" sz="2400" dirty="0"/>
              <a:t>采用</a:t>
            </a:r>
            <a:r>
              <a:rPr kumimoji="1" lang="en-US" altLang="zh-CN" sz="2400" dirty="0">
                <a:solidFill>
                  <a:srgbClr val="C00000"/>
                </a:solidFill>
              </a:rPr>
              <a:t>best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fit</a:t>
            </a:r>
            <a:r>
              <a:rPr kumimoji="1" lang="zh-CN" altLang="en-US" sz="2400" dirty="0"/>
              <a:t>定位资源池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8473F-1668-5B48-964E-9142EA86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DD9B70-80F6-954F-9BD8-961227E633AB}"/>
              </a:ext>
            </a:extLst>
          </p:cNvPr>
          <p:cNvGrpSpPr/>
          <p:nvPr/>
        </p:nvGrpSpPr>
        <p:grpSpPr>
          <a:xfrm>
            <a:off x="4582248" y="2929508"/>
            <a:ext cx="4005949" cy="2063226"/>
            <a:chOff x="3230347" y="2408067"/>
            <a:chExt cx="4005949" cy="20632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B8AB6A-33B8-EE44-A5BE-EEDEBB1BD443}"/>
                </a:ext>
              </a:extLst>
            </p:cNvPr>
            <p:cNvSpPr/>
            <p:nvPr/>
          </p:nvSpPr>
          <p:spPr>
            <a:xfrm>
              <a:off x="4355976" y="2869732"/>
              <a:ext cx="28803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90B026-0684-D34E-A09A-3CD60CD68B0B}"/>
                </a:ext>
              </a:extLst>
            </p:cNvPr>
            <p:cNvSpPr/>
            <p:nvPr/>
          </p:nvSpPr>
          <p:spPr>
            <a:xfrm>
              <a:off x="5206134" y="2408067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资源池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99F34F-D7E2-4748-A171-7F7507D2520F}"/>
                </a:ext>
              </a:extLst>
            </p:cNvPr>
            <p:cNvSpPr/>
            <p:nvPr/>
          </p:nvSpPr>
          <p:spPr>
            <a:xfrm>
              <a:off x="4355976" y="3433564"/>
              <a:ext cx="28803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E6D062-4128-2C46-BB58-D07EB92336C0}"/>
                </a:ext>
              </a:extLst>
            </p:cNvPr>
            <p:cNvSpPr/>
            <p:nvPr/>
          </p:nvSpPr>
          <p:spPr>
            <a:xfrm>
              <a:off x="4355976" y="4009628"/>
              <a:ext cx="288032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F88D2F-7AF6-2D4B-94EC-68BFFEECDC55}"/>
                </a:ext>
              </a:extLst>
            </p:cNvPr>
            <p:cNvSpPr/>
            <p:nvPr/>
          </p:nvSpPr>
          <p:spPr>
            <a:xfrm>
              <a:off x="3301007" y="2869732"/>
              <a:ext cx="98296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32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字节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3E740A-89F9-AF4A-AE08-CEE2EBEA0984}"/>
                </a:ext>
              </a:extLst>
            </p:cNvPr>
            <p:cNvSpPr/>
            <p:nvPr/>
          </p:nvSpPr>
          <p:spPr>
            <a:xfrm>
              <a:off x="3301007" y="3433564"/>
              <a:ext cx="98296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64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字节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77FD72-7658-8D41-8A80-293B2EA41667}"/>
                </a:ext>
              </a:extLst>
            </p:cNvPr>
            <p:cNvSpPr/>
            <p:nvPr/>
          </p:nvSpPr>
          <p:spPr>
            <a:xfrm>
              <a:off x="3230347" y="4009628"/>
              <a:ext cx="112562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128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字节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202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3582-84BA-514F-A8BA-78EAAB5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EDF7-2D92-ED42-A32B-062222C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A644DD-8B79-F245-8488-E5C448CA017C}"/>
              </a:ext>
            </a:extLst>
          </p:cNvPr>
          <p:cNvSpPr/>
          <p:nvPr/>
        </p:nvSpPr>
        <p:spPr>
          <a:xfrm>
            <a:off x="1115616" y="2312900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4K/8K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1M/2M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98926-FF47-1749-AB62-8B6BDC83B68A}"/>
              </a:ext>
            </a:extLst>
          </p:cNvPr>
          <p:cNvSpPr txBox="1"/>
          <p:nvPr/>
        </p:nvSpPr>
        <p:spPr>
          <a:xfrm>
            <a:off x="892019" y="1329083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把从伙伴系统得到的连续物理页</a:t>
            </a:r>
            <a:r>
              <a:rPr kumimoji="1" lang="zh-CN" altLang="en-US" sz="2400" b="1" dirty="0"/>
              <a:t>划分成若干等份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slot</a:t>
            </a:r>
            <a:r>
              <a:rPr kumimoji="1" lang="zh-CN" altLang="en-US" sz="2400" dirty="0"/>
              <a:t>）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0F36EB4-119C-4844-B5F7-4C10579B8339}"/>
              </a:ext>
            </a:extLst>
          </p:cNvPr>
          <p:cNvCxnSpPr>
            <a:cxnSpLocks/>
          </p:cNvCxnSpPr>
          <p:nvPr/>
        </p:nvCxnSpPr>
        <p:spPr>
          <a:xfrm>
            <a:off x="3779912" y="3433564"/>
            <a:ext cx="1728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2A800F-A6E0-5744-865C-896D127CBE89}"/>
              </a:ext>
            </a:extLst>
          </p:cNvPr>
          <p:cNvSpPr/>
          <p:nvPr/>
        </p:nvSpPr>
        <p:spPr>
          <a:xfrm>
            <a:off x="5868144" y="2312900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DDD295-7A56-9443-A9C9-70BDB0D779E5}"/>
              </a:ext>
            </a:extLst>
          </p:cNvPr>
          <p:cNvSpPr/>
          <p:nvPr/>
        </p:nvSpPr>
        <p:spPr>
          <a:xfrm>
            <a:off x="5868144" y="230649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98A6DF-5D04-294B-A19F-10583E7973E4}"/>
              </a:ext>
            </a:extLst>
          </p:cNvPr>
          <p:cNvSpPr/>
          <p:nvPr/>
        </p:nvSpPr>
        <p:spPr>
          <a:xfrm>
            <a:off x="5868144" y="277456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409AED-371D-8948-BE6F-E0A3F23BA410}"/>
              </a:ext>
            </a:extLst>
          </p:cNvPr>
          <p:cNvSpPr/>
          <p:nvPr/>
        </p:nvSpPr>
        <p:spPr>
          <a:xfrm>
            <a:off x="5868144" y="321754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F1D801-7085-C74A-935D-B1CB0E88FAAB}"/>
              </a:ext>
            </a:extLst>
          </p:cNvPr>
          <p:cNvSpPr/>
          <p:nvPr/>
        </p:nvSpPr>
        <p:spPr>
          <a:xfrm>
            <a:off x="5868144" y="4369668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49AAFF-9BF3-B046-B54F-C1635B7975CF}"/>
              </a:ext>
            </a:extLst>
          </p:cNvPr>
          <p:cNvSpPr/>
          <p:nvPr/>
        </p:nvSpPr>
        <p:spPr>
          <a:xfrm>
            <a:off x="5868144" y="3673968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4960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3582-84BA-514F-A8BA-78EAAB5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EDF7-2D92-ED42-A32B-062222C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98926-FF47-1749-AB62-8B6BDC83B68A}"/>
              </a:ext>
            </a:extLst>
          </p:cNvPr>
          <p:cNvSpPr txBox="1"/>
          <p:nvPr/>
        </p:nvSpPr>
        <p:spPr>
          <a:xfrm>
            <a:off x="2243351" y="123281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当分配时直接分配一个空闲</a:t>
            </a:r>
            <a:r>
              <a:rPr kumimoji="1" lang="en-US" altLang="zh-CN" sz="2400" dirty="0"/>
              <a:t>slot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r>
              <a:rPr kumimoji="1" lang="zh-CN" altLang="en-US" sz="2400" b="1" dirty="0">
                <a:solidFill>
                  <a:srgbClr val="C00000"/>
                </a:solidFill>
              </a:rPr>
              <a:t>如何区分是否空闲？</a:t>
            </a:r>
            <a:r>
              <a:rPr kumimoji="1" lang="zh-CN" altLang="en-US" sz="2400" dirty="0"/>
              <a:t>采用空闲链表</a:t>
            </a:r>
            <a:endParaRPr kumimoji="1" lang="en-US" altLang="zh-CN" sz="2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0F36EB4-119C-4844-B5F7-4C10579B8339}"/>
              </a:ext>
            </a:extLst>
          </p:cNvPr>
          <p:cNvCxnSpPr>
            <a:cxnSpLocks/>
          </p:cNvCxnSpPr>
          <p:nvPr/>
        </p:nvCxnSpPr>
        <p:spPr>
          <a:xfrm>
            <a:off x="3779912" y="3433564"/>
            <a:ext cx="1728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2A800F-A6E0-5744-865C-896D127CBE89}"/>
              </a:ext>
            </a:extLst>
          </p:cNvPr>
          <p:cNvSpPr/>
          <p:nvPr/>
        </p:nvSpPr>
        <p:spPr>
          <a:xfrm>
            <a:off x="5868144" y="2312900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DDD295-7A56-9443-A9C9-70BDB0D779E5}"/>
              </a:ext>
            </a:extLst>
          </p:cNvPr>
          <p:cNvSpPr/>
          <p:nvPr/>
        </p:nvSpPr>
        <p:spPr>
          <a:xfrm>
            <a:off x="5868144" y="230649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98A6DF-5D04-294B-A19F-10583E7973E4}"/>
              </a:ext>
            </a:extLst>
          </p:cNvPr>
          <p:cNvSpPr/>
          <p:nvPr/>
        </p:nvSpPr>
        <p:spPr>
          <a:xfrm>
            <a:off x="5868144" y="277456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409AED-371D-8948-BE6F-E0A3F23BA410}"/>
              </a:ext>
            </a:extLst>
          </p:cNvPr>
          <p:cNvSpPr/>
          <p:nvPr/>
        </p:nvSpPr>
        <p:spPr>
          <a:xfrm>
            <a:off x="5868144" y="321754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F1D801-7085-C74A-935D-B1CB0E88FAAB}"/>
              </a:ext>
            </a:extLst>
          </p:cNvPr>
          <p:cNvSpPr/>
          <p:nvPr/>
        </p:nvSpPr>
        <p:spPr>
          <a:xfrm>
            <a:off x="5868144" y="4369668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49AAFF-9BF3-B046-B54F-C1635B7975CF}"/>
              </a:ext>
            </a:extLst>
          </p:cNvPr>
          <p:cNvSpPr/>
          <p:nvPr/>
        </p:nvSpPr>
        <p:spPr>
          <a:xfrm>
            <a:off x="5868144" y="3673968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3220E8-FAA1-1846-92F9-501F834AB7A3}"/>
              </a:ext>
            </a:extLst>
          </p:cNvPr>
          <p:cNvSpPr/>
          <p:nvPr/>
        </p:nvSpPr>
        <p:spPr>
          <a:xfrm>
            <a:off x="971601" y="2312900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98904E-03C3-754D-A5E8-94995AC92156}"/>
              </a:ext>
            </a:extLst>
          </p:cNvPr>
          <p:cNvSpPr/>
          <p:nvPr/>
        </p:nvSpPr>
        <p:spPr>
          <a:xfrm>
            <a:off x="971601" y="230649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306797-DF09-2B40-B93A-F8F62B02D4E2}"/>
              </a:ext>
            </a:extLst>
          </p:cNvPr>
          <p:cNvSpPr/>
          <p:nvPr/>
        </p:nvSpPr>
        <p:spPr>
          <a:xfrm>
            <a:off x="971601" y="277456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F37443-30CF-154D-9960-8403FE61CA43}"/>
              </a:ext>
            </a:extLst>
          </p:cNvPr>
          <p:cNvSpPr/>
          <p:nvPr/>
        </p:nvSpPr>
        <p:spPr>
          <a:xfrm>
            <a:off x="971601" y="321754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95EA0B-FFDF-4D49-BAF9-2BA8385058A4}"/>
              </a:ext>
            </a:extLst>
          </p:cNvPr>
          <p:cNvSpPr/>
          <p:nvPr/>
        </p:nvSpPr>
        <p:spPr>
          <a:xfrm>
            <a:off x="971601" y="4369668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ED1B14-693D-B946-BA0E-74D67A9AB8B2}"/>
              </a:ext>
            </a:extLst>
          </p:cNvPr>
          <p:cNvSpPr/>
          <p:nvPr/>
        </p:nvSpPr>
        <p:spPr>
          <a:xfrm>
            <a:off x="971601" y="3673968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环形箭头 8">
            <a:extLst>
              <a:ext uri="{FF2B5EF4-FFF2-40B4-BE49-F238E27FC236}">
                <a16:creationId xmlns:a16="http://schemas.microsoft.com/office/drawing/2014/main" id="{EA3FA183-CEEF-0048-B046-F1BF2EA509E3}"/>
              </a:ext>
            </a:extLst>
          </p:cNvPr>
          <p:cNvSpPr/>
          <p:nvPr/>
        </p:nvSpPr>
        <p:spPr>
          <a:xfrm rot="5400000">
            <a:off x="7992360" y="2389468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环形箭头 21">
            <a:extLst>
              <a:ext uri="{FF2B5EF4-FFF2-40B4-BE49-F238E27FC236}">
                <a16:creationId xmlns:a16="http://schemas.microsoft.com/office/drawing/2014/main" id="{F8A4118E-0A19-5A41-8757-C24C7192A4D6}"/>
              </a:ext>
            </a:extLst>
          </p:cNvPr>
          <p:cNvSpPr/>
          <p:nvPr/>
        </p:nvSpPr>
        <p:spPr>
          <a:xfrm rot="5400000">
            <a:off x="7992360" y="2902077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环形箭头 22">
            <a:extLst>
              <a:ext uri="{FF2B5EF4-FFF2-40B4-BE49-F238E27FC236}">
                <a16:creationId xmlns:a16="http://schemas.microsoft.com/office/drawing/2014/main" id="{6CE7191D-AAE2-D64D-A17B-EB2A55461B69}"/>
              </a:ext>
            </a:extLst>
          </p:cNvPr>
          <p:cNvSpPr/>
          <p:nvPr/>
        </p:nvSpPr>
        <p:spPr>
          <a:xfrm rot="5400000">
            <a:off x="8012316" y="403232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>
            <a:extLst>
              <a:ext uri="{FF2B5EF4-FFF2-40B4-BE49-F238E27FC236}">
                <a16:creationId xmlns:a16="http://schemas.microsoft.com/office/drawing/2014/main" id="{8A1C7F5A-C778-9944-8F8F-05F1FBBC37E9}"/>
              </a:ext>
            </a:extLst>
          </p:cNvPr>
          <p:cNvSpPr/>
          <p:nvPr/>
        </p:nvSpPr>
        <p:spPr>
          <a:xfrm rot="5400000">
            <a:off x="8012316" y="334430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76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3582-84BA-514F-A8BA-78EAAB5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EDF7-2D92-ED42-A32B-062222C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98926-FF47-1749-AB62-8B6BDC83B68A}"/>
              </a:ext>
            </a:extLst>
          </p:cNvPr>
          <p:cNvSpPr txBox="1"/>
          <p:nvPr/>
        </p:nvSpPr>
        <p:spPr>
          <a:xfrm>
            <a:off x="579561" y="1243716"/>
            <a:ext cx="829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分配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字节时，首先找到大小最合适的</a:t>
            </a:r>
            <a:r>
              <a:rPr kumimoji="1" lang="en-US" altLang="zh-CN" sz="2400" dirty="0"/>
              <a:t>SLAB</a:t>
            </a:r>
            <a:r>
              <a:rPr kumimoji="1" lang="zh-CN" altLang="en-US" sz="2400" dirty="0"/>
              <a:t>，</a:t>
            </a:r>
            <a:endParaRPr kumimoji="1" lang="en-US" altLang="zh-CN" sz="2400" dirty="0"/>
          </a:p>
          <a:p>
            <a:r>
              <a:rPr kumimoji="1" lang="zh-CN" altLang="en-US" sz="2400" dirty="0"/>
              <a:t>取走</a:t>
            </a:r>
            <a:r>
              <a:rPr kumimoji="1" lang="en-US" altLang="zh-CN" sz="2400" dirty="0" err="1"/>
              <a:t>Next_Free</a:t>
            </a:r>
            <a:r>
              <a:rPr kumimoji="1" lang="zh-CN" altLang="en-US" sz="2400" dirty="0"/>
              <a:t>指向的第一个；释放时直接放回</a:t>
            </a:r>
            <a:r>
              <a:rPr kumimoji="1" lang="en-US" altLang="zh-CN" sz="2400" dirty="0" err="1"/>
              <a:t>Next_Free</a:t>
            </a:r>
            <a:r>
              <a:rPr kumimoji="1" lang="zh-CN" altLang="en-US" sz="2400" dirty="0"/>
              <a:t>后</a:t>
            </a:r>
            <a:endParaRPr kumimoji="1"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A800F-A6E0-5744-865C-896D127CBE89}"/>
              </a:ext>
            </a:extLst>
          </p:cNvPr>
          <p:cNvSpPr/>
          <p:nvPr/>
        </p:nvSpPr>
        <p:spPr>
          <a:xfrm>
            <a:off x="6136300" y="2312900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DDD295-7A56-9443-A9C9-70BDB0D779E5}"/>
              </a:ext>
            </a:extLst>
          </p:cNvPr>
          <p:cNvSpPr/>
          <p:nvPr/>
        </p:nvSpPr>
        <p:spPr>
          <a:xfrm>
            <a:off x="6136300" y="230649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98A6DF-5D04-294B-A19F-10583E7973E4}"/>
              </a:ext>
            </a:extLst>
          </p:cNvPr>
          <p:cNvSpPr/>
          <p:nvPr/>
        </p:nvSpPr>
        <p:spPr>
          <a:xfrm>
            <a:off x="6136300" y="277456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256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409AED-371D-8948-BE6F-E0A3F23BA410}"/>
              </a:ext>
            </a:extLst>
          </p:cNvPr>
          <p:cNvSpPr/>
          <p:nvPr/>
        </p:nvSpPr>
        <p:spPr>
          <a:xfrm>
            <a:off x="6136300" y="321754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256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F1D801-7085-C74A-935D-B1CB0E88FAAB}"/>
              </a:ext>
            </a:extLst>
          </p:cNvPr>
          <p:cNvSpPr/>
          <p:nvPr/>
        </p:nvSpPr>
        <p:spPr>
          <a:xfrm>
            <a:off x="6136300" y="4369668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256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49AAFF-9BF3-B046-B54F-C1635B7975CF}"/>
              </a:ext>
            </a:extLst>
          </p:cNvPr>
          <p:cNvSpPr/>
          <p:nvPr/>
        </p:nvSpPr>
        <p:spPr>
          <a:xfrm>
            <a:off x="6136300" y="3673968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环形箭头 8">
            <a:extLst>
              <a:ext uri="{FF2B5EF4-FFF2-40B4-BE49-F238E27FC236}">
                <a16:creationId xmlns:a16="http://schemas.microsoft.com/office/drawing/2014/main" id="{EA3FA183-CEEF-0048-B046-F1BF2EA509E3}"/>
              </a:ext>
            </a:extLst>
          </p:cNvPr>
          <p:cNvSpPr/>
          <p:nvPr/>
        </p:nvSpPr>
        <p:spPr>
          <a:xfrm rot="5400000">
            <a:off x="8260516" y="2389468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环形箭头 21">
            <a:extLst>
              <a:ext uri="{FF2B5EF4-FFF2-40B4-BE49-F238E27FC236}">
                <a16:creationId xmlns:a16="http://schemas.microsoft.com/office/drawing/2014/main" id="{F8A4118E-0A19-5A41-8757-C24C7192A4D6}"/>
              </a:ext>
            </a:extLst>
          </p:cNvPr>
          <p:cNvSpPr/>
          <p:nvPr/>
        </p:nvSpPr>
        <p:spPr>
          <a:xfrm rot="5400000">
            <a:off x="8260516" y="2902077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环形箭头 22">
            <a:extLst>
              <a:ext uri="{FF2B5EF4-FFF2-40B4-BE49-F238E27FC236}">
                <a16:creationId xmlns:a16="http://schemas.microsoft.com/office/drawing/2014/main" id="{6CE7191D-AAE2-D64D-A17B-EB2A55461B69}"/>
              </a:ext>
            </a:extLst>
          </p:cNvPr>
          <p:cNvSpPr/>
          <p:nvPr/>
        </p:nvSpPr>
        <p:spPr>
          <a:xfrm rot="5400000">
            <a:off x="8280472" y="403232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>
            <a:extLst>
              <a:ext uri="{FF2B5EF4-FFF2-40B4-BE49-F238E27FC236}">
                <a16:creationId xmlns:a16="http://schemas.microsoft.com/office/drawing/2014/main" id="{8A1C7F5A-C778-9944-8F8F-05F1FBBC37E9}"/>
              </a:ext>
            </a:extLst>
          </p:cNvPr>
          <p:cNvSpPr/>
          <p:nvPr/>
        </p:nvSpPr>
        <p:spPr>
          <a:xfrm rot="5400000">
            <a:off x="8280472" y="334430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6BE7AC-912B-8A43-8662-8CA583A4A971}"/>
              </a:ext>
            </a:extLst>
          </p:cNvPr>
          <p:cNvSpPr/>
          <p:nvPr/>
        </p:nvSpPr>
        <p:spPr>
          <a:xfrm>
            <a:off x="338675" y="2306604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FDF5A5-39C8-2647-BD73-CDDD5EB3ACBA}"/>
              </a:ext>
            </a:extLst>
          </p:cNvPr>
          <p:cNvSpPr/>
          <p:nvPr/>
        </p:nvSpPr>
        <p:spPr>
          <a:xfrm>
            <a:off x="338675" y="2300199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9FF4D6-867E-ED48-8CD1-7D9819534981}"/>
              </a:ext>
            </a:extLst>
          </p:cNvPr>
          <p:cNvSpPr/>
          <p:nvPr/>
        </p:nvSpPr>
        <p:spPr>
          <a:xfrm>
            <a:off x="338675" y="2750676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9CC4F6-C242-054E-B69B-393216C5D72C}"/>
              </a:ext>
            </a:extLst>
          </p:cNvPr>
          <p:cNvSpPr/>
          <p:nvPr/>
        </p:nvSpPr>
        <p:spPr>
          <a:xfrm>
            <a:off x="338675" y="3211244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FD83DE-94D2-7546-84E3-C5BFBA1A6F52}"/>
              </a:ext>
            </a:extLst>
          </p:cNvPr>
          <p:cNvSpPr/>
          <p:nvPr/>
        </p:nvSpPr>
        <p:spPr>
          <a:xfrm>
            <a:off x="338675" y="4363372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B76296-CCA3-294D-A21F-7907A759211F}"/>
              </a:ext>
            </a:extLst>
          </p:cNvPr>
          <p:cNvSpPr/>
          <p:nvPr/>
        </p:nvSpPr>
        <p:spPr>
          <a:xfrm>
            <a:off x="338675" y="3667672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1" name="环形箭头 30">
            <a:extLst>
              <a:ext uri="{FF2B5EF4-FFF2-40B4-BE49-F238E27FC236}">
                <a16:creationId xmlns:a16="http://schemas.microsoft.com/office/drawing/2014/main" id="{4BB57DDB-5076-7745-9647-16AC1D3242AC}"/>
              </a:ext>
            </a:extLst>
          </p:cNvPr>
          <p:cNvSpPr/>
          <p:nvPr/>
        </p:nvSpPr>
        <p:spPr>
          <a:xfrm rot="5400000">
            <a:off x="2462891" y="238317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环形箭头 31">
            <a:extLst>
              <a:ext uri="{FF2B5EF4-FFF2-40B4-BE49-F238E27FC236}">
                <a16:creationId xmlns:a16="http://schemas.microsoft.com/office/drawing/2014/main" id="{FC86EA2D-4778-A04D-9D0B-8116E8CA2F5E}"/>
              </a:ext>
            </a:extLst>
          </p:cNvPr>
          <p:cNvSpPr/>
          <p:nvPr/>
        </p:nvSpPr>
        <p:spPr>
          <a:xfrm rot="5400000">
            <a:off x="2462891" y="2895781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环形箭头 32">
            <a:extLst>
              <a:ext uri="{FF2B5EF4-FFF2-40B4-BE49-F238E27FC236}">
                <a16:creationId xmlns:a16="http://schemas.microsoft.com/office/drawing/2014/main" id="{8364C8BB-DEBE-164D-8398-B1B3097C0DAA}"/>
              </a:ext>
            </a:extLst>
          </p:cNvPr>
          <p:cNvSpPr/>
          <p:nvPr/>
        </p:nvSpPr>
        <p:spPr>
          <a:xfrm rot="5400000">
            <a:off x="2482847" y="402602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环形箭头 33">
            <a:extLst>
              <a:ext uri="{FF2B5EF4-FFF2-40B4-BE49-F238E27FC236}">
                <a16:creationId xmlns:a16="http://schemas.microsoft.com/office/drawing/2014/main" id="{1BAC3350-8852-8640-B2D2-AACCF823AEAA}"/>
              </a:ext>
            </a:extLst>
          </p:cNvPr>
          <p:cNvSpPr/>
          <p:nvPr/>
        </p:nvSpPr>
        <p:spPr>
          <a:xfrm rot="5400000">
            <a:off x="2482847" y="333800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C48FEA-FD65-1A43-9725-0871D23FB8C1}"/>
              </a:ext>
            </a:extLst>
          </p:cNvPr>
          <p:cNvSpPr/>
          <p:nvPr/>
        </p:nvSpPr>
        <p:spPr>
          <a:xfrm>
            <a:off x="3255980" y="2306604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05DF6D-448C-7E40-8336-9CD44A7008AA}"/>
              </a:ext>
            </a:extLst>
          </p:cNvPr>
          <p:cNvSpPr/>
          <p:nvPr/>
        </p:nvSpPr>
        <p:spPr>
          <a:xfrm>
            <a:off x="3255980" y="2300199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98F2806-C8C9-AC44-8B59-A7DA633EE307}"/>
              </a:ext>
            </a:extLst>
          </p:cNvPr>
          <p:cNvSpPr/>
          <p:nvPr/>
        </p:nvSpPr>
        <p:spPr>
          <a:xfrm>
            <a:off x="3255980" y="2750676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128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DB814C-A1E9-FC40-B269-6AC130525FE4}"/>
              </a:ext>
            </a:extLst>
          </p:cNvPr>
          <p:cNvSpPr/>
          <p:nvPr/>
        </p:nvSpPr>
        <p:spPr>
          <a:xfrm>
            <a:off x="3255980" y="3211244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128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B88D21-BDC2-8D47-912D-3B5433844F24}"/>
              </a:ext>
            </a:extLst>
          </p:cNvPr>
          <p:cNvSpPr/>
          <p:nvPr/>
        </p:nvSpPr>
        <p:spPr>
          <a:xfrm>
            <a:off x="3255980" y="4363372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128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36FADB-A624-3C4A-B06B-639AE08A9367}"/>
              </a:ext>
            </a:extLst>
          </p:cNvPr>
          <p:cNvSpPr/>
          <p:nvPr/>
        </p:nvSpPr>
        <p:spPr>
          <a:xfrm>
            <a:off x="3255980" y="3667672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1" name="环形箭头 40">
            <a:extLst>
              <a:ext uri="{FF2B5EF4-FFF2-40B4-BE49-F238E27FC236}">
                <a16:creationId xmlns:a16="http://schemas.microsoft.com/office/drawing/2014/main" id="{47523D2C-6F71-014A-9EA0-BB7E4E2816C6}"/>
              </a:ext>
            </a:extLst>
          </p:cNvPr>
          <p:cNvSpPr/>
          <p:nvPr/>
        </p:nvSpPr>
        <p:spPr>
          <a:xfrm rot="5400000">
            <a:off x="5380196" y="238317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环形箭头 41">
            <a:extLst>
              <a:ext uri="{FF2B5EF4-FFF2-40B4-BE49-F238E27FC236}">
                <a16:creationId xmlns:a16="http://schemas.microsoft.com/office/drawing/2014/main" id="{CF6D2539-5472-0A40-BA3E-A613446F2B79}"/>
              </a:ext>
            </a:extLst>
          </p:cNvPr>
          <p:cNvSpPr/>
          <p:nvPr/>
        </p:nvSpPr>
        <p:spPr>
          <a:xfrm rot="5400000">
            <a:off x="5380196" y="2895781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环形箭头 42">
            <a:extLst>
              <a:ext uri="{FF2B5EF4-FFF2-40B4-BE49-F238E27FC236}">
                <a16:creationId xmlns:a16="http://schemas.microsoft.com/office/drawing/2014/main" id="{860D2543-C372-E743-9167-081847D71275}"/>
              </a:ext>
            </a:extLst>
          </p:cNvPr>
          <p:cNvSpPr/>
          <p:nvPr/>
        </p:nvSpPr>
        <p:spPr>
          <a:xfrm rot="5400000">
            <a:off x="5400152" y="402602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环形箭头 43">
            <a:extLst>
              <a:ext uri="{FF2B5EF4-FFF2-40B4-BE49-F238E27FC236}">
                <a16:creationId xmlns:a16="http://schemas.microsoft.com/office/drawing/2014/main" id="{BDA23C22-409C-FA41-90A2-08A1637A12F5}"/>
              </a:ext>
            </a:extLst>
          </p:cNvPr>
          <p:cNvSpPr/>
          <p:nvPr/>
        </p:nvSpPr>
        <p:spPr>
          <a:xfrm rot="5400000">
            <a:off x="5400152" y="333800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83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CAAAE-9654-0D4F-85A4-A4F6D031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681AC-7474-9346-BE70-3F623E80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FD82F7-B76E-054B-914E-7B47DF5EE395}"/>
              </a:ext>
            </a:extLst>
          </p:cNvPr>
          <p:cNvSpPr/>
          <p:nvPr/>
        </p:nvSpPr>
        <p:spPr>
          <a:xfrm>
            <a:off x="5652120" y="2143825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D20207-35EC-C542-A02C-A09326040E88}"/>
              </a:ext>
            </a:extLst>
          </p:cNvPr>
          <p:cNvSpPr/>
          <p:nvPr/>
        </p:nvSpPr>
        <p:spPr>
          <a:xfrm>
            <a:off x="5652120" y="213742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ACD0D-3827-6E47-8330-41C7BFF21A38}"/>
              </a:ext>
            </a:extLst>
          </p:cNvPr>
          <p:cNvSpPr/>
          <p:nvPr/>
        </p:nvSpPr>
        <p:spPr>
          <a:xfrm>
            <a:off x="5652120" y="2583597"/>
            <a:ext cx="23042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E4CB25-57D4-A746-BE51-53C3A7066201}"/>
              </a:ext>
            </a:extLst>
          </p:cNvPr>
          <p:cNvSpPr/>
          <p:nvPr/>
        </p:nvSpPr>
        <p:spPr>
          <a:xfrm>
            <a:off x="5652120" y="3048465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F0352D-D2E0-D94C-B488-0065A05C31F2}"/>
              </a:ext>
            </a:extLst>
          </p:cNvPr>
          <p:cNvSpPr/>
          <p:nvPr/>
        </p:nvSpPr>
        <p:spPr>
          <a:xfrm>
            <a:off x="5652120" y="4200593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D2945-6E1A-8841-81EA-ABC73964E1CC}"/>
              </a:ext>
            </a:extLst>
          </p:cNvPr>
          <p:cNvSpPr/>
          <p:nvPr/>
        </p:nvSpPr>
        <p:spPr>
          <a:xfrm>
            <a:off x="5652120" y="3504893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环形箭头 10">
            <a:extLst>
              <a:ext uri="{FF2B5EF4-FFF2-40B4-BE49-F238E27FC236}">
                <a16:creationId xmlns:a16="http://schemas.microsoft.com/office/drawing/2014/main" id="{7323FB36-C997-4141-B575-27704E9AE3EF}"/>
              </a:ext>
            </a:extLst>
          </p:cNvPr>
          <p:cNvSpPr/>
          <p:nvPr/>
        </p:nvSpPr>
        <p:spPr>
          <a:xfrm rot="5400000">
            <a:off x="7506115" y="2490614"/>
            <a:ext cx="900442" cy="720000"/>
          </a:xfrm>
          <a:prstGeom prst="circularArrow">
            <a:avLst>
              <a:gd name="adj1" fmla="val 8632"/>
              <a:gd name="adj2" fmla="val 1142319"/>
              <a:gd name="adj3" fmla="val 20680748"/>
              <a:gd name="adj4" fmla="val 1080000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4C3999DD-767E-C44B-B37D-10FFD8BA7183}"/>
              </a:ext>
            </a:extLst>
          </p:cNvPr>
          <p:cNvSpPr/>
          <p:nvPr/>
        </p:nvSpPr>
        <p:spPr>
          <a:xfrm rot="5400000">
            <a:off x="7796292" y="3863247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环形箭头 13">
            <a:extLst>
              <a:ext uri="{FF2B5EF4-FFF2-40B4-BE49-F238E27FC236}">
                <a16:creationId xmlns:a16="http://schemas.microsoft.com/office/drawing/2014/main" id="{BCB52FEB-547A-2149-8F99-145D2447849A}"/>
              </a:ext>
            </a:extLst>
          </p:cNvPr>
          <p:cNvSpPr/>
          <p:nvPr/>
        </p:nvSpPr>
        <p:spPr>
          <a:xfrm rot="5400000">
            <a:off x="7796292" y="3175227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6D9B65-3835-E140-A793-2C88C441389A}"/>
              </a:ext>
            </a:extLst>
          </p:cNvPr>
          <p:cNvSpPr txBox="1"/>
          <p:nvPr/>
        </p:nvSpPr>
        <p:spPr>
          <a:xfrm>
            <a:off x="376900" y="1566156"/>
            <a:ext cx="53158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</a:rPr>
              <a:t>释放时如何找到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Next_Free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?</a:t>
            </a:r>
          </a:p>
          <a:p>
            <a:r>
              <a:rPr kumimoji="1" lang="en-US" altLang="zh-CN" sz="2400" dirty="0" err="1"/>
              <a:t>kfree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object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提示：</a:t>
            </a:r>
            <a:r>
              <a:rPr kumimoji="1" lang="en-US" altLang="zh-CN" sz="2400" dirty="0"/>
              <a:t>SLAB</a:t>
            </a:r>
            <a:r>
              <a:rPr kumimoji="1" lang="zh-CN" altLang="en-US" sz="2400" dirty="0"/>
              <a:t>的大小是固定的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思路：根据</a:t>
            </a:r>
            <a:r>
              <a:rPr kumimoji="1" lang="en-US" altLang="zh-CN" sz="2400" dirty="0"/>
              <a:t>object</a:t>
            </a:r>
            <a:r>
              <a:rPr kumimoji="1" lang="zh-CN" altLang="en-US" sz="2400" dirty="0"/>
              <a:t>地址找到当前</a:t>
            </a:r>
            <a:r>
              <a:rPr kumimoji="1" lang="en-US" altLang="zh-CN" sz="2400" dirty="0"/>
              <a:t>SLAB</a:t>
            </a:r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的起始地址即可（</a:t>
            </a:r>
            <a:r>
              <a:rPr kumimoji="1" lang="en-US" altLang="zh-CN" sz="2400" dirty="0" err="1"/>
              <a:t>Next_Free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A9FFB-158F-D84A-90E6-A91957DC1147}"/>
              </a:ext>
            </a:extLst>
          </p:cNvPr>
          <p:cNvSpPr txBox="1"/>
          <p:nvPr/>
        </p:nvSpPr>
        <p:spPr>
          <a:xfrm>
            <a:off x="6318377" y="157372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SLAB</a:t>
            </a:r>
            <a:endParaRPr kumimoji="1"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D9931E-641F-D448-8171-5AB2C8FAF967}"/>
              </a:ext>
            </a:extLst>
          </p:cNvPr>
          <p:cNvSpPr txBox="1"/>
          <p:nvPr/>
        </p:nvSpPr>
        <p:spPr>
          <a:xfrm>
            <a:off x="376900" y="4801716"/>
            <a:ext cx="466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ADDR &amp; ~(SLAB_SIZE-1)</a:t>
            </a:r>
          </a:p>
        </p:txBody>
      </p:sp>
    </p:spTree>
    <p:extLst>
      <p:ext uri="{BB962C8B-B14F-4D97-AF65-F5344CB8AC3E}">
        <p14:creationId xmlns:p14="http://schemas.microsoft.com/office/powerpoint/2010/main" val="3584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3582-84BA-514F-A8BA-78EAAB5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CEDF7-2D92-ED42-A32B-062222C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98926-FF47-1749-AB62-8B6BDC83B68A}"/>
              </a:ext>
            </a:extLst>
          </p:cNvPr>
          <p:cNvSpPr txBox="1"/>
          <p:nvPr/>
        </p:nvSpPr>
        <p:spPr>
          <a:xfrm>
            <a:off x="579561" y="1243716"/>
            <a:ext cx="591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BD374B"/>
                </a:solidFill>
              </a:rPr>
              <a:t>当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64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字节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slot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的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SLAB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已经分配完怎么办？</a:t>
            </a:r>
            <a:endParaRPr kumimoji="1" lang="en-US" altLang="zh-CN" sz="2400" b="1" dirty="0">
              <a:solidFill>
                <a:srgbClr val="BD374B"/>
              </a:solidFill>
            </a:endParaRPr>
          </a:p>
          <a:p>
            <a:r>
              <a:rPr kumimoji="1" lang="zh-CN" altLang="en-US" sz="2400" dirty="0"/>
              <a:t>再从伙伴系统分配一个</a:t>
            </a:r>
            <a:r>
              <a:rPr kumimoji="1" lang="en-US" altLang="zh-CN" sz="2400" dirty="0"/>
              <a:t>SLAB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6BE7AC-912B-8A43-8662-8CA583A4A971}"/>
              </a:ext>
            </a:extLst>
          </p:cNvPr>
          <p:cNvSpPr/>
          <p:nvPr/>
        </p:nvSpPr>
        <p:spPr>
          <a:xfrm>
            <a:off x="1187624" y="2301794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FDF5A5-39C8-2647-BD73-CDDD5EB3ACBA}"/>
              </a:ext>
            </a:extLst>
          </p:cNvPr>
          <p:cNvSpPr/>
          <p:nvPr/>
        </p:nvSpPr>
        <p:spPr>
          <a:xfrm>
            <a:off x="1187624" y="2295389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NULL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9FF4D6-867E-ED48-8CD1-7D9819534981}"/>
              </a:ext>
            </a:extLst>
          </p:cNvPr>
          <p:cNvSpPr/>
          <p:nvPr/>
        </p:nvSpPr>
        <p:spPr>
          <a:xfrm>
            <a:off x="1187624" y="2755584"/>
            <a:ext cx="23042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9CC4F6-C242-054E-B69B-393216C5D72C}"/>
              </a:ext>
            </a:extLst>
          </p:cNvPr>
          <p:cNvSpPr/>
          <p:nvPr/>
        </p:nvSpPr>
        <p:spPr>
          <a:xfrm>
            <a:off x="1187624" y="3206434"/>
            <a:ext cx="23042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FD83DE-94D2-7546-84E3-C5BFBA1A6F52}"/>
              </a:ext>
            </a:extLst>
          </p:cNvPr>
          <p:cNvSpPr/>
          <p:nvPr/>
        </p:nvSpPr>
        <p:spPr>
          <a:xfrm>
            <a:off x="1187624" y="4358562"/>
            <a:ext cx="23042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B76296-CCA3-294D-A21F-7907A759211F}"/>
              </a:ext>
            </a:extLst>
          </p:cNvPr>
          <p:cNvSpPr/>
          <p:nvPr/>
        </p:nvSpPr>
        <p:spPr>
          <a:xfrm>
            <a:off x="1187624" y="3662862"/>
            <a:ext cx="2304256" cy="711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43B9F8C-8B8E-9F4D-9F1E-54776C964BAC}"/>
              </a:ext>
            </a:extLst>
          </p:cNvPr>
          <p:cNvSpPr/>
          <p:nvPr/>
        </p:nvSpPr>
        <p:spPr>
          <a:xfrm>
            <a:off x="4788024" y="2306604"/>
            <a:ext cx="2304256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783CF3-1F2F-5642-8FB4-29FA6AAB6F52}"/>
              </a:ext>
            </a:extLst>
          </p:cNvPr>
          <p:cNvSpPr/>
          <p:nvPr/>
        </p:nvSpPr>
        <p:spPr>
          <a:xfrm>
            <a:off x="4788024" y="2300199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Next_Free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33B12D-9264-8F42-B5A4-85C78EA815B5}"/>
              </a:ext>
            </a:extLst>
          </p:cNvPr>
          <p:cNvSpPr/>
          <p:nvPr/>
        </p:nvSpPr>
        <p:spPr>
          <a:xfrm>
            <a:off x="4788024" y="2756627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2D72B3-D790-BC4D-BDEF-E03830708FD6}"/>
              </a:ext>
            </a:extLst>
          </p:cNvPr>
          <p:cNvSpPr/>
          <p:nvPr/>
        </p:nvSpPr>
        <p:spPr>
          <a:xfrm>
            <a:off x="4788024" y="3211244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077C88-1E91-9848-B3EB-8F12A6A15F99}"/>
              </a:ext>
            </a:extLst>
          </p:cNvPr>
          <p:cNvSpPr/>
          <p:nvPr/>
        </p:nvSpPr>
        <p:spPr>
          <a:xfrm>
            <a:off x="4788024" y="4372420"/>
            <a:ext cx="23042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6FBEB6-B564-8541-8300-18FAE16D1BC2}"/>
              </a:ext>
            </a:extLst>
          </p:cNvPr>
          <p:cNvSpPr/>
          <p:nvPr/>
        </p:nvSpPr>
        <p:spPr>
          <a:xfrm>
            <a:off x="4788024" y="3667672"/>
            <a:ext cx="2304256" cy="71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1" name="环形箭头 50">
            <a:extLst>
              <a:ext uri="{FF2B5EF4-FFF2-40B4-BE49-F238E27FC236}">
                <a16:creationId xmlns:a16="http://schemas.microsoft.com/office/drawing/2014/main" id="{9C86F8DD-B743-DE48-B942-7D69547DCD94}"/>
              </a:ext>
            </a:extLst>
          </p:cNvPr>
          <p:cNvSpPr/>
          <p:nvPr/>
        </p:nvSpPr>
        <p:spPr>
          <a:xfrm rot="5400000">
            <a:off x="6912240" y="2383172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环形箭头 51">
            <a:extLst>
              <a:ext uri="{FF2B5EF4-FFF2-40B4-BE49-F238E27FC236}">
                <a16:creationId xmlns:a16="http://schemas.microsoft.com/office/drawing/2014/main" id="{0447D5EF-2CA7-654A-ABBA-C8961F78CDF0}"/>
              </a:ext>
            </a:extLst>
          </p:cNvPr>
          <p:cNvSpPr/>
          <p:nvPr/>
        </p:nvSpPr>
        <p:spPr>
          <a:xfrm rot="5400000">
            <a:off x="6912240" y="2895781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环形箭头 52">
            <a:extLst>
              <a:ext uri="{FF2B5EF4-FFF2-40B4-BE49-F238E27FC236}">
                <a16:creationId xmlns:a16="http://schemas.microsoft.com/office/drawing/2014/main" id="{1179E3E5-3ABE-7943-A141-1FC4E54D1C4B}"/>
              </a:ext>
            </a:extLst>
          </p:cNvPr>
          <p:cNvSpPr/>
          <p:nvPr/>
        </p:nvSpPr>
        <p:spPr>
          <a:xfrm rot="5400000">
            <a:off x="6932196" y="402602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环形箭头 53">
            <a:extLst>
              <a:ext uri="{FF2B5EF4-FFF2-40B4-BE49-F238E27FC236}">
                <a16:creationId xmlns:a16="http://schemas.microsoft.com/office/drawing/2014/main" id="{5E49A63F-B49C-9E49-A32F-1E7ABCEB080F}"/>
              </a:ext>
            </a:extLst>
          </p:cNvPr>
          <p:cNvSpPr/>
          <p:nvPr/>
        </p:nvSpPr>
        <p:spPr>
          <a:xfrm rot="5400000">
            <a:off x="6932196" y="3338006"/>
            <a:ext cx="360000" cy="720000"/>
          </a:xfrm>
          <a:prstGeom prst="circular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9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A0FB-5366-F148-889C-06D9F83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AF788D-31E5-4949-977B-F9365A99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443DD-4CC7-734D-A298-73288C79E855}"/>
              </a:ext>
            </a:extLst>
          </p:cNvPr>
          <p:cNvSpPr txBox="1"/>
          <p:nvPr/>
        </p:nvSpPr>
        <p:spPr>
          <a:xfrm>
            <a:off x="579561" y="1243716"/>
            <a:ext cx="683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BD374B"/>
                </a:solidFill>
              </a:rPr>
              <a:t>如何组织多个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64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字节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slot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的</a:t>
            </a:r>
            <a:r>
              <a:rPr kumimoji="1" lang="en-US" altLang="zh-CN" sz="2400" b="1" dirty="0">
                <a:solidFill>
                  <a:srgbClr val="BD374B"/>
                </a:solidFill>
              </a:rPr>
              <a:t>SLAB</a:t>
            </a:r>
            <a:r>
              <a:rPr kumimoji="1" lang="zh-CN" altLang="en-US" sz="2400" b="1" dirty="0">
                <a:solidFill>
                  <a:srgbClr val="BD374B"/>
                </a:solidFill>
              </a:rPr>
              <a:t>？</a:t>
            </a:r>
            <a:r>
              <a:rPr kumimoji="1" lang="zh-CN" altLang="en-US" sz="2400" dirty="0"/>
              <a:t>引入两个指针</a:t>
            </a:r>
            <a:endParaRPr kumimoji="1" lang="en-US" altLang="zh-CN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F71339-3570-6F48-96D5-26DA79F21EF3}"/>
              </a:ext>
            </a:extLst>
          </p:cNvPr>
          <p:cNvGrpSpPr/>
          <p:nvPr/>
        </p:nvGrpSpPr>
        <p:grpSpPr>
          <a:xfrm>
            <a:off x="1475656" y="2281436"/>
            <a:ext cx="1584176" cy="2533886"/>
            <a:chOff x="1403648" y="2275031"/>
            <a:chExt cx="1584176" cy="25338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CF6479-317D-A24C-BBE1-086A06158C20}"/>
                </a:ext>
              </a:extLst>
            </p:cNvPr>
            <p:cNvSpPr/>
            <p:nvPr/>
          </p:nvSpPr>
          <p:spPr>
            <a:xfrm>
              <a:off x="1403648" y="2281436"/>
              <a:ext cx="1584176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4BC889-1687-F142-8871-952C82AF5CEF}"/>
                </a:ext>
              </a:extLst>
            </p:cNvPr>
            <p:cNvSpPr/>
            <p:nvPr/>
          </p:nvSpPr>
          <p:spPr>
            <a:xfrm>
              <a:off x="1403648" y="2275031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Next_Free</a:t>
              </a:r>
              <a:br>
                <a:rPr kumimoji="1" lang="en-US" altLang="zh-CN" sz="1400" b="1" dirty="0">
                  <a:solidFill>
                    <a:srgbClr val="C00000"/>
                  </a:solidFill>
                </a:rPr>
              </a:br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Next_Slab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DA01A5-DFB4-604D-8618-46D239F205CB}"/>
                </a:ext>
              </a:extLst>
            </p:cNvPr>
            <p:cNvSpPr/>
            <p:nvPr/>
          </p:nvSpPr>
          <p:spPr>
            <a:xfrm>
              <a:off x="1403648" y="2731459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42A9CC-6C05-8E43-A453-050523D1A9D9}"/>
                </a:ext>
              </a:extLst>
            </p:cNvPr>
            <p:cNvSpPr/>
            <p:nvPr/>
          </p:nvSpPr>
          <p:spPr>
            <a:xfrm>
              <a:off x="1403648" y="3186076"/>
              <a:ext cx="1584176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5E0A9A-069C-F842-A569-7951A327E47F}"/>
                </a:ext>
              </a:extLst>
            </p:cNvPr>
            <p:cNvSpPr/>
            <p:nvPr/>
          </p:nvSpPr>
          <p:spPr>
            <a:xfrm>
              <a:off x="1403648" y="4347252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35C13E-5EBD-B043-B034-EAA6F26A31D4}"/>
                </a:ext>
              </a:extLst>
            </p:cNvPr>
            <p:cNvSpPr/>
            <p:nvPr/>
          </p:nvSpPr>
          <p:spPr>
            <a:xfrm>
              <a:off x="1403648" y="3642504"/>
              <a:ext cx="1584176" cy="711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D6521-DA10-4348-A624-3A65563BC897}"/>
              </a:ext>
            </a:extLst>
          </p:cNvPr>
          <p:cNvSpPr txBox="1"/>
          <p:nvPr/>
        </p:nvSpPr>
        <p:spPr>
          <a:xfrm>
            <a:off x="107504" y="20967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指针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1773021-9308-9448-929C-00C96A29D5B1}"/>
              </a:ext>
            </a:extLst>
          </p:cNvPr>
          <p:cNvCxnSpPr/>
          <p:nvPr/>
        </p:nvCxnSpPr>
        <p:spPr>
          <a:xfrm>
            <a:off x="59884" y="2491025"/>
            <a:ext cx="14157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6635CEC-C462-3940-945E-BE0C49A28383}"/>
              </a:ext>
            </a:extLst>
          </p:cNvPr>
          <p:cNvGrpSpPr/>
          <p:nvPr/>
        </p:nvGrpSpPr>
        <p:grpSpPr>
          <a:xfrm>
            <a:off x="4763636" y="2281436"/>
            <a:ext cx="1584176" cy="2533886"/>
            <a:chOff x="1403648" y="2275031"/>
            <a:chExt cx="1584176" cy="253388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845C22-FE76-514E-802B-957C11191A82}"/>
                </a:ext>
              </a:extLst>
            </p:cNvPr>
            <p:cNvSpPr/>
            <p:nvPr/>
          </p:nvSpPr>
          <p:spPr>
            <a:xfrm>
              <a:off x="1403648" y="2281436"/>
              <a:ext cx="1584176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D1B1AD6-86BF-BD4F-B347-FF3F4EC12CF6}"/>
                </a:ext>
              </a:extLst>
            </p:cNvPr>
            <p:cNvSpPr/>
            <p:nvPr/>
          </p:nvSpPr>
          <p:spPr>
            <a:xfrm>
              <a:off x="1403648" y="2275031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Next_Free</a:t>
              </a:r>
              <a:br>
                <a:rPr kumimoji="1" lang="en-US" altLang="zh-CN" sz="1400" b="1" dirty="0">
                  <a:solidFill>
                    <a:srgbClr val="C00000"/>
                  </a:solidFill>
                </a:rPr>
              </a:br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Next_Slab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5F62E54-A21F-9E48-9A52-65BADEA485F8}"/>
                </a:ext>
              </a:extLst>
            </p:cNvPr>
            <p:cNvSpPr/>
            <p:nvPr/>
          </p:nvSpPr>
          <p:spPr>
            <a:xfrm>
              <a:off x="1403648" y="2731459"/>
              <a:ext cx="1584176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E564427-948D-8147-A304-09B1A2404552}"/>
                </a:ext>
              </a:extLst>
            </p:cNvPr>
            <p:cNvSpPr/>
            <p:nvPr/>
          </p:nvSpPr>
          <p:spPr>
            <a:xfrm>
              <a:off x="1403648" y="3186076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77CFE3-3EA2-A640-835A-60850EA72C1A}"/>
                </a:ext>
              </a:extLst>
            </p:cNvPr>
            <p:cNvSpPr/>
            <p:nvPr/>
          </p:nvSpPr>
          <p:spPr>
            <a:xfrm>
              <a:off x="1403648" y="4347252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D62326-7BC8-F44B-9811-96AE508EA0F6}"/>
                </a:ext>
              </a:extLst>
            </p:cNvPr>
            <p:cNvSpPr/>
            <p:nvPr/>
          </p:nvSpPr>
          <p:spPr>
            <a:xfrm>
              <a:off x="1403648" y="3642504"/>
              <a:ext cx="1584176" cy="711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6371463-86CC-4F4C-9C66-8959C7564CE6}"/>
              </a:ext>
            </a:extLst>
          </p:cNvPr>
          <p:cNvSpPr txBox="1"/>
          <p:nvPr/>
        </p:nvSpPr>
        <p:spPr>
          <a:xfrm>
            <a:off x="3487668" y="212812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Partial</a:t>
            </a:r>
            <a:r>
              <a:rPr kumimoji="1" lang="zh-CN" altLang="en-US" dirty="0"/>
              <a:t>指针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247C651-42DD-3849-BE33-193F9C690E05}"/>
              </a:ext>
            </a:extLst>
          </p:cNvPr>
          <p:cNvCxnSpPr/>
          <p:nvPr/>
        </p:nvCxnSpPr>
        <p:spPr>
          <a:xfrm>
            <a:off x="6347812" y="2641476"/>
            <a:ext cx="6840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E08385A-8B93-A84F-B8FB-B003314FDA45}"/>
              </a:ext>
            </a:extLst>
          </p:cNvPr>
          <p:cNvGrpSpPr/>
          <p:nvPr/>
        </p:nvGrpSpPr>
        <p:grpSpPr>
          <a:xfrm>
            <a:off x="7020272" y="2287841"/>
            <a:ext cx="1584176" cy="2533886"/>
            <a:chOff x="1403648" y="2275031"/>
            <a:chExt cx="1584176" cy="253388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25B6C9D-275D-1A4E-AFE9-89A809270456}"/>
                </a:ext>
              </a:extLst>
            </p:cNvPr>
            <p:cNvSpPr/>
            <p:nvPr/>
          </p:nvSpPr>
          <p:spPr>
            <a:xfrm>
              <a:off x="1403648" y="2281436"/>
              <a:ext cx="1584176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CD53C3-3BF5-BC41-BC02-32471470847F}"/>
                </a:ext>
              </a:extLst>
            </p:cNvPr>
            <p:cNvSpPr/>
            <p:nvPr/>
          </p:nvSpPr>
          <p:spPr>
            <a:xfrm>
              <a:off x="1403648" y="2275031"/>
              <a:ext cx="15841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Next_Free</a:t>
              </a:r>
              <a:br>
                <a:rPr kumimoji="1" lang="en-US" altLang="zh-CN" sz="1400" b="1" dirty="0">
                  <a:solidFill>
                    <a:srgbClr val="C00000"/>
                  </a:solidFill>
                </a:rPr>
              </a:br>
              <a:r>
                <a:rPr kumimoji="1" lang="en-US" altLang="zh-CN" sz="1400" b="1" dirty="0" err="1">
                  <a:solidFill>
                    <a:srgbClr val="C00000"/>
                  </a:solidFill>
                </a:rPr>
                <a:t>Next_Slab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D42164-36BC-5642-AF6A-804B5F335BBD}"/>
                </a:ext>
              </a:extLst>
            </p:cNvPr>
            <p:cNvSpPr/>
            <p:nvPr/>
          </p:nvSpPr>
          <p:spPr>
            <a:xfrm>
              <a:off x="1403648" y="2731459"/>
              <a:ext cx="1584176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A99F9CB-AE3D-D84E-9B89-5513D835ADC8}"/>
                </a:ext>
              </a:extLst>
            </p:cNvPr>
            <p:cNvSpPr/>
            <p:nvPr/>
          </p:nvSpPr>
          <p:spPr>
            <a:xfrm>
              <a:off x="1403648" y="3186076"/>
              <a:ext cx="1584176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AF44BA1-E334-1E4C-9ACC-0A6C07F21F47}"/>
                </a:ext>
              </a:extLst>
            </p:cNvPr>
            <p:cNvSpPr/>
            <p:nvPr/>
          </p:nvSpPr>
          <p:spPr>
            <a:xfrm>
              <a:off x="1403648" y="4347252"/>
              <a:ext cx="1584176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bytes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1BC7A1-860B-5247-AD06-E3B08F2E261B}"/>
                </a:ext>
              </a:extLst>
            </p:cNvPr>
            <p:cNvSpPr/>
            <p:nvPr/>
          </p:nvSpPr>
          <p:spPr>
            <a:xfrm>
              <a:off x="1403648" y="3642504"/>
              <a:ext cx="1584176" cy="711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DF26187-316D-5349-93EB-11C909BC32AA}"/>
              </a:ext>
            </a:extLst>
          </p:cNvPr>
          <p:cNvCxnSpPr/>
          <p:nvPr/>
        </p:nvCxnSpPr>
        <p:spPr>
          <a:xfrm>
            <a:off x="3347864" y="2486500"/>
            <a:ext cx="14157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7310D69-99DB-DA49-8D6D-178D20FC645D}"/>
              </a:ext>
            </a:extLst>
          </p:cNvPr>
          <p:cNvSpPr txBox="1"/>
          <p:nvPr/>
        </p:nvSpPr>
        <p:spPr>
          <a:xfrm>
            <a:off x="210344" y="494290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指向一个</a:t>
            </a:r>
            <a:r>
              <a:rPr kumimoji="1" lang="en-US" altLang="zh-CN" dirty="0"/>
              <a:t>SLAB</a:t>
            </a:r>
            <a:r>
              <a:rPr kumimoji="1" lang="zh-CN" altLang="en-US" b="1" dirty="0">
                <a:solidFill>
                  <a:srgbClr val="C00000"/>
                </a:solidFill>
              </a:rPr>
              <a:t>并从其中分配；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之间的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移动</a:t>
            </a:r>
            <a:endParaRPr kumimoji="1"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FFA4B4-B215-1F48-9C60-374A5282A223}"/>
              </a:ext>
            </a:extLst>
          </p:cNvPr>
          <p:cNvSpPr txBox="1"/>
          <p:nvPr/>
        </p:nvSpPr>
        <p:spPr>
          <a:xfrm>
            <a:off x="4427984" y="4959530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释放</a:t>
            </a:r>
            <a:r>
              <a:rPr kumimoji="1" lang="zh-CN" altLang="en-US" dirty="0"/>
              <a:t>到对应的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若某个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全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则可还给伙伴系统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141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A84B0FA-798F-5E43-867A-CAD7A37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13" y="-87459"/>
            <a:ext cx="6282503" cy="5715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81635C-BABC-494C-B19B-C38EC2DB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总体来看</a:t>
            </a:r>
            <a:r>
              <a:rPr kumimoji="1" lang="en-US" altLang="zh-CN" dirty="0"/>
              <a:t>SLUB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AE8DD-841B-D243-A68C-3DB7090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E95B56-74AD-8A4D-8079-919EF0CBE219}"/>
              </a:ext>
            </a:extLst>
          </p:cNvPr>
          <p:cNvSpPr txBox="1"/>
          <p:nvPr/>
        </p:nvSpPr>
        <p:spPr>
          <a:xfrm>
            <a:off x="6244604" y="245304"/>
            <a:ext cx="2899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从伙伴系统获得的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物理内存块称为 </a:t>
            </a:r>
            <a:r>
              <a:rPr kumimoji="1" lang="en-US" altLang="zh-CN" dirty="0">
                <a:solidFill>
                  <a:srgbClr val="C00000"/>
                </a:solidFill>
              </a:rPr>
              <a:t>slab</a:t>
            </a:r>
          </a:p>
          <a:p>
            <a:pPr marL="285750" indent="-285750">
              <a:buFontTx/>
              <a:buChar char="-"/>
            </a:pP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Slab</a:t>
            </a:r>
            <a:r>
              <a:rPr kumimoji="1" lang="zh-CN" altLang="en-US" dirty="0">
                <a:solidFill>
                  <a:srgbClr val="C00000"/>
                </a:solidFill>
              </a:rPr>
              <a:t>内部组织为空闲链表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AEF8FF-EBCD-CE43-BA24-ED2D3B505FF0}"/>
              </a:ext>
            </a:extLst>
          </p:cNvPr>
          <p:cNvSpPr txBox="1"/>
          <p:nvPr/>
        </p:nvSpPr>
        <p:spPr>
          <a:xfrm>
            <a:off x="0" y="144907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三个指针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current</a:t>
            </a:r>
            <a:r>
              <a:rPr kumimoji="1" lang="zh-CN" altLang="en-US" dirty="0"/>
              <a:t>仅指向一个 </a:t>
            </a:r>
            <a:r>
              <a:rPr kumimoji="1" lang="en-US" altLang="zh-CN" dirty="0"/>
              <a:t>slab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partial</a:t>
            </a:r>
            <a:r>
              <a:rPr kumimoji="1" lang="zh-CN" altLang="en-US" dirty="0"/>
              <a:t>指向未满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链表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full</a:t>
            </a:r>
            <a:r>
              <a:rPr kumimoji="1" lang="zh-CN" altLang="en-US" dirty="0"/>
              <a:t>指向全满</a:t>
            </a:r>
            <a:r>
              <a:rPr kumimoji="1" lang="en-US" altLang="zh-CN" dirty="0"/>
              <a:t>slab</a:t>
            </a:r>
            <a:r>
              <a:rPr kumimoji="1" lang="zh-CN" altLang="en-US" dirty="0"/>
              <a:t>链表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43843-3818-FA4D-A99F-6FC778A33167}"/>
              </a:ext>
            </a:extLst>
          </p:cNvPr>
          <p:cNvSpPr txBox="1"/>
          <p:nvPr/>
        </p:nvSpPr>
        <p:spPr>
          <a:xfrm>
            <a:off x="251520" y="3873215"/>
            <a:ext cx="406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分配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slab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若满发生两个移动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endParaRPr kumimoji="1" lang="en-US" altLang="zh-CN" dirty="0"/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释放</a:t>
            </a:r>
            <a:r>
              <a:rPr kumimoji="1" lang="zh-CN" altLang="en-US" dirty="0"/>
              <a:t>到对应的</a:t>
            </a:r>
            <a:r>
              <a:rPr kumimoji="1" lang="en-US" altLang="zh-CN" dirty="0"/>
              <a:t>slab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移动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到 </a:t>
            </a:r>
            <a:r>
              <a:rPr kumimoji="1" lang="en-US" altLang="zh-CN" dirty="0"/>
              <a:t>partial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若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全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则还给伙伴系统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7697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855ED-A6A0-5B48-A3CC-1A3D352F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SLUB</a:t>
            </a:r>
            <a:r>
              <a:rPr kumimoji="1" lang="zh-CN" altLang="en-US" dirty="0"/>
              <a:t>内存分配器小结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15E9-8E78-EF4B-8FA5-DC0B7122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伙伴系统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分配单个或连续的物理页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有效解决外部碎片问题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思考：分配效率？</a:t>
            </a:r>
            <a:endParaRPr kumimoji="1" lang="en-US" altLang="zh-CN" dirty="0"/>
          </a:p>
          <a:p>
            <a:r>
              <a:rPr kumimoji="1" lang="en-US" altLang="zh-CN" dirty="0"/>
              <a:t>SLUB</a:t>
            </a:r>
          </a:p>
          <a:p>
            <a:pPr lvl="1"/>
            <a:r>
              <a:rPr kumimoji="1" lang="zh-CN" altLang="en-US" dirty="0"/>
              <a:t>分配比页小的内存请求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有效解决内部碎片问题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思考：分配效率？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1CDA9-59DD-1445-B6F9-521AA972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06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55ED-1522-BA41-B8CF-8460A8F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换页策略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C9E35-904A-0442-8514-F3947DA92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Swap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6133-4985-2546-92B4-EC8317D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回顾：应用程序仅使用虚拟地址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CDAD5F-83CB-EEB2-CBFC-176489438948}"/>
                  </a:ext>
                </a:extLst>
              </p:cNvPr>
              <p:cNvSpPr txBox="1"/>
              <p:nvPr/>
            </p:nvSpPr>
            <p:spPr>
              <a:xfrm>
                <a:off x="2146041" y="1257037"/>
                <a:ext cx="4665306" cy="552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kumimoji="1" lang="en-US" altLang="zh-CN" sz="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CDAD5F-83CB-EEB2-CBFC-1764894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1" y="1257037"/>
                <a:ext cx="4665306" cy="552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48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3C28-A504-0343-9DF6-3FE1C64E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理想的换页策略（</a:t>
            </a:r>
            <a:r>
              <a:rPr kumimoji="1" lang="en-US" altLang="zh-CN" dirty="0"/>
              <a:t>OPT</a:t>
            </a:r>
            <a:r>
              <a:rPr kumimoji="1" lang="zh-CN" altLang="en-US" dirty="0"/>
              <a:t>策略）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819CB5-2F0D-5F41-99EF-028DA77F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3" y="3044816"/>
            <a:ext cx="8817354" cy="21063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0AB3B-A95C-C440-932B-DF0557E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A2E6A-7A1C-2D46-ADC1-3317641510BE}"/>
              </a:ext>
            </a:extLst>
          </p:cNvPr>
          <p:cNvSpPr txBox="1"/>
          <p:nvPr/>
        </p:nvSpPr>
        <p:spPr>
          <a:xfrm>
            <a:off x="251520" y="1417340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假设物理内存中可以存放三个物理页，初始为空，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某应用程序一共需要访问物理页面 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～</a:t>
            </a:r>
            <a:r>
              <a:rPr kumimoji="1" lang="en-US" altLang="zh-CN" sz="2000" dirty="0">
                <a:latin typeface="+mn-ea"/>
              </a:rPr>
              <a:t>5</a:t>
            </a:r>
            <a:endParaRPr kumimoji="1" lang="zh-CN" altLang="en-US" sz="2000" dirty="0">
              <a:latin typeface="+mn-ea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F40A5D7-A487-AC49-987A-D2F10F35E202}"/>
              </a:ext>
            </a:extLst>
          </p:cNvPr>
          <p:cNvCxnSpPr>
            <a:cxnSpLocks/>
          </p:cNvCxnSpPr>
          <p:nvPr/>
        </p:nvCxnSpPr>
        <p:spPr>
          <a:xfrm>
            <a:off x="323528" y="2929508"/>
            <a:ext cx="84969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62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6DC8-BD73-604D-8FDD-E7B0847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FIFO</a:t>
            </a:r>
            <a:r>
              <a:rPr kumimoji="1" lang="zh-CN" altLang="en-US" dirty="0"/>
              <a:t>策略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0E10B5-FD62-7448-B0B9-D5D7424C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" y="2980703"/>
            <a:ext cx="8976485" cy="225306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6CF01-6558-2241-B1A3-0F633F62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02E02A8-9AB4-C042-BB69-CA3C39CEADA0}"/>
              </a:ext>
            </a:extLst>
          </p:cNvPr>
          <p:cNvCxnSpPr>
            <a:cxnSpLocks/>
          </p:cNvCxnSpPr>
          <p:nvPr/>
        </p:nvCxnSpPr>
        <p:spPr>
          <a:xfrm>
            <a:off x="323528" y="2926482"/>
            <a:ext cx="8424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BB4D90B-FE07-2B4E-B49C-C43CE35CC092}"/>
              </a:ext>
            </a:extLst>
          </p:cNvPr>
          <p:cNvSpPr txBox="1"/>
          <p:nvPr/>
        </p:nvSpPr>
        <p:spPr>
          <a:xfrm>
            <a:off x="251520" y="141734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操作系统维护一个队列用于记录换入内存的物理页号，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每换入一个物理页就把其页号加到队尾，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因此最先换进的物理页号总是处于队头位置</a:t>
            </a:r>
          </a:p>
        </p:txBody>
      </p:sp>
    </p:spTree>
    <p:extLst>
      <p:ext uri="{BB962C8B-B14F-4D97-AF65-F5344CB8AC3E}">
        <p14:creationId xmlns:p14="http://schemas.microsoft.com/office/powerpoint/2010/main" val="946702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9B1E-7915-A845-8D58-8000DB0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Belady’s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Anomaly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B951E-4CC2-334F-851C-007ACC9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访问顺序：</a:t>
            </a:r>
            <a:r>
              <a:rPr kumimoji="1" lang="en-US" altLang="zh-CN" dirty="0"/>
              <a:t>1, 2, 3, 4, 1, 2, 5, 1, 2, 3, 4, 5</a:t>
            </a:r>
          </a:p>
          <a:p>
            <a:pPr lvl="1"/>
            <a:r>
              <a:rPr kumimoji="1" lang="en" altLang="zh-CN" dirty="0"/>
              <a:t>3</a:t>
            </a:r>
            <a:r>
              <a:rPr kumimoji="1" lang="zh-CN" altLang="en" dirty="0"/>
              <a:t>个物理</a:t>
            </a:r>
            <a:r>
              <a:rPr kumimoji="1" lang="zh-CN" altLang="en-US" dirty="0"/>
              <a:t>页：</a:t>
            </a:r>
            <a:r>
              <a:rPr kumimoji="1" lang="en" altLang="zh-CN" dirty="0"/>
              <a:t>9</a:t>
            </a:r>
            <a:r>
              <a:rPr kumimoji="1" lang="zh-CN" altLang="en" dirty="0"/>
              <a:t>次</a:t>
            </a:r>
            <a:r>
              <a:rPr kumimoji="1" lang="en" altLang="zh-CN" dirty="0"/>
              <a:t>page faults</a:t>
            </a:r>
          </a:p>
          <a:p>
            <a:pPr lvl="1"/>
            <a:r>
              <a:rPr kumimoji="1" lang="en" altLang="zh-CN" dirty="0"/>
              <a:t>4</a:t>
            </a:r>
            <a:r>
              <a:rPr kumimoji="1" lang="zh-CN" altLang="en" dirty="0"/>
              <a:t>个物理页</a:t>
            </a:r>
            <a:r>
              <a:rPr kumimoji="1" lang="en" altLang="zh-CN" dirty="0"/>
              <a:t>: 10</a:t>
            </a:r>
            <a:r>
              <a:rPr kumimoji="1" lang="zh-CN" altLang="en" dirty="0"/>
              <a:t>次</a:t>
            </a:r>
            <a:r>
              <a:rPr kumimoji="1" lang="en" altLang="zh-CN" dirty="0"/>
              <a:t>page faults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DE149-5FEC-1F46-BA87-549C33DD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CE9FC-CA46-8740-99C1-B6007268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60761"/>
            <a:ext cx="4023828" cy="26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6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6DC8-BD73-604D-8FDD-E7B0847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Chance</a:t>
            </a:r>
            <a:r>
              <a:rPr kumimoji="1" lang="zh-CN" altLang="en-US" dirty="0"/>
              <a:t>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6CF01-6558-2241-B1A3-0F633F62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4D90B-FE07-2B4E-B49C-C43CE35CC092}"/>
              </a:ext>
            </a:extLst>
          </p:cNvPr>
          <p:cNvSpPr txBox="1"/>
          <p:nvPr/>
        </p:nvSpPr>
        <p:spPr>
          <a:xfrm>
            <a:off x="251520" y="1417340"/>
            <a:ext cx="7997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FIFO </a:t>
            </a:r>
            <a:r>
              <a:rPr kumimoji="1" lang="zh-CN" altLang="en-US" sz="2000" dirty="0">
                <a:latin typeface="+mn-ea"/>
              </a:rPr>
              <a:t>策略的一种改进版本：为每一个物理页号维护一个访问标志位。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如果访问的页面号已经处在队列中，则置上其访问标志位。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换页时查看队头：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）无标志则换出；</a:t>
            </a:r>
            <a:br>
              <a:rPr kumimoji="1" lang="en-US" altLang="zh-CN" sz="2000" dirty="0">
                <a:latin typeface="+mn-ea"/>
              </a:rPr>
            </a:b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）有标志则去除标志放入队尾，继续寻找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02E02A8-9AB4-C042-BB69-CA3C39CEADA0}"/>
              </a:ext>
            </a:extLst>
          </p:cNvPr>
          <p:cNvCxnSpPr>
            <a:cxnSpLocks/>
          </p:cNvCxnSpPr>
          <p:nvPr/>
        </p:nvCxnSpPr>
        <p:spPr>
          <a:xfrm>
            <a:off x="323528" y="3073524"/>
            <a:ext cx="8424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5E2AB98-B7F0-D64A-9EE5-0AFDC9F16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56916"/>
            <a:ext cx="8712968" cy="20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0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6DC8-BD73-604D-8FDD-E7B0847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LRU</a:t>
            </a:r>
            <a:r>
              <a:rPr kumimoji="1" lang="zh-CN" altLang="en-US" dirty="0"/>
              <a:t>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6CF01-6558-2241-B1A3-0F633F62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4D90B-FE07-2B4E-B49C-C43CE35CC092}"/>
              </a:ext>
            </a:extLst>
          </p:cNvPr>
          <p:cNvSpPr txBox="1"/>
          <p:nvPr/>
        </p:nvSpPr>
        <p:spPr>
          <a:xfrm>
            <a:off x="251520" y="1226284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OS</a:t>
            </a:r>
            <a:r>
              <a:rPr kumimoji="1" lang="zh-CN" altLang="en-US" sz="2000" dirty="0">
                <a:latin typeface="+mn-ea"/>
              </a:rPr>
              <a:t>维护一个链表，在每次内存访问后，</a:t>
            </a:r>
            <a:r>
              <a:rPr kumimoji="1" lang="en-US" altLang="zh-CN" sz="2000" dirty="0">
                <a:latin typeface="+mn-ea"/>
              </a:rPr>
              <a:t>OS</a:t>
            </a:r>
            <a:r>
              <a:rPr kumimoji="1" lang="zh-CN" altLang="en-US" sz="2000" dirty="0">
                <a:latin typeface="+mn-ea"/>
              </a:rPr>
              <a:t>把刚刚访问的内存页调整到链表尾端；每次都选择换出位于链表头部的页面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缺点</a:t>
            </a:r>
            <a:r>
              <a:rPr kumimoji="1" lang="en-US" altLang="zh-CN" sz="2000" dirty="0">
                <a:latin typeface="+mn-ea"/>
              </a:rPr>
              <a:t>-1</a:t>
            </a:r>
            <a:r>
              <a:rPr kumimoji="1" lang="zh-CN" altLang="en-US" sz="2000" dirty="0">
                <a:latin typeface="+mn-ea"/>
              </a:rPr>
              <a:t>：对于特定的序列，效果可能非常差，如循环访问内存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缺点</a:t>
            </a:r>
            <a:r>
              <a:rPr kumimoji="1" lang="en-US" altLang="zh-CN" sz="2000" dirty="0">
                <a:latin typeface="+mn-ea"/>
              </a:rPr>
              <a:t>-2</a:t>
            </a:r>
            <a:r>
              <a:rPr kumimoji="1" lang="zh-CN" altLang="en-US" sz="2000" dirty="0">
                <a:latin typeface="+mn-ea"/>
              </a:rPr>
              <a:t>：需要排序的内存页可能非常多，导致很高的额外负载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02E02A8-9AB4-C042-BB69-CA3C39CEADA0}"/>
              </a:ext>
            </a:extLst>
          </p:cNvPr>
          <p:cNvCxnSpPr>
            <a:cxnSpLocks/>
          </p:cNvCxnSpPr>
          <p:nvPr/>
        </p:nvCxnSpPr>
        <p:spPr>
          <a:xfrm>
            <a:off x="323528" y="3073524"/>
            <a:ext cx="8424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DCF50BA-A1D9-2F45-9268-E0D960ABA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" y="3215757"/>
            <a:ext cx="8509624" cy="19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39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ABEAC-3AF4-0942-84FF-CE840C8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LRU</a:t>
            </a:r>
            <a:r>
              <a:rPr kumimoji="1" lang="zh-CN" altLang="en-US" dirty="0"/>
              <a:t>如何实现呢？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761C9-8300-AB41-A74E-21D830EB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精确排序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CPU</a:t>
            </a:r>
            <a:r>
              <a:rPr kumimoji="1" lang="zh-CN" altLang="en-US" sz="2000" dirty="0"/>
              <a:t>访问某个页时，在页表项上打时间戳（</a:t>
            </a:r>
            <a:r>
              <a:rPr kumimoji="1" lang="en-US" altLang="zh-CN" sz="2000" dirty="0"/>
              <a:t>cycle</a:t>
            </a:r>
            <a:r>
              <a:rPr kumimoji="1" lang="zh-CN" altLang="en-US" sz="2000" dirty="0"/>
              <a:t>数）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遍历所有内存页的页表项，根据时间戳排序</a:t>
            </a:r>
            <a:endParaRPr kumimoji="1" lang="en-US" altLang="zh-CN" sz="2000" dirty="0"/>
          </a:p>
          <a:p>
            <a:r>
              <a:rPr kumimoji="1" lang="zh-CN" altLang="en-US" sz="2400" dirty="0"/>
              <a:t>缺点：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遍历所有页表项太费时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不同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的时间戳不一定全局排序，无法保证完全精确</a:t>
            </a:r>
            <a:endParaRPr kumimoji="1" lang="en-US" altLang="zh-CN" sz="2000" dirty="0"/>
          </a:p>
          <a:p>
            <a:r>
              <a:rPr kumimoji="1" lang="zh-CN" altLang="en-US" sz="2400" dirty="0"/>
              <a:t>思路：是否可用近似的方式？</a:t>
            </a: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25803-09BE-C14A-8061-D79127D9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89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8939-330F-9045-AB94-CA0BF9AF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时钟算法策略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5C21E-7F72-ED47-8A42-5CEF97F2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5311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物理页环形排列（类似时钟）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当物理页被访问时，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把对应页表项的“访问位”设成</a:t>
            </a:r>
            <a:r>
              <a:rPr kumimoji="1" lang="en-US" altLang="zh-CN" sz="2000" dirty="0"/>
              <a:t>T</a:t>
            </a:r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依次（如顺时针）查看每个页的“访问位”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如果是</a:t>
            </a:r>
            <a:r>
              <a:rPr kumimoji="1" lang="en-US" altLang="zh-CN" sz="1800" dirty="0"/>
              <a:t>T</a:t>
            </a:r>
            <a:r>
              <a:rPr kumimoji="1" lang="zh-CN" altLang="en-US" sz="1800" dirty="0"/>
              <a:t>，则置成</a:t>
            </a:r>
            <a:r>
              <a:rPr kumimoji="1" lang="en-US" altLang="zh-CN" sz="1800" dirty="0"/>
              <a:t>F</a:t>
            </a:r>
          </a:p>
          <a:p>
            <a:pPr lvl="2"/>
            <a:r>
              <a:rPr kumimoji="1" lang="zh-CN" altLang="en-US" sz="1800" dirty="0"/>
              <a:t>如果是</a:t>
            </a:r>
            <a:r>
              <a:rPr kumimoji="1" lang="en-US" altLang="zh-CN" sz="1800" dirty="0"/>
              <a:t>F</a:t>
            </a:r>
            <a:r>
              <a:rPr kumimoji="1" lang="zh-CN" altLang="en-US" sz="1800" dirty="0"/>
              <a:t>，则驱逐该页</a:t>
            </a:r>
            <a:endParaRPr kumimoji="1" lang="en-US" altLang="zh-CN" sz="18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E430A-2169-C14A-973C-7E58F068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65FE93-388E-E741-AF2E-9D0D4BEC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87" y="2857050"/>
            <a:ext cx="41284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690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A9D19-98A3-0240-A54F-663CF820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思考具体实现案例：时钟算法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0A140-7A2B-2A43-9FB2-5E85A197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每个物理页有一个“访问位”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实际上，硬件是在页表项里面为虚拟页打上“访问位”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Recap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Flag</a:t>
            </a:r>
          </a:p>
          <a:p>
            <a:r>
              <a:rPr kumimoji="1" lang="zh-CN" altLang="en-US" dirty="0"/>
              <a:t>如何实现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OS</a:t>
            </a:r>
            <a:r>
              <a:rPr kumimoji="1" lang="zh-CN" altLang="en-US" dirty="0"/>
              <a:t>为每个物理页维护元数据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当物理页被填写到某张页表中时，把页表项的位置记录在元数据中（在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中称为“反向映射”：</a:t>
            </a:r>
            <a:r>
              <a:rPr kumimoji="1" lang="en-US" altLang="zh-CN" b="1" dirty="0">
                <a:solidFill>
                  <a:srgbClr val="C00000"/>
                </a:solidFill>
              </a:rPr>
              <a:t>reverse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mapping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根据物理页对应的页表项中的“访问位”判断是否驱逐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驱逐某页时应该清空所有对应的页表项（例如共享内存）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4A2E0-2463-0F47-9E60-DD56BA6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70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024A-72C6-3242-B102-716094E0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页替换策略小结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C04AE-AF7E-5F4B-A300-70232DF1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0026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常见的替换策略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FIFO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LRU/MRU</a:t>
            </a:r>
            <a:r>
              <a:rPr kumimoji="1" lang="zh-CN" altLang="en-US" sz="2000" dirty="0"/>
              <a:t>、时钟算法、随机替换 </a:t>
            </a:r>
            <a:r>
              <a:rPr kumimoji="1" lang="en-US" altLang="zh-CN" sz="2000" dirty="0"/>
              <a:t>…</a:t>
            </a:r>
          </a:p>
          <a:p>
            <a:r>
              <a:rPr kumimoji="1" lang="zh-CN" altLang="en-US" sz="2400" dirty="0"/>
              <a:t>替换策略评价标准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缺页发生的概率 （参照理想但不能实现的</a:t>
            </a:r>
            <a:r>
              <a:rPr kumimoji="1" lang="en-US" altLang="zh-CN" sz="2000" b="1" dirty="0"/>
              <a:t>OPT</a:t>
            </a:r>
            <a:r>
              <a:rPr kumimoji="1" lang="zh-CN" altLang="en-US" sz="2000" b="1" dirty="0"/>
              <a:t>策略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策略本身的性能开销</a:t>
            </a:r>
            <a:endParaRPr kumimoji="1" lang="en-US" altLang="zh-CN" sz="2000" dirty="0"/>
          </a:p>
          <a:p>
            <a:pPr lvl="2"/>
            <a:r>
              <a:rPr kumimoji="1" lang="zh-CN" altLang="en-US" sz="1800" dirty="0">
                <a:solidFill>
                  <a:srgbClr val="C00000"/>
                </a:solidFill>
              </a:rPr>
              <a:t>如何高效地记录物理页的使用情况？</a:t>
            </a:r>
            <a:endParaRPr kumimoji="1" lang="en-US" altLang="zh-CN" sz="1800" dirty="0">
              <a:solidFill>
                <a:srgbClr val="C00000"/>
              </a:solidFill>
            </a:endParaRPr>
          </a:p>
          <a:p>
            <a:pPr lvl="3"/>
            <a:r>
              <a:rPr kumimoji="1" lang="zh-CN" altLang="en-US" dirty="0">
                <a:solidFill>
                  <a:srgbClr val="C00000"/>
                </a:solidFill>
              </a:rPr>
              <a:t>页表项中</a:t>
            </a:r>
            <a:r>
              <a:rPr kumimoji="1" lang="en-US" altLang="zh-CN" dirty="0">
                <a:solidFill>
                  <a:srgbClr val="C00000"/>
                </a:solidFill>
              </a:rPr>
              <a:t>Access/Dirty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Bits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sz="2400" u="sng" dirty="0"/>
              <a:t>Thrashing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Problem</a:t>
            </a:r>
          </a:p>
          <a:p>
            <a:endParaRPr kumimoji="1" lang="en-US" altLang="zh-CN" sz="2400" dirty="0"/>
          </a:p>
          <a:p>
            <a:pPr lvl="1"/>
            <a:endParaRPr kumimoji="1" lang="zh-CN" altLang="en-US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CED4D-073F-BC45-B8C3-BBCB0968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261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6EBB-C989-2344-831F-54C3FE4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Thrashing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1081-DB6E-F541-89D6-85EBACE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4363"/>
            <a:ext cx="8229600" cy="3771636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直接原因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过于频繁的缺页异常（物理内存总需求过大）</a:t>
            </a:r>
            <a:endParaRPr kumimoji="1" lang="en-US" altLang="zh-CN" sz="2000" dirty="0"/>
          </a:p>
          <a:p>
            <a:r>
              <a:rPr kumimoji="1" lang="zh-CN" altLang="en-US" sz="2400" dirty="0"/>
              <a:t>大部分 </a:t>
            </a:r>
            <a:r>
              <a:rPr kumimoji="1" lang="en-US" altLang="zh-CN" sz="2400" dirty="0"/>
              <a:t>CPU </a:t>
            </a:r>
            <a:r>
              <a:rPr kumimoji="1" lang="zh-CN" altLang="en-US" sz="2400" dirty="0"/>
              <a:t>时间都被用来处理缺页异常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等待缓慢的磁盘 </a:t>
            </a:r>
            <a:r>
              <a:rPr kumimoji="1" lang="en-US" altLang="zh-CN" sz="2000" dirty="0"/>
              <a:t>I/O </a:t>
            </a:r>
            <a:r>
              <a:rPr kumimoji="1" lang="zh-CN" altLang="en-US" sz="2000" dirty="0"/>
              <a:t>操作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仅剩小部分的时间用于执行真正有意义的工作</a:t>
            </a:r>
            <a:endParaRPr kumimoji="1" lang="en-US" altLang="zh-CN" sz="2000" dirty="0"/>
          </a:p>
          <a:p>
            <a:r>
              <a:rPr kumimoji="1" lang="zh-CN" altLang="en-US" sz="2400" dirty="0"/>
              <a:t>调度器造成问题加剧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等待磁盘 </a:t>
            </a:r>
            <a:r>
              <a:rPr kumimoji="1" lang="en-US" altLang="zh-CN" sz="2000" dirty="0"/>
              <a:t>I/O</a:t>
            </a:r>
            <a:r>
              <a:rPr kumimoji="1" lang="zh-CN" altLang="en-US" sz="2000" dirty="0"/>
              <a:t>导致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利用率下降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调度器载入更多的进程以期提高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利用率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触发更多的缺页异常、进一步降低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利用率、导致连锁反应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724CF-22FA-B941-AA0E-4AE95E09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9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227E-CE3F-7349-9A87-E5EE8A51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问：</a:t>
            </a:r>
            <a:r>
              <a:rPr kumimoji="1" lang="en-US" altLang="zh-CN" dirty="0"/>
              <a:t>VMA</a:t>
            </a:r>
            <a:r>
              <a:rPr kumimoji="1" lang="zh-CN" altLang="en-US" dirty="0"/>
              <a:t>和页表是否冗余？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9E6A-9C9E-504D-A5F8-ECB231B2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VMA</a:t>
            </a:r>
            <a:r>
              <a:rPr kumimoji="1" lang="zh-CN" altLang="en-US" dirty="0"/>
              <a:t>记录应用程序能够访问的虚拟地址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未映射的区域没有对应的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OS</a:t>
            </a:r>
            <a:r>
              <a:rPr kumimoji="1" lang="zh-CN" altLang="en-US" dirty="0"/>
              <a:t>通过配置页表控制应用程序能够访问的虚拟地址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未分配的虚拟地址没有对应的页表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那么，</a:t>
            </a:r>
            <a:r>
              <a:rPr kumimoji="1" lang="en-US" altLang="zh-CN" dirty="0"/>
              <a:t>VMA</a:t>
            </a:r>
            <a:r>
              <a:rPr kumimoji="1" lang="zh-CN" altLang="en-US" dirty="0"/>
              <a:t>是否冗余？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F31CC-17E8-6542-980D-0E4CFA06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04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6E9F-2A13-0046-A197-6BA255CE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工作集模型（有效避免</a:t>
            </a:r>
            <a:r>
              <a:rPr kumimoji="1" lang="en-US" altLang="zh-CN" dirty="0"/>
              <a:t>Thrashing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E9348-6A3B-5443-89FA-38B1C2A8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一个进程在时间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的工作集</a:t>
            </a:r>
            <a:r>
              <a:rPr kumimoji="1" lang="en-US" altLang="zh-CN" sz="2400" dirty="0"/>
              <a:t>W(t, x)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其在时间段（</a:t>
            </a:r>
            <a:r>
              <a:rPr kumimoji="1" lang="en-US" altLang="zh-CN" sz="2000" dirty="0"/>
              <a:t>t - x, t)</a:t>
            </a:r>
            <a:r>
              <a:rPr kumimoji="1" lang="zh-CN" altLang="en-US" sz="2000" dirty="0"/>
              <a:t>内使用的内存页集合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也被视为其在未来（下一个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时间内）会访问的页集合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如果希望进程能够顺利进展，则需要将该集合保持在内存中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lang="zh-CN" altLang="en-US" sz="2400" dirty="0"/>
              <a:t>工作集模型：</a:t>
            </a:r>
            <a:r>
              <a:rPr lang="en-US" altLang="zh-CN" sz="2400" dirty="0"/>
              <a:t>All-or-nothing</a:t>
            </a:r>
          </a:p>
          <a:p>
            <a:pPr lvl="1"/>
            <a:r>
              <a:rPr lang="zh-CN" altLang="en-US" sz="2000" dirty="0"/>
              <a:t>进程工作集要么都在内存中，要么全都换出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避免</a:t>
            </a:r>
            <a:r>
              <a:rPr kumimoji="1" lang="en-US" altLang="zh-CN" sz="2000" dirty="0"/>
              <a:t>thrashing</a:t>
            </a:r>
            <a:r>
              <a:rPr kumimoji="1" lang="zh-CN" altLang="en-US" sz="2000" dirty="0"/>
              <a:t>，提高系统整体性能表现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93FE9-5A36-AF46-AED4-7EA15E6E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C139-7F16-5449-8D6D-55B72D00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跟踪工作集</a:t>
            </a:r>
            <a:r>
              <a:rPr kumimoji="1" lang="en-US" altLang="zh-CN" dirty="0"/>
              <a:t>w(t, 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12CB7-F7BB-F740-83F1-67CF83A6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5331"/>
            <a:ext cx="8229600" cy="42559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工作集时钟中断固定间隔发生，处理函数扫描内存页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若访问位为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，则表示此次</a:t>
            </a:r>
            <a:r>
              <a:rPr kumimoji="1" lang="en-US" altLang="zh-CN" dirty="0"/>
              <a:t>tick</a:t>
            </a:r>
            <a:r>
              <a:rPr kumimoji="1" lang="zh-CN" altLang="en-US" dirty="0"/>
              <a:t>中被访问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记录上次使用时间为当前时间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若访问位为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，则表示此次</a:t>
            </a:r>
            <a:r>
              <a:rPr kumimoji="1" lang="en-US" altLang="zh-CN" dirty="0"/>
              <a:t>tick</a:t>
            </a:r>
            <a:r>
              <a:rPr kumimoji="1" lang="zh-CN" altLang="en-US" dirty="0"/>
              <a:t>中未访问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当前时间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上次使用时间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若</a:t>
            </a:r>
            <a:r>
              <a:rPr kumimoji="1" lang="en-US" altLang="zh-CN" dirty="0"/>
              <a:t>Age</a:t>
            </a:r>
            <a:r>
              <a:rPr kumimoji="1" lang="zh-CN" altLang="en-US" dirty="0"/>
              <a:t>大于设置的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，则不在工作集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将所有访问位清</a:t>
            </a:r>
            <a:r>
              <a:rPr kumimoji="1" lang="en-US" altLang="zh-CN" dirty="0"/>
              <a:t>0</a:t>
            </a:r>
          </a:p>
          <a:p>
            <a:pPr lvl="2"/>
            <a:r>
              <a:rPr kumimoji="1" lang="zh-CN" altLang="en-US" dirty="0"/>
              <a:t>注意：访问位由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在访问时设为</a:t>
            </a:r>
            <a:r>
              <a:rPr kumimoji="1" lang="en-US" altLang="zh-CN" dirty="0"/>
              <a:t>1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4BB1F-2EB7-6D4F-B117-72127101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99678F-1329-5C4E-A5FE-EC6F1DB12180}"/>
              </a:ext>
            </a:extLst>
          </p:cNvPr>
          <p:cNvGrpSpPr/>
          <p:nvPr/>
        </p:nvGrpSpPr>
        <p:grpSpPr>
          <a:xfrm>
            <a:off x="6745307" y="2857499"/>
            <a:ext cx="1861740" cy="399095"/>
            <a:chOff x="6228184" y="1561356"/>
            <a:chExt cx="2584421" cy="5158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BE1D32-B754-9E4E-A430-2C461C8D2311}"/>
                </a:ext>
              </a:extLst>
            </p:cNvPr>
            <p:cNvSpPr/>
            <p:nvPr/>
          </p:nvSpPr>
          <p:spPr>
            <a:xfrm>
              <a:off x="6228184" y="1561356"/>
              <a:ext cx="2088232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2010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2FD075-90E7-D94F-A2D6-CB7242F0BFE0}"/>
                </a:ext>
              </a:extLst>
            </p:cNvPr>
            <p:cNvSpPr/>
            <p:nvPr/>
          </p:nvSpPr>
          <p:spPr>
            <a:xfrm>
              <a:off x="8244408" y="1561356"/>
              <a:ext cx="568197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5C522E9-29D1-A349-8055-96309D80640B}"/>
              </a:ext>
            </a:extLst>
          </p:cNvPr>
          <p:cNvGrpSpPr/>
          <p:nvPr/>
        </p:nvGrpSpPr>
        <p:grpSpPr>
          <a:xfrm>
            <a:off x="6745307" y="3373386"/>
            <a:ext cx="1861740" cy="399095"/>
            <a:chOff x="6228184" y="1561356"/>
            <a:chExt cx="2584421" cy="51588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9DA0F4-693A-A44F-A209-0D6023E805A8}"/>
                </a:ext>
              </a:extLst>
            </p:cNvPr>
            <p:cNvSpPr/>
            <p:nvPr/>
          </p:nvSpPr>
          <p:spPr>
            <a:xfrm>
              <a:off x="6228184" y="1561356"/>
              <a:ext cx="2088232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F4F167-BA57-C34F-801A-F8EC3B4349EA}"/>
                </a:ext>
              </a:extLst>
            </p:cNvPr>
            <p:cNvSpPr/>
            <p:nvPr/>
          </p:nvSpPr>
          <p:spPr>
            <a:xfrm>
              <a:off x="8244408" y="1561356"/>
              <a:ext cx="568197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4C3B2F-E490-754D-A2AD-0282B9A2DA7C}"/>
              </a:ext>
            </a:extLst>
          </p:cNvPr>
          <p:cNvGrpSpPr/>
          <p:nvPr/>
        </p:nvGrpSpPr>
        <p:grpSpPr>
          <a:xfrm>
            <a:off x="6745307" y="3865611"/>
            <a:ext cx="1861740" cy="399095"/>
            <a:chOff x="6228184" y="1561356"/>
            <a:chExt cx="2584421" cy="51588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C909E3-7E96-2B43-A1E7-A477C0B97A41}"/>
                </a:ext>
              </a:extLst>
            </p:cNvPr>
            <p:cNvSpPr/>
            <p:nvPr/>
          </p:nvSpPr>
          <p:spPr>
            <a:xfrm>
              <a:off x="6228184" y="1561356"/>
              <a:ext cx="2088232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1970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DC1F74-BCE4-424D-9672-A1242C26C4C2}"/>
                </a:ext>
              </a:extLst>
            </p:cNvPr>
            <p:cNvSpPr/>
            <p:nvPr/>
          </p:nvSpPr>
          <p:spPr>
            <a:xfrm>
              <a:off x="8244408" y="1561356"/>
              <a:ext cx="568197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93198F-A072-7D40-A419-02F0FCAFC241}"/>
              </a:ext>
            </a:extLst>
          </p:cNvPr>
          <p:cNvGrpSpPr/>
          <p:nvPr/>
        </p:nvGrpSpPr>
        <p:grpSpPr>
          <a:xfrm>
            <a:off x="6745307" y="4381498"/>
            <a:ext cx="1861740" cy="399095"/>
            <a:chOff x="6228184" y="1561356"/>
            <a:chExt cx="2584421" cy="5158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37C5A40-B83E-244B-A5B3-5F961324A20D}"/>
                </a:ext>
              </a:extLst>
            </p:cNvPr>
            <p:cNvSpPr/>
            <p:nvPr/>
          </p:nvSpPr>
          <p:spPr>
            <a:xfrm>
              <a:off x="6228184" y="1561356"/>
              <a:ext cx="2088232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1990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484C48-D0CE-E646-9A15-5E7A163F980C}"/>
                </a:ext>
              </a:extLst>
            </p:cNvPr>
            <p:cNvSpPr/>
            <p:nvPr/>
          </p:nvSpPr>
          <p:spPr>
            <a:xfrm>
              <a:off x="8244408" y="1561356"/>
              <a:ext cx="568197" cy="515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6F8BD65-BC25-714D-ADE0-D6FF1E5A3D4A}"/>
              </a:ext>
            </a:extLst>
          </p:cNvPr>
          <p:cNvSpPr txBox="1"/>
          <p:nvPr/>
        </p:nvSpPr>
        <p:spPr>
          <a:xfrm>
            <a:off x="8100392" y="4864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访问位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B3FB72-4940-624F-8F6B-D2E9B5A5FBB0}"/>
              </a:ext>
            </a:extLst>
          </p:cNvPr>
          <p:cNvSpPr txBox="1"/>
          <p:nvPr/>
        </p:nvSpPr>
        <p:spPr>
          <a:xfrm>
            <a:off x="6602740" y="4864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上次使用时间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BCACA9-8EEE-2C4F-9601-7FEAE2C62A3E}"/>
              </a:ext>
            </a:extLst>
          </p:cNvPr>
          <p:cNvSpPr txBox="1"/>
          <p:nvPr/>
        </p:nvSpPr>
        <p:spPr>
          <a:xfrm>
            <a:off x="6745307" y="2303772"/>
            <a:ext cx="186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当前时间：</a:t>
            </a:r>
            <a:r>
              <a:rPr kumimoji="1" lang="en-US" altLang="zh-CN" dirty="0"/>
              <a:t>2020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C78C-EF4E-D94E-82D5-74E3CBBB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操作系统何时为应用程序填写页表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663D-A597-8D42-9A8B-1580BA34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两种方式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立即映射：每个虚拟页都对应了一个物理内存页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延迟映射：有些虚拟页不对应任何物理内存页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对应的数据在磁盘上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没有对应的数据（初始化为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1028B-B627-714D-A02E-6686A28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1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46784</TotalTime>
  <Words>5104</Words>
  <Application>Microsoft Office PowerPoint</Application>
  <PresentationFormat>全屏显示(16:10)</PresentationFormat>
  <Paragraphs>779</Paragraphs>
  <Slides>81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DengXian</vt:lpstr>
      <vt:lpstr>微软雅黑</vt:lpstr>
      <vt:lpstr>微软雅黑</vt:lpstr>
      <vt:lpstr>Arial</vt:lpstr>
      <vt:lpstr>Calibri</vt:lpstr>
      <vt:lpstr>Cambria Math</vt:lpstr>
      <vt:lpstr>Comic Sans MS</vt:lpstr>
      <vt:lpstr>Helvetica</vt:lpstr>
      <vt:lpstr>Times New Roman</vt:lpstr>
      <vt:lpstr>Office 主题​​</vt:lpstr>
      <vt:lpstr>虚拟&amp;物理内存管理</vt:lpstr>
      <vt:lpstr>版权声明</vt:lpstr>
      <vt:lpstr>Recap: 执行mmap后，VMA的变化</vt:lpstr>
      <vt:lpstr>回顾：应用程序仅使用虚拟地址</vt:lpstr>
      <vt:lpstr>回顾：应用程序仅使用虚拟地址</vt:lpstr>
      <vt:lpstr>回顾：应用程序仅使用虚拟地址</vt:lpstr>
      <vt:lpstr>回顾：应用程序仅使用虚拟地址</vt:lpstr>
      <vt:lpstr>问：VMA和页表是否冗余？</vt:lpstr>
      <vt:lpstr>操作系统何时为应用程序填写页表</vt:lpstr>
      <vt:lpstr>延迟映射/按需调页（Demand Paging）</vt:lpstr>
      <vt:lpstr>缺页异常（Page Fault）</vt:lpstr>
      <vt:lpstr>如何判断缺页异常的合法性？</vt:lpstr>
      <vt:lpstr>按需分配考虑的权衡</vt:lpstr>
      <vt:lpstr>思考</vt:lpstr>
      <vt:lpstr>MMAP</vt:lpstr>
      <vt:lpstr>MMAP</vt:lpstr>
      <vt:lpstr>MMAP</vt:lpstr>
      <vt:lpstr>MMAP</vt:lpstr>
      <vt:lpstr>MMAP 的优化</vt:lpstr>
      <vt:lpstr>思考</vt:lpstr>
      <vt:lpstr>小知识：OS可向应用提供灵活的内存管理API</vt:lpstr>
      <vt:lpstr>可将物理内存看做是虚拟地址空间的Cache</vt:lpstr>
      <vt:lpstr>换页机制（Swapping）</vt:lpstr>
      <vt:lpstr>简单的换页示例</vt:lpstr>
      <vt:lpstr>Page Faults</vt:lpstr>
      <vt:lpstr>OS内存管理中的更多机制</vt:lpstr>
      <vt:lpstr>共享内存</vt:lpstr>
      <vt:lpstr>写时拷贝（copy-on-write）</vt:lpstr>
      <vt:lpstr>内存去重</vt:lpstr>
      <vt:lpstr>内存压缩</vt:lpstr>
      <vt:lpstr>内存压缩案例</vt:lpstr>
      <vt:lpstr>大页：再次回顾4级页表</vt:lpstr>
      <vt:lpstr>大页</vt:lpstr>
      <vt:lpstr>大页</vt:lpstr>
      <vt:lpstr>大页的利弊</vt:lpstr>
      <vt:lpstr>AARCH64支持多种最小页面大小</vt:lpstr>
      <vt:lpstr>思考</vt:lpstr>
      <vt:lpstr>虚拟内存机制的优势</vt:lpstr>
      <vt:lpstr>物理内存管理</vt:lpstr>
      <vt:lpstr>OS什么时候需要考虑物理内存？</vt:lpstr>
      <vt:lpstr>场景-1：应用触发on-demand paging</vt:lpstr>
      <vt:lpstr>场景-2：内核自身用到的数据结构</vt:lpstr>
      <vt:lpstr>场景-3：设备需要分配DMA内存</vt:lpstr>
      <vt:lpstr>场景-4：换入换出（swapping）</vt:lpstr>
      <vt:lpstr>内核物理内存管理的需求和评价指标</vt:lpstr>
      <vt:lpstr>直接映射机制</vt:lpstr>
      <vt:lpstr>关于直接映射机制，需要注意的几点</vt:lpstr>
      <vt:lpstr>伙伴系统：页粒度内存管理</vt:lpstr>
      <vt:lpstr>空闲物理内存管理的简单方法：bitmap</vt:lpstr>
      <vt:lpstr>简单管理方法导致外部碎片问题</vt:lpstr>
      <vt:lpstr>伙伴系统（buddy system）</vt:lpstr>
      <vt:lpstr>伙伴系统例子：分配15K内存</vt:lpstr>
      <vt:lpstr>伙伴系统的巧妙之处</vt:lpstr>
      <vt:lpstr>伙伴系统解决外部碎片（合并操作）</vt:lpstr>
      <vt:lpstr>伙伴系统：以页为粒度的物理内存管理</vt:lpstr>
      <vt:lpstr>SLAB/SLUB/SLOB：细粒度内存管理</vt:lpstr>
      <vt:lpstr>如何实现内核的malloc（kmalloc）？</vt:lpstr>
      <vt:lpstr>SLAB：建立在伙伴系统之上的分配器</vt:lpstr>
      <vt:lpstr>SLUB分配器的思路</vt:lpstr>
      <vt:lpstr>SLUB设计</vt:lpstr>
      <vt:lpstr>具体示例</vt:lpstr>
      <vt:lpstr>具体示例</vt:lpstr>
      <vt:lpstr>具体示例</vt:lpstr>
      <vt:lpstr>具体示例</vt:lpstr>
      <vt:lpstr>具体示例</vt:lpstr>
      <vt:lpstr>具体示例</vt:lpstr>
      <vt:lpstr>总体来看SLUB</vt:lpstr>
      <vt:lpstr>SLUB内存分配器小结</vt:lpstr>
      <vt:lpstr>换页策略</vt:lpstr>
      <vt:lpstr>理想的换页策略（OPT策略）</vt:lpstr>
      <vt:lpstr>FIFO策略</vt:lpstr>
      <vt:lpstr>Belady’s Anomaly</vt:lpstr>
      <vt:lpstr>Second Chance策略</vt:lpstr>
      <vt:lpstr>LRU策略</vt:lpstr>
      <vt:lpstr>LRU如何实现呢？</vt:lpstr>
      <vt:lpstr>时钟算法策略</vt:lpstr>
      <vt:lpstr>思考具体实现案例：时钟算法</vt:lpstr>
      <vt:lpstr>页替换策略小结</vt:lpstr>
      <vt:lpstr>Thrashing Problem</vt:lpstr>
      <vt:lpstr>工作集模型（有效避免Thrashing）</vt:lpstr>
      <vt:lpstr>跟踪工作集w(t, 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施 宸昊</cp:lastModifiedBy>
  <cp:revision>1656</cp:revision>
  <cp:lastPrinted>2016-06-13T07:55:34Z</cp:lastPrinted>
  <dcterms:created xsi:type="dcterms:W3CDTF">2017-11-24T09:35:45Z</dcterms:created>
  <dcterms:modified xsi:type="dcterms:W3CDTF">2023-10-08T08:51:23Z</dcterms:modified>
</cp:coreProperties>
</file>