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242" r:id="rId2"/>
    <p:sldId id="1495" r:id="rId3"/>
    <p:sldId id="2255" r:id="rId4"/>
    <p:sldId id="2243" r:id="rId5"/>
    <p:sldId id="2244" r:id="rId6"/>
    <p:sldId id="2245" r:id="rId7"/>
    <p:sldId id="2246" r:id="rId8"/>
    <p:sldId id="2247" r:id="rId9"/>
    <p:sldId id="2248" r:id="rId10"/>
    <p:sldId id="2249" r:id="rId11"/>
    <p:sldId id="2250" r:id="rId12"/>
    <p:sldId id="2251" r:id="rId13"/>
    <p:sldId id="2252" r:id="rId14"/>
    <p:sldId id="2253" r:id="rId15"/>
    <p:sldId id="1459" r:id="rId16"/>
    <p:sldId id="2254" r:id="rId17"/>
    <p:sldId id="2257" r:id="rId18"/>
    <p:sldId id="2258" r:id="rId19"/>
    <p:sldId id="225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4" autoAdjust="0"/>
    <p:restoredTop sz="93552" autoAdjust="0"/>
  </p:normalViewPr>
  <p:slideViewPr>
    <p:cSldViewPr snapToGrid="0">
      <p:cViewPr>
        <p:scale>
          <a:sx n="100" d="100"/>
          <a:sy n="100" d="100"/>
        </p:scale>
        <p:origin x="120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8176E-6605-4323-B383-CD5FAEE5FE97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C6867-F9A3-4394-AB90-4DA95E932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0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2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7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56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7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2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6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4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15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2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C6867-F9A3-4394-AB90-4DA95E932B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0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6521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740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1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Data-Flow-Based Normalization Generation</a:t>
            </a:r>
            <a:b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R1CS for Zero-Knowledge Proof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Chenhao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Hao Chen,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Ruibang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kumimoji="1" lang="en-US" altLang="zh-CN" sz="21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Guoqiang</a:t>
            </a: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</a:t>
            </a:r>
            <a:endParaRPr kumimoji="1" lang="en" altLang="zh-CN" sz="216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5D49B169-675E-7ABE-36A7-ABE557D0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746" y="339047"/>
            <a:ext cx="1971408" cy="518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RNode Graph Abstraction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6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Weight Calculation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3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Constraint Generation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Linear Constraint Adjustment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0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3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Design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Classification: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According to summarized rules for generating equivalent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Generation: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Within each category</a:t>
            </a: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en-US" altLang="zh-CN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en-US" altLang="zh-CN" sz="288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 Evaluation</a:t>
            </a:r>
          </a:p>
          <a:p>
            <a:endParaRPr kumimoji="1" lang="en-US" altLang="zh-CN" sz="288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8F12A45A-ECB6-F266-2C48-1A2C639096C3}"/>
              </a:ext>
            </a:extLst>
          </p:cNvPr>
          <p:cNvSpPr/>
          <p:nvPr/>
        </p:nvSpPr>
        <p:spPr>
          <a:xfrm>
            <a:off x="1613213" y="3320245"/>
            <a:ext cx="2654193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benchmark constraint sets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BD19017-63E1-34DE-1BBE-924111B7D2EB}"/>
              </a:ext>
            </a:extLst>
          </p:cNvPr>
          <p:cNvSpPr/>
          <p:nvPr/>
        </p:nvSpPr>
        <p:spPr>
          <a:xfrm>
            <a:off x="4847001" y="3320244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equivalent constraint sets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C138D9D7-3B8B-F652-05AB-B150EB0F2213}"/>
              </a:ext>
            </a:extLst>
          </p:cNvPr>
          <p:cNvSpPr/>
          <p:nvPr/>
        </p:nvSpPr>
        <p:spPr>
          <a:xfrm>
            <a:off x="7804315" y="3320245"/>
            <a:ext cx="2377719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algorithm testing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75DC52E-48A0-A262-A5A2-097BC232544F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4267406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D821380-6369-173A-A5C5-5A77405A0A8E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7224720" y="3666972"/>
            <a:ext cx="579595" cy="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7">
            <a:extLst>
              <a:ext uri="{FF2B5EF4-FFF2-40B4-BE49-F238E27FC236}">
                <a16:creationId xmlns:a16="http://schemas.microsoft.com/office/drawing/2014/main" id="{904661C4-46B2-4F4C-2294-0C7CB79C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1403"/>
              </p:ext>
            </p:extLst>
          </p:nvPr>
        </p:nvGraphicFramePr>
        <p:xfrm>
          <a:off x="1036679" y="4608108"/>
          <a:ext cx="1011863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265">
                  <a:extLst>
                    <a:ext uri="{9D8B030D-6E8A-4147-A177-3AD203B41FA5}">
                      <a16:colId xmlns:a16="http://schemas.microsoft.com/office/drawing/2014/main" val="2102219120"/>
                    </a:ext>
                  </a:extLst>
                </a:gridCol>
                <a:gridCol w="1458016">
                  <a:extLst>
                    <a:ext uri="{9D8B030D-6E8A-4147-A177-3AD203B41FA5}">
                      <a16:colId xmlns:a16="http://schemas.microsoft.com/office/drawing/2014/main" val="356827585"/>
                    </a:ext>
                  </a:extLst>
                </a:gridCol>
                <a:gridCol w="2376444">
                  <a:extLst>
                    <a:ext uri="{9D8B030D-6E8A-4147-A177-3AD203B41FA5}">
                      <a16:colId xmlns:a16="http://schemas.microsoft.com/office/drawing/2014/main" val="1351769565"/>
                    </a:ext>
                  </a:extLst>
                </a:gridCol>
                <a:gridCol w="888914">
                  <a:extLst>
                    <a:ext uri="{9D8B030D-6E8A-4147-A177-3AD203B41FA5}">
                      <a16:colId xmlns:a16="http://schemas.microsoft.com/office/drawing/2014/main" val="253600381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Reasons for Generating Equivalent R1CS Constraints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Successfully Generated Groups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097280" rtl="0" eaLnBrk="1" latinLnBrk="0" hangingPunct="1"/>
                      <a:r>
                        <a:rPr lang="en-US" altLang="zh-CN" sz="1200" b="1" i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 Rate</a:t>
                      </a:r>
                      <a:endParaRPr lang="zh-CN" altLang="en-US" sz="12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6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Replacement of variable order.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Reordering of constraint sequences.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in a single linear constraint.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5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of multiple new variables with usage in multiple linear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Merging and splitting of constraints.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200" b="1" i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5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9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Contribution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formal paradigm of R1CS constraint sets and designing an algorithm for generating paradigm sets.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 patterns in generating equivalent R1CS constraint sets.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benchmark for equivalent R1CS constraint sets.</a:t>
            </a:r>
            <a:endParaRPr kumimoji="1" lang="en-US" altLang="zh-CN" sz="2400" dirty="0">
              <a:solidFill>
                <a:srgbClr val="000000">
                  <a:lumMod val="75000"/>
                  <a:lumOff val="2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505247-F12C-B36F-4EFB-F3F7FF8279C3}"/>
              </a:ext>
            </a:extLst>
          </p:cNvPr>
          <p:cNvSpPr/>
          <p:nvPr/>
        </p:nvSpPr>
        <p:spPr>
          <a:xfrm>
            <a:off x="1462453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64D57D-C581-429F-F424-D3328551C25A}"/>
              </a:ext>
            </a:extLst>
          </p:cNvPr>
          <p:cNvSpPr/>
          <p:nvPr/>
        </p:nvSpPr>
        <p:spPr>
          <a:xfrm>
            <a:off x="3352734" y="3227343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RNode Graph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CFCA15-D705-A95F-6370-0D45306775FA}"/>
              </a:ext>
            </a:extLst>
          </p:cNvPr>
          <p:cNvSpPr/>
          <p:nvPr/>
        </p:nvSpPr>
        <p:spPr>
          <a:xfrm>
            <a:off x="5243015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Selection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23F18F-495A-6C90-C3FE-DEB21D2B2E79}"/>
              </a:ext>
            </a:extLst>
          </p:cNvPr>
          <p:cNvSpPr/>
          <p:nvPr/>
        </p:nvSpPr>
        <p:spPr>
          <a:xfrm>
            <a:off x="5243015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Abstraction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0A20FCA-0EE9-62CF-2A37-877A95652FBC}"/>
              </a:ext>
            </a:extLst>
          </p:cNvPr>
          <p:cNvSpPr/>
          <p:nvPr/>
        </p:nvSpPr>
        <p:spPr>
          <a:xfrm>
            <a:off x="7388642" y="2725041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Tile Weight Calculation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94CCC7-98EC-23AE-953D-07A5CA7334E6}"/>
              </a:ext>
            </a:extLst>
          </p:cNvPr>
          <p:cNvSpPr/>
          <p:nvPr/>
        </p:nvSpPr>
        <p:spPr>
          <a:xfrm>
            <a:off x="7388642" y="3700074"/>
            <a:ext cx="1430418" cy="522288"/>
          </a:xfrm>
          <a:prstGeom prst="roundRect">
            <a:avLst/>
          </a:prstGeom>
          <a:noFill/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Normalized R1CS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4BAFD4-80C1-78FE-D882-4A9BA46754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871" y="3488487"/>
            <a:ext cx="459863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15680D-DD75-F35C-1308-9F419848A6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783152" y="2986185"/>
            <a:ext cx="459863" cy="502302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66939C1-F098-3476-60FA-47BD54E8BD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83152" y="3488487"/>
            <a:ext cx="459863" cy="472731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9CFC4F-6C6F-B09B-DDA1-5151C72946A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58224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641356-9445-BECC-06B5-B864E523ED0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73433" y="2986185"/>
            <a:ext cx="715209" cy="975033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CBFA8E1-0E52-CB12-F344-3EF11FE550F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673433" y="3961218"/>
            <a:ext cx="715209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23C4ED-11D3-79E4-71AC-3B53CF9E37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3851" y="3247329"/>
            <a:ext cx="0" cy="45274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1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Future Work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Rules for Constraints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Tile Forms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with a Higher Degree of Density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test sets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Comprehensive Categorization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and Larger-scale Illustrations.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algorithmic workflow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Parallelism of the Algorithm.</a:t>
            </a:r>
          </a:p>
          <a:p>
            <a:pPr lvl="1"/>
            <a:r>
              <a:rPr kumimoji="1" lang="en-US" altLang="zh-CN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Algorithm Memory Consumption.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Importance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Applications: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 Security, Scalability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 Domains: </a:t>
            </a:r>
            <a:r>
              <a:rPr lang="en-US" altLang="zh-CN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Web3, Cryptocurrency, Financial Industry, Privacy Protection</a:t>
            </a:r>
          </a:p>
          <a:p>
            <a:r>
              <a:rPr kumimoji="1" lang="en-US" altLang="zh-CN" sz="2640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Transformation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637179-B14E-7634-7B2A-69B46B813745}"/>
              </a:ext>
            </a:extLst>
          </p:cNvPr>
          <p:cNvSpPr/>
          <p:nvPr/>
        </p:nvSpPr>
        <p:spPr>
          <a:xfrm>
            <a:off x="1631143" y="4113147"/>
            <a:ext cx="162549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7D21D4-3804-1941-B9CD-8D3C1551C519}"/>
              </a:ext>
            </a:extLst>
          </p:cNvPr>
          <p:cNvSpPr/>
          <p:nvPr/>
        </p:nvSpPr>
        <p:spPr>
          <a:xfrm>
            <a:off x="3691700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Circuit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6DC04C-AC4A-F703-89BB-83D8933B23CD}"/>
              </a:ext>
            </a:extLst>
          </p:cNvPr>
          <p:cNvSpPr/>
          <p:nvPr/>
        </p:nvSpPr>
        <p:spPr>
          <a:xfrm>
            <a:off x="5582939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R1CS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20E8D5-60AE-4AFD-80EC-5A5F073CCDCC}"/>
              </a:ext>
            </a:extLst>
          </p:cNvPr>
          <p:cNvSpPr/>
          <p:nvPr/>
        </p:nvSpPr>
        <p:spPr>
          <a:xfrm>
            <a:off x="1631143" y="5114653"/>
            <a:ext cx="1625487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Zk-SNARKs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9E9810-F7D8-0E23-4ECB-4D3BE2E9A377}"/>
              </a:ext>
            </a:extLst>
          </p:cNvPr>
          <p:cNvSpPr/>
          <p:nvPr/>
        </p:nvSpPr>
        <p:spPr>
          <a:xfrm>
            <a:off x="3691700" y="5115778"/>
            <a:ext cx="3347410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Interactive Proof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3CCD2-CEDB-8102-8927-DADD0E52F6F2}"/>
              </a:ext>
            </a:extLst>
          </p:cNvPr>
          <p:cNvSpPr/>
          <p:nvPr/>
        </p:nvSpPr>
        <p:spPr>
          <a:xfrm>
            <a:off x="7474178" y="4113147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QAP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2794F9-7712-0BE4-1A5A-46C543529625}"/>
              </a:ext>
            </a:extLst>
          </p:cNvPr>
          <p:cNvSpPr/>
          <p:nvPr/>
        </p:nvSpPr>
        <p:spPr>
          <a:xfrm>
            <a:off x="7474178" y="5115778"/>
            <a:ext cx="1456171" cy="693455"/>
          </a:xfrm>
          <a:prstGeom prst="roundRect">
            <a:avLst/>
          </a:prstGeom>
          <a:noFill/>
          <a:ln w="19050" cap="flat" cmpd="sng" algn="ctr">
            <a:solidFill>
              <a:srgbClr val="BE38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PCP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CE2F84-5504-182D-5DDF-9B89E34DC9D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56633" y="4459875"/>
            <a:ext cx="435067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0285FB-9DAF-D137-2726-068ACD651D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47871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1BEF9-4236-3B25-D095-C99C20093E5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39110" y="4459875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16BF70-48F7-40DB-8672-8D456FFEAC0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202264" y="4806602"/>
            <a:ext cx="0" cy="309176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6FF7674-8396-7B2B-F311-474A3796B99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7039110" y="5462506"/>
            <a:ext cx="435068" cy="0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1A8502-B617-D5D3-86B2-A5EAB2C9AB0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256630" y="5461381"/>
            <a:ext cx="435070" cy="1125"/>
          </a:xfrm>
          <a:prstGeom prst="straightConnector1">
            <a:avLst/>
          </a:prstGeom>
          <a:ln w="19050">
            <a:solidFill>
              <a:srgbClr val="BE3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>
            <a:extLst>
              <a:ext uri="{FF2B5EF4-FFF2-40B4-BE49-F238E27FC236}">
                <a16:creationId xmlns:a16="http://schemas.microsoft.com/office/drawing/2014/main" id="{5E15BF75-4DBB-A29E-E527-C2453B2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98" y="283788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Conversing Arithmetic Circuits to R1CS</a:t>
            </a: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Mergeability</a:t>
            </a: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R1CS Representations</a:t>
            </a:r>
          </a:p>
          <a:p>
            <a:pPr marL="548640" lvl="1" indent="0">
              <a:buNone/>
            </a:pPr>
            <a:endParaRPr kumimoji="1" lang="en-US" altLang="zh-CN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384C26-E27B-B104-4DC1-4E42536D5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4967785"/>
            <a:ext cx="4439270" cy="115268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AD1CC17-65A8-E380-3D5C-FA9324FCC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42" y="2975330"/>
            <a:ext cx="65445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70667C-ACD4-1A4A-BBEB-B8DA37D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4406902"/>
            <a:ext cx="10322658" cy="1362074"/>
          </a:xfrm>
        </p:spPr>
        <p:txBody>
          <a:bodyPr>
            <a:normAutofit/>
          </a:bodyPr>
          <a:lstStyle/>
          <a:p>
            <a:r>
              <a:rPr lang="en-US" altLang="zh-CN" sz="40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zh-CN" altLang="en-US" sz="40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D922DA-9970-1F47-93C9-3E49CD51F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85E9B-8D63-E84B-BA7F-0C5423F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8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5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6" y="1635624"/>
            <a:ext cx="10913687" cy="4756153"/>
          </a:xfrm>
        </p:spPr>
        <p:txBody>
          <a:bodyPr>
            <a:normAutofit/>
          </a:bodyPr>
          <a:lstStyle/>
          <a:p>
            <a:r>
              <a:rPr kumimoji="1" lang="en-US" altLang="zh-CN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Steps: </a:t>
            </a:r>
            <a:r>
              <a:rPr lang="en-US" altLang="zh-C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 each equation and combine the results</a:t>
            </a:r>
          </a:p>
          <a:p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E8E20C-6974-FFA3-C171-56A937709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00" y="2641325"/>
            <a:ext cx="7847215" cy="3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Construction of RNode Graph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4B0-7D54-CB43-A2C4-E8723E63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1" y="1600202"/>
            <a:ext cx="5202438" cy="4756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RNode data structure minimizes changes to the overall structure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B0BA4A-C296-84C2-757D-9A631A065836}"/>
              </a:ext>
            </a:extLst>
          </p:cNvPr>
          <p:cNvSpPr txBox="1">
            <a:spLocks/>
          </p:cNvSpPr>
          <p:nvPr/>
        </p:nvSpPr>
        <p:spPr>
          <a:xfrm>
            <a:off x="6615084" y="1600202"/>
            <a:ext cx="5456844" cy="475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11480" indent="-411480" algn="l" defTabSz="1097280" rtl="0" eaLnBrk="1" latinLnBrk="0" hangingPunct="1">
              <a:lnSpc>
                <a:spcPct val="120000"/>
              </a:lnSpc>
              <a:spcBef>
                <a:spcPts val="1440"/>
              </a:spcBef>
              <a:buFont typeface="Arial" pitchFamily="34" charset="0"/>
              <a:buChar char="•"/>
              <a:defRPr sz="31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891540" indent="-34290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16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dirty="0">
                <a:solidFill>
                  <a:srgbClr val="FFFFFF"/>
                </a:solidFill>
                <a:effectLst/>
                <a:latin typeface="-apple-system"/>
              </a:rPr>
              <a:t>Structural differences remain </a:t>
            </a:r>
            <a:endParaRPr kumimoji="1" lang="en-US" altLang="zh-CN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EA3ADF-24E2-F356-7CFF-2C7F75331B71}"/>
              </a:ext>
            </a:extLst>
          </p:cNvPr>
          <p:cNvCxnSpPr>
            <a:cxnSpLocks/>
          </p:cNvCxnSpPr>
          <p:nvPr/>
        </p:nvCxnSpPr>
        <p:spPr>
          <a:xfrm>
            <a:off x="6615084" y="2227487"/>
            <a:ext cx="0" cy="2475345"/>
          </a:xfrm>
          <a:prstGeom prst="line">
            <a:avLst/>
          </a:prstGeom>
          <a:ln w="34925" cmpd="sng">
            <a:gradFill flip="none" rotWithShape="1">
              <a:gsLst>
                <a:gs pos="35000">
                  <a:srgbClr val="BE384B"/>
                </a:gs>
                <a:gs pos="1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  <a:gs pos="62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E8C69C2-24CE-1734-EFC3-8F25D1E8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02" y="2702660"/>
            <a:ext cx="3057953" cy="22958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6067031-19FF-5100-3381-334BEA0AAF6A}"/>
              </a:ext>
            </a:extLst>
          </p:cNvPr>
          <p:cNvSpPr txBox="1"/>
          <p:nvPr/>
        </p:nvSpPr>
        <p:spPr>
          <a:xfrm>
            <a:off x="4308552" y="4267497"/>
            <a:ext cx="2214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 composition will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affect: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variable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form of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mapping.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36830A-B815-FCE8-E9CC-E2DB628472C2}"/>
              </a:ext>
            </a:extLst>
          </p:cNvPr>
          <p:cNvSpPr txBox="1"/>
          <p:nvPr/>
        </p:nvSpPr>
        <p:spPr>
          <a:xfrm>
            <a:off x="6869490" y="1644079"/>
            <a:ext cx="5110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Structural differences of RNode Graph of different R1CS remain. </a:t>
            </a: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9AFBD6-DF52-EEFA-496E-D52F6860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89" y="2697172"/>
            <a:ext cx="2398890" cy="1923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/>
              <p:nvPr/>
            </p:nvSpPr>
            <p:spPr>
              <a:xfrm>
                <a:off x="9268379" y="4267497"/>
                <a:ext cx="2398890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Reason: Various consecutive additions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+ 5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10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11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altLang="zh-CN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1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10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output</m:t>
                    </m:r>
                  </m:oMath>
                </a14:m>
                <a:endPara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059013-1598-4D4F-E3A6-58FFF2269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79" y="4267497"/>
                <a:ext cx="2398890" cy="604012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2F04F41-C6B8-43C1-2EC2-D9D060DB42BA}"/>
              </a:ext>
            </a:extLst>
          </p:cNvPr>
          <p:cNvSpPr txBox="1"/>
          <p:nvPr/>
        </p:nvSpPr>
        <p:spPr>
          <a:xfrm>
            <a:off x="4702298" y="5370389"/>
            <a:ext cx="3825569" cy="429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97280">
              <a:lnSpc>
                <a:spcPct val="120000"/>
              </a:lnSpc>
              <a:spcBef>
                <a:spcPts val="144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Additional abstraction is necessary.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491A-F27D-6643-80E0-06F4866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00" y="274639"/>
            <a:ext cx="10122336" cy="108053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Design: Tile Selection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8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R1CS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48640" lvl="1" indent="0" algn="ctr">
                  <a:buNone/>
                </a:pP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54864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b="0" i="0" dirty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zh-CN" sz="18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one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,,~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sz="1800" b="0" i="0" baseline="30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dirty="0">
                              <a:latin typeface="Cambria Math" panose="02040503050406030204" pitchFamily="18" charset="0"/>
                            </a:rPr>
                            <m:t>sym</m:t>
                          </m:r>
                          <m:r>
                            <a:rPr lang="en-US" altLang="zh-CN" sz="1800" b="0" i="0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64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74B0-7D54-CB43-A2C4-E8723E631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56" y="1635624"/>
                <a:ext cx="10913687" cy="4756153"/>
              </a:xfrm>
              <a:blipFill>
                <a:blip r:embed="rId3"/>
                <a:stretch>
                  <a:fillRect l="-1061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8D50E-8107-3C4D-94F0-BEB8FEB2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276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550</Words>
  <Application>Microsoft Office PowerPoint</Application>
  <PresentationFormat>宽屏</PresentationFormat>
  <Paragraphs>175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等线</vt:lpstr>
      <vt:lpstr>等线</vt:lpstr>
      <vt:lpstr>宋体</vt:lpstr>
      <vt:lpstr>Arial</vt:lpstr>
      <vt:lpstr>Calibri</vt:lpstr>
      <vt:lpstr>Cambria Math</vt:lpstr>
      <vt:lpstr>Times New Roman</vt:lpstr>
      <vt:lpstr>1_Office 主题​​</vt:lpstr>
      <vt:lpstr>Data-Flow-Based Normalization Generation Algorithm of R1CS for Zero-Knowledge Proof</vt:lpstr>
      <vt:lpstr>Research BACKGROUND</vt:lpstr>
      <vt:lpstr>Research Background</vt:lpstr>
      <vt:lpstr>Research Background</vt:lpstr>
      <vt:lpstr>Algorithm DESIGN</vt:lpstr>
      <vt:lpstr>Algorithm Design</vt:lpstr>
      <vt:lpstr>Algorithm Design: Construction of RNode Graph</vt:lpstr>
      <vt:lpstr>Algorithm Design: Construction of RNode Graph</vt:lpstr>
      <vt:lpstr>Algorithm Design: Tile Selection</vt:lpstr>
      <vt:lpstr>Algorithm Design: RNode Graph Abstraction</vt:lpstr>
      <vt:lpstr>Algorithm Design: Tile Weight Calculation</vt:lpstr>
      <vt:lpstr>Algorithm Design: Constraint Generation</vt:lpstr>
      <vt:lpstr>Algorithm Design: Linear Constraint Adjustment</vt:lpstr>
      <vt:lpstr>evaluation</vt:lpstr>
      <vt:lpstr>Evaluation</vt:lpstr>
      <vt:lpstr>Conclusion</vt:lpstr>
      <vt:lpstr>Conclusion: Contribution</vt:lpstr>
      <vt:lpstr>Conclusion: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Data-Flow-Based Normalization Generation Algorithm of R1CS for Zero-Knowledge Proof</dc:title>
  <dc:creator>施 宸昊</dc:creator>
  <cp:lastModifiedBy>施 宸昊</cp:lastModifiedBy>
  <cp:revision>3</cp:revision>
  <dcterms:created xsi:type="dcterms:W3CDTF">2023-10-08T02:33:13Z</dcterms:created>
  <dcterms:modified xsi:type="dcterms:W3CDTF">2023-10-08T08:50:59Z</dcterms:modified>
</cp:coreProperties>
</file>