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2" r:id="rId2"/>
  </p:sldMasterIdLst>
  <p:notesMasterIdLst>
    <p:notesMasterId r:id="rId20"/>
  </p:notesMasterIdLst>
  <p:handoutMasterIdLst>
    <p:handoutMasterId r:id="rId21"/>
  </p:handoutMasterIdLst>
  <p:sldIdLst>
    <p:sldId id="2345" r:id="rId3"/>
    <p:sldId id="2234" r:id="rId4"/>
    <p:sldId id="2596" r:id="rId5"/>
    <p:sldId id="2589" r:id="rId6"/>
    <p:sldId id="2039" r:id="rId7"/>
    <p:sldId id="2615" r:id="rId8"/>
    <p:sldId id="2618" r:id="rId9"/>
    <p:sldId id="2620" r:id="rId10"/>
    <p:sldId id="2622" r:id="rId11"/>
    <p:sldId id="2600" r:id="rId12"/>
    <p:sldId id="2617" r:id="rId13"/>
    <p:sldId id="2598" r:id="rId14"/>
    <p:sldId id="2603" r:id="rId15"/>
    <p:sldId id="2616" r:id="rId16"/>
    <p:sldId id="2599" r:id="rId17"/>
    <p:sldId id="2619" r:id="rId18"/>
    <p:sldId id="2623" r:id="rId19"/>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董 致远" initials="董" lastIdx="2" clrIdx="0">
    <p:extLst>
      <p:ext uri="{19B8F6BF-5375-455C-9EA6-DF929625EA0E}">
        <p15:presenceInfo xmlns:p15="http://schemas.microsoft.com/office/powerpoint/2012/main" userId="0563584b92f0a196" providerId="Windows Live"/>
      </p:ext>
    </p:extLst>
  </p:cmAuthor>
  <p:cmAuthor id="2" name="施 宸昊" initials="施" lastIdx="1" clrIdx="1">
    <p:extLst>
      <p:ext uri="{19B8F6BF-5375-455C-9EA6-DF929625EA0E}">
        <p15:presenceInfo xmlns:p15="http://schemas.microsoft.com/office/powerpoint/2012/main" userId="d46237468dd1628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69878F"/>
    <a:srgbClr val="C5E1B4"/>
    <a:srgbClr val="F9CAAD"/>
    <a:srgbClr val="A7B7D6"/>
    <a:srgbClr val="0432FF"/>
    <a:srgbClr val="FF2F92"/>
    <a:srgbClr val="73FEFF"/>
    <a:srgbClr val="941100"/>
    <a:srgbClr val="212121"/>
    <a:srgbClr val="0054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79601" autoAdjust="0"/>
  </p:normalViewPr>
  <p:slideViewPr>
    <p:cSldViewPr>
      <p:cViewPr varScale="1">
        <p:scale>
          <a:sx n="80" d="100"/>
          <a:sy n="80" d="100"/>
        </p:scale>
        <p:origin x="132" y="606"/>
      </p:cViewPr>
      <p:guideLst/>
    </p:cSldViewPr>
  </p:slideViewPr>
  <p:outlineViewPr>
    <p:cViewPr>
      <p:scale>
        <a:sx n="33" d="100"/>
        <a:sy n="33" d="100"/>
      </p:scale>
      <p:origin x="0" y="-5720"/>
    </p:cViewPr>
  </p:outlineViewPr>
  <p:notesTextViewPr>
    <p:cViewPr>
      <p:scale>
        <a:sx n="125" d="100"/>
        <a:sy n="125" d="100"/>
      </p:scale>
      <p:origin x="0" y="0"/>
    </p:cViewPr>
  </p:notesTextViewPr>
  <p:sorterViewPr>
    <p:cViewPr>
      <p:scale>
        <a:sx n="66" d="100"/>
        <a:sy n="66" d="100"/>
      </p:scale>
      <p:origin x="0" y="0"/>
    </p:cViewPr>
  </p:sorterViewPr>
  <p:notesViewPr>
    <p:cSldViewPr>
      <p:cViewPr varScale="1">
        <p:scale>
          <a:sx n="96" d="100"/>
          <a:sy n="96" d="100"/>
        </p:scale>
        <p:origin x="2480"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384E5B-0B7C-A143-A087-04B582FC4BEF}" type="datetimeFigureOut">
              <a:rPr kumimoji="1" lang="zh-CN" altLang="en-US" smtClean="0"/>
              <a:t>2023/2/24</a:t>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78370ED-3FEA-E543-9D41-DF20FAD761C7}" type="slidenum">
              <a:rPr kumimoji="1" lang="zh-CN" altLang="en-US" smtClean="0"/>
              <a:t>‹#›</a:t>
            </a:fld>
            <a:endParaRPr kumimoji="1" lang="zh-CN" altLang="en-US"/>
          </a:p>
        </p:txBody>
      </p:sp>
    </p:spTree>
    <p:extLst>
      <p:ext uri="{BB962C8B-B14F-4D97-AF65-F5344CB8AC3E}">
        <p14:creationId xmlns:p14="http://schemas.microsoft.com/office/powerpoint/2010/main" val="35551917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D7DB94-E0DE-4F0F-A9B7-54654CD8C8B1}" type="datetimeFigureOut">
              <a:rPr lang="zh-CN" altLang="en-US" smtClean="0"/>
              <a:t>2023/2/24</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84A077-83E9-49A7-9F59-234D78BD6949}" type="slidenum">
              <a:rPr lang="zh-CN" altLang="en-US" smtClean="0"/>
              <a:t>‹#›</a:t>
            </a:fld>
            <a:endParaRPr lang="zh-CN" altLang="en-US"/>
          </a:p>
        </p:txBody>
      </p:sp>
    </p:spTree>
    <p:extLst>
      <p:ext uri="{BB962C8B-B14F-4D97-AF65-F5344CB8AC3E}">
        <p14:creationId xmlns:p14="http://schemas.microsoft.com/office/powerpoint/2010/main" val="2430265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p:txBody>
          <a:bodyPr/>
          <a:lstStyle/>
          <a:p>
            <a:endParaRPr kumimoji="1" lang="en-US" altLang="zh-CN" baseline="0"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84A077-83E9-49A7-9F59-234D78BD6949}"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732853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t>2</a:t>
            </a:fld>
            <a:endParaRPr lang="zh-CN" altLang="en-US"/>
          </a:p>
        </p:txBody>
      </p:sp>
    </p:spTree>
    <p:extLst>
      <p:ext uri="{BB962C8B-B14F-4D97-AF65-F5344CB8AC3E}">
        <p14:creationId xmlns:p14="http://schemas.microsoft.com/office/powerpoint/2010/main" val="1712014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4000" dirty="0"/>
              <a:t>结合新冠来讲。</a:t>
            </a:r>
          </a:p>
        </p:txBody>
      </p:sp>
      <p:sp>
        <p:nvSpPr>
          <p:cNvPr id="4" name="灯片编号占位符 3"/>
          <p:cNvSpPr>
            <a:spLocks noGrp="1"/>
          </p:cNvSpPr>
          <p:nvPr>
            <p:ph type="sldNum" sz="quarter" idx="5"/>
          </p:nvPr>
        </p:nvSpPr>
        <p:spPr/>
        <p:txBody>
          <a:bodyPr/>
          <a:lstStyle/>
          <a:p>
            <a:fld id="{3A84A077-83E9-49A7-9F59-234D78BD6949}" type="slidenum">
              <a:rPr lang="zh-CN" altLang="en-US" smtClean="0"/>
              <a:t>4</a:t>
            </a:fld>
            <a:endParaRPr lang="zh-CN" altLang="en-US"/>
          </a:p>
        </p:txBody>
      </p:sp>
    </p:spTree>
    <p:extLst>
      <p:ext uri="{BB962C8B-B14F-4D97-AF65-F5344CB8AC3E}">
        <p14:creationId xmlns:p14="http://schemas.microsoft.com/office/powerpoint/2010/main" val="2071166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8"/>
            <a:ext cx="7772400" cy="1225021"/>
          </a:xfrm>
        </p:spPr>
        <p:txBody>
          <a:bodyPr>
            <a:normAutofit/>
          </a:bodyPr>
          <a:lstStyle>
            <a:lvl1pPr algn="ctr">
              <a:defRPr sz="4400">
                <a:latin typeface="+mj-lt"/>
              </a:defRPr>
            </a:lvl1pPr>
          </a:lstStyle>
          <a:p>
            <a:r>
              <a:rPr lang="zh-CN" altLang="en-US" dirty="0"/>
              <a:t>单击此处编辑母版标题样式</a:t>
            </a:r>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
        <p:nvSpPr>
          <p:cNvPr id="7" name="页脚占位符 4">
            <a:extLst>
              <a:ext uri="{FF2B5EF4-FFF2-40B4-BE49-F238E27FC236}">
                <a16:creationId xmlns:a16="http://schemas.microsoft.com/office/drawing/2014/main" id="{C7A2471E-740E-BA4E-88ED-159BEFFBA756}"/>
              </a:ext>
            </a:extLst>
          </p:cNvPr>
          <p:cNvSpPr>
            <a:spLocks noGrp="1"/>
          </p:cNvSpPr>
          <p:nvPr>
            <p:ph type="ftr" sz="quarter" idx="3"/>
          </p:nvPr>
        </p:nvSpPr>
        <p:spPr>
          <a:xfrm>
            <a:off x="2553817" y="5305772"/>
            <a:ext cx="3962399" cy="304271"/>
          </a:xfrm>
          <a:prstGeom prst="rect">
            <a:avLst/>
          </a:prstGeom>
        </p:spPr>
        <p:txBody>
          <a:bodyPr/>
          <a:lstStyle>
            <a:lvl1pPr algn="ctr">
              <a:defRPr sz="1100"/>
            </a:lvl1pPr>
          </a:lstStyle>
          <a:p>
            <a:r>
              <a:rPr lang="zh-CN" altLang="en-US" dirty="0"/>
              <a:t>上海交通大学并行与分布式系统研究所（</a:t>
            </a:r>
            <a:r>
              <a:rPr lang="en-US" altLang="zh-CN" dirty="0"/>
              <a:t>IPADS@SJTU</a:t>
            </a:r>
            <a:r>
              <a:rPr lang="zh-CN" altLang="en-US" dirty="0"/>
              <a:t>）</a:t>
            </a:r>
          </a:p>
        </p:txBody>
      </p:sp>
    </p:spTree>
    <p:extLst>
      <p:ext uri="{BB962C8B-B14F-4D97-AF65-F5344CB8AC3E}">
        <p14:creationId xmlns:p14="http://schemas.microsoft.com/office/powerpoint/2010/main" val="2146142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lvl1pPr>
              <a:lnSpc>
                <a:spcPct val="120000"/>
              </a:lnSpc>
              <a:defRPr sz="2600" b="1" i="0">
                <a:latin typeface="+mn-lt"/>
                <a:ea typeface="微软雅黑" panose="020B0503020204020204" pitchFamily="34" charset="-122"/>
                <a:cs typeface="微软雅黑" panose="020B0503020204020204" pitchFamily="34" charset="-122"/>
              </a:defRPr>
            </a:lvl1pPr>
            <a:lvl2pPr>
              <a:lnSpc>
                <a:spcPct val="120000"/>
              </a:lnSpc>
              <a:defRPr sz="2400" b="0" i="0">
                <a:latin typeface="+mn-lt"/>
                <a:ea typeface="微软雅黑" panose="020B0503020204020204" pitchFamily="34" charset="-122"/>
                <a:cs typeface="微软雅黑" panose="020B0503020204020204" pitchFamily="34" charset="-122"/>
              </a:defRPr>
            </a:lvl2pPr>
            <a:lvl3pPr>
              <a:lnSpc>
                <a:spcPct val="120000"/>
              </a:lnSpc>
              <a:defRPr sz="2000" b="0" i="0">
                <a:latin typeface="+mn-lt"/>
                <a:ea typeface="微软雅黑" panose="020B0503020204020204" pitchFamily="34" charset="-122"/>
                <a:cs typeface="微软雅黑" panose="020B0503020204020204" pitchFamily="34" charset="-122"/>
              </a:defRPr>
            </a:lvl3pPr>
            <a:lvl4pPr>
              <a:lnSpc>
                <a:spcPct val="120000"/>
              </a:lnSpc>
              <a:defRPr sz="1800" b="0" i="0">
                <a:latin typeface="+mn-lt"/>
                <a:ea typeface="微软雅黑" panose="020B0503020204020204" pitchFamily="34" charset="-122"/>
                <a:cs typeface="微软雅黑" panose="020B0503020204020204" pitchFamily="34" charset="-122"/>
              </a:defRPr>
            </a:lvl4pPr>
            <a:lvl5pPr>
              <a:lnSpc>
                <a:spcPct val="120000"/>
              </a:lnSpc>
              <a:defRPr sz="1800" b="0" i="0">
                <a:latin typeface="+mn-lt"/>
                <a:ea typeface="微软雅黑" panose="020B0503020204020204" pitchFamily="34" charset="-122"/>
                <a:cs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7" name="矩形 6"/>
          <p:cNvSpPr/>
          <p:nvPr userDrawn="1"/>
        </p:nvSpPr>
        <p:spPr>
          <a:xfrm>
            <a:off x="-180527" y="439062"/>
            <a:ext cx="164581" cy="4800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8" name="三角形 7">
            <a:extLst>
              <a:ext uri="{FF2B5EF4-FFF2-40B4-BE49-F238E27FC236}">
                <a16:creationId xmlns:a16="http://schemas.microsoft.com/office/drawing/2014/main" id="{066DE83E-C489-9340-8A6C-F2C63F8574DC}"/>
              </a:ext>
            </a:extLst>
          </p:cNvPr>
          <p:cNvSpPr/>
          <p:nvPr userDrawn="1"/>
        </p:nvSpPr>
        <p:spPr>
          <a:xfrm rot="5400000">
            <a:off x="-160702" y="599536"/>
            <a:ext cx="480280" cy="1588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00"/>
          </a:p>
        </p:txBody>
      </p:sp>
      <p:sp>
        <p:nvSpPr>
          <p:cNvPr id="11" name="日期占位符 10">
            <a:extLst>
              <a:ext uri="{FF2B5EF4-FFF2-40B4-BE49-F238E27FC236}">
                <a16:creationId xmlns:a16="http://schemas.microsoft.com/office/drawing/2014/main" id="{0CF62270-1F5D-424A-A45E-3A95F9665E69}"/>
              </a:ext>
            </a:extLst>
          </p:cNvPr>
          <p:cNvSpPr>
            <a:spLocks noGrp="1"/>
          </p:cNvSpPr>
          <p:nvPr>
            <p:ph type="dt" sz="half" idx="10"/>
          </p:nvPr>
        </p:nvSpPr>
        <p:spPr/>
        <p:txBody>
          <a:bodyPr/>
          <a:lstStyle/>
          <a:p>
            <a:endParaRPr lang="zh-CN" altLang="en-US" dirty="0"/>
          </a:p>
        </p:txBody>
      </p:sp>
      <p:sp>
        <p:nvSpPr>
          <p:cNvPr id="13" name="灯片编号占位符 12">
            <a:extLst>
              <a:ext uri="{FF2B5EF4-FFF2-40B4-BE49-F238E27FC236}">
                <a16:creationId xmlns:a16="http://schemas.microsoft.com/office/drawing/2014/main" id="{301232BB-776E-8442-BC68-451FF5E9EF2A}"/>
              </a:ext>
            </a:extLst>
          </p:cNvPr>
          <p:cNvSpPr>
            <a:spLocks noGrp="1"/>
          </p:cNvSpPr>
          <p:nvPr>
            <p:ph type="sldNum" sz="quarter" idx="12"/>
          </p:nvPr>
        </p:nvSpPr>
        <p:spPr/>
        <p:txBody>
          <a:bodyPr/>
          <a:lstStyle/>
          <a:p>
            <a:fld id="{ADE361C3-C043-4A6E-BDCE-8DA1E7D90A3B}" type="slidenum">
              <a:rPr lang="zh-CN" altLang="en-US" smtClean="0"/>
              <a:pPr/>
              <a:t>‹#›</a:t>
            </a:fld>
            <a:endParaRPr lang="zh-CN" altLang="en-US"/>
          </a:p>
        </p:txBody>
      </p:sp>
      <p:sp>
        <p:nvSpPr>
          <p:cNvPr id="14" name="标题 13">
            <a:extLst>
              <a:ext uri="{FF2B5EF4-FFF2-40B4-BE49-F238E27FC236}">
                <a16:creationId xmlns:a16="http://schemas.microsoft.com/office/drawing/2014/main" id="{D65122C0-504F-FA46-B066-D8E22A26C909}"/>
              </a:ext>
            </a:extLst>
          </p:cNvPr>
          <p:cNvSpPr>
            <a:spLocks noGrp="1"/>
          </p:cNvSpPr>
          <p:nvPr>
            <p:ph type="title"/>
          </p:nvPr>
        </p:nvSpPr>
        <p:spPr/>
        <p:txBody>
          <a:bodyPr/>
          <a:lstStyle/>
          <a:p>
            <a:r>
              <a:rPr kumimoji="1" lang="zh-CN" altLang="en-US"/>
              <a:t>单击此处编辑母版标题样式</a:t>
            </a:r>
          </a:p>
        </p:txBody>
      </p:sp>
      <p:sp>
        <p:nvSpPr>
          <p:cNvPr id="15" name="页脚占位符 4">
            <a:extLst>
              <a:ext uri="{FF2B5EF4-FFF2-40B4-BE49-F238E27FC236}">
                <a16:creationId xmlns:a16="http://schemas.microsoft.com/office/drawing/2014/main" id="{56417E6E-741F-344B-92AB-FB18F831A1A0}"/>
              </a:ext>
            </a:extLst>
          </p:cNvPr>
          <p:cNvSpPr>
            <a:spLocks noGrp="1"/>
          </p:cNvSpPr>
          <p:nvPr>
            <p:ph type="ftr" sz="quarter" idx="3"/>
          </p:nvPr>
        </p:nvSpPr>
        <p:spPr>
          <a:xfrm>
            <a:off x="2553817" y="5305772"/>
            <a:ext cx="3962399" cy="304271"/>
          </a:xfrm>
          <a:prstGeom prst="rect">
            <a:avLst/>
          </a:prstGeom>
        </p:spPr>
        <p:txBody>
          <a:bodyPr/>
          <a:lstStyle>
            <a:lvl1pPr algn="ctr">
              <a:defRPr sz="1100"/>
            </a:lvl1pPr>
          </a:lstStyle>
          <a:p>
            <a:r>
              <a:rPr lang="zh-CN" altLang="en-US" dirty="0"/>
              <a:t>上海交通大学并行与分布式系统研究所（</a:t>
            </a:r>
            <a:r>
              <a:rPr lang="en-US" altLang="zh-CN" dirty="0"/>
              <a:t>IPADS@SJTU</a:t>
            </a:r>
            <a:r>
              <a:rPr lang="zh-CN" altLang="en-US" dirty="0"/>
              <a:t>）</a:t>
            </a:r>
          </a:p>
        </p:txBody>
      </p:sp>
    </p:spTree>
    <p:extLst>
      <p:ext uri="{BB962C8B-B14F-4D97-AF65-F5344CB8AC3E}">
        <p14:creationId xmlns:p14="http://schemas.microsoft.com/office/powerpoint/2010/main" val="3949560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8"/>
            <a:ext cx="7772400" cy="1135062"/>
          </a:xfrm>
        </p:spPr>
        <p:txBody>
          <a:bodyPr anchor="t"/>
          <a:lstStyle>
            <a:lvl1pPr algn="l">
              <a:defRPr sz="4000" b="1" cap="all">
                <a:latin typeface="+mj-lt"/>
              </a:defRPr>
            </a:lvl1pPr>
          </a:lstStyle>
          <a:p>
            <a:r>
              <a:rPr lang="zh-CN" altLang="en-US" dirty="0"/>
              <a:t>单击此处编辑母版标题样式</a:t>
            </a:r>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
        <p:nvSpPr>
          <p:cNvPr id="8" name="三角形 7">
            <a:extLst>
              <a:ext uri="{FF2B5EF4-FFF2-40B4-BE49-F238E27FC236}">
                <a16:creationId xmlns:a16="http://schemas.microsoft.com/office/drawing/2014/main" id="{A8EE614D-B549-154F-943F-0F3919AB5939}"/>
              </a:ext>
            </a:extLst>
          </p:cNvPr>
          <p:cNvSpPr/>
          <p:nvPr userDrawn="1"/>
        </p:nvSpPr>
        <p:spPr>
          <a:xfrm rot="5400000">
            <a:off x="-160703" y="3920373"/>
            <a:ext cx="480280" cy="1588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00"/>
          </a:p>
        </p:txBody>
      </p:sp>
      <p:sp>
        <p:nvSpPr>
          <p:cNvPr id="10" name="页脚占位符 4">
            <a:extLst>
              <a:ext uri="{FF2B5EF4-FFF2-40B4-BE49-F238E27FC236}">
                <a16:creationId xmlns:a16="http://schemas.microsoft.com/office/drawing/2014/main" id="{0867B0DC-E4F4-8D4C-B8A3-9ADD138A7F8D}"/>
              </a:ext>
            </a:extLst>
          </p:cNvPr>
          <p:cNvSpPr>
            <a:spLocks noGrp="1"/>
          </p:cNvSpPr>
          <p:nvPr>
            <p:ph type="ftr" sz="quarter" idx="3"/>
          </p:nvPr>
        </p:nvSpPr>
        <p:spPr>
          <a:xfrm>
            <a:off x="2553817" y="5305772"/>
            <a:ext cx="3962399" cy="304271"/>
          </a:xfrm>
          <a:prstGeom prst="rect">
            <a:avLst/>
          </a:prstGeom>
        </p:spPr>
        <p:txBody>
          <a:bodyPr/>
          <a:lstStyle>
            <a:lvl1pPr algn="ctr">
              <a:defRPr sz="1100"/>
            </a:lvl1pPr>
          </a:lstStyle>
          <a:p>
            <a:r>
              <a:rPr lang="zh-CN" altLang="en-US" dirty="0"/>
              <a:t>上海交通大学并行与分布式系统研究所（</a:t>
            </a:r>
            <a:r>
              <a:rPr lang="en-US" altLang="zh-CN" dirty="0"/>
              <a:t>IPADS@SJTU</a:t>
            </a:r>
            <a:r>
              <a:rPr lang="zh-CN" altLang="en-US" dirty="0"/>
              <a:t>）</a:t>
            </a:r>
          </a:p>
        </p:txBody>
      </p:sp>
    </p:spTree>
    <p:extLst>
      <p:ext uri="{BB962C8B-B14F-4D97-AF65-F5344CB8AC3E}">
        <p14:creationId xmlns:p14="http://schemas.microsoft.com/office/powerpoint/2010/main" val="614694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8"/>
            <a:ext cx="7772400" cy="1225021"/>
          </a:xfrm>
        </p:spPr>
        <p:txBody>
          <a:bodyPr>
            <a:normAutofit/>
          </a:bodyPr>
          <a:lstStyle>
            <a:lvl1pPr algn="ctr">
              <a:defRPr sz="4400">
                <a:latin typeface="+mj-lt"/>
              </a:defRPr>
            </a:lvl1pPr>
          </a:lstStyle>
          <a:p>
            <a:r>
              <a:rPr lang="zh-CN" altLang="en-US" dirty="0"/>
              <a:t>单击此处编辑母版标题样式</a:t>
            </a:r>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1431717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6"/>
            <a:ext cx="8229600" cy="900442"/>
          </a:xfrm>
        </p:spPr>
        <p:txBody>
          <a:bodyPr/>
          <a:lstStyle>
            <a:lvl1pPr>
              <a:defRPr b="1">
                <a:solidFill>
                  <a:schemeClr val="accent1"/>
                </a:solidFill>
                <a:latin typeface="+mj-lt"/>
                <a:ea typeface="+mj-ea"/>
                <a:cs typeface="微软雅黑 Light" panose="020B0502040204020203"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normAutofit/>
          </a:bodyPr>
          <a:lstStyle>
            <a:lvl1pPr>
              <a:lnSpc>
                <a:spcPct val="120000"/>
              </a:lnSpc>
              <a:defRPr sz="2400" b="1" i="0">
                <a:latin typeface="+mn-lt"/>
                <a:ea typeface="微软雅黑" panose="020B0503020204020204" pitchFamily="34" charset="-122"/>
                <a:cs typeface="微软雅黑" panose="020B0503020204020204" pitchFamily="34" charset="-122"/>
              </a:defRPr>
            </a:lvl1pPr>
            <a:lvl2pPr>
              <a:lnSpc>
                <a:spcPct val="120000"/>
              </a:lnSpc>
              <a:defRPr sz="2000" b="0" i="0">
                <a:latin typeface="+mn-lt"/>
                <a:ea typeface="微软雅黑" panose="020B0503020204020204" pitchFamily="34" charset="-122"/>
                <a:cs typeface="微软雅黑" panose="020B0503020204020204" pitchFamily="34" charset="-122"/>
              </a:defRPr>
            </a:lvl2pPr>
            <a:lvl3pPr>
              <a:lnSpc>
                <a:spcPct val="120000"/>
              </a:lnSpc>
              <a:defRPr sz="2000" b="0" i="0">
                <a:latin typeface="+mn-lt"/>
                <a:ea typeface="微软雅黑" panose="020B0503020204020204" pitchFamily="34" charset="-122"/>
                <a:cs typeface="微软雅黑" panose="020B0503020204020204" pitchFamily="34" charset="-122"/>
              </a:defRPr>
            </a:lvl3pPr>
            <a:lvl4pPr>
              <a:lnSpc>
                <a:spcPct val="120000"/>
              </a:lnSpc>
              <a:defRPr sz="1800" b="0" i="0">
                <a:latin typeface="+mn-lt"/>
                <a:ea typeface="微软雅黑" panose="020B0503020204020204" pitchFamily="34" charset="-122"/>
                <a:cs typeface="微软雅黑" panose="020B0503020204020204" pitchFamily="34" charset="-122"/>
              </a:defRPr>
            </a:lvl4pPr>
            <a:lvl5pPr>
              <a:lnSpc>
                <a:spcPct val="120000"/>
              </a:lnSpc>
              <a:defRPr sz="1800" b="0" i="0">
                <a:latin typeface="+mn-lt"/>
                <a:ea typeface="微软雅黑" panose="020B0503020204020204" pitchFamily="34" charset="-122"/>
                <a:cs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
        <p:nvSpPr>
          <p:cNvPr id="7" name="矩形 6"/>
          <p:cNvSpPr/>
          <p:nvPr userDrawn="1"/>
        </p:nvSpPr>
        <p:spPr>
          <a:xfrm>
            <a:off x="-180527" y="439062"/>
            <a:ext cx="164581" cy="4800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8" name="三角形 7">
            <a:extLst>
              <a:ext uri="{FF2B5EF4-FFF2-40B4-BE49-F238E27FC236}">
                <a16:creationId xmlns:a16="http://schemas.microsoft.com/office/drawing/2014/main" id="{066DE83E-C489-9340-8A6C-F2C63F8574DC}"/>
              </a:ext>
            </a:extLst>
          </p:cNvPr>
          <p:cNvSpPr/>
          <p:nvPr userDrawn="1"/>
        </p:nvSpPr>
        <p:spPr>
          <a:xfrm rot="5400000">
            <a:off x="-160702" y="599536"/>
            <a:ext cx="480280" cy="1588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00"/>
          </a:p>
        </p:txBody>
      </p:sp>
    </p:spTree>
    <p:extLst>
      <p:ext uri="{BB962C8B-B14F-4D97-AF65-F5344CB8AC3E}">
        <p14:creationId xmlns:p14="http://schemas.microsoft.com/office/powerpoint/2010/main" val="54042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8"/>
            <a:ext cx="7772400" cy="1135062"/>
          </a:xfrm>
        </p:spPr>
        <p:txBody>
          <a:bodyPr anchor="t"/>
          <a:lstStyle>
            <a:lvl1pPr algn="l">
              <a:defRPr sz="4000" b="1" cap="all">
                <a:latin typeface="+mj-lt"/>
              </a:defRPr>
            </a:lvl1pPr>
          </a:lstStyle>
          <a:p>
            <a:r>
              <a:rPr lang="zh-CN" altLang="en-US" dirty="0"/>
              <a:t>单击此处编辑母版标题样式</a:t>
            </a:r>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
        <p:nvSpPr>
          <p:cNvPr id="8" name="三角形 7">
            <a:extLst>
              <a:ext uri="{FF2B5EF4-FFF2-40B4-BE49-F238E27FC236}">
                <a16:creationId xmlns:a16="http://schemas.microsoft.com/office/drawing/2014/main" id="{A8EE614D-B549-154F-943F-0F3919AB5939}"/>
              </a:ext>
            </a:extLst>
          </p:cNvPr>
          <p:cNvSpPr/>
          <p:nvPr userDrawn="1"/>
        </p:nvSpPr>
        <p:spPr>
          <a:xfrm rot="5400000">
            <a:off x="-160703" y="3920373"/>
            <a:ext cx="480280" cy="1588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00"/>
          </a:p>
        </p:txBody>
      </p:sp>
    </p:spTree>
    <p:extLst>
      <p:ext uri="{BB962C8B-B14F-4D97-AF65-F5344CB8AC3E}">
        <p14:creationId xmlns:p14="http://schemas.microsoft.com/office/powerpoint/2010/main" val="3629324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193204"/>
            <a:ext cx="8229600" cy="9525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333501"/>
            <a:ext cx="8229600" cy="3771636"/>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2"/>
          </p:nvPr>
        </p:nvSpPr>
        <p:spPr>
          <a:xfrm>
            <a:off x="457201" y="5296962"/>
            <a:ext cx="2133600" cy="304271"/>
          </a:xfrm>
          <a:prstGeom prst="rect">
            <a:avLst/>
          </a:prstGeom>
        </p:spPr>
        <p:txBody>
          <a:bodyPr vert="horz" lIns="91440" tIns="45720" rIns="91440" bIns="45720" rtlCol="0" anchor="ctr"/>
          <a:lstStyle>
            <a:lvl1pPr algn="l">
              <a:defRPr sz="1200">
                <a:solidFill>
                  <a:schemeClr val="tx1">
                    <a:tint val="75000"/>
                  </a:schemeClr>
                </a:solidFill>
                <a:latin typeface="DengXian" charset="0"/>
                <a:ea typeface="DengXian" charset="0"/>
                <a:cs typeface="DengXian" charset="0"/>
              </a:defRPr>
            </a:lvl1pPr>
          </a:lstStyle>
          <a:p>
            <a:endParaRPr lang="zh-CN" altLang="en-US" dirty="0"/>
          </a:p>
        </p:txBody>
      </p:sp>
      <p:sp>
        <p:nvSpPr>
          <p:cNvPr id="6" name="灯片编号占位符 5"/>
          <p:cNvSpPr>
            <a:spLocks noGrp="1"/>
          </p:cNvSpPr>
          <p:nvPr>
            <p:ph type="sldNum" sz="quarter" idx="4"/>
          </p:nvPr>
        </p:nvSpPr>
        <p:spPr>
          <a:xfrm>
            <a:off x="6553200" y="5296962"/>
            <a:ext cx="2133600" cy="304271"/>
          </a:xfrm>
          <a:prstGeom prst="rect">
            <a:avLst/>
          </a:prstGeom>
        </p:spPr>
        <p:txBody>
          <a:bodyPr vert="horz" lIns="91440" tIns="45720" rIns="91440" bIns="45720" rtlCol="0" anchor="ctr"/>
          <a:lstStyle>
            <a:lvl1pPr algn="r">
              <a:defRPr sz="1200">
                <a:solidFill>
                  <a:schemeClr val="tx1">
                    <a:tint val="75000"/>
                  </a:schemeClr>
                </a:solidFill>
                <a:latin typeface="DengXian" charset="0"/>
                <a:ea typeface="DengXian" charset="0"/>
                <a:cs typeface="DengXian" charset="0"/>
              </a:defRPr>
            </a:lvl1pPr>
          </a:lstStyle>
          <a:p>
            <a:fld id="{ADE361C3-C043-4A6E-BDCE-8DA1E7D90A3B}" type="slidenum">
              <a:rPr lang="zh-CN" altLang="en-US" smtClean="0"/>
              <a:pPr/>
              <a:t>‹#›</a:t>
            </a:fld>
            <a:endParaRPr lang="zh-CN" altLang="en-US"/>
          </a:p>
        </p:txBody>
      </p:sp>
      <p:sp>
        <p:nvSpPr>
          <p:cNvPr id="10" name="页脚占位符 4">
            <a:extLst>
              <a:ext uri="{FF2B5EF4-FFF2-40B4-BE49-F238E27FC236}">
                <a16:creationId xmlns:a16="http://schemas.microsoft.com/office/drawing/2014/main" id="{CDE64A05-89A2-754D-BA16-BDBB64F499E1}"/>
              </a:ext>
            </a:extLst>
          </p:cNvPr>
          <p:cNvSpPr>
            <a:spLocks noGrp="1"/>
          </p:cNvSpPr>
          <p:nvPr>
            <p:ph type="ftr" sz="quarter" idx="3"/>
          </p:nvPr>
        </p:nvSpPr>
        <p:spPr>
          <a:xfrm>
            <a:off x="2553817" y="5305772"/>
            <a:ext cx="3962399" cy="304271"/>
          </a:xfrm>
          <a:prstGeom prst="rect">
            <a:avLst/>
          </a:prstGeom>
        </p:spPr>
        <p:txBody>
          <a:bodyPr/>
          <a:lstStyle>
            <a:lvl1pPr algn="ctr">
              <a:defRPr sz="1100">
                <a:solidFill>
                  <a:schemeClr val="bg1">
                    <a:lumMod val="65000"/>
                  </a:schemeClr>
                </a:solidFill>
              </a:defRPr>
            </a:lvl1pPr>
          </a:lstStyle>
          <a:p>
            <a:r>
              <a:rPr lang="zh-CN" altLang="en-US" dirty="0"/>
              <a:t>上海交通大学并行与分布式系统研究所（</a:t>
            </a:r>
            <a:r>
              <a:rPr lang="en-US" altLang="zh-CN" dirty="0"/>
              <a:t>IPADS@SJTU</a:t>
            </a:r>
            <a:r>
              <a:rPr lang="zh-CN" altLang="en-US" dirty="0"/>
              <a:t>）</a:t>
            </a:r>
          </a:p>
        </p:txBody>
      </p:sp>
    </p:spTree>
    <p:extLst>
      <p:ext uri="{BB962C8B-B14F-4D97-AF65-F5344CB8AC3E}">
        <p14:creationId xmlns:p14="http://schemas.microsoft.com/office/powerpoint/2010/main" val="3890905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lvl1pPr algn="l" defTabSz="914400" rtl="0" eaLnBrk="1" latinLnBrk="0" hangingPunct="1">
        <a:spcBef>
          <a:spcPct val="0"/>
        </a:spcBef>
        <a:buNone/>
        <a:defRPr sz="3600" b="1" kern="1200">
          <a:solidFill>
            <a:schemeClr val="accent1"/>
          </a:solidFill>
          <a:latin typeface="+mj-lt"/>
          <a:ea typeface="+mj-ea"/>
          <a:cs typeface="微软雅黑 Light" panose="020B0502040204020203" pitchFamily="34" charset="-122"/>
        </a:defRPr>
      </a:lvl1pPr>
    </p:titleStyle>
    <p:bodyStyle>
      <a:lvl1pPr marL="342900" indent="-342900" algn="l" defTabSz="914400" rtl="0" eaLnBrk="1" latinLnBrk="0" hangingPunct="1">
        <a:lnSpc>
          <a:spcPct val="120000"/>
        </a:lnSpc>
        <a:spcBef>
          <a:spcPts val="1200"/>
        </a:spcBef>
        <a:buFont typeface="Arial" pitchFamily="34" charset="0"/>
        <a:buChar char="•"/>
        <a:defRPr sz="2600" b="1" kern="1200">
          <a:solidFill>
            <a:schemeClr val="tx1">
              <a:lumMod val="75000"/>
              <a:lumOff val="25000"/>
            </a:schemeClr>
          </a:solidFill>
          <a:latin typeface="+mn-lt"/>
          <a:ea typeface="+mn-ea"/>
          <a:cs typeface="DengXian" charset="0"/>
        </a:defRPr>
      </a:lvl1pPr>
      <a:lvl2pPr marL="742950" indent="-285750" algn="l" defTabSz="914400" rtl="0" eaLnBrk="1" latinLnBrk="0" hangingPunct="1">
        <a:lnSpc>
          <a:spcPct val="120000"/>
        </a:lnSpc>
        <a:spcBef>
          <a:spcPct val="20000"/>
        </a:spcBef>
        <a:buFont typeface="Arial" pitchFamily="34" charset="0"/>
        <a:buChar char="–"/>
        <a:defRPr sz="2400" kern="1200">
          <a:solidFill>
            <a:schemeClr val="tx1">
              <a:lumMod val="75000"/>
              <a:lumOff val="25000"/>
            </a:schemeClr>
          </a:solidFill>
          <a:latin typeface="+mn-lt"/>
          <a:ea typeface="+mn-ea"/>
          <a:cs typeface="DengXian" charset="0"/>
        </a:defRPr>
      </a:lvl2pPr>
      <a:lvl3pPr marL="1143000" indent="-228600" algn="l" defTabSz="914400" rtl="0" eaLnBrk="1" latinLnBrk="0" hangingPunct="1">
        <a:lnSpc>
          <a:spcPct val="120000"/>
        </a:lnSpc>
        <a:spcBef>
          <a:spcPct val="20000"/>
        </a:spcBef>
        <a:buFont typeface="Arial" pitchFamily="34" charset="0"/>
        <a:buChar char="•"/>
        <a:defRPr sz="2000" kern="1200">
          <a:solidFill>
            <a:schemeClr val="tx1">
              <a:lumMod val="75000"/>
              <a:lumOff val="25000"/>
            </a:schemeClr>
          </a:solidFill>
          <a:latin typeface="+mn-lt"/>
          <a:ea typeface="+mn-ea"/>
          <a:cs typeface="DengXian" charset="0"/>
        </a:defRPr>
      </a:lvl3pPr>
      <a:lvl4pPr marL="1600200" indent="-228600" algn="l" defTabSz="914400" rtl="0" eaLnBrk="1" latinLnBrk="0" hangingPunct="1">
        <a:lnSpc>
          <a:spcPct val="120000"/>
        </a:lnSpc>
        <a:spcBef>
          <a:spcPct val="20000"/>
        </a:spcBef>
        <a:buFont typeface="Arial" pitchFamily="34" charset="0"/>
        <a:buChar char="–"/>
        <a:defRPr sz="1800" kern="1200">
          <a:solidFill>
            <a:schemeClr val="tx1">
              <a:lumMod val="75000"/>
              <a:lumOff val="25000"/>
            </a:schemeClr>
          </a:solidFill>
          <a:latin typeface="+mn-lt"/>
          <a:ea typeface="+mn-ea"/>
          <a:cs typeface="DengXian" charset="0"/>
        </a:defRPr>
      </a:lvl4pPr>
      <a:lvl5pPr marL="2057400" indent="-228600" algn="l" defTabSz="914400" rtl="0" eaLnBrk="1" latinLnBrk="0" hangingPunct="1">
        <a:lnSpc>
          <a:spcPct val="120000"/>
        </a:lnSpc>
        <a:spcBef>
          <a:spcPct val="20000"/>
        </a:spcBef>
        <a:buFont typeface="Arial" pitchFamily="34" charset="0"/>
        <a:buChar char="»"/>
        <a:defRPr sz="1800" kern="1200">
          <a:solidFill>
            <a:schemeClr val="tx1">
              <a:lumMod val="75000"/>
              <a:lumOff val="25000"/>
            </a:schemeClr>
          </a:solidFill>
          <a:latin typeface="+mn-lt"/>
          <a:ea typeface="+mn-ea"/>
          <a:cs typeface="DengXian"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6"/>
            <a:ext cx="8229600" cy="9525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333501"/>
            <a:ext cx="8229600" cy="3771636"/>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1" y="5296962"/>
            <a:ext cx="2133600" cy="304271"/>
          </a:xfrm>
          <a:prstGeom prst="rect">
            <a:avLst/>
          </a:prstGeom>
        </p:spPr>
        <p:txBody>
          <a:bodyPr vert="horz" lIns="91440" tIns="45720" rIns="91440" bIns="45720" rtlCol="0" anchor="ctr"/>
          <a:lstStyle>
            <a:lvl1pPr algn="l">
              <a:defRPr sz="1200">
                <a:solidFill>
                  <a:schemeClr val="tx1">
                    <a:tint val="75000"/>
                  </a:schemeClr>
                </a:solidFill>
                <a:latin typeface="DengXian" charset="0"/>
                <a:ea typeface="DengXian" charset="0"/>
                <a:cs typeface="DengXian" charset="0"/>
              </a:defRPr>
            </a:lvl1pPr>
          </a:lstStyle>
          <a:p>
            <a:endParaRPr lang="zh-CN" altLang="en-US" dirty="0"/>
          </a:p>
        </p:txBody>
      </p:sp>
      <p:sp>
        <p:nvSpPr>
          <p:cNvPr id="5" name="页脚占位符 4"/>
          <p:cNvSpPr>
            <a:spLocks noGrp="1"/>
          </p:cNvSpPr>
          <p:nvPr>
            <p:ph type="ftr" sz="quarter" idx="3"/>
          </p:nvPr>
        </p:nvSpPr>
        <p:spPr>
          <a:xfrm>
            <a:off x="3124201" y="5296962"/>
            <a:ext cx="2895600" cy="304271"/>
          </a:xfrm>
          <a:prstGeom prst="rect">
            <a:avLst/>
          </a:prstGeom>
        </p:spPr>
        <p:txBody>
          <a:bodyPr vert="horz" lIns="91440" tIns="45720" rIns="91440" bIns="45720" rtlCol="0" anchor="ctr"/>
          <a:lstStyle>
            <a:lvl1pPr algn="ctr">
              <a:defRPr sz="1200">
                <a:solidFill>
                  <a:schemeClr val="tx1">
                    <a:tint val="75000"/>
                  </a:schemeClr>
                </a:solidFill>
                <a:latin typeface="DengXian" charset="0"/>
                <a:ea typeface="DengXian" charset="0"/>
                <a:cs typeface="DengXian" charset="0"/>
              </a:defRPr>
            </a:lvl1pPr>
          </a:lstStyle>
          <a:p>
            <a:endParaRPr lang="zh-CN" altLang="en-US"/>
          </a:p>
        </p:txBody>
      </p:sp>
      <p:sp>
        <p:nvSpPr>
          <p:cNvPr id="6" name="灯片编号占位符 5"/>
          <p:cNvSpPr>
            <a:spLocks noGrp="1"/>
          </p:cNvSpPr>
          <p:nvPr>
            <p:ph type="sldNum" sz="quarter" idx="4"/>
          </p:nvPr>
        </p:nvSpPr>
        <p:spPr>
          <a:xfrm>
            <a:off x="6553200" y="5296962"/>
            <a:ext cx="2133600" cy="304271"/>
          </a:xfrm>
          <a:prstGeom prst="rect">
            <a:avLst/>
          </a:prstGeom>
        </p:spPr>
        <p:txBody>
          <a:bodyPr vert="horz" lIns="91440" tIns="45720" rIns="91440" bIns="45720" rtlCol="0" anchor="ctr"/>
          <a:lstStyle>
            <a:lvl1pPr algn="r">
              <a:defRPr sz="1200">
                <a:solidFill>
                  <a:schemeClr val="tx1">
                    <a:tint val="75000"/>
                  </a:schemeClr>
                </a:solidFill>
                <a:latin typeface="DengXian" charset="0"/>
                <a:ea typeface="DengXian" charset="0"/>
                <a:cs typeface="DengXian" charset="0"/>
              </a:defRPr>
            </a:lvl1pPr>
          </a:lstStyle>
          <a:p>
            <a:fld id="{ADE361C3-C043-4A6E-BDCE-8DA1E7D90A3B}" type="slidenum">
              <a:rPr lang="zh-CN" altLang="en-US" smtClean="0"/>
              <a:pPr/>
              <a:t>‹#›</a:t>
            </a:fld>
            <a:endParaRPr lang="zh-CN" altLang="en-US"/>
          </a:p>
        </p:txBody>
      </p:sp>
    </p:spTree>
    <p:extLst>
      <p:ext uri="{BB962C8B-B14F-4D97-AF65-F5344CB8AC3E}">
        <p14:creationId xmlns:p14="http://schemas.microsoft.com/office/powerpoint/2010/main" val="86118669"/>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Lst>
  <p:hf hdr="0" ftr="0" dt="0"/>
  <p:txStyles>
    <p:titleStyle>
      <a:lvl1pPr algn="l" defTabSz="914400" rtl="0" eaLnBrk="1" latinLnBrk="0" hangingPunct="1">
        <a:spcBef>
          <a:spcPct val="0"/>
        </a:spcBef>
        <a:buNone/>
        <a:defRPr sz="3600" b="1" kern="1200">
          <a:solidFill>
            <a:schemeClr val="accent1"/>
          </a:solidFill>
          <a:latin typeface="+mj-lt"/>
          <a:ea typeface="+mj-ea"/>
          <a:cs typeface="微软雅黑 Light" panose="020B0502040204020203" pitchFamily="34" charset="-122"/>
        </a:defRPr>
      </a:lvl1pPr>
    </p:titleStyle>
    <p:bodyStyle>
      <a:lvl1pPr marL="342900" indent="-342900" algn="l" defTabSz="914400" rtl="0" eaLnBrk="1" latinLnBrk="0" hangingPunct="1">
        <a:lnSpc>
          <a:spcPct val="120000"/>
        </a:lnSpc>
        <a:spcBef>
          <a:spcPts val="1200"/>
        </a:spcBef>
        <a:buFont typeface="Arial" pitchFamily="34" charset="0"/>
        <a:buChar char="•"/>
        <a:defRPr sz="2600" b="0" kern="1200">
          <a:solidFill>
            <a:schemeClr val="tx1">
              <a:lumMod val="75000"/>
              <a:lumOff val="25000"/>
            </a:schemeClr>
          </a:solidFill>
          <a:latin typeface="+mn-lt"/>
          <a:ea typeface="+mn-ea"/>
          <a:cs typeface="DengXian" charset="0"/>
        </a:defRPr>
      </a:lvl1pPr>
      <a:lvl2pPr marL="742950" indent="-285750" algn="l" defTabSz="914400" rtl="0" eaLnBrk="1" latinLnBrk="0" hangingPunct="1">
        <a:lnSpc>
          <a:spcPct val="120000"/>
        </a:lnSpc>
        <a:spcBef>
          <a:spcPct val="20000"/>
        </a:spcBef>
        <a:buFont typeface="Arial" pitchFamily="34" charset="0"/>
        <a:buChar char="–"/>
        <a:defRPr sz="2400" kern="1200">
          <a:solidFill>
            <a:schemeClr val="tx1">
              <a:lumMod val="75000"/>
              <a:lumOff val="25000"/>
            </a:schemeClr>
          </a:solidFill>
          <a:latin typeface="+mn-lt"/>
          <a:ea typeface="+mn-ea"/>
          <a:cs typeface="DengXian" charset="0"/>
        </a:defRPr>
      </a:lvl2pPr>
      <a:lvl3pPr marL="1143000" indent="-228600" algn="l" defTabSz="914400" rtl="0" eaLnBrk="1" latinLnBrk="0" hangingPunct="1">
        <a:lnSpc>
          <a:spcPct val="120000"/>
        </a:lnSpc>
        <a:spcBef>
          <a:spcPct val="20000"/>
        </a:spcBef>
        <a:buFont typeface="Arial" pitchFamily="34" charset="0"/>
        <a:buChar char="•"/>
        <a:defRPr sz="2000" kern="1200">
          <a:solidFill>
            <a:schemeClr val="tx1">
              <a:lumMod val="75000"/>
              <a:lumOff val="25000"/>
            </a:schemeClr>
          </a:solidFill>
          <a:latin typeface="+mn-lt"/>
          <a:ea typeface="+mn-ea"/>
          <a:cs typeface="DengXian" charset="0"/>
        </a:defRPr>
      </a:lvl3pPr>
      <a:lvl4pPr marL="1600200" indent="-228600" algn="l" defTabSz="914400" rtl="0" eaLnBrk="1" latinLnBrk="0" hangingPunct="1">
        <a:lnSpc>
          <a:spcPct val="120000"/>
        </a:lnSpc>
        <a:spcBef>
          <a:spcPct val="20000"/>
        </a:spcBef>
        <a:buFont typeface="Arial" pitchFamily="34" charset="0"/>
        <a:buChar char="–"/>
        <a:defRPr sz="1800" kern="1200">
          <a:solidFill>
            <a:schemeClr val="tx1">
              <a:lumMod val="75000"/>
              <a:lumOff val="25000"/>
            </a:schemeClr>
          </a:solidFill>
          <a:latin typeface="+mn-lt"/>
          <a:ea typeface="+mn-ea"/>
          <a:cs typeface="DengXian" charset="0"/>
        </a:defRPr>
      </a:lvl4pPr>
      <a:lvl5pPr marL="2057400" indent="-228600" algn="l" defTabSz="914400" rtl="0" eaLnBrk="1" latinLnBrk="0" hangingPunct="1">
        <a:lnSpc>
          <a:spcPct val="120000"/>
        </a:lnSpc>
        <a:spcBef>
          <a:spcPct val="20000"/>
        </a:spcBef>
        <a:buFont typeface="Arial" pitchFamily="34" charset="0"/>
        <a:buChar char="»"/>
        <a:defRPr sz="1800" kern="1200">
          <a:solidFill>
            <a:schemeClr val="tx1">
              <a:lumMod val="75000"/>
              <a:lumOff val="25000"/>
            </a:schemeClr>
          </a:solidFill>
          <a:latin typeface="+mn-lt"/>
          <a:ea typeface="+mn-ea"/>
          <a:cs typeface="DengXian"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https://learnblockchain.cn/article/4243"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2C7C6228-E47F-EA4B-8DD8-28647C76DDD6}"/>
              </a:ext>
            </a:extLst>
          </p:cNvPr>
          <p:cNvSpPr>
            <a:spLocks noGrp="1"/>
          </p:cNvSpPr>
          <p:nvPr>
            <p:ph type="ctrTitle"/>
          </p:nvPr>
        </p:nvSpPr>
        <p:spPr>
          <a:xfrm>
            <a:off x="685800" y="1720996"/>
            <a:ext cx="7772400" cy="1225021"/>
          </a:xfrm>
        </p:spPr>
        <p:txBody>
          <a:bodyPr>
            <a:normAutofit fontScale="90000"/>
          </a:bodyPr>
          <a:lstStyle/>
          <a:p>
            <a:pPr>
              <a:lnSpc>
                <a:spcPct val="110000"/>
              </a:lnSpc>
            </a:pPr>
            <a:r>
              <a:rPr kumimoji="1" lang="zh-CN" altLang="en-US" sz="3600" dirty="0"/>
              <a:t>基于数据流的</a:t>
            </a:r>
            <a:r>
              <a:rPr kumimoji="1" lang="en-US" altLang="zh-CN" sz="3600" dirty="0"/>
              <a:t>R1CS</a:t>
            </a:r>
            <a:r>
              <a:rPr kumimoji="1" lang="zh-CN" altLang="en-US" sz="3600" dirty="0"/>
              <a:t>等价性检查与范式生成</a:t>
            </a:r>
            <a:br>
              <a:rPr kumimoji="1" lang="en-US" altLang="zh-CN" sz="3600" dirty="0"/>
            </a:br>
            <a:r>
              <a:rPr kumimoji="1" lang="zh-CN" altLang="en-US" sz="3600" dirty="0"/>
              <a:t>开题报告</a:t>
            </a:r>
          </a:p>
        </p:txBody>
      </p:sp>
      <p:sp>
        <p:nvSpPr>
          <p:cNvPr id="6" name="副标题 5">
            <a:extLst>
              <a:ext uri="{FF2B5EF4-FFF2-40B4-BE49-F238E27FC236}">
                <a16:creationId xmlns:a16="http://schemas.microsoft.com/office/drawing/2014/main" id="{A89EB2B2-D46F-2643-A072-954E7921BC30}"/>
              </a:ext>
            </a:extLst>
          </p:cNvPr>
          <p:cNvSpPr>
            <a:spLocks noGrp="1"/>
          </p:cNvSpPr>
          <p:nvPr>
            <p:ph type="subTitle" idx="1"/>
          </p:nvPr>
        </p:nvSpPr>
        <p:spPr>
          <a:xfrm>
            <a:off x="685800" y="3412362"/>
            <a:ext cx="7772400" cy="1225020"/>
          </a:xfrm>
        </p:spPr>
        <p:txBody>
          <a:bodyPr>
            <a:noAutofit/>
          </a:bodyPr>
          <a:lstStyle/>
          <a:p>
            <a:pPr>
              <a:lnSpc>
                <a:spcPct val="150000"/>
              </a:lnSpc>
              <a:spcBef>
                <a:spcPts val="0"/>
              </a:spcBef>
            </a:pPr>
            <a:r>
              <a:rPr kumimoji="1" lang="en-US" altLang="zh-CN" sz="1800" dirty="0">
                <a:solidFill>
                  <a:schemeClr val="tx1">
                    <a:lumMod val="75000"/>
                    <a:lumOff val="25000"/>
                  </a:schemeClr>
                </a:solidFill>
              </a:rPr>
              <a:t>1.5 </a:t>
            </a:r>
            <a:r>
              <a:rPr kumimoji="1" lang="zh-CN" altLang="en-US" sz="1800" dirty="0">
                <a:solidFill>
                  <a:schemeClr val="tx1">
                    <a:lumMod val="75000"/>
                    <a:lumOff val="25000"/>
                  </a:schemeClr>
                </a:solidFill>
              </a:rPr>
              <a:t>施宸昊</a:t>
            </a:r>
            <a:endParaRPr kumimoji="1" lang="en-US" altLang="zh-CN" sz="1800" dirty="0">
              <a:solidFill>
                <a:schemeClr val="tx1">
                  <a:lumMod val="75000"/>
                  <a:lumOff val="25000"/>
                </a:schemeClr>
              </a:solidFill>
            </a:endParaRPr>
          </a:p>
          <a:p>
            <a:pPr>
              <a:lnSpc>
                <a:spcPct val="150000"/>
              </a:lnSpc>
              <a:spcBef>
                <a:spcPts val="0"/>
              </a:spcBef>
            </a:pPr>
            <a:endParaRPr kumimoji="1" lang="en-US" altLang="zh-CN" sz="1800" dirty="0">
              <a:solidFill>
                <a:schemeClr val="tx1">
                  <a:lumMod val="75000"/>
                  <a:lumOff val="25000"/>
                </a:schemeClr>
              </a:solidFill>
            </a:endParaRPr>
          </a:p>
        </p:txBody>
      </p:sp>
    </p:spTree>
    <p:extLst>
      <p:ext uri="{BB962C8B-B14F-4D97-AF65-F5344CB8AC3E}">
        <p14:creationId xmlns:p14="http://schemas.microsoft.com/office/powerpoint/2010/main" val="3699387614"/>
      </p:ext>
    </p:extLst>
  </p:cSld>
  <p:clrMapOvr>
    <a:masterClrMapping/>
  </p:clrMapOvr>
  <mc:AlternateContent xmlns:mc="http://schemas.openxmlformats.org/markup-compatibility/2006" xmlns:p14="http://schemas.microsoft.com/office/powerpoint/2010/main">
    <mc:Choice Requires="p14">
      <p:transition spd="slow" p14:dur="2000" advTm="11626"/>
    </mc:Choice>
    <mc:Fallback xmlns="">
      <p:transition spd="slow" advTm="1162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C3CFBB2-29A4-9845-909C-D2C6211C1301}"/>
              </a:ext>
            </a:extLst>
          </p:cNvPr>
          <p:cNvSpPr>
            <a:spLocks noGrp="1"/>
          </p:cNvSpPr>
          <p:nvPr>
            <p:ph type="title"/>
          </p:nvPr>
        </p:nvSpPr>
        <p:spPr/>
        <p:txBody>
          <a:bodyPr/>
          <a:lstStyle/>
          <a:p>
            <a:r>
              <a:rPr kumimoji="1" lang="zh-CN" altLang="en-US" dirty="0"/>
              <a:t>预期研究结果</a:t>
            </a:r>
            <a:endParaRPr kumimoji="1" lang="zh-CN" altLang="en-US" b="1" dirty="0"/>
          </a:p>
        </p:txBody>
      </p:sp>
      <p:sp>
        <p:nvSpPr>
          <p:cNvPr id="6" name="文本占位符 5">
            <a:extLst>
              <a:ext uri="{FF2B5EF4-FFF2-40B4-BE49-F238E27FC236}">
                <a16:creationId xmlns:a16="http://schemas.microsoft.com/office/drawing/2014/main" id="{88326478-0DD6-F849-B334-5BDB7DEEC82C}"/>
              </a:ext>
            </a:extLst>
          </p:cNvPr>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1435990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lstStyle/>
          <a:p>
            <a:r>
              <a:rPr kumimoji="1" lang="zh-CN" altLang="en-US" dirty="0"/>
              <a:t>预期研究成果</a:t>
            </a:r>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11</a:t>
            </a:fld>
            <a:endParaRPr lang="zh-CN" altLang="en-US"/>
          </a:p>
        </p:txBody>
      </p:sp>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457200" y="1333500"/>
            <a:ext cx="8229600" cy="3963461"/>
          </a:xfrm>
        </p:spPr>
        <p:txBody>
          <a:bodyPr>
            <a:normAutofit/>
          </a:bodyPr>
          <a:lstStyle/>
          <a:p>
            <a:pPr>
              <a:lnSpc>
                <a:spcPct val="130000"/>
              </a:lnSpc>
            </a:pPr>
            <a:r>
              <a:rPr kumimoji="1" lang="zh-CN" altLang="en-US" sz="1900" dirty="0"/>
              <a:t>基本分为四个小目标</a:t>
            </a:r>
            <a:endParaRPr kumimoji="1" lang="en-US" altLang="zh-CN" sz="1900" dirty="0"/>
          </a:p>
          <a:p>
            <a:pPr lvl="1"/>
            <a:r>
              <a:rPr kumimoji="1" lang="zh-CN" altLang="zh-CN" sz="1700" dirty="0"/>
              <a:t>较为深入的分析</a:t>
            </a:r>
            <a:r>
              <a:rPr kumimoji="1" lang="en-US" altLang="zh-CN" sz="1700" dirty="0" err="1"/>
              <a:t>Circom</a:t>
            </a:r>
            <a:r>
              <a:rPr kumimoji="1" lang="zh-CN" altLang="zh-CN" sz="1700" dirty="0"/>
              <a:t>编译器生成</a:t>
            </a:r>
            <a:r>
              <a:rPr kumimoji="1" lang="en-US" altLang="zh-CN" sz="1700" dirty="0"/>
              <a:t>R1CS</a:t>
            </a:r>
            <a:r>
              <a:rPr kumimoji="1" lang="zh-CN" altLang="zh-CN" sz="1700" dirty="0"/>
              <a:t>约束的规则，并进行详细的总结等价</a:t>
            </a:r>
            <a:r>
              <a:rPr kumimoji="1" lang="en-US" altLang="zh-CN" sz="1700" dirty="0"/>
              <a:t>R1CS</a:t>
            </a:r>
            <a:r>
              <a:rPr kumimoji="1" lang="zh-CN" altLang="zh-CN" sz="1700" dirty="0"/>
              <a:t>约束在形式上不同之处的产生规律。</a:t>
            </a:r>
            <a:endParaRPr kumimoji="1" lang="en-US" altLang="zh-CN" sz="1700" dirty="0"/>
          </a:p>
          <a:p>
            <a:pPr lvl="1"/>
            <a:endParaRPr kumimoji="1" lang="en-US" altLang="zh-CN" sz="1700" dirty="0"/>
          </a:p>
          <a:p>
            <a:pPr lvl="1"/>
            <a:r>
              <a:rPr kumimoji="1" lang="zh-CN" altLang="zh-CN" sz="1700" dirty="0"/>
              <a:t>设计表达</a:t>
            </a:r>
            <a:r>
              <a:rPr kumimoji="1" lang="en-US" altLang="zh-CN" sz="1700" dirty="0"/>
              <a:t>R1CS</a:t>
            </a:r>
            <a:r>
              <a:rPr kumimoji="1" lang="zh-CN" altLang="zh-CN" sz="1700" dirty="0"/>
              <a:t>约束中变量逻辑关系的数据流图形式</a:t>
            </a:r>
            <a:endParaRPr kumimoji="1" lang="en-US" altLang="zh-CN" sz="1700" dirty="0"/>
          </a:p>
          <a:p>
            <a:pPr lvl="1"/>
            <a:endParaRPr kumimoji="1" lang="en-US" altLang="zh-CN" sz="1700" dirty="0"/>
          </a:p>
          <a:p>
            <a:pPr lvl="1"/>
            <a:r>
              <a:rPr kumimoji="1" lang="zh-CN" altLang="zh-CN" sz="1700" dirty="0"/>
              <a:t>制定</a:t>
            </a:r>
            <a:r>
              <a:rPr kumimoji="1" lang="en-US" altLang="zh-CN" sz="1700" dirty="0"/>
              <a:t>R1CS</a:t>
            </a:r>
            <a:r>
              <a:rPr kumimoji="1" lang="zh-CN" altLang="zh-CN" sz="1700" dirty="0"/>
              <a:t>范式的生成规则，实现任意</a:t>
            </a:r>
            <a:r>
              <a:rPr kumimoji="1" lang="en-US" altLang="zh-CN" sz="1700" dirty="0"/>
              <a:t>R1CS</a:t>
            </a:r>
            <a:r>
              <a:rPr kumimoji="1" lang="zh-CN" altLang="zh-CN" sz="1700" dirty="0"/>
              <a:t>约束到其范式的转换过程</a:t>
            </a:r>
            <a:endParaRPr kumimoji="1" lang="en-US" altLang="zh-CN" sz="1700" dirty="0"/>
          </a:p>
          <a:p>
            <a:pPr lvl="1"/>
            <a:endParaRPr kumimoji="1" lang="en-US" altLang="zh-CN" sz="1700" dirty="0"/>
          </a:p>
          <a:p>
            <a:pPr lvl="1"/>
            <a:r>
              <a:rPr kumimoji="1" lang="zh-CN" altLang="zh-CN" sz="1700" dirty="0"/>
              <a:t>以数据流图为基础，设计并实现对</a:t>
            </a:r>
            <a:r>
              <a:rPr kumimoji="1" lang="en-US" altLang="zh-CN" sz="1700" dirty="0"/>
              <a:t>R1CS</a:t>
            </a:r>
            <a:r>
              <a:rPr kumimoji="1" lang="zh-CN" altLang="zh-CN" sz="1700" dirty="0"/>
              <a:t>范式生成以及一致性对比的算法，使得对于输入的任意等价</a:t>
            </a:r>
            <a:r>
              <a:rPr kumimoji="1" lang="en-US" altLang="zh-CN" sz="1700" dirty="0"/>
              <a:t>R1CS</a:t>
            </a:r>
            <a:r>
              <a:rPr kumimoji="1" lang="zh-CN" altLang="zh-CN" sz="1700" dirty="0"/>
              <a:t>，均能输出形式完全一致的</a:t>
            </a:r>
            <a:r>
              <a:rPr kumimoji="1" lang="en-US" altLang="zh-CN" sz="1700" dirty="0"/>
              <a:t>R1CS</a:t>
            </a:r>
            <a:r>
              <a:rPr kumimoji="1" lang="zh-CN" altLang="zh-CN" sz="1700" dirty="0"/>
              <a:t>约束范式。</a:t>
            </a:r>
          </a:p>
          <a:p>
            <a:pPr lvl="1"/>
            <a:endParaRPr kumimoji="1" lang="en-US" altLang="zh-CN" sz="1800" dirty="0"/>
          </a:p>
        </p:txBody>
      </p:sp>
    </p:spTree>
    <p:extLst>
      <p:ext uri="{BB962C8B-B14F-4D97-AF65-F5344CB8AC3E}">
        <p14:creationId xmlns:p14="http://schemas.microsoft.com/office/powerpoint/2010/main" val="706423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C3CFBB2-29A4-9845-909C-D2C6211C1301}"/>
              </a:ext>
            </a:extLst>
          </p:cNvPr>
          <p:cNvSpPr>
            <a:spLocks noGrp="1"/>
          </p:cNvSpPr>
          <p:nvPr>
            <p:ph type="title"/>
          </p:nvPr>
        </p:nvSpPr>
        <p:spPr/>
        <p:txBody>
          <a:bodyPr>
            <a:normAutofit/>
          </a:bodyPr>
          <a:lstStyle/>
          <a:p>
            <a:r>
              <a:rPr kumimoji="1" lang="zh-CN" altLang="en-US" b="1" dirty="0"/>
              <a:t>目前工作</a:t>
            </a:r>
          </a:p>
        </p:txBody>
      </p:sp>
      <p:sp>
        <p:nvSpPr>
          <p:cNvPr id="6" name="文本占位符 5">
            <a:extLst>
              <a:ext uri="{FF2B5EF4-FFF2-40B4-BE49-F238E27FC236}">
                <a16:creationId xmlns:a16="http://schemas.microsoft.com/office/drawing/2014/main" id="{88326478-0DD6-F849-B334-5BDB7DEEC82C}"/>
              </a:ext>
            </a:extLst>
          </p:cNvPr>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3819672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3B7212-F12A-D74A-92BD-E30CFBD4760A}"/>
              </a:ext>
            </a:extLst>
          </p:cNvPr>
          <p:cNvSpPr>
            <a:spLocks noGrp="1"/>
          </p:cNvSpPr>
          <p:nvPr>
            <p:ph type="title"/>
          </p:nvPr>
        </p:nvSpPr>
        <p:spPr/>
        <p:txBody>
          <a:bodyPr/>
          <a:lstStyle/>
          <a:p>
            <a:r>
              <a:rPr kumimoji="1" lang="zh-CN" altLang="en-US" dirty="0"/>
              <a:t>目前工作</a:t>
            </a:r>
          </a:p>
        </p:txBody>
      </p:sp>
      <p:sp>
        <p:nvSpPr>
          <p:cNvPr id="3" name="内容占位符 2">
            <a:extLst>
              <a:ext uri="{FF2B5EF4-FFF2-40B4-BE49-F238E27FC236}">
                <a16:creationId xmlns:a16="http://schemas.microsoft.com/office/drawing/2014/main" id="{2737D179-7F37-624E-B49F-315DCC657BE1}"/>
              </a:ext>
            </a:extLst>
          </p:cNvPr>
          <p:cNvSpPr>
            <a:spLocks noGrp="1"/>
          </p:cNvSpPr>
          <p:nvPr>
            <p:ph idx="1"/>
          </p:nvPr>
        </p:nvSpPr>
        <p:spPr/>
        <p:txBody>
          <a:bodyPr>
            <a:normAutofit fontScale="70000" lnSpcReduction="20000"/>
          </a:bodyPr>
          <a:lstStyle/>
          <a:p>
            <a:pPr marL="0" indent="0">
              <a:buNone/>
            </a:pPr>
            <a:r>
              <a:rPr kumimoji="1" lang="zh-CN" altLang="zh-CN" sz="2400" dirty="0"/>
              <a:t>把</a:t>
            </a:r>
            <a:r>
              <a:rPr kumimoji="1" lang="en-US" altLang="zh-CN" sz="2400" dirty="0" err="1"/>
              <a:t>circom</a:t>
            </a:r>
            <a:r>
              <a:rPr kumimoji="1" lang="zh-CN" altLang="zh-CN" sz="2400" dirty="0"/>
              <a:t>和</a:t>
            </a:r>
            <a:r>
              <a:rPr kumimoji="1" lang="en-US" altLang="zh-CN" sz="2400" dirty="0"/>
              <a:t>R1cs</a:t>
            </a:r>
            <a:r>
              <a:rPr kumimoji="1" lang="zh-CN" altLang="zh-CN" sz="2400" dirty="0"/>
              <a:t>视为编译前后的两种语言</a:t>
            </a:r>
            <a:r>
              <a:rPr kumimoji="1" lang="en-US" altLang="zh-CN" sz="2400" dirty="0"/>
              <a:t>, </a:t>
            </a:r>
            <a:r>
              <a:rPr kumimoji="1" lang="zh-CN" altLang="zh-CN" sz="2400" dirty="0"/>
              <a:t>这个问题其实近似于编译语义一致性的研究</a:t>
            </a:r>
            <a:endParaRPr kumimoji="1" lang="en-US" altLang="zh-CN" sz="2400" dirty="0"/>
          </a:p>
          <a:p>
            <a:r>
              <a:rPr kumimoji="1" lang="zh-CN" altLang="en-US" sz="2400" dirty="0"/>
              <a:t>阅读相关文献与专利书</a:t>
            </a:r>
            <a:r>
              <a:rPr kumimoji="1" lang="en-US" altLang="zh-CN" sz="2400" dirty="0"/>
              <a:t>:</a:t>
            </a:r>
            <a:endParaRPr kumimoji="1" lang="en-US" altLang="zh-CN" sz="2400" dirty="0">
              <a:latin typeface="+mn-lt"/>
            </a:endParaRPr>
          </a:p>
          <a:p>
            <a:pPr lvl="1"/>
            <a:r>
              <a:rPr lang="en-US" altLang="zh-CN" sz="2600" dirty="0">
                <a:latin typeface="+mn-ea"/>
              </a:rPr>
              <a:t>CN110147235A</a:t>
            </a:r>
          </a:p>
          <a:p>
            <a:pPr lvl="1"/>
            <a:r>
              <a:rPr lang="en-US" altLang="zh-CN" sz="2600" dirty="0">
                <a:latin typeface="+mn-ea"/>
              </a:rPr>
              <a:t>CN103123590A</a:t>
            </a:r>
          </a:p>
          <a:p>
            <a:pPr lvl="1"/>
            <a:r>
              <a:rPr lang="en-US" altLang="zh-CN" sz="2600" dirty="0">
                <a:latin typeface="+mn-ea"/>
              </a:rPr>
              <a:t>CN102830975B</a:t>
            </a:r>
          </a:p>
          <a:p>
            <a:pPr lvl="1"/>
            <a:r>
              <a:rPr lang="en-US" altLang="zh-CN" sz="2600" dirty="0">
                <a:latin typeface="+mn-ea"/>
              </a:rPr>
              <a:t>Enforcing Consistency in Weakly Supervised Semantic Parsing</a:t>
            </a:r>
          </a:p>
          <a:p>
            <a:pPr lvl="1"/>
            <a:r>
              <a:rPr lang="en-US" altLang="zh-CN" sz="2600" dirty="0">
                <a:latin typeface="+mn-ea"/>
              </a:rPr>
              <a:t>Consistency in Dataflow Graphs</a:t>
            </a:r>
          </a:p>
          <a:p>
            <a:pPr lvl="1"/>
            <a:r>
              <a:rPr kumimoji="1" lang="en-US" altLang="zh-CN" sz="2000" dirty="0">
                <a:latin typeface="+mn-lt"/>
              </a:rPr>
              <a:t>…</a:t>
            </a:r>
          </a:p>
          <a:p>
            <a:pPr marL="0" indent="0">
              <a:buNone/>
            </a:pPr>
            <a:r>
              <a:rPr kumimoji="1" lang="zh-CN" altLang="en-US" sz="2400" dirty="0">
                <a:latin typeface="+mn-lt"/>
              </a:rPr>
              <a:t>相关研究基本是从数据流和语法树两个方向出发</a:t>
            </a:r>
            <a:r>
              <a:rPr kumimoji="1" lang="en-US" altLang="zh-CN" sz="2400" dirty="0">
                <a:latin typeface="+mn-lt"/>
              </a:rPr>
              <a:t>. </a:t>
            </a:r>
            <a:r>
              <a:rPr kumimoji="1" lang="zh-CN" altLang="en-US" sz="2400" dirty="0">
                <a:latin typeface="+mn-lt"/>
              </a:rPr>
              <a:t>目前先尝试以数据流为基础</a:t>
            </a:r>
            <a:endParaRPr kumimoji="1" lang="en-US" altLang="zh-CN" sz="2400" dirty="0">
              <a:latin typeface="+mn-lt"/>
            </a:endParaRPr>
          </a:p>
        </p:txBody>
      </p:sp>
      <p:sp>
        <p:nvSpPr>
          <p:cNvPr id="4" name="灯片编号占位符 3">
            <a:extLst>
              <a:ext uri="{FF2B5EF4-FFF2-40B4-BE49-F238E27FC236}">
                <a16:creationId xmlns:a16="http://schemas.microsoft.com/office/drawing/2014/main" id="{A388E478-06E9-5246-A637-C9DCE4E63FD9}"/>
              </a:ext>
            </a:extLst>
          </p:cNvPr>
          <p:cNvSpPr>
            <a:spLocks noGrp="1"/>
          </p:cNvSpPr>
          <p:nvPr>
            <p:ph type="sldNum" sz="quarter" idx="12"/>
          </p:nvPr>
        </p:nvSpPr>
        <p:spPr/>
        <p:txBody>
          <a:bodyPr/>
          <a:lstStyle/>
          <a:p>
            <a:fld id="{ADE361C3-C043-4A6E-BDCE-8DA1E7D90A3B}" type="slidenum">
              <a:rPr lang="zh-CN" altLang="en-US" smtClean="0"/>
              <a:t>13</a:t>
            </a:fld>
            <a:endParaRPr lang="zh-CN" altLang="en-US"/>
          </a:p>
        </p:txBody>
      </p:sp>
    </p:spTree>
    <p:extLst>
      <p:ext uri="{BB962C8B-B14F-4D97-AF65-F5344CB8AC3E}">
        <p14:creationId xmlns:p14="http://schemas.microsoft.com/office/powerpoint/2010/main" val="1482526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3B7212-F12A-D74A-92BD-E30CFBD4760A}"/>
              </a:ext>
            </a:extLst>
          </p:cNvPr>
          <p:cNvSpPr>
            <a:spLocks noGrp="1"/>
          </p:cNvSpPr>
          <p:nvPr>
            <p:ph type="title"/>
          </p:nvPr>
        </p:nvSpPr>
        <p:spPr/>
        <p:txBody>
          <a:bodyPr/>
          <a:lstStyle/>
          <a:p>
            <a:r>
              <a:rPr kumimoji="1" lang="zh-CN" altLang="en-US" dirty="0"/>
              <a:t>目前工作</a:t>
            </a:r>
          </a:p>
        </p:txBody>
      </p:sp>
      <p:sp>
        <p:nvSpPr>
          <p:cNvPr id="3" name="内容占位符 2">
            <a:extLst>
              <a:ext uri="{FF2B5EF4-FFF2-40B4-BE49-F238E27FC236}">
                <a16:creationId xmlns:a16="http://schemas.microsoft.com/office/drawing/2014/main" id="{2737D179-7F37-624E-B49F-315DCC657BE1}"/>
              </a:ext>
            </a:extLst>
          </p:cNvPr>
          <p:cNvSpPr>
            <a:spLocks noGrp="1"/>
          </p:cNvSpPr>
          <p:nvPr>
            <p:ph idx="1"/>
          </p:nvPr>
        </p:nvSpPr>
        <p:spPr/>
        <p:txBody>
          <a:bodyPr>
            <a:normAutofit fontScale="70000" lnSpcReduction="20000"/>
          </a:bodyPr>
          <a:lstStyle/>
          <a:p>
            <a:r>
              <a:rPr kumimoji="1" lang="zh-CN" altLang="en-US" sz="2400" dirty="0"/>
              <a:t>提出的目前基本方案</a:t>
            </a:r>
            <a:r>
              <a:rPr kumimoji="1" lang="en-US" altLang="zh-CN" sz="2400" dirty="0"/>
              <a:t>:</a:t>
            </a:r>
          </a:p>
          <a:p>
            <a:endParaRPr lang="en-US" altLang="zh-CN" sz="2600" dirty="0">
              <a:latin typeface="+mn-ea"/>
            </a:endParaRPr>
          </a:p>
          <a:p>
            <a:pPr lvl="1"/>
            <a:endParaRPr lang="en-US" altLang="zh-CN" sz="2600" dirty="0">
              <a:latin typeface="+mn-ea"/>
            </a:endParaRPr>
          </a:p>
          <a:p>
            <a:pPr lvl="1"/>
            <a:r>
              <a:rPr lang="en-US" altLang="zh-CN" sz="2600" dirty="0">
                <a:latin typeface="+mn-ea"/>
              </a:rPr>
              <a:t>R1CS</a:t>
            </a:r>
            <a:r>
              <a:rPr lang="zh-CN" altLang="en-US" sz="2600" dirty="0">
                <a:latin typeface="+mn-ea"/>
              </a:rPr>
              <a:t>是从程序中的数据流以及变量之间的逻辑关系为基础</a:t>
            </a:r>
            <a:endParaRPr lang="en-US" altLang="zh-CN" sz="2600" dirty="0">
              <a:latin typeface="+mn-ea"/>
            </a:endParaRPr>
          </a:p>
          <a:p>
            <a:pPr lvl="1"/>
            <a:r>
              <a:rPr lang="zh-CN" altLang="en-US" sz="2600" dirty="0">
                <a:latin typeface="+mn-ea"/>
              </a:rPr>
              <a:t>与编译器内部的逻辑和程序实现细节解耦</a:t>
            </a:r>
            <a:endParaRPr lang="en-US" altLang="zh-CN" sz="2600" dirty="0">
              <a:latin typeface="+mn-ea"/>
            </a:endParaRPr>
          </a:p>
          <a:p>
            <a:pPr lvl="1"/>
            <a:endParaRPr lang="en-US" altLang="zh-CN" sz="2600" dirty="0">
              <a:latin typeface="+mn-ea"/>
            </a:endParaRPr>
          </a:p>
          <a:p>
            <a:r>
              <a:rPr lang="zh-CN" altLang="en-US" sz="2800" dirty="0">
                <a:latin typeface="+mn-ea"/>
              </a:rPr>
              <a:t>简单实验</a:t>
            </a:r>
            <a:r>
              <a:rPr lang="en-US" altLang="zh-CN" sz="2800" dirty="0">
                <a:latin typeface="+mn-ea"/>
              </a:rPr>
              <a:t>:</a:t>
            </a:r>
          </a:p>
          <a:p>
            <a:pPr lvl="1"/>
            <a:r>
              <a:rPr lang="zh-CN" altLang="en-US" sz="2600" dirty="0">
                <a:latin typeface="+mn-ea"/>
              </a:rPr>
              <a:t>构造简单的等价</a:t>
            </a:r>
            <a:r>
              <a:rPr lang="en-US" altLang="zh-CN" sz="2600" dirty="0" err="1">
                <a:latin typeface="+mn-ea"/>
              </a:rPr>
              <a:t>Circom</a:t>
            </a:r>
            <a:r>
              <a:rPr lang="zh-CN" altLang="en-US" sz="2600" dirty="0">
                <a:latin typeface="+mn-ea"/>
              </a:rPr>
              <a:t>程序</a:t>
            </a:r>
            <a:r>
              <a:rPr lang="en-US" altLang="zh-CN" sz="2600" dirty="0">
                <a:latin typeface="+mn-ea"/>
              </a:rPr>
              <a:t>,</a:t>
            </a:r>
            <a:r>
              <a:rPr lang="zh-CN" altLang="en-US" sz="2600" dirty="0">
                <a:latin typeface="+mn-ea"/>
              </a:rPr>
              <a:t>由编译器生成等价但不同的</a:t>
            </a:r>
            <a:r>
              <a:rPr lang="en-US" altLang="zh-CN" sz="2600" dirty="0">
                <a:latin typeface="+mn-ea"/>
              </a:rPr>
              <a:t>R1CS</a:t>
            </a:r>
            <a:r>
              <a:rPr lang="zh-CN" altLang="en-US" sz="2600" dirty="0">
                <a:latin typeface="+mn-ea"/>
              </a:rPr>
              <a:t>约束</a:t>
            </a:r>
            <a:endParaRPr lang="en-US" altLang="zh-CN" sz="2600" dirty="0">
              <a:latin typeface="+mn-ea"/>
            </a:endParaRPr>
          </a:p>
          <a:p>
            <a:pPr lvl="1"/>
            <a:r>
              <a:rPr lang="zh-CN" altLang="en-US" sz="2600" dirty="0">
                <a:latin typeface="+mn-ea"/>
              </a:rPr>
              <a:t>使用上述方案对</a:t>
            </a:r>
            <a:r>
              <a:rPr lang="en-US" altLang="zh-CN" sz="2600" dirty="0">
                <a:latin typeface="+mn-ea"/>
              </a:rPr>
              <a:t>R1CS</a:t>
            </a:r>
            <a:r>
              <a:rPr lang="zh-CN" altLang="en-US" sz="2600" dirty="0">
                <a:latin typeface="+mn-ea"/>
              </a:rPr>
              <a:t>尝试进行范式生成</a:t>
            </a:r>
            <a:endParaRPr lang="en-US" altLang="zh-CN" sz="2600" dirty="0">
              <a:latin typeface="+mn-ea"/>
            </a:endParaRPr>
          </a:p>
          <a:p>
            <a:pPr lvl="1"/>
            <a:r>
              <a:rPr lang="zh-CN" altLang="en-US" sz="2600" dirty="0">
                <a:latin typeface="+mn-ea"/>
              </a:rPr>
              <a:t>结果发现得到的</a:t>
            </a:r>
            <a:r>
              <a:rPr lang="en-US" altLang="zh-CN" sz="2600" dirty="0">
                <a:latin typeface="+mn-ea"/>
              </a:rPr>
              <a:t>R1CS</a:t>
            </a:r>
            <a:r>
              <a:rPr lang="zh-CN" altLang="en-US" sz="2600" dirty="0">
                <a:latin typeface="+mn-ea"/>
              </a:rPr>
              <a:t>是完全一致的</a:t>
            </a:r>
            <a:endParaRPr lang="en-US" altLang="zh-CN" sz="2600" dirty="0">
              <a:latin typeface="+mn-ea"/>
            </a:endParaRPr>
          </a:p>
          <a:p>
            <a:endParaRPr lang="en-US" altLang="zh-CN" sz="2800" dirty="0">
              <a:latin typeface="+mn-ea"/>
            </a:endParaRPr>
          </a:p>
          <a:p>
            <a:pPr lvl="1"/>
            <a:endParaRPr lang="en-US" altLang="zh-CN" sz="2600" dirty="0">
              <a:latin typeface="+mn-ea"/>
            </a:endParaRPr>
          </a:p>
          <a:p>
            <a:pPr lvl="1"/>
            <a:endParaRPr kumimoji="1" lang="en-US" altLang="zh-CN" sz="2000" dirty="0">
              <a:latin typeface="+mn-lt"/>
            </a:endParaRPr>
          </a:p>
          <a:p>
            <a:pPr marL="0" indent="0">
              <a:buNone/>
            </a:pPr>
            <a:endParaRPr kumimoji="1" lang="en-US" altLang="zh-CN" sz="2400" dirty="0">
              <a:latin typeface="+mn-lt"/>
            </a:endParaRPr>
          </a:p>
        </p:txBody>
      </p:sp>
      <p:sp>
        <p:nvSpPr>
          <p:cNvPr id="4" name="灯片编号占位符 3">
            <a:extLst>
              <a:ext uri="{FF2B5EF4-FFF2-40B4-BE49-F238E27FC236}">
                <a16:creationId xmlns:a16="http://schemas.microsoft.com/office/drawing/2014/main" id="{A388E478-06E9-5246-A637-C9DCE4E63FD9}"/>
              </a:ext>
            </a:extLst>
          </p:cNvPr>
          <p:cNvSpPr>
            <a:spLocks noGrp="1"/>
          </p:cNvSpPr>
          <p:nvPr>
            <p:ph type="sldNum" sz="quarter" idx="12"/>
          </p:nvPr>
        </p:nvSpPr>
        <p:spPr/>
        <p:txBody>
          <a:bodyPr/>
          <a:lstStyle/>
          <a:p>
            <a:fld id="{ADE361C3-C043-4A6E-BDCE-8DA1E7D90A3B}" type="slidenum">
              <a:rPr lang="zh-CN" altLang="en-US" smtClean="0"/>
              <a:t>14</a:t>
            </a:fld>
            <a:endParaRPr lang="zh-CN" altLang="en-US"/>
          </a:p>
        </p:txBody>
      </p:sp>
      <p:sp>
        <p:nvSpPr>
          <p:cNvPr id="5" name="矩形 4">
            <a:extLst>
              <a:ext uri="{FF2B5EF4-FFF2-40B4-BE49-F238E27FC236}">
                <a16:creationId xmlns:a16="http://schemas.microsoft.com/office/drawing/2014/main" id="{8560BA62-7A7D-ADEA-F1F1-6E590CC26704}"/>
              </a:ext>
            </a:extLst>
          </p:cNvPr>
          <p:cNvSpPr/>
          <p:nvPr/>
        </p:nvSpPr>
        <p:spPr>
          <a:xfrm>
            <a:off x="971600" y="1849388"/>
            <a:ext cx="1833164" cy="442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形成数据流</a:t>
            </a:r>
          </a:p>
        </p:txBody>
      </p:sp>
      <p:sp>
        <p:nvSpPr>
          <p:cNvPr id="6" name="矩形 5">
            <a:extLst>
              <a:ext uri="{FF2B5EF4-FFF2-40B4-BE49-F238E27FC236}">
                <a16:creationId xmlns:a16="http://schemas.microsoft.com/office/drawing/2014/main" id="{B658F67B-2FC0-6F8A-808A-E1E9B58C94EA}"/>
              </a:ext>
            </a:extLst>
          </p:cNvPr>
          <p:cNvSpPr/>
          <p:nvPr/>
        </p:nvSpPr>
        <p:spPr>
          <a:xfrm>
            <a:off x="6079182" y="1846313"/>
            <a:ext cx="1833164" cy="442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t>以节点为基础生成</a:t>
            </a:r>
            <a:r>
              <a:rPr kumimoji="1" lang="en-US" altLang="zh-CN" sz="1400" dirty="0"/>
              <a:t>R1CS</a:t>
            </a:r>
            <a:r>
              <a:rPr kumimoji="1" lang="zh-CN" altLang="en-US" sz="1400" dirty="0"/>
              <a:t>约束</a:t>
            </a:r>
          </a:p>
        </p:txBody>
      </p:sp>
      <p:sp>
        <p:nvSpPr>
          <p:cNvPr id="7" name="矩形 6">
            <a:extLst>
              <a:ext uri="{FF2B5EF4-FFF2-40B4-BE49-F238E27FC236}">
                <a16:creationId xmlns:a16="http://schemas.microsoft.com/office/drawing/2014/main" id="{3208AC5E-EBD8-99DA-F6B9-DEFD94A9D596}"/>
              </a:ext>
            </a:extLst>
          </p:cNvPr>
          <p:cNvSpPr/>
          <p:nvPr/>
        </p:nvSpPr>
        <p:spPr>
          <a:xfrm>
            <a:off x="3471564" y="1846314"/>
            <a:ext cx="1833164" cy="442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找到关键节点</a:t>
            </a:r>
          </a:p>
        </p:txBody>
      </p:sp>
      <p:sp>
        <p:nvSpPr>
          <p:cNvPr id="8" name="右箭头 2">
            <a:extLst>
              <a:ext uri="{FF2B5EF4-FFF2-40B4-BE49-F238E27FC236}">
                <a16:creationId xmlns:a16="http://schemas.microsoft.com/office/drawing/2014/main" id="{4015AFE2-362C-EEB4-7AD3-EFF2AAF02625}"/>
              </a:ext>
            </a:extLst>
          </p:cNvPr>
          <p:cNvSpPr/>
          <p:nvPr/>
        </p:nvSpPr>
        <p:spPr>
          <a:xfrm>
            <a:off x="5523850" y="1846312"/>
            <a:ext cx="300988" cy="43764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右箭头 2">
            <a:extLst>
              <a:ext uri="{FF2B5EF4-FFF2-40B4-BE49-F238E27FC236}">
                <a16:creationId xmlns:a16="http://schemas.microsoft.com/office/drawing/2014/main" id="{E8A6D9E9-C810-4B06-6181-CA13D7BDCE86}"/>
              </a:ext>
            </a:extLst>
          </p:cNvPr>
          <p:cNvSpPr/>
          <p:nvPr/>
        </p:nvSpPr>
        <p:spPr>
          <a:xfrm>
            <a:off x="3018176" y="1846313"/>
            <a:ext cx="300988" cy="43764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136933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C3CFBB2-29A4-9845-909C-D2C6211C1301}"/>
              </a:ext>
            </a:extLst>
          </p:cNvPr>
          <p:cNvSpPr>
            <a:spLocks noGrp="1"/>
          </p:cNvSpPr>
          <p:nvPr>
            <p:ph type="title"/>
          </p:nvPr>
        </p:nvSpPr>
        <p:spPr/>
        <p:txBody>
          <a:bodyPr/>
          <a:lstStyle/>
          <a:p>
            <a:r>
              <a:rPr kumimoji="1" lang="zh-CN" altLang="en-US" b="1" dirty="0"/>
              <a:t>计划进度安排</a:t>
            </a:r>
          </a:p>
        </p:txBody>
      </p:sp>
      <p:sp>
        <p:nvSpPr>
          <p:cNvPr id="6" name="文本占位符 5">
            <a:extLst>
              <a:ext uri="{FF2B5EF4-FFF2-40B4-BE49-F238E27FC236}">
                <a16:creationId xmlns:a16="http://schemas.microsoft.com/office/drawing/2014/main" id="{88326478-0DD6-F849-B334-5BDB7DEEC82C}"/>
              </a:ext>
            </a:extLst>
          </p:cNvPr>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205647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3B7212-F12A-D74A-92BD-E30CFBD4760A}"/>
              </a:ext>
            </a:extLst>
          </p:cNvPr>
          <p:cNvSpPr>
            <a:spLocks noGrp="1"/>
          </p:cNvSpPr>
          <p:nvPr>
            <p:ph type="title"/>
          </p:nvPr>
        </p:nvSpPr>
        <p:spPr/>
        <p:txBody>
          <a:bodyPr/>
          <a:lstStyle/>
          <a:p>
            <a:r>
              <a:rPr kumimoji="1" lang="zh-CN" altLang="en-US" b="1" dirty="0"/>
              <a:t>计划进度安排</a:t>
            </a:r>
            <a:endParaRPr kumimoji="1" lang="zh-CN" altLang="en-US" dirty="0"/>
          </a:p>
        </p:txBody>
      </p:sp>
      <p:sp>
        <p:nvSpPr>
          <p:cNvPr id="4" name="灯片编号占位符 3">
            <a:extLst>
              <a:ext uri="{FF2B5EF4-FFF2-40B4-BE49-F238E27FC236}">
                <a16:creationId xmlns:a16="http://schemas.microsoft.com/office/drawing/2014/main" id="{A388E478-06E9-5246-A637-C9DCE4E63FD9}"/>
              </a:ext>
            </a:extLst>
          </p:cNvPr>
          <p:cNvSpPr>
            <a:spLocks noGrp="1"/>
          </p:cNvSpPr>
          <p:nvPr>
            <p:ph type="sldNum" sz="quarter" idx="12"/>
          </p:nvPr>
        </p:nvSpPr>
        <p:spPr/>
        <p:txBody>
          <a:bodyPr/>
          <a:lstStyle/>
          <a:p>
            <a:fld id="{ADE361C3-C043-4A6E-BDCE-8DA1E7D90A3B}" type="slidenum">
              <a:rPr lang="zh-CN" altLang="en-US" smtClean="0"/>
              <a:t>16</a:t>
            </a:fld>
            <a:endParaRPr lang="zh-CN" altLang="en-US"/>
          </a:p>
        </p:txBody>
      </p:sp>
      <p:graphicFrame>
        <p:nvGraphicFramePr>
          <p:cNvPr id="7" name="表格 7">
            <a:extLst>
              <a:ext uri="{FF2B5EF4-FFF2-40B4-BE49-F238E27FC236}">
                <a16:creationId xmlns:a16="http://schemas.microsoft.com/office/drawing/2014/main" id="{6C434E3A-1C7E-3BC6-82CE-DF23BDA4A6E2}"/>
              </a:ext>
            </a:extLst>
          </p:cNvPr>
          <p:cNvGraphicFramePr>
            <a:graphicFrameLocks noGrp="1"/>
          </p:cNvGraphicFramePr>
          <p:nvPr>
            <p:ph idx="1"/>
            <p:extLst>
              <p:ext uri="{D42A27DB-BD31-4B8C-83A1-F6EECF244321}">
                <p14:modId xmlns:p14="http://schemas.microsoft.com/office/powerpoint/2010/main" val="3874622742"/>
              </p:ext>
            </p:extLst>
          </p:nvPr>
        </p:nvGraphicFramePr>
        <p:xfrm>
          <a:off x="457200" y="1333500"/>
          <a:ext cx="8229600" cy="3571240"/>
        </p:xfrm>
        <a:graphic>
          <a:graphicData uri="http://schemas.openxmlformats.org/drawingml/2006/table">
            <a:tbl>
              <a:tblPr firstRow="1" bandRow="1">
                <a:tableStyleId>{5C22544A-7EE6-4342-B048-85BDC9FD1C3A}</a:tableStyleId>
              </a:tblPr>
              <a:tblGrid>
                <a:gridCol w="1666528">
                  <a:extLst>
                    <a:ext uri="{9D8B030D-6E8A-4147-A177-3AD203B41FA5}">
                      <a16:colId xmlns:a16="http://schemas.microsoft.com/office/drawing/2014/main" val="39694728"/>
                    </a:ext>
                  </a:extLst>
                </a:gridCol>
                <a:gridCol w="1368152">
                  <a:extLst>
                    <a:ext uri="{9D8B030D-6E8A-4147-A177-3AD203B41FA5}">
                      <a16:colId xmlns:a16="http://schemas.microsoft.com/office/drawing/2014/main" val="3797062645"/>
                    </a:ext>
                  </a:extLst>
                </a:gridCol>
                <a:gridCol w="1656184">
                  <a:extLst>
                    <a:ext uri="{9D8B030D-6E8A-4147-A177-3AD203B41FA5}">
                      <a16:colId xmlns:a16="http://schemas.microsoft.com/office/drawing/2014/main" val="368964166"/>
                    </a:ext>
                  </a:extLst>
                </a:gridCol>
                <a:gridCol w="3538736">
                  <a:extLst>
                    <a:ext uri="{9D8B030D-6E8A-4147-A177-3AD203B41FA5}">
                      <a16:colId xmlns:a16="http://schemas.microsoft.com/office/drawing/2014/main" val="224139414"/>
                    </a:ext>
                  </a:extLst>
                </a:gridCol>
              </a:tblGrid>
              <a:tr h="370840">
                <a:tc>
                  <a:txBody>
                    <a:bodyPr/>
                    <a:lstStyle/>
                    <a:p>
                      <a:pPr algn="ctr"/>
                      <a:r>
                        <a:rPr lang="zh-CN" altLang="en-US" dirty="0"/>
                        <a:t>阶段</a:t>
                      </a:r>
                    </a:p>
                  </a:txBody>
                  <a:tcPr/>
                </a:tc>
                <a:tc>
                  <a:txBody>
                    <a:bodyPr/>
                    <a:lstStyle/>
                    <a:p>
                      <a:pPr algn="ctr"/>
                      <a:r>
                        <a:rPr lang="zh-CN" altLang="en-US" dirty="0"/>
                        <a:t>开始时间</a:t>
                      </a:r>
                    </a:p>
                  </a:txBody>
                  <a:tcPr/>
                </a:tc>
                <a:tc>
                  <a:txBody>
                    <a:bodyPr/>
                    <a:lstStyle/>
                    <a:p>
                      <a:pPr algn="ctr"/>
                      <a:r>
                        <a:rPr lang="zh-CN" altLang="en-US" dirty="0"/>
                        <a:t>结束时间</a:t>
                      </a:r>
                    </a:p>
                  </a:txBody>
                  <a:tcPr/>
                </a:tc>
                <a:tc>
                  <a:txBody>
                    <a:bodyPr/>
                    <a:lstStyle/>
                    <a:p>
                      <a:pPr algn="ctr"/>
                      <a:r>
                        <a:rPr lang="zh-CN" altLang="en-US" dirty="0"/>
                        <a:t>目标</a:t>
                      </a:r>
                    </a:p>
                  </a:txBody>
                  <a:tcPr/>
                </a:tc>
                <a:extLst>
                  <a:ext uri="{0D108BD9-81ED-4DB2-BD59-A6C34878D82A}">
                    <a16:rowId xmlns:a16="http://schemas.microsoft.com/office/drawing/2014/main" val="2084660440"/>
                  </a:ext>
                </a:extLst>
              </a:tr>
              <a:tr h="370840">
                <a:tc>
                  <a:txBody>
                    <a:bodyPr/>
                    <a:lstStyle/>
                    <a:p>
                      <a:pPr algn="ctr"/>
                      <a:r>
                        <a:rPr kumimoji="1" lang="zh-CN" altLang="en-US" sz="14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初期了解</a:t>
                      </a:r>
                    </a:p>
                  </a:txBody>
                  <a:tcPr marL="68580" marR="68580" marT="0" marB="0"/>
                </a:tc>
                <a:tc>
                  <a:txBody>
                    <a:bodyPr/>
                    <a:lstStyle/>
                    <a:p>
                      <a:pPr algn="ctr"/>
                      <a:r>
                        <a:rPr kumimoji="1" lang="en-US" sz="14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2023.1.15</a:t>
                      </a:r>
                      <a:endParaRPr kumimoji="1" lang="zh-CN" altLang="en-US" sz="14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68580" marR="68580" marT="0" marB="0"/>
                </a:tc>
                <a:tc>
                  <a:txBody>
                    <a:bodyPr/>
                    <a:lstStyle/>
                    <a:p>
                      <a:pPr algn="ctr"/>
                      <a:r>
                        <a:rPr kumimoji="1" lang="en-US" sz="1400" b="0" i="0" kern="1200">
                          <a:solidFill>
                            <a:schemeClr val="tx1">
                              <a:lumMod val="75000"/>
                              <a:lumOff val="25000"/>
                            </a:schemeClr>
                          </a:solidFill>
                          <a:latin typeface="+mn-lt"/>
                          <a:ea typeface="微软雅黑" panose="020B0503020204020204" pitchFamily="34" charset="-122"/>
                          <a:cs typeface="Times New Roman" panose="02020603050405020304" pitchFamily="18" charset="0"/>
                        </a:rPr>
                        <a:t>2023.2.5</a:t>
                      </a:r>
                      <a:endParaRPr kumimoji="1" lang="zh-CN" altLang="en-US" sz="1400" b="0" i="0" kern="120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68580" marR="68580" marT="0" marB="0"/>
                </a:tc>
                <a:tc>
                  <a:txBody>
                    <a:bodyPr/>
                    <a:lstStyle/>
                    <a:p>
                      <a:pPr algn="l"/>
                      <a:r>
                        <a:rPr kumimoji="1" lang="zh-CN" altLang="en-US" sz="14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初步了解</a:t>
                      </a:r>
                      <a:r>
                        <a:rPr kumimoji="1" lang="en-US" sz="1400" b="0" i="0" kern="1200" dirty="0" err="1">
                          <a:solidFill>
                            <a:schemeClr val="tx1">
                              <a:lumMod val="75000"/>
                              <a:lumOff val="25000"/>
                            </a:schemeClr>
                          </a:solidFill>
                          <a:latin typeface="+mn-lt"/>
                          <a:ea typeface="微软雅黑" panose="020B0503020204020204" pitchFamily="34" charset="-122"/>
                          <a:cs typeface="Times New Roman" panose="02020603050405020304" pitchFamily="18" charset="0"/>
                        </a:rPr>
                        <a:t>Circom</a:t>
                      </a:r>
                      <a:r>
                        <a:rPr kumimoji="1" lang="zh-CN" altLang="en-US" sz="14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和</a:t>
                      </a:r>
                      <a:r>
                        <a:rPr kumimoji="1" lang="en-US" sz="14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R1CS</a:t>
                      </a:r>
                      <a:r>
                        <a:rPr kumimoji="1" lang="zh-CN" altLang="en-US" sz="14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的相关背景知识，调研主流编译器，总结等价</a:t>
                      </a:r>
                      <a:r>
                        <a:rPr kumimoji="1" lang="en-US" sz="14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R1CS</a:t>
                      </a:r>
                      <a:r>
                        <a:rPr kumimoji="1" lang="zh-CN" altLang="en-US" sz="14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约束生成的规律。</a:t>
                      </a:r>
                      <a:endParaRPr kumimoji="1" lang="en-US" altLang="zh-CN" sz="14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p>
                      <a:pPr algn="l"/>
                      <a:endParaRPr kumimoji="1" lang="zh-CN" altLang="en-US" sz="14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68580" marR="68580" marT="0" marB="0"/>
                </a:tc>
                <a:extLst>
                  <a:ext uri="{0D108BD9-81ED-4DB2-BD59-A6C34878D82A}">
                    <a16:rowId xmlns:a16="http://schemas.microsoft.com/office/drawing/2014/main" val="3853836478"/>
                  </a:ext>
                </a:extLst>
              </a:tr>
              <a:tr h="681216">
                <a:tc>
                  <a:txBody>
                    <a:bodyPr/>
                    <a:lstStyle/>
                    <a:p>
                      <a:pPr algn="ctr"/>
                      <a:r>
                        <a:rPr kumimoji="1" lang="zh-CN" altLang="en-US" sz="1400" b="0" i="0" kern="1200">
                          <a:solidFill>
                            <a:schemeClr val="tx1">
                              <a:lumMod val="75000"/>
                              <a:lumOff val="25000"/>
                            </a:schemeClr>
                          </a:solidFill>
                          <a:latin typeface="+mn-lt"/>
                          <a:ea typeface="微软雅黑" panose="020B0503020204020204" pitchFamily="34" charset="-122"/>
                          <a:cs typeface="Times New Roman" panose="02020603050405020304" pitchFamily="18" charset="0"/>
                        </a:rPr>
                        <a:t>整体设计</a:t>
                      </a:r>
                      <a:r>
                        <a:rPr kumimoji="1" lang="en-US" sz="1400" b="0" i="0" kern="1200">
                          <a:solidFill>
                            <a:schemeClr val="tx1">
                              <a:lumMod val="75000"/>
                              <a:lumOff val="25000"/>
                            </a:schemeClr>
                          </a:solidFill>
                          <a:latin typeface="+mn-lt"/>
                          <a:ea typeface="微软雅黑" panose="020B0503020204020204" pitchFamily="34" charset="-122"/>
                          <a:cs typeface="Times New Roman" panose="02020603050405020304" pitchFamily="18" charset="0"/>
                        </a:rPr>
                        <a:t>1</a:t>
                      </a:r>
                      <a:endParaRPr kumimoji="1" lang="zh-CN" altLang="en-US" sz="1400" b="0" i="0" kern="120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68580" marR="68580" marT="0" marB="0"/>
                </a:tc>
                <a:tc>
                  <a:txBody>
                    <a:bodyPr/>
                    <a:lstStyle/>
                    <a:p>
                      <a:pPr algn="ctr"/>
                      <a:r>
                        <a:rPr kumimoji="1" lang="en-US" sz="14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2023.2.5</a:t>
                      </a:r>
                      <a:endParaRPr kumimoji="1" lang="zh-CN" altLang="en-US" sz="14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68580" marR="68580" marT="0" marB="0"/>
                </a:tc>
                <a:tc>
                  <a:txBody>
                    <a:bodyPr/>
                    <a:lstStyle/>
                    <a:p>
                      <a:pPr algn="ctr"/>
                      <a:r>
                        <a:rPr kumimoji="1" lang="en-US" sz="14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2023.2.26</a:t>
                      </a:r>
                      <a:endParaRPr kumimoji="1" lang="zh-CN" altLang="en-US" sz="14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68580" marR="68580" marT="0" marB="0"/>
                </a:tc>
                <a:tc>
                  <a:txBody>
                    <a:bodyPr/>
                    <a:lstStyle/>
                    <a:p>
                      <a:pPr algn="l"/>
                      <a:r>
                        <a:rPr kumimoji="1" lang="zh-CN" altLang="en-US" sz="14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查阅相关文献和外文资料，熟悉数据流图的特点，设计数据流图表达</a:t>
                      </a:r>
                      <a:r>
                        <a:rPr kumimoji="1" lang="en-US" sz="14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R1CS</a:t>
                      </a:r>
                      <a:r>
                        <a:rPr kumimoji="1" lang="zh-CN" altLang="en-US" sz="14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中的数据关系。</a:t>
                      </a:r>
                      <a:endParaRPr kumimoji="1" lang="en-US" altLang="zh-CN" sz="14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p>
                      <a:pPr algn="l"/>
                      <a:endParaRPr kumimoji="1" lang="zh-CN" altLang="en-US" sz="14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68580" marR="68580" marT="0" marB="0"/>
                </a:tc>
                <a:extLst>
                  <a:ext uri="{0D108BD9-81ED-4DB2-BD59-A6C34878D82A}">
                    <a16:rowId xmlns:a16="http://schemas.microsoft.com/office/drawing/2014/main" val="850025451"/>
                  </a:ext>
                </a:extLst>
              </a:tr>
              <a:tr h="370840">
                <a:tc>
                  <a:txBody>
                    <a:bodyPr/>
                    <a:lstStyle/>
                    <a:p>
                      <a:pPr algn="ctr"/>
                      <a:r>
                        <a:rPr kumimoji="1" lang="zh-CN" altLang="en-US" sz="14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整体设计</a:t>
                      </a:r>
                      <a:r>
                        <a:rPr kumimoji="1" lang="en-US" sz="14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2</a:t>
                      </a:r>
                      <a:endParaRPr kumimoji="1" lang="zh-CN" altLang="en-US" sz="14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68580" marR="68580" marT="0" marB="0"/>
                </a:tc>
                <a:tc>
                  <a:txBody>
                    <a:bodyPr/>
                    <a:lstStyle/>
                    <a:p>
                      <a:pPr algn="ctr"/>
                      <a:r>
                        <a:rPr kumimoji="1" lang="en-US" sz="1400" b="0" i="0" kern="1200">
                          <a:solidFill>
                            <a:schemeClr val="tx1">
                              <a:lumMod val="75000"/>
                              <a:lumOff val="25000"/>
                            </a:schemeClr>
                          </a:solidFill>
                          <a:latin typeface="+mn-lt"/>
                          <a:ea typeface="微软雅黑" panose="020B0503020204020204" pitchFamily="34" charset="-122"/>
                          <a:cs typeface="Times New Roman" panose="02020603050405020304" pitchFamily="18" charset="0"/>
                        </a:rPr>
                        <a:t>2023.2.26</a:t>
                      </a:r>
                      <a:endParaRPr kumimoji="1" lang="zh-CN" altLang="en-US" sz="1400" b="0" i="0" kern="120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68580" marR="68580" marT="0" marB="0"/>
                </a:tc>
                <a:tc>
                  <a:txBody>
                    <a:bodyPr/>
                    <a:lstStyle/>
                    <a:p>
                      <a:pPr algn="ctr"/>
                      <a:r>
                        <a:rPr kumimoji="1" lang="en-US" sz="14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2023.3.19</a:t>
                      </a:r>
                      <a:endParaRPr kumimoji="1" lang="zh-CN" altLang="en-US" sz="14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68580" marR="68580" marT="0" marB="0"/>
                </a:tc>
                <a:tc>
                  <a:txBody>
                    <a:bodyPr/>
                    <a:lstStyle/>
                    <a:p>
                      <a:pPr algn="l"/>
                      <a:r>
                        <a:rPr kumimoji="1" lang="zh-CN" altLang="en-US" sz="14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制定根据数据流图生成</a:t>
                      </a:r>
                      <a:r>
                        <a:rPr kumimoji="1" lang="en-US" sz="14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R1CS</a:t>
                      </a:r>
                      <a:r>
                        <a:rPr kumimoji="1" lang="zh-CN" altLang="en-US" sz="14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范式的规则。</a:t>
                      </a:r>
                      <a:endParaRPr kumimoji="1" lang="en-US" altLang="zh-CN" sz="14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p>
                      <a:pPr algn="l"/>
                      <a:endParaRPr kumimoji="1" lang="zh-CN" altLang="en-US" sz="14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68580" marR="68580" marT="0" marB="0"/>
                </a:tc>
                <a:extLst>
                  <a:ext uri="{0D108BD9-81ED-4DB2-BD59-A6C34878D82A}">
                    <a16:rowId xmlns:a16="http://schemas.microsoft.com/office/drawing/2014/main" val="3939059247"/>
                  </a:ext>
                </a:extLst>
              </a:tr>
              <a:tr h="370840">
                <a:tc>
                  <a:txBody>
                    <a:bodyPr/>
                    <a:lstStyle/>
                    <a:p>
                      <a:pPr algn="ctr"/>
                      <a:r>
                        <a:rPr kumimoji="1" lang="zh-CN" altLang="en-US" sz="1400" b="0" i="0" kern="1200">
                          <a:solidFill>
                            <a:schemeClr val="tx1">
                              <a:lumMod val="75000"/>
                              <a:lumOff val="25000"/>
                            </a:schemeClr>
                          </a:solidFill>
                          <a:latin typeface="+mn-lt"/>
                          <a:ea typeface="微软雅黑" panose="020B0503020204020204" pitchFamily="34" charset="-122"/>
                          <a:cs typeface="Times New Roman" panose="02020603050405020304" pitchFamily="18" charset="0"/>
                        </a:rPr>
                        <a:t>实际操作及编程</a:t>
                      </a:r>
                    </a:p>
                  </a:txBody>
                  <a:tcPr marL="68580" marR="68580" marT="0" marB="0"/>
                </a:tc>
                <a:tc>
                  <a:txBody>
                    <a:bodyPr/>
                    <a:lstStyle/>
                    <a:p>
                      <a:pPr algn="ctr"/>
                      <a:r>
                        <a:rPr kumimoji="1" lang="en-US" sz="1400" b="0" i="0" kern="1200">
                          <a:solidFill>
                            <a:schemeClr val="tx1">
                              <a:lumMod val="75000"/>
                              <a:lumOff val="25000"/>
                            </a:schemeClr>
                          </a:solidFill>
                          <a:latin typeface="+mn-lt"/>
                          <a:ea typeface="微软雅黑" panose="020B0503020204020204" pitchFamily="34" charset="-122"/>
                          <a:cs typeface="Times New Roman" panose="02020603050405020304" pitchFamily="18" charset="0"/>
                        </a:rPr>
                        <a:t>2023.3.19</a:t>
                      </a:r>
                      <a:endParaRPr kumimoji="1" lang="zh-CN" altLang="en-US" sz="1400" b="0" i="0" kern="120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68580" marR="68580" marT="0" marB="0"/>
                </a:tc>
                <a:tc>
                  <a:txBody>
                    <a:bodyPr/>
                    <a:lstStyle/>
                    <a:p>
                      <a:pPr algn="ctr"/>
                      <a:r>
                        <a:rPr kumimoji="1" lang="en-US" sz="1400" b="0" i="0" kern="1200">
                          <a:solidFill>
                            <a:schemeClr val="tx1">
                              <a:lumMod val="75000"/>
                              <a:lumOff val="25000"/>
                            </a:schemeClr>
                          </a:solidFill>
                          <a:latin typeface="+mn-lt"/>
                          <a:ea typeface="微软雅黑" panose="020B0503020204020204" pitchFamily="34" charset="-122"/>
                          <a:cs typeface="Times New Roman" panose="02020603050405020304" pitchFamily="18" charset="0"/>
                        </a:rPr>
                        <a:t>2023.4.9</a:t>
                      </a:r>
                      <a:endParaRPr kumimoji="1" lang="zh-CN" altLang="en-US" sz="1400" b="0" i="0" kern="120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68580" marR="68580" marT="0" marB="0"/>
                </a:tc>
                <a:tc>
                  <a:txBody>
                    <a:bodyPr/>
                    <a:lstStyle/>
                    <a:p>
                      <a:pPr algn="l"/>
                      <a:r>
                        <a:rPr kumimoji="1" lang="zh-CN" altLang="en-US" sz="14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设计并完成范式生成的算法，使之能够正确运行</a:t>
                      </a:r>
                      <a:endParaRPr kumimoji="1" lang="en-US" altLang="zh-CN" sz="14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p>
                      <a:pPr algn="l"/>
                      <a:endParaRPr kumimoji="1" lang="zh-CN" altLang="en-US" sz="14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68580" marR="68580" marT="0" marB="0"/>
                </a:tc>
                <a:extLst>
                  <a:ext uri="{0D108BD9-81ED-4DB2-BD59-A6C34878D82A}">
                    <a16:rowId xmlns:a16="http://schemas.microsoft.com/office/drawing/2014/main" val="149808298"/>
                  </a:ext>
                </a:extLst>
              </a:tr>
              <a:tr h="370840">
                <a:tc>
                  <a:txBody>
                    <a:bodyPr/>
                    <a:lstStyle/>
                    <a:p>
                      <a:pPr algn="ctr"/>
                      <a:r>
                        <a:rPr kumimoji="1" lang="zh-CN" altLang="en-US" sz="1400" b="0" i="0" kern="1200">
                          <a:solidFill>
                            <a:schemeClr val="tx1">
                              <a:lumMod val="75000"/>
                              <a:lumOff val="25000"/>
                            </a:schemeClr>
                          </a:solidFill>
                          <a:latin typeface="+mn-lt"/>
                          <a:ea typeface="微软雅黑" panose="020B0503020204020204" pitchFamily="34" charset="-122"/>
                          <a:cs typeface="Times New Roman" panose="02020603050405020304" pitchFamily="18" charset="0"/>
                        </a:rPr>
                        <a:t>论文撰写</a:t>
                      </a:r>
                    </a:p>
                  </a:txBody>
                  <a:tcPr marL="68580" marR="68580" marT="0" marB="0"/>
                </a:tc>
                <a:tc>
                  <a:txBody>
                    <a:bodyPr/>
                    <a:lstStyle/>
                    <a:p>
                      <a:pPr algn="ctr"/>
                      <a:r>
                        <a:rPr kumimoji="1" lang="en-US" sz="1400" b="0" i="0" kern="1200">
                          <a:solidFill>
                            <a:schemeClr val="tx1">
                              <a:lumMod val="75000"/>
                              <a:lumOff val="25000"/>
                            </a:schemeClr>
                          </a:solidFill>
                          <a:latin typeface="+mn-lt"/>
                          <a:ea typeface="微软雅黑" panose="020B0503020204020204" pitchFamily="34" charset="-122"/>
                          <a:cs typeface="Times New Roman" panose="02020603050405020304" pitchFamily="18" charset="0"/>
                        </a:rPr>
                        <a:t>2023.4.9</a:t>
                      </a:r>
                      <a:endParaRPr kumimoji="1" lang="zh-CN" altLang="en-US" sz="1400" b="0" i="0" kern="120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68580" marR="68580" marT="0" marB="0"/>
                </a:tc>
                <a:tc>
                  <a:txBody>
                    <a:bodyPr/>
                    <a:lstStyle/>
                    <a:p>
                      <a:pPr algn="ctr"/>
                      <a:r>
                        <a:rPr kumimoji="1" lang="en-US" sz="1400" b="0" i="0" kern="1200">
                          <a:solidFill>
                            <a:schemeClr val="tx1">
                              <a:lumMod val="75000"/>
                              <a:lumOff val="25000"/>
                            </a:schemeClr>
                          </a:solidFill>
                          <a:latin typeface="+mn-lt"/>
                          <a:ea typeface="微软雅黑" panose="020B0503020204020204" pitchFamily="34" charset="-122"/>
                          <a:cs typeface="Times New Roman" panose="02020603050405020304" pitchFamily="18" charset="0"/>
                        </a:rPr>
                        <a:t>2023.5.5</a:t>
                      </a:r>
                      <a:endParaRPr kumimoji="1" lang="zh-CN" altLang="en-US" sz="1400" b="0" i="0" kern="120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68580" marR="68580" marT="0" marB="0"/>
                </a:tc>
                <a:tc>
                  <a:txBody>
                    <a:bodyPr/>
                    <a:lstStyle/>
                    <a:p>
                      <a:pPr algn="l"/>
                      <a:r>
                        <a:rPr kumimoji="1" lang="zh-CN" altLang="en-US" sz="14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毕业论文的撰写、修改以及完善</a:t>
                      </a:r>
                      <a:endParaRPr kumimoji="1" lang="en-US" altLang="zh-CN" sz="14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p>
                      <a:pPr algn="l"/>
                      <a:endParaRPr kumimoji="1" lang="zh-CN" altLang="en-US" sz="14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68580" marR="68580" marT="0" marB="0"/>
                </a:tc>
                <a:extLst>
                  <a:ext uri="{0D108BD9-81ED-4DB2-BD59-A6C34878D82A}">
                    <a16:rowId xmlns:a16="http://schemas.microsoft.com/office/drawing/2014/main" val="3480338671"/>
                  </a:ext>
                </a:extLst>
              </a:tr>
            </a:tbl>
          </a:graphicData>
        </a:graphic>
      </p:graphicFrame>
    </p:spTree>
    <p:extLst>
      <p:ext uri="{BB962C8B-B14F-4D97-AF65-F5344CB8AC3E}">
        <p14:creationId xmlns:p14="http://schemas.microsoft.com/office/powerpoint/2010/main" val="4013850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C3CFBB2-29A4-9845-909C-D2C6211C1301}"/>
              </a:ext>
            </a:extLst>
          </p:cNvPr>
          <p:cNvSpPr>
            <a:spLocks noGrp="1"/>
          </p:cNvSpPr>
          <p:nvPr>
            <p:ph type="title"/>
          </p:nvPr>
        </p:nvSpPr>
        <p:spPr/>
        <p:txBody>
          <a:bodyPr/>
          <a:lstStyle/>
          <a:p>
            <a:r>
              <a:rPr kumimoji="1" lang="zh-CN" altLang="en-US" b="1" dirty="0"/>
              <a:t>感谢您的倾听</a:t>
            </a:r>
            <a:r>
              <a:rPr kumimoji="1" lang="en-US" altLang="zh-CN" b="1" dirty="0"/>
              <a:t>!</a:t>
            </a:r>
            <a:endParaRPr kumimoji="1" lang="zh-CN" altLang="en-US" b="1" dirty="0"/>
          </a:p>
        </p:txBody>
      </p:sp>
      <p:sp>
        <p:nvSpPr>
          <p:cNvPr id="6" name="文本占位符 5">
            <a:extLst>
              <a:ext uri="{FF2B5EF4-FFF2-40B4-BE49-F238E27FC236}">
                <a16:creationId xmlns:a16="http://schemas.microsoft.com/office/drawing/2014/main" id="{88326478-0DD6-F849-B334-5BDB7DEEC82C}"/>
              </a:ext>
            </a:extLst>
          </p:cNvPr>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1262638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FD6E33-0E6E-AA4B-A39D-011517B2B7B9}"/>
              </a:ext>
            </a:extLst>
          </p:cNvPr>
          <p:cNvSpPr>
            <a:spLocks noGrp="1"/>
          </p:cNvSpPr>
          <p:nvPr>
            <p:ph type="title"/>
          </p:nvPr>
        </p:nvSpPr>
        <p:spPr>
          <a:xfrm>
            <a:off x="457200" y="228866"/>
            <a:ext cx="8229600" cy="900442"/>
          </a:xfrm>
        </p:spPr>
        <p:txBody>
          <a:bodyPr/>
          <a:lstStyle/>
          <a:p>
            <a:r>
              <a:rPr kumimoji="1" lang="zh-CN" altLang="en-US" dirty="0"/>
              <a:t>目录</a:t>
            </a:r>
          </a:p>
        </p:txBody>
      </p:sp>
      <p:sp>
        <p:nvSpPr>
          <p:cNvPr id="4" name="灯片编号占位符 3">
            <a:extLst>
              <a:ext uri="{FF2B5EF4-FFF2-40B4-BE49-F238E27FC236}">
                <a16:creationId xmlns:a16="http://schemas.microsoft.com/office/drawing/2014/main" id="{AD856ACA-3890-6646-973B-54397C209014}"/>
              </a:ext>
            </a:extLst>
          </p:cNvPr>
          <p:cNvSpPr>
            <a:spLocks noGrp="1"/>
          </p:cNvSpPr>
          <p:nvPr>
            <p:ph type="sldNum" sz="quarter" idx="12"/>
          </p:nvPr>
        </p:nvSpPr>
        <p:spPr>
          <a:xfrm>
            <a:off x="6553200" y="5296962"/>
            <a:ext cx="2133600" cy="304271"/>
          </a:xfrm>
        </p:spPr>
        <p:txBody>
          <a:bodyPr/>
          <a:lstStyle/>
          <a:p>
            <a:fld id="{ADE361C3-C043-4A6E-BDCE-8DA1E7D90A3B}" type="slidenum">
              <a:rPr lang="zh-CN" altLang="en-US" smtClean="0"/>
              <a:t>2</a:t>
            </a:fld>
            <a:endParaRPr lang="zh-CN" altLang="en-US"/>
          </a:p>
        </p:txBody>
      </p:sp>
      <p:sp>
        <p:nvSpPr>
          <p:cNvPr id="8" name="内容占位符 7">
            <a:extLst>
              <a:ext uri="{FF2B5EF4-FFF2-40B4-BE49-F238E27FC236}">
                <a16:creationId xmlns:a16="http://schemas.microsoft.com/office/drawing/2014/main" id="{9066F415-CE51-3EEF-963C-0EDF66E65B78}"/>
              </a:ext>
            </a:extLst>
          </p:cNvPr>
          <p:cNvSpPr txBox="1">
            <a:spLocks noGrp="1"/>
          </p:cNvSpPr>
          <p:nvPr>
            <p:ph idx="1"/>
          </p:nvPr>
        </p:nvSpPr>
        <p:spPr>
          <a:xfrm>
            <a:off x="457200" y="1333500"/>
            <a:ext cx="8229600" cy="2885662"/>
          </a:xfrm>
          <a:prstGeom prst="rect">
            <a:avLst/>
          </a:prstGeom>
          <a:noFill/>
        </p:spPr>
        <p:txBody>
          <a:bodyPr wrap="square" rtlCol="0">
            <a:spAutoFit/>
          </a:bodyPr>
          <a:lstStyle/>
          <a:p>
            <a:r>
              <a:rPr kumimoji="1" lang="zh-CN" altLang="en-US" sz="2400" dirty="0"/>
              <a:t>研究目的与意义</a:t>
            </a:r>
            <a:endParaRPr kumimoji="1" lang="en-US" altLang="zh-CN" sz="2400" dirty="0"/>
          </a:p>
          <a:p>
            <a:r>
              <a:rPr kumimoji="1" lang="zh-CN" altLang="en-US" sz="2400" dirty="0"/>
              <a:t>参考文献</a:t>
            </a:r>
            <a:endParaRPr kumimoji="1" lang="en-US" altLang="zh-CN" sz="2400" dirty="0"/>
          </a:p>
          <a:p>
            <a:r>
              <a:rPr kumimoji="1" lang="zh-CN" altLang="en-US" sz="2400" dirty="0"/>
              <a:t>预期研究结果</a:t>
            </a:r>
            <a:endParaRPr kumimoji="1" lang="en-US" altLang="zh-CN" sz="2400" dirty="0"/>
          </a:p>
          <a:p>
            <a:r>
              <a:rPr kumimoji="1" lang="zh-CN" altLang="en-US" sz="2400" dirty="0"/>
              <a:t>目前工作</a:t>
            </a:r>
            <a:endParaRPr kumimoji="1" lang="en-US" altLang="zh-CN" sz="2400" dirty="0"/>
          </a:p>
          <a:p>
            <a:r>
              <a:rPr kumimoji="1" lang="zh-CN" altLang="en-US" sz="2400" dirty="0"/>
              <a:t>计划进度安排</a:t>
            </a:r>
            <a:endParaRPr kumimoji="1" lang="en-US" altLang="zh-CN" sz="2400" dirty="0"/>
          </a:p>
        </p:txBody>
      </p:sp>
    </p:spTree>
    <p:extLst>
      <p:ext uri="{BB962C8B-B14F-4D97-AF65-F5344CB8AC3E}">
        <p14:creationId xmlns:p14="http://schemas.microsoft.com/office/powerpoint/2010/main" val="3124453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C3CFBB2-29A4-9845-909C-D2C6211C1301}"/>
              </a:ext>
            </a:extLst>
          </p:cNvPr>
          <p:cNvSpPr>
            <a:spLocks noGrp="1"/>
          </p:cNvSpPr>
          <p:nvPr>
            <p:ph type="title"/>
          </p:nvPr>
        </p:nvSpPr>
        <p:spPr/>
        <p:txBody>
          <a:bodyPr/>
          <a:lstStyle/>
          <a:p>
            <a:r>
              <a:rPr kumimoji="1" lang="zh-CN" altLang="en-US" b="1" dirty="0"/>
              <a:t>研究</a:t>
            </a:r>
            <a:r>
              <a:rPr kumimoji="1" lang="zh-CN" altLang="en-US" dirty="0"/>
              <a:t>目的与意义</a:t>
            </a:r>
            <a:endParaRPr kumimoji="1" lang="zh-CN" altLang="en-US" b="1" dirty="0"/>
          </a:p>
        </p:txBody>
      </p:sp>
      <p:sp>
        <p:nvSpPr>
          <p:cNvPr id="6" name="文本占位符 5">
            <a:extLst>
              <a:ext uri="{FF2B5EF4-FFF2-40B4-BE49-F238E27FC236}">
                <a16:creationId xmlns:a16="http://schemas.microsoft.com/office/drawing/2014/main" id="{88326478-0DD6-F849-B334-5BDB7DEEC82C}"/>
              </a:ext>
            </a:extLst>
          </p:cNvPr>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2270257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DA0AE7-F5EB-FE49-82EC-3C91CC26C586}"/>
              </a:ext>
            </a:extLst>
          </p:cNvPr>
          <p:cNvSpPr>
            <a:spLocks noGrp="1"/>
          </p:cNvSpPr>
          <p:nvPr>
            <p:ph type="title"/>
          </p:nvPr>
        </p:nvSpPr>
        <p:spPr/>
        <p:txBody>
          <a:bodyPr/>
          <a:lstStyle/>
          <a:p>
            <a:r>
              <a:rPr kumimoji="1" lang="zh-CN" altLang="en-US" dirty="0"/>
              <a:t>研究目的与意义</a:t>
            </a:r>
          </a:p>
        </p:txBody>
      </p:sp>
      <p:sp>
        <p:nvSpPr>
          <p:cNvPr id="3" name="内容占位符 2">
            <a:extLst>
              <a:ext uri="{FF2B5EF4-FFF2-40B4-BE49-F238E27FC236}">
                <a16:creationId xmlns:a16="http://schemas.microsoft.com/office/drawing/2014/main" id="{8F45DCD1-1BFD-9A4F-9289-7C8A7B29AE95}"/>
              </a:ext>
            </a:extLst>
          </p:cNvPr>
          <p:cNvSpPr>
            <a:spLocks noGrp="1"/>
          </p:cNvSpPr>
          <p:nvPr>
            <p:ph idx="1"/>
          </p:nvPr>
        </p:nvSpPr>
        <p:spPr>
          <a:xfrm>
            <a:off x="457200" y="1057300"/>
            <a:ext cx="8229600" cy="4239662"/>
          </a:xfrm>
        </p:spPr>
        <p:txBody>
          <a:bodyPr>
            <a:normAutofit fontScale="85000" lnSpcReduction="20000"/>
          </a:bodyPr>
          <a:lstStyle/>
          <a:p>
            <a:pPr marL="0" indent="0" algn="just">
              <a:lnSpc>
                <a:spcPct val="150000"/>
              </a:lnSpc>
              <a:buNone/>
            </a:pPr>
            <a:r>
              <a:rPr kumimoji="1" lang="zh-CN" altLang="zh-CN" sz="2300" dirty="0"/>
              <a:t>零知识证明在现代社会中越来越体现出他的重要性，越来越多的加密社区正在寻求通过零知识证明技术来解决一些区块链的最大难题</a:t>
            </a:r>
            <a:r>
              <a:rPr kumimoji="1" lang="zh-CN" altLang="en-US" sz="2200" dirty="0"/>
              <a:t>。</a:t>
            </a:r>
            <a:endParaRPr kumimoji="1" lang="en-US" altLang="zh-CN" sz="2200" dirty="0"/>
          </a:p>
          <a:p>
            <a:r>
              <a:rPr kumimoji="1" lang="zh-CN" altLang="en-US" dirty="0">
                <a:latin typeface="+mn-lt"/>
              </a:rPr>
              <a:t>两个主要</a:t>
            </a:r>
            <a:r>
              <a:rPr kumimoji="1" lang="zh-CN" altLang="en-US" dirty="0"/>
              <a:t>应用</a:t>
            </a:r>
            <a:endParaRPr kumimoji="1" lang="en-US" altLang="zh-CN" dirty="0">
              <a:latin typeface="+mn-lt"/>
            </a:endParaRPr>
          </a:p>
          <a:p>
            <a:pPr lvl="1"/>
            <a:r>
              <a:rPr kumimoji="1" lang="zh-CN" altLang="en-US" dirty="0">
                <a:latin typeface="+mn-lt"/>
              </a:rPr>
              <a:t>隐私安全</a:t>
            </a:r>
            <a:endParaRPr kumimoji="1" lang="en-US" altLang="zh-CN" dirty="0">
              <a:latin typeface="+mn-lt"/>
            </a:endParaRPr>
          </a:p>
          <a:p>
            <a:pPr lvl="1"/>
            <a:r>
              <a:rPr kumimoji="1" lang="zh-CN" altLang="en-US" dirty="0"/>
              <a:t>可拓展性</a:t>
            </a:r>
            <a:endParaRPr kumimoji="1" lang="en-US" altLang="zh-CN" dirty="0">
              <a:latin typeface="+mn-lt"/>
            </a:endParaRPr>
          </a:p>
          <a:p>
            <a:r>
              <a:rPr kumimoji="1" lang="zh-CN" altLang="en-US" dirty="0">
                <a:latin typeface="+mn-lt"/>
              </a:rPr>
              <a:t>关键应用领域</a:t>
            </a:r>
            <a:endParaRPr kumimoji="1" lang="en-US" altLang="zh-CN" dirty="0">
              <a:latin typeface="+mn-lt"/>
            </a:endParaRPr>
          </a:p>
          <a:p>
            <a:pPr lvl="1"/>
            <a:r>
              <a:rPr kumimoji="1" lang="zh-CN" altLang="en-US" dirty="0">
                <a:latin typeface="+mn-lt"/>
              </a:rPr>
              <a:t>元宇宙与</a:t>
            </a:r>
            <a:r>
              <a:rPr kumimoji="1" lang="en-US" altLang="zh-CN" dirty="0">
                <a:latin typeface="+mn-lt"/>
              </a:rPr>
              <a:t>Web3</a:t>
            </a:r>
          </a:p>
          <a:p>
            <a:pPr lvl="1"/>
            <a:r>
              <a:rPr kumimoji="1" lang="zh-CN" altLang="en-US" dirty="0"/>
              <a:t>加密货币选择</a:t>
            </a:r>
            <a:endParaRPr kumimoji="1" lang="en-US" altLang="zh-CN" dirty="0"/>
          </a:p>
          <a:p>
            <a:pPr lvl="1"/>
            <a:r>
              <a:rPr kumimoji="1" lang="zh-CN" altLang="en-US" dirty="0">
                <a:latin typeface="+mn-lt"/>
              </a:rPr>
              <a:t>金融行业</a:t>
            </a:r>
            <a:endParaRPr kumimoji="1" lang="en-US" altLang="zh-CN" dirty="0">
              <a:latin typeface="+mn-lt"/>
            </a:endParaRPr>
          </a:p>
          <a:p>
            <a:pPr lvl="1"/>
            <a:r>
              <a:rPr kumimoji="1" lang="zh-CN" altLang="en-US" dirty="0"/>
              <a:t>隐私保护</a:t>
            </a:r>
            <a:endParaRPr kumimoji="1" lang="zh-CN" altLang="en-US" dirty="0">
              <a:latin typeface="+mn-lt"/>
            </a:endParaRPr>
          </a:p>
        </p:txBody>
      </p:sp>
      <p:sp>
        <p:nvSpPr>
          <p:cNvPr id="4" name="灯片编号占位符 3">
            <a:extLst>
              <a:ext uri="{FF2B5EF4-FFF2-40B4-BE49-F238E27FC236}">
                <a16:creationId xmlns:a16="http://schemas.microsoft.com/office/drawing/2014/main" id="{0DB71EC5-FB6F-8045-B2E9-7C0AB59F3A90}"/>
              </a:ext>
            </a:extLst>
          </p:cNvPr>
          <p:cNvSpPr>
            <a:spLocks noGrp="1"/>
          </p:cNvSpPr>
          <p:nvPr>
            <p:ph type="sldNum" sz="quarter" idx="12"/>
          </p:nvPr>
        </p:nvSpPr>
        <p:spPr/>
        <p:txBody>
          <a:bodyPr/>
          <a:lstStyle/>
          <a:p>
            <a:fld id="{ADE361C3-C043-4A6E-BDCE-8DA1E7D90A3B}" type="slidenum">
              <a:rPr lang="zh-CN" altLang="en-US" smtClean="0"/>
              <a:t>4</a:t>
            </a:fld>
            <a:endParaRPr lang="zh-CN" altLang="en-US"/>
          </a:p>
        </p:txBody>
      </p:sp>
    </p:spTree>
    <p:extLst>
      <p:ext uri="{BB962C8B-B14F-4D97-AF65-F5344CB8AC3E}">
        <p14:creationId xmlns:p14="http://schemas.microsoft.com/office/powerpoint/2010/main" val="2615621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2427CE5-1235-404D-8FC6-D7F6B560A12A}"/>
              </a:ext>
            </a:extLst>
          </p:cNvPr>
          <p:cNvSpPr>
            <a:spLocks noGrp="1"/>
          </p:cNvSpPr>
          <p:nvPr>
            <p:ph idx="1"/>
          </p:nvPr>
        </p:nvSpPr>
        <p:spPr>
          <a:xfrm>
            <a:off x="318583" y="1345332"/>
            <a:ext cx="5440607" cy="3572702"/>
          </a:xfrm>
        </p:spPr>
        <p:txBody>
          <a:bodyPr>
            <a:normAutofit/>
          </a:bodyPr>
          <a:lstStyle/>
          <a:p>
            <a:pPr algn="just"/>
            <a:r>
              <a:rPr kumimoji="1" lang="en-US" altLang="zh-CN" sz="2300" b="0" dirty="0" err="1"/>
              <a:t>zk</a:t>
            </a:r>
            <a:r>
              <a:rPr kumimoji="1" lang="en-US" altLang="zh-CN" sz="2300" b="0" dirty="0"/>
              <a:t>-SNARKs </a:t>
            </a:r>
            <a:r>
              <a:rPr kumimoji="1" lang="zh-CN" altLang="en-US" sz="2300" b="0" dirty="0"/>
              <a:t>不能直接应用于任何计算问题，因此需要将计算问题一步步的转化为 </a:t>
            </a:r>
            <a:r>
              <a:rPr kumimoji="1" lang="en-US" altLang="zh-CN" sz="2300" b="0" dirty="0" err="1"/>
              <a:t>zk</a:t>
            </a:r>
            <a:r>
              <a:rPr kumimoji="1" lang="en-US" altLang="zh-CN" sz="2300" b="0" dirty="0"/>
              <a:t>-SNARKs</a:t>
            </a:r>
            <a:r>
              <a:rPr kumimoji="1" lang="zh-CN" altLang="en-US" sz="2300" b="0" dirty="0"/>
              <a:t>可以接受的形式，以便对问题进行验证</a:t>
            </a:r>
            <a:r>
              <a:rPr kumimoji="1" lang="en-US" altLang="zh-CN" sz="2300" b="0" dirty="0"/>
              <a:t>. </a:t>
            </a:r>
            <a:r>
              <a:rPr kumimoji="1" lang="zh-CN" altLang="en-US" sz="2300" b="0" dirty="0"/>
              <a:t>具体而言是先将计算转化为算术电路，再到 </a:t>
            </a:r>
            <a:r>
              <a:rPr kumimoji="1" lang="en-US" altLang="zh-CN" sz="2300" b="0" dirty="0"/>
              <a:t>R1CS</a:t>
            </a:r>
            <a:r>
              <a:rPr kumimoji="1" lang="zh-CN" altLang="en-US" sz="2300" b="0" dirty="0"/>
              <a:t>，</a:t>
            </a:r>
            <a:r>
              <a:rPr kumimoji="1" lang="en-US" altLang="zh-CN" sz="2300" b="0" dirty="0"/>
              <a:t>QAP</a:t>
            </a:r>
          </a:p>
          <a:p>
            <a:pPr marL="0" indent="0">
              <a:buNone/>
            </a:pPr>
            <a:endParaRPr kumimoji="1" lang="en-US" altLang="zh-CN" b="0" dirty="0"/>
          </a:p>
        </p:txBody>
      </p:sp>
      <p:sp>
        <p:nvSpPr>
          <p:cNvPr id="5" name="TextBox 17">
            <a:extLst>
              <a:ext uri="{FF2B5EF4-FFF2-40B4-BE49-F238E27FC236}">
                <a16:creationId xmlns:a16="http://schemas.microsoft.com/office/drawing/2014/main" id="{17202F9B-6A59-D242-AA6E-5595BBA4AF53}"/>
              </a:ext>
            </a:extLst>
          </p:cNvPr>
          <p:cNvSpPr txBox="1"/>
          <p:nvPr/>
        </p:nvSpPr>
        <p:spPr>
          <a:xfrm>
            <a:off x="6989762" y="2061617"/>
            <a:ext cx="138548" cy="358688"/>
          </a:xfrm>
          <a:prstGeom prst="rect">
            <a:avLst/>
          </a:prstGeom>
          <a:noFill/>
        </p:spPr>
        <p:txBody>
          <a:bodyPr wrap="square" rtlCol="0">
            <a:spAutoFit/>
          </a:bodyPr>
          <a:lstStyle/>
          <a:p>
            <a:pPr defTabSz="879196">
              <a:defRPr/>
            </a:pPr>
            <a:endParaRPr lang="en-US" sz="1731" dirty="0">
              <a:solidFill>
                <a:srgbClr val="000000"/>
              </a:solidFill>
              <a:latin typeface="Times New Roman"/>
              <a:ea typeface="Microsoft YaHei"/>
            </a:endParaRPr>
          </a:p>
        </p:txBody>
      </p:sp>
      <p:sp>
        <p:nvSpPr>
          <p:cNvPr id="6" name="TextBox 51">
            <a:extLst>
              <a:ext uri="{FF2B5EF4-FFF2-40B4-BE49-F238E27FC236}">
                <a16:creationId xmlns:a16="http://schemas.microsoft.com/office/drawing/2014/main" id="{006D9D63-34B6-F845-A6FC-152240DA46F4}"/>
              </a:ext>
            </a:extLst>
          </p:cNvPr>
          <p:cNvSpPr txBox="1"/>
          <p:nvPr/>
        </p:nvSpPr>
        <p:spPr>
          <a:xfrm>
            <a:off x="6989762" y="2061617"/>
            <a:ext cx="138548" cy="358688"/>
          </a:xfrm>
          <a:prstGeom prst="rect">
            <a:avLst/>
          </a:prstGeom>
          <a:noFill/>
        </p:spPr>
        <p:txBody>
          <a:bodyPr wrap="square" rtlCol="0">
            <a:spAutoFit/>
          </a:bodyPr>
          <a:lstStyle/>
          <a:p>
            <a:pPr defTabSz="879196">
              <a:defRPr/>
            </a:pPr>
            <a:endParaRPr lang="en-US" sz="1731" dirty="0">
              <a:solidFill>
                <a:srgbClr val="000000"/>
              </a:solidFill>
              <a:latin typeface="Times New Roman"/>
              <a:ea typeface="Microsoft YaHei"/>
            </a:endParaRPr>
          </a:p>
        </p:txBody>
      </p:sp>
      <p:sp>
        <p:nvSpPr>
          <p:cNvPr id="8" name="标题 7">
            <a:extLst>
              <a:ext uri="{FF2B5EF4-FFF2-40B4-BE49-F238E27FC236}">
                <a16:creationId xmlns:a16="http://schemas.microsoft.com/office/drawing/2014/main" id="{DDE74CD4-DFD8-124D-8ADC-3FB24F04C831}"/>
              </a:ext>
            </a:extLst>
          </p:cNvPr>
          <p:cNvSpPr>
            <a:spLocks noGrp="1"/>
          </p:cNvSpPr>
          <p:nvPr>
            <p:ph type="title"/>
          </p:nvPr>
        </p:nvSpPr>
        <p:spPr/>
        <p:txBody>
          <a:bodyPr/>
          <a:lstStyle/>
          <a:p>
            <a:r>
              <a:rPr lang="zh-CN" altLang="en-US" dirty="0"/>
              <a:t>研究目的与意义</a:t>
            </a:r>
          </a:p>
        </p:txBody>
      </p:sp>
      <p:sp>
        <p:nvSpPr>
          <p:cNvPr id="10" name="矩形 9">
            <a:extLst>
              <a:ext uri="{FF2B5EF4-FFF2-40B4-BE49-F238E27FC236}">
                <a16:creationId xmlns:a16="http://schemas.microsoft.com/office/drawing/2014/main" id="{EAFBF736-8EE8-CF42-B77E-3BD35CCEB753}"/>
              </a:ext>
            </a:extLst>
          </p:cNvPr>
          <p:cNvSpPr/>
          <p:nvPr/>
        </p:nvSpPr>
        <p:spPr bwMode="auto">
          <a:xfrm>
            <a:off x="201393" y="4539352"/>
            <a:ext cx="8741213" cy="900442"/>
          </a:xfrm>
          <a:prstGeom prst="rect">
            <a:avLst/>
          </a:prstGeom>
          <a:noFill/>
          <a:ln w="9525" cap="flat" cmpd="sng" algn="ctr">
            <a:noFill/>
            <a:prstDash val="solid"/>
            <a:round/>
            <a:headEnd type="none" w="med" len="med"/>
            <a:tailEnd type="none" w="med" len="med"/>
          </a:ln>
          <a:effectLst/>
        </p:spPr>
        <p:txBody>
          <a:bodyPr vert="horz" wrap="square" lIns="59400" tIns="29700" rIns="59400" bIns="29700" numCol="1" rtlCol="0" anchor="ctr" anchorCtr="0" compatLnSpc="1">
            <a:prstTxWarp prst="textNoShape">
              <a:avLst/>
            </a:prstTxWarp>
            <a:noAutofit/>
          </a:bodyPr>
          <a:lstStyle/>
          <a:p>
            <a:pPr algn="ctr" defTabSz="879196">
              <a:defRPr/>
            </a:pPr>
            <a:r>
              <a:rPr kumimoji="1" lang="zh-CN" altLang="en-US" sz="2400" b="1" dirty="0">
                <a:solidFill>
                  <a:schemeClr val="accent1"/>
                </a:solidFill>
                <a:latin typeface="Microsoft YaHei" panose="020B0503020204020204" pitchFamily="34" charset="-122"/>
                <a:ea typeface="Microsoft YaHei" panose="020B0503020204020204" pitchFamily="34" charset="-122"/>
              </a:rPr>
              <a:t>在算术电路到</a:t>
            </a:r>
            <a:r>
              <a:rPr kumimoji="1" lang="en-US" altLang="zh-CN" sz="2400" b="1" dirty="0">
                <a:solidFill>
                  <a:schemeClr val="accent1"/>
                </a:solidFill>
                <a:latin typeface="Microsoft YaHei" panose="020B0503020204020204" pitchFamily="34" charset="-122"/>
                <a:ea typeface="Microsoft YaHei" panose="020B0503020204020204" pitchFamily="34" charset="-122"/>
              </a:rPr>
              <a:t>R1CS</a:t>
            </a:r>
            <a:r>
              <a:rPr kumimoji="1" lang="zh-CN" altLang="en-US" sz="2400" b="1" dirty="0">
                <a:solidFill>
                  <a:schemeClr val="accent1"/>
                </a:solidFill>
                <a:latin typeface="Microsoft YaHei" panose="020B0503020204020204" pitchFamily="34" charset="-122"/>
                <a:ea typeface="Microsoft YaHei" panose="020B0503020204020204" pitchFamily="34" charset="-122"/>
              </a:rPr>
              <a:t>这一步转换上存在局限性</a:t>
            </a:r>
          </a:p>
        </p:txBody>
      </p:sp>
      <p:sp>
        <p:nvSpPr>
          <p:cNvPr id="11" name="灯片编号占位符 3">
            <a:extLst>
              <a:ext uri="{FF2B5EF4-FFF2-40B4-BE49-F238E27FC236}">
                <a16:creationId xmlns:a16="http://schemas.microsoft.com/office/drawing/2014/main" id="{F59D453A-E7EB-4B45-8430-AE35D581807E}"/>
              </a:ext>
            </a:extLst>
          </p:cNvPr>
          <p:cNvSpPr>
            <a:spLocks noGrp="1"/>
          </p:cNvSpPr>
          <p:nvPr>
            <p:ph type="sldNum" sz="quarter" idx="12"/>
          </p:nvPr>
        </p:nvSpPr>
        <p:spPr>
          <a:xfrm>
            <a:off x="6553200" y="5296962"/>
            <a:ext cx="2133600" cy="304271"/>
          </a:xfrm>
        </p:spPr>
        <p:txBody>
          <a:bodyPr/>
          <a:lstStyle/>
          <a:p>
            <a:fld id="{ADE361C3-C043-4A6E-BDCE-8DA1E7D90A3B}" type="slidenum">
              <a:rPr lang="zh-CN" altLang="en-US" smtClean="0"/>
              <a:t>5</a:t>
            </a:fld>
            <a:endParaRPr lang="zh-CN" altLang="en-US"/>
          </a:p>
        </p:txBody>
      </p:sp>
      <p:pic>
        <p:nvPicPr>
          <p:cNvPr id="2" name="图片 1">
            <a:extLst>
              <a:ext uri="{FF2B5EF4-FFF2-40B4-BE49-F238E27FC236}">
                <a16:creationId xmlns:a16="http://schemas.microsoft.com/office/drawing/2014/main" id="{9F4D98E4-2371-5B62-6E4D-5DA3946B2B39}"/>
              </a:ext>
            </a:extLst>
          </p:cNvPr>
          <p:cNvPicPr>
            <a:picLocks noChangeAspect="1"/>
          </p:cNvPicPr>
          <p:nvPr/>
        </p:nvPicPr>
        <p:blipFill>
          <a:blip r:embed="rId2"/>
          <a:stretch>
            <a:fillRect/>
          </a:stretch>
        </p:blipFill>
        <p:spPr>
          <a:xfrm>
            <a:off x="6122081" y="1240132"/>
            <a:ext cx="2670562" cy="2360346"/>
          </a:xfrm>
          <a:prstGeom prst="rect">
            <a:avLst/>
          </a:prstGeom>
        </p:spPr>
      </p:pic>
    </p:spTree>
    <p:extLst>
      <p:ext uri="{BB962C8B-B14F-4D97-AF65-F5344CB8AC3E}">
        <p14:creationId xmlns:p14="http://schemas.microsoft.com/office/powerpoint/2010/main" val="1649870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lstStyle/>
          <a:p>
            <a:r>
              <a:rPr kumimoji="1" lang="zh-CN" altLang="en-US" dirty="0"/>
              <a:t>研究目的与意义</a:t>
            </a:r>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6</a:t>
            </a:fld>
            <a:endParaRPr lang="zh-CN" altLang="en-US"/>
          </a:p>
        </p:txBody>
      </p:sp>
      <mc:AlternateContent xmlns:mc="http://schemas.openxmlformats.org/markup-compatibility/2006" xmlns:a14="http://schemas.microsoft.com/office/drawing/2010/main">
        <mc:Choice Requires="a14">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457200" y="1333500"/>
                <a:ext cx="8229600" cy="3963461"/>
              </a:xfrm>
            </p:spPr>
            <p:txBody>
              <a:bodyPr>
                <a:normAutofit/>
              </a:bodyPr>
              <a:lstStyle/>
              <a:p>
                <a:r>
                  <a:rPr kumimoji="1" lang="zh-CN" altLang="en-US" sz="1800" dirty="0"/>
                  <a:t>可合并性差</a:t>
                </a:r>
                <a:endParaRPr kumimoji="1" lang="en-US" altLang="zh-CN" sz="1800" dirty="0"/>
              </a:p>
              <a:p>
                <a:pPr lvl="1"/>
                <a:r>
                  <a:rPr kumimoji="1" lang="zh-CN" altLang="en-US" sz="1600" dirty="0"/>
                  <a:t>程序</a:t>
                </a:r>
                <a:r>
                  <a:rPr kumimoji="1" lang="en-US" altLang="zh-CN" sz="1600" dirty="0"/>
                  <a:t>A</a:t>
                </a:r>
                <a:r>
                  <a:rPr kumimoji="1" lang="zh-CN" altLang="en-US" sz="1600" dirty="0"/>
                  <a:t>生成约束</a:t>
                </a:r>
                <a:r>
                  <a:rPr kumimoji="1" lang="en-US" altLang="zh-CN" sz="1600" dirty="0"/>
                  <a:t>a</a:t>
                </a:r>
                <a:r>
                  <a:rPr kumimoji="1" lang="zh-CN" altLang="en-US" sz="1600" dirty="0"/>
                  <a:t>，程序</a:t>
                </a:r>
                <a:r>
                  <a:rPr kumimoji="1" lang="en-US" altLang="zh-CN" sz="1600" dirty="0"/>
                  <a:t>B</a:t>
                </a:r>
                <a:r>
                  <a:rPr kumimoji="1" lang="zh-CN" altLang="en-US" sz="1600" dirty="0"/>
                  <a:t>生成约束</a:t>
                </a:r>
                <a:r>
                  <a:rPr kumimoji="1" lang="en-US" altLang="zh-CN" sz="1600" dirty="0"/>
                  <a:t>b</a:t>
                </a:r>
                <a:r>
                  <a:rPr kumimoji="1" lang="zh-CN" altLang="en-US" sz="1600" dirty="0"/>
                  <a:t>，</a:t>
                </a:r>
                <a:endParaRPr kumimoji="1" lang="en-US" altLang="zh-CN" sz="1600" dirty="0"/>
              </a:p>
              <a:p>
                <a:pPr lvl="1"/>
                <a:r>
                  <a:rPr kumimoji="1" lang="zh-CN" altLang="en-US" sz="1600" dirty="0"/>
                  <a:t>程序</a:t>
                </a:r>
                <a:r>
                  <a:rPr kumimoji="1" lang="en-US" altLang="zh-CN" sz="1600" dirty="0"/>
                  <a:t>A+B</a:t>
                </a:r>
                <a:r>
                  <a:rPr kumimoji="1" lang="zh-CN" altLang="en-US" sz="1600" dirty="0"/>
                  <a:t>生成的约束</a:t>
                </a:r>
                <a:r>
                  <a:rPr kumimoji="1" lang="en-US" altLang="zh-CN" sz="1600" dirty="0"/>
                  <a:t>c</a:t>
                </a:r>
                <a:r>
                  <a:rPr kumimoji="1" lang="zh-CN" altLang="en-US" sz="1600" dirty="0"/>
                  <a:t>可能与</a:t>
                </a:r>
                <a:r>
                  <a:rPr kumimoji="1" lang="en-US" altLang="zh-CN" sz="1600" dirty="0"/>
                  <a:t>a</a:t>
                </a:r>
                <a:r>
                  <a:rPr kumimoji="1" lang="zh-CN" altLang="en-US" sz="1600" dirty="0"/>
                  <a:t>与</a:t>
                </a:r>
                <a:r>
                  <a:rPr kumimoji="1" lang="en-US" altLang="zh-CN" sz="1600" dirty="0"/>
                  <a:t>b</a:t>
                </a:r>
                <a:r>
                  <a:rPr kumimoji="1" lang="zh-CN" altLang="en-US" sz="1600" dirty="0"/>
                  <a:t>在形式上毫无关联</a:t>
                </a:r>
              </a:p>
              <a:p>
                <a:r>
                  <a:rPr kumimoji="1" lang="zh-CN" altLang="en-US" sz="2000" dirty="0"/>
                  <a:t>等价算术电路转换出的</a:t>
                </a:r>
                <a:r>
                  <a:rPr kumimoji="1" lang="en-US" altLang="zh-CN" sz="2000" dirty="0"/>
                  <a:t>R1CS</a:t>
                </a:r>
                <a:r>
                  <a:rPr kumimoji="1" lang="zh-CN" altLang="en-US" sz="2000" dirty="0"/>
                  <a:t>形式多样</a:t>
                </a:r>
                <a:endParaRPr kumimoji="1" lang="en-US" altLang="zh-CN" sz="2000" dirty="0"/>
              </a:p>
              <a:p>
                <a:pPr lvl="1"/>
                <a:r>
                  <a:rPr kumimoji="1" lang="zh-CN" altLang="en-US" sz="1800" dirty="0"/>
                  <a:t>以</a:t>
                </a:r>
                <a14:m>
                  <m:oMath xmlns:m="http://schemas.openxmlformats.org/officeDocument/2006/math">
                    <m:sSup>
                      <m:sSupPr>
                        <m:ctrlPr>
                          <a:rPr kumimoji="1" lang="en-US" altLang="zh-CN" sz="1800" i="1" smtClean="0">
                            <a:latin typeface="Cambria Math" panose="02040503050406030204" pitchFamily="18" charset="0"/>
                          </a:rPr>
                        </m:ctrlPr>
                      </m:sSupPr>
                      <m:e>
                        <m:r>
                          <m:rPr>
                            <m:sty m:val="p"/>
                          </m:rPr>
                          <a:rPr kumimoji="1" lang="en-US" altLang="zh-CN" sz="1800" i="1">
                            <a:latin typeface="Cambria Math" panose="02040503050406030204" pitchFamily="18" charset="0"/>
                          </a:rPr>
                          <m:t>x</m:t>
                        </m:r>
                      </m:e>
                      <m:sup>
                        <m:r>
                          <a:rPr kumimoji="1" lang="en-US" altLang="zh-CN" sz="1800" b="0" i="1" smtClean="0">
                            <a:latin typeface="Cambria Math" panose="02040503050406030204" pitchFamily="18" charset="0"/>
                          </a:rPr>
                          <m:t>3</m:t>
                        </m:r>
                      </m:sup>
                    </m:sSup>
                    <m:r>
                      <a:rPr kumimoji="1" lang="en-US" altLang="zh-CN" sz="1800" b="0" i="1" smtClean="0">
                        <a:latin typeface="Cambria Math" panose="02040503050406030204" pitchFamily="18" charset="0"/>
                      </a:rPr>
                      <m:t>+</m:t>
                    </m:r>
                    <m:r>
                      <m:rPr>
                        <m:sty m:val="p"/>
                      </m:rPr>
                      <a:rPr kumimoji="1" lang="en-US" altLang="zh-CN" sz="1800" i="1">
                        <a:latin typeface="Cambria Math" panose="02040503050406030204" pitchFamily="18" charset="0"/>
                      </a:rPr>
                      <m:t>x</m:t>
                    </m:r>
                    <m:r>
                      <a:rPr kumimoji="1" lang="en-US" altLang="zh-CN" sz="1800" b="0" i="1" smtClean="0">
                        <a:latin typeface="Cambria Math" panose="02040503050406030204" pitchFamily="18" charset="0"/>
                      </a:rPr>
                      <m:t>+5</m:t>
                    </m:r>
                    <m:r>
                      <a:rPr kumimoji="1" lang="en-US" altLang="zh-CN" sz="1800" b="0" i="1" smtClean="0">
                        <a:latin typeface="Cambria Math" panose="02040503050406030204" pitchFamily="18" charset="0"/>
                        <a:ea typeface="Cambria Math" panose="02040503050406030204" pitchFamily="18" charset="0"/>
                      </a:rPr>
                      <m:t>=35</m:t>
                    </m:r>
                  </m:oMath>
                </a14:m>
                <a:r>
                  <a:rPr kumimoji="1" lang="zh-CN" altLang="en-US" sz="1800" dirty="0"/>
                  <a:t>为例</a:t>
                </a:r>
                <a:r>
                  <a:rPr kumimoji="1" lang="en-US" altLang="zh-CN" sz="1800" dirty="0"/>
                  <a:t>:</a:t>
                </a:r>
              </a:p>
              <a:p>
                <a:pPr lvl="1"/>
                <a:endParaRPr kumimoji="1" lang="en-US" altLang="zh-CN" sz="1800" dirty="0"/>
              </a:p>
            </p:txBody>
          </p:sp>
        </mc:Choice>
        <mc:Fallback xmlns="">
          <p:sp>
            <p:nvSpPr>
              <p:cNvPr id="9" name="内容占位符 2">
                <a:extLst>
                  <a:ext uri="{FF2B5EF4-FFF2-40B4-BE49-F238E27FC236}">
                    <a16:creationId xmlns:a16="http://schemas.microsoft.com/office/drawing/2014/main" id="{EB648DB9-04AF-7B4D-A50C-D5002B6028A5}"/>
                  </a:ext>
                </a:extLst>
              </p:cNvPr>
              <p:cNvSpPr>
                <a:spLocks noGrp="1" noRot="1" noChangeAspect="1" noMove="1" noResize="1" noEditPoints="1" noAdjustHandles="1" noChangeArrowheads="1" noChangeShapeType="1" noTextEdit="1"/>
              </p:cNvSpPr>
              <p:nvPr>
                <p:ph idx="1"/>
              </p:nvPr>
            </p:nvSpPr>
            <p:spPr>
              <a:xfrm>
                <a:off x="457200" y="1333500"/>
                <a:ext cx="8229600" cy="3963461"/>
              </a:xfrm>
              <a:blipFill>
                <a:blip r:embed="rId2"/>
                <a:stretch>
                  <a:fillRect l="-667" t="-154"/>
                </a:stretch>
              </a:blipFill>
            </p:spPr>
            <p:txBody>
              <a:bodyPr/>
              <a:lstStyle/>
              <a:p>
                <a:r>
                  <a:rPr lang="zh-CN" altLang="en-US">
                    <a:noFill/>
                  </a:rPr>
                  <a:t> </a:t>
                </a:r>
              </a:p>
            </p:txBody>
          </p:sp>
        </mc:Fallback>
      </mc:AlternateContent>
      <p:pic>
        <p:nvPicPr>
          <p:cNvPr id="10" name="图片 9">
            <a:extLst>
              <a:ext uri="{FF2B5EF4-FFF2-40B4-BE49-F238E27FC236}">
                <a16:creationId xmlns:a16="http://schemas.microsoft.com/office/drawing/2014/main" id="{386BC2F0-101E-4643-3027-81852E9C521A}"/>
              </a:ext>
            </a:extLst>
          </p:cNvPr>
          <p:cNvPicPr>
            <a:picLocks noChangeAspect="1"/>
          </p:cNvPicPr>
          <p:nvPr/>
        </p:nvPicPr>
        <p:blipFill>
          <a:blip r:embed="rId3"/>
          <a:stretch>
            <a:fillRect/>
          </a:stretch>
        </p:blipFill>
        <p:spPr>
          <a:xfrm>
            <a:off x="1043608" y="3315230"/>
            <a:ext cx="3639058" cy="914528"/>
          </a:xfrm>
          <a:prstGeom prst="rect">
            <a:avLst/>
          </a:prstGeom>
        </p:spPr>
      </p:pic>
      <p:pic>
        <p:nvPicPr>
          <p:cNvPr id="12" name="图片 11">
            <a:extLst>
              <a:ext uri="{FF2B5EF4-FFF2-40B4-BE49-F238E27FC236}">
                <a16:creationId xmlns:a16="http://schemas.microsoft.com/office/drawing/2014/main" id="{1725E0A1-1C2C-6382-9B82-4574B17978F2}"/>
              </a:ext>
            </a:extLst>
          </p:cNvPr>
          <p:cNvPicPr>
            <a:picLocks noChangeAspect="1"/>
          </p:cNvPicPr>
          <p:nvPr/>
        </p:nvPicPr>
        <p:blipFill>
          <a:blip r:embed="rId4"/>
          <a:stretch>
            <a:fillRect/>
          </a:stretch>
        </p:blipFill>
        <p:spPr>
          <a:xfrm>
            <a:off x="1053099" y="4515802"/>
            <a:ext cx="3677163" cy="781159"/>
          </a:xfrm>
          <a:prstGeom prst="rect">
            <a:avLst/>
          </a:prstGeom>
        </p:spPr>
      </p:pic>
      <p:sp>
        <p:nvSpPr>
          <p:cNvPr id="13" name="矩形 12">
            <a:extLst>
              <a:ext uri="{FF2B5EF4-FFF2-40B4-BE49-F238E27FC236}">
                <a16:creationId xmlns:a16="http://schemas.microsoft.com/office/drawing/2014/main" id="{E8CD4A9B-104A-7C55-332E-67094AC36DEB}"/>
              </a:ext>
            </a:extLst>
          </p:cNvPr>
          <p:cNvSpPr/>
          <p:nvPr/>
        </p:nvSpPr>
        <p:spPr bwMode="auto">
          <a:xfrm>
            <a:off x="5401072" y="3590396"/>
            <a:ext cx="2304256" cy="1278723"/>
          </a:xfrm>
          <a:prstGeom prst="rect">
            <a:avLst/>
          </a:prstGeom>
          <a:noFill/>
          <a:ln w="9525" cap="flat" cmpd="sng" algn="ctr">
            <a:noFill/>
            <a:prstDash val="solid"/>
            <a:round/>
            <a:headEnd type="none" w="med" len="med"/>
            <a:tailEnd type="none" w="med" len="med"/>
          </a:ln>
          <a:effectLst/>
        </p:spPr>
        <p:txBody>
          <a:bodyPr vert="horz" wrap="square" lIns="59400" tIns="29700" rIns="59400" bIns="29700" numCol="1" rtlCol="0" anchor="ctr" anchorCtr="0" compatLnSpc="1">
            <a:prstTxWarp prst="textNoShape">
              <a:avLst/>
            </a:prstTxWarp>
            <a:noAutofit/>
          </a:bodyPr>
          <a:lstStyle/>
          <a:p>
            <a:pPr algn="ctr" defTabSz="879196">
              <a:defRPr/>
            </a:pPr>
            <a:r>
              <a:rPr kumimoji="1" lang="zh-CN" altLang="en-US" sz="2400" b="1" dirty="0">
                <a:solidFill>
                  <a:schemeClr val="accent1"/>
                </a:solidFill>
                <a:latin typeface="Microsoft YaHei" panose="020B0503020204020204" pitchFamily="34" charset="-122"/>
                <a:ea typeface="Microsoft YaHei" panose="020B0503020204020204" pitchFamily="34" charset="-122"/>
              </a:rPr>
              <a:t>两组</a:t>
            </a:r>
            <a:r>
              <a:rPr kumimoji="1" lang="en-US" altLang="zh-CN" sz="2400" b="1" dirty="0">
                <a:solidFill>
                  <a:schemeClr val="accent1"/>
                </a:solidFill>
                <a:latin typeface="Microsoft YaHei" panose="020B0503020204020204" pitchFamily="34" charset="-122"/>
                <a:ea typeface="Microsoft YaHei" panose="020B0503020204020204" pitchFamily="34" charset="-122"/>
              </a:rPr>
              <a:t>R1CS</a:t>
            </a:r>
            <a:r>
              <a:rPr kumimoji="1" lang="zh-CN" altLang="en-US" sz="2400" b="1" dirty="0">
                <a:solidFill>
                  <a:schemeClr val="accent1"/>
                </a:solidFill>
                <a:latin typeface="Microsoft YaHei" panose="020B0503020204020204" pitchFamily="34" charset="-122"/>
                <a:ea typeface="Microsoft YaHei" panose="020B0503020204020204" pitchFamily="34" charset="-122"/>
              </a:rPr>
              <a:t>约束均合法</a:t>
            </a:r>
          </a:p>
        </p:txBody>
      </p:sp>
    </p:spTree>
    <p:extLst>
      <p:ext uri="{BB962C8B-B14F-4D97-AF65-F5344CB8AC3E}">
        <p14:creationId xmlns:p14="http://schemas.microsoft.com/office/powerpoint/2010/main" val="1696840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C3CFBB2-29A4-9845-909C-D2C6211C1301}"/>
              </a:ext>
            </a:extLst>
          </p:cNvPr>
          <p:cNvSpPr>
            <a:spLocks noGrp="1"/>
          </p:cNvSpPr>
          <p:nvPr>
            <p:ph type="title"/>
          </p:nvPr>
        </p:nvSpPr>
        <p:spPr/>
        <p:txBody>
          <a:bodyPr/>
          <a:lstStyle/>
          <a:p>
            <a:r>
              <a:rPr kumimoji="1" lang="zh-CN" altLang="en-US" b="1" dirty="0"/>
              <a:t>预期进度</a:t>
            </a:r>
          </a:p>
        </p:txBody>
      </p:sp>
      <p:sp>
        <p:nvSpPr>
          <p:cNvPr id="6" name="文本占位符 5">
            <a:extLst>
              <a:ext uri="{FF2B5EF4-FFF2-40B4-BE49-F238E27FC236}">
                <a16:creationId xmlns:a16="http://schemas.microsoft.com/office/drawing/2014/main" id="{88326478-0DD6-F849-B334-5BDB7DEEC82C}"/>
              </a:ext>
            </a:extLst>
          </p:cNvPr>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2992096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lstStyle/>
          <a:p>
            <a:r>
              <a:rPr kumimoji="1" lang="zh-CN" altLang="en-US" dirty="0"/>
              <a:t>参考文献</a:t>
            </a:r>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8</a:t>
            </a:fld>
            <a:endParaRPr lang="zh-CN" altLang="en-US"/>
          </a:p>
        </p:txBody>
      </p:sp>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457200" y="1333500"/>
            <a:ext cx="8229600" cy="3963461"/>
          </a:xfrm>
        </p:spPr>
        <p:txBody>
          <a:bodyPr>
            <a:normAutofit lnSpcReduction="10000"/>
          </a:bodyPr>
          <a:lstStyle/>
          <a:p>
            <a:pPr marL="342900" lvl="0" indent="-342900">
              <a:buFont typeface="+mj-lt"/>
              <a:buAutoNum type="arabicPeriod"/>
            </a:pPr>
            <a:r>
              <a:rPr lang="en-US" altLang="zh-CN" sz="1800" dirty="0" err="1">
                <a:effectLst/>
                <a:latin typeface="等线" panose="02010600030101010101" pitchFamily="2" charset="-122"/>
                <a:ea typeface="等线" panose="02010600030101010101" pitchFamily="2" charset="-122"/>
                <a:cs typeface="Times New Roman" panose="02020603050405020304" pitchFamily="18" charset="0"/>
              </a:rPr>
              <a:t>MinaFans</a:t>
            </a:r>
            <a:r>
              <a:rPr lang="en-US" altLang="zh-CN" sz="18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i="1" dirty="0">
                <a:effectLst/>
                <a:latin typeface="等线" panose="02010600030101010101" pitchFamily="2" charset="-122"/>
                <a:ea typeface="等线" panose="02010600030101010101" pitchFamily="2" charset="-122"/>
                <a:cs typeface="Times New Roman" panose="02020603050405020304" pitchFamily="18" charset="0"/>
              </a:rPr>
              <a:t>2022</a:t>
            </a:r>
            <a:r>
              <a:rPr lang="zh-CN" altLang="zh-CN" sz="1800" i="1" dirty="0">
                <a:effectLst/>
                <a:latin typeface="等线" panose="02010600030101010101" pitchFamily="2" charset="-122"/>
                <a:ea typeface="等线" panose="02010600030101010101" pitchFamily="2" charset="-122"/>
                <a:cs typeface="Times New Roman" panose="02020603050405020304" pitchFamily="18" charset="0"/>
              </a:rPr>
              <a:t>零知识调查报告</a:t>
            </a:r>
            <a:r>
              <a:rPr lang="en-US" altLang="zh-CN" sz="1800" dirty="0">
                <a:effectLst/>
                <a:latin typeface="等线" panose="02010600030101010101" pitchFamily="2" charset="-122"/>
                <a:ea typeface="等线" panose="02010600030101010101" pitchFamily="2" charset="-122"/>
                <a:cs typeface="Times New Roman" panose="02020603050405020304" pitchFamily="18" charset="0"/>
              </a:rPr>
              <a:t>[EB/OL].(2022-06-15)[2023-01-03]. </a:t>
            </a:r>
            <a:r>
              <a:rPr lang="en-US" altLang="zh-CN" sz="1800" u="sng" dirty="0">
                <a:solidFill>
                  <a:srgbClr val="0000FF"/>
                </a:solidFill>
                <a:effectLst/>
                <a:latin typeface="等线" panose="02010600030101010101" pitchFamily="2" charset="-122"/>
                <a:ea typeface="等线" panose="02010600030101010101" pitchFamily="2" charset="-122"/>
                <a:cs typeface="Times New Roman" panose="02020603050405020304" pitchFamily="18" charset="0"/>
                <a:hlinkClick r:id="rId2"/>
              </a:rPr>
              <a:t>https://learnblockchain.cn/article/4243</a:t>
            </a:r>
            <a:endParaRPr lang="zh-CN" altLang="zh-CN" sz="18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Font typeface="+mj-lt"/>
              <a:buAutoNum type="arabicPeriod"/>
            </a:pPr>
            <a:r>
              <a:rPr lang="zh-CN" altLang="zh-CN" sz="1800" dirty="0">
                <a:effectLst/>
                <a:latin typeface="等线" panose="02010600030101010101" pitchFamily="2" charset="-122"/>
                <a:ea typeface="等线" panose="02010600030101010101" pitchFamily="2" charset="-122"/>
                <a:cs typeface="Times New Roman" panose="02020603050405020304" pitchFamily="18" charset="0"/>
              </a:rPr>
              <a:t>袁子牧，冯牧玥，班固，肖扬，许家欢，俞晨东，霍玮，邹维。</a:t>
            </a:r>
            <a:r>
              <a:rPr lang="en-US" altLang="zh-CN" sz="1800" i="1" dirty="0">
                <a:effectLst/>
                <a:latin typeface="等线" panose="02010600030101010101" pitchFamily="2" charset="-122"/>
                <a:ea typeface="等线" panose="02010600030101010101" pitchFamily="2" charset="-122"/>
                <a:cs typeface="Times New Roman" panose="02020603050405020304" pitchFamily="18" charset="0"/>
              </a:rPr>
              <a:t>semantic comparison method and device between a kind of source code and binary code</a:t>
            </a:r>
            <a:r>
              <a:rPr lang="en-US" altLang="zh-CN" sz="1800" dirty="0">
                <a:effectLst/>
                <a:latin typeface="等线" panose="02010600030101010101" pitchFamily="2" charset="-122"/>
                <a:ea typeface="等线" panose="02010600030101010101" pitchFamily="2" charset="-122"/>
                <a:cs typeface="Times New Roman" panose="02020603050405020304" pitchFamily="18" charset="0"/>
              </a:rPr>
              <a:t> [P].</a:t>
            </a:r>
            <a:r>
              <a:rPr lang="zh-CN" altLang="zh-CN" sz="1800" dirty="0">
                <a:effectLst/>
                <a:latin typeface="等线" panose="02010600030101010101" pitchFamily="2" charset="-122"/>
                <a:ea typeface="等线" panose="02010600030101010101" pitchFamily="2" charset="-122"/>
                <a:cs typeface="Times New Roman" panose="02020603050405020304" pitchFamily="18" charset="0"/>
              </a:rPr>
              <a:t>中国专利：</a:t>
            </a:r>
            <a:r>
              <a:rPr lang="en-US" altLang="zh-CN" sz="1800" dirty="0">
                <a:effectLst/>
                <a:latin typeface="等线" panose="02010600030101010101" pitchFamily="2" charset="-122"/>
                <a:ea typeface="等线" panose="02010600030101010101" pitchFamily="2" charset="-122"/>
                <a:cs typeface="Times New Roman" panose="02020603050405020304" pitchFamily="18" charset="0"/>
              </a:rPr>
              <a:t>CN110147235A, 2019 -08-20.</a:t>
            </a:r>
            <a:endParaRPr lang="zh-CN" altLang="zh-CN" sz="18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Font typeface="+mj-lt"/>
              <a:buAutoNum type="arabicPeriod"/>
            </a:pPr>
            <a:r>
              <a:rPr lang="zh-CN" altLang="zh-CN" sz="1800" dirty="0">
                <a:effectLst/>
                <a:latin typeface="等线" panose="02010600030101010101" pitchFamily="2" charset="-122"/>
                <a:ea typeface="等线" panose="02010600030101010101" pitchFamily="2" charset="-122"/>
                <a:cs typeface="Times New Roman" panose="02020603050405020304" pitchFamily="18" charset="0"/>
              </a:rPr>
              <a:t>高丽，李忠琪，杨东升，刘荫忠。</a:t>
            </a:r>
            <a:r>
              <a:rPr lang="en-US" altLang="zh-CN" sz="1800" i="1" dirty="0">
                <a:effectLst/>
                <a:latin typeface="等线" panose="02010600030101010101" pitchFamily="2" charset="-122"/>
                <a:ea typeface="等线" panose="02010600030101010101" pitchFamily="2" charset="-122"/>
                <a:cs typeface="Times New Roman" panose="02020603050405020304" pitchFamily="18" charset="0"/>
              </a:rPr>
              <a:t>Compiling method from intermediate language (IL) program to C language program of instruction list</a:t>
            </a:r>
            <a:r>
              <a:rPr lang="en-US" altLang="zh-CN" sz="1800" dirty="0">
                <a:effectLst/>
                <a:latin typeface="等线" panose="02010600030101010101" pitchFamily="2" charset="-122"/>
                <a:ea typeface="等线" panose="02010600030101010101" pitchFamily="2" charset="-122"/>
                <a:cs typeface="Times New Roman" panose="02020603050405020304" pitchFamily="18" charset="0"/>
              </a:rPr>
              <a:t> [P].</a:t>
            </a:r>
            <a:r>
              <a:rPr lang="zh-CN" altLang="zh-CN" sz="1800" dirty="0">
                <a:effectLst/>
                <a:latin typeface="等线" panose="02010600030101010101" pitchFamily="2" charset="-122"/>
                <a:ea typeface="等线" panose="02010600030101010101" pitchFamily="2" charset="-122"/>
                <a:cs typeface="Times New Roman" panose="02020603050405020304" pitchFamily="18" charset="0"/>
              </a:rPr>
              <a:t>中国专利：</a:t>
            </a:r>
            <a:r>
              <a:rPr lang="en-US" altLang="zh-CN" sz="1800" dirty="0">
                <a:effectLst/>
                <a:latin typeface="等线" panose="02010600030101010101" pitchFamily="2" charset="-122"/>
                <a:ea typeface="等线" panose="02010600030101010101" pitchFamily="2" charset="-122"/>
                <a:cs typeface="Times New Roman" panose="02020603050405020304" pitchFamily="18" charset="0"/>
              </a:rPr>
              <a:t>CN103123590A, 2013 -05-29.</a:t>
            </a:r>
            <a:endParaRPr lang="zh-CN" altLang="zh-CN" sz="18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Font typeface="+mj-lt"/>
              <a:buAutoNum type="arabicPeriod"/>
            </a:pPr>
            <a:r>
              <a:rPr lang="zh-CN" altLang="zh-CN" sz="1800" dirty="0">
                <a:effectLst/>
                <a:latin typeface="等线" panose="02010600030101010101" pitchFamily="2" charset="-122"/>
                <a:ea typeface="等线" panose="02010600030101010101" pitchFamily="2" charset="-122"/>
                <a:cs typeface="Times New Roman" panose="02020603050405020304" pitchFamily="18" charset="0"/>
              </a:rPr>
              <a:t>赵勇胜，陈志勇，崔荣涛，文智力。</a:t>
            </a:r>
            <a:r>
              <a:rPr lang="en-US" altLang="zh-CN" sz="1800" i="1" dirty="0">
                <a:effectLst/>
                <a:latin typeface="等线" panose="02010600030101010101" pitchFamily="2" charset="-122"/>
                <a:ea typeface="等线" panose="02010600030101010101" pitchFamily="2" charset="-122"/>
                <a:cs typeface="Times New Roman" panose="02020603050405020304" pitchFamily="18" charset="0"/>
              </a:rPr>
              <a:t>A kind of assembly language is to the code conversion method of higher level language and device</a:t>
            </a:r>
            <a:r>
              <a:rPr lang="en-US" altLang="zh-CN" sz="1800" dirty="0">
                <a:effectLst/>
                <a:latin typeface="等线" panose="02010600030101010101" pitchFamily="2" charset="-122"/>
                <a:ea typeface="等线" panose="02010600030101010101" pitchFamily="2" charset="-122"/>
                <a:cs typeface="Times New Roman" panose="02020603050405020304" pitchFamily="18" charset="0"/>
              </a:rPr>
              <a:t> [P].</a:t>
            </a:r>
            <a:r>
              <a:rPr lang="zh-CN" altLang="zh-CN" sz="1800" dirty="0">
                <a:effectLst/>
                <a:latin typeface="等线" panose="02010600030101010101" pitchFamily="2" charset="-122"/>
                <a:ea typeface="等线" panose="02010600030101010101" pitchFamily="2" charset="-122"/>
                <a:cs typeface="Times New Roman" panose="02020603050405020304" pitchFamily="18" charset="0"/>
              </a:rPr>
              <a:t>中国专利：</a:t>
            </a:r>
            <a:r>
              <a:rPr lang="en-US" altLang="zh-CN" sz="1800" dirty="0">
                <a:effectLst/>
                <a:latin typeface="等线" panose="02010600030101010101" pitchFamily="2" charset="-122"/>
                <a:ea typeface="等线" panose="02010600030101010101" pitchFamily="2" charset="-122"/>
                <a:cs typeface="Times New Roman" panose="02020603050405020304" pitchFamily="18" charset="0"/>
              </a:rPr>
              <a:t>CN103123590A, 2015 -11-18.</a:t>
            </a:r>
            <a:endParaRPr lang="zh-CN" altLang="zh-CN" sz="1800" dirty="0">
              <a:effectLst/>
              <a:latin typeface="等线" panose="02010600030101010101" pitchFamily="2" charset="-122"/>
              <a:ea typeface="等线" panose="02010600030101010101" pitchFamily="2" charset="-122"/>
              <a:cs typeface="Times New Roman" panose="02020603050405020304" pitchFamily="18" charset="0"/>
            </a:endParaRPr>
          </a:p>
          <a:p>
            <a:pPr lvl="1"/>
            <a:endParaRPr kumimoji="1" lang="en-US" altLang="zh-CN" sz="1800" dirty="0"/>
          </a:p>
        </p:txBody>
      </p:sp>
    </p:spTree>
    <p:extLst>
      <p:ext uri="{BB962C8B-B14F-4D97-AF65-F5344CB8AC3E}">
        <p14:creationId xmlns:p14="http://schemas.microsoft.com/office/powerpoint/2010/main" val="2086108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lstStyle/>
          <a:p>
            <a:r>
              <a:rPr kumimoji="1" lang="zh-CN" altLang="en-US" dirty="0"/>
              <a:t>参考文献</a:t>
            </a:r>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9</a:t>
            </a:fld>
            <a:endParaRPr lang="zh-CN" altLang="en-US"/>
          </a:p>
        </p:txBody>
      </p:sp>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457200" y="1333500"/>
            <a:ext cx="8229600" cy="3963461"/>
          </a:xfrm>
        </p:spPr>
        <p:txBody>
          <a:bodyPr>
            <a:normAutofit fontScale="85000" lnSpcReduction="10000"/>
          </a:bodyPr>
          <a:lstStyle/>
          <a:p>
            <a:pPr marL="342900" lvl="0" indent="-342900" algn="just">
              <a:buFont typeface="+mj-lt"/>
              <a:buAutoNum type="arabicPeriod" startAt="5"/>
            </a:pPr>
            <a:r>
              <a:rPr lang="en-US" altLang="zh-CN" sz="1800" dirty="0">
                <a:effectLst/>
                <a:latin typeface="等线" panose="02010600030101010101" pitchFamily="2" charset="-122"/>
                <a:ea typeface="等线" panose="02010600030101010101" pitchFamily="2" charset="-122"/>
                <a:cs typeface="Times New Roman" panose="02020603050405020304" pitchFamily="18" charset="0"/>
              </a:rPr>
              <a:t>Kavi K M, Buckles B P, Bhat U N. </a:t>
            </a:r>
            <a:r>
              <a:rPr lang="en-US" altLang="zh-CN" sz="1800" i="1" dirty="0">
                <a:effectLst/>
                <a:latin typeface="等线" panose="02010600030101010101" pitchFamily="2" charset="-122"/>
                <a:ea typeface="等线" panose="02010600030101010101" pitchFamily="2" charset="-122"/>
                <a:cs typeface="Times New Roman" panose="02020603050405020304" pitchFamily="18" charset="0"/>
              </a:rPr>
              <a:t>A formal definition of data flow graph models</a:t>
            </a:r>
            <a:r>
              <a:rPr lang="en-US" altLang="zh-CN" sz="1800" dirty="0">
                <a:effectLst/>
                <a:latin typeface="等线" panose="02010600030101010101" pitchFamily="2" charset="-122"/>
                <a:ea typeface="等线" panose="02010600030101010101" pitchFamily="2" charset="-122"/>
                <a:cs typeface="Times New Roman" panose="02020603050405020304" pitchFamily="18" charset="0"/>
              </a:rPr>
              <a:t>[J]. IEEE Transactions on computers, 1986, 35(11): 940-948.</a:t>
            </a:r>
            <a:endParaRPr lang="zh-CN" altLang="zh-CN" sz="18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Font typeface="+mj-lt"/>
              <a:buAutoNum type="arabicPeriod" startAt="5"/>
            </a:pPr>
            <a:r>
              <a:rPr lang="en-US" altLang="zh-CN" sz="1800" dirty="0">
                <a:effectLst/>
                <a:latin typeface="等线" panose="02010600030101010101" pitchFamily="2" charset="-122"/>
                <a:ea typeface="等线" panose="02010600030101010101" pitchFamily="2" charset="-122"/>
                <a:cs typeface="Times New Roman" panose="02020603050405020304" pitchFamily="18" charset="0"/>
              </a:rPr>
              <a:t>Allen F E, </a:t>
            </a:r>
            <a:r>
              <a:rPr lang="en-US" altLang="zh-CN" sz="1800" dirty="0" err="1">
                <a:effectLst/>
                <a:latin typeface="等线" panose="02010600030101010101" pitchFamily="2" charset="-122"/>
                <a:ea typeface="等线" panose="02010600030101010101" pitchFamily="2" charset="-122"/>
                <a:cs typeface="Times New Roman" panose="02020603050405020304" pitchFamily="18" charset="0"/>
              </a:rPr>
              <a:t>Cocke</a:t>
            </a:r>
            <a:r>
              <a:rPr lang="en-US" altLang="zh-CN" sz="1800" dirty="0">
                <a:effectLst/>
                <a:latin typeface="等线" panose="02010600030101010101" pitchFamily="2" charset="-122"/>
                <a:ea typeface="等线" panose="02010600030101010101" pitchFamily="2" charset="-122"/>
                <a:cs typeface="Times New Roman" panose="02020603050405020304" pitchFamily="18" charset="0"/>
              </a:rPr>
              <a:t> J. </a:t>
            </a:r>
            <a:r>
              <a:rPr lang="en-US" altLang="zh-CN" sz="1800" i="1" dirty="0">
                <a:effectLst/>
                <a:latin typeface="等线" panose="02010600030101010101" pitchFamily="2" charset="-122"/>
                <a:ea typeface="等线" panose="02010600030101010101" pitchFamily="2" charset="-122"/>
                <a:cs typeface="Times New Roman" panose="02020603050405020304" pitchFamily="18" charset="0"/>
              </a:rPr>
              <a:t>A program data flow analysis procedure</a:t>
            </a:r>
            <a:r>
              <a:rPr lang="en-US" altLang="zh-CN" sz="1800" dirty="0">
                <a:effectLst/>
                <a:latin typeface="等线" panose="02010600030101010101" pitchFamily="2" charset="-122"/>
                <a:ea typeface="等线" panose="02010600030101010101" pitchFamily="2" charset="-122"/>
                <a:cs typeface="Times New Roman" panose="02020603050405020304" pitchFamily="18" charset="0"/>
              </a:rPr>
              <a:t>[J]. Communications of the ACM, 1976, 19(3): 137.</a:t>
            </a:r>
            <a:endParaRPr lang="zh-CN" altLang="zh-CN" sz="18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Font typeface="+mj-lt"/>
              <a:buAutoNum type="arabicPeriod" startAt="5"/>
            </a:pPr>
            <a:r>
              <a:rPr lang="en-US" altLang="zh-CN" sz="1800" dirty="0">
                <a:effectLst/>
                <a:latin typeface="等线" panose="02010600030101010101" pitchFamily="2" charset="-122"/>
                <a:ea typeface="等线" panose="02010600030101010101" pitchFamily="2" charset="-122"/>
                <a:cs typeface="Times New Roman" panose="02020603050405020304" pitchFamily="18" charset="0"/>
              </a:rPr>
              <a:t>Lee E A. </a:t>
            </a:r>
            <a:r>
              <a:rPr lang="en-US" altLang="zh-CN" sz="1800" i="1" dirty="0">
                <a:effectLst/>
                <a:latin typeface="等线" panose="02010600030101010101" pitchFamily="2" charset="-122"/>
                <a:ea typeface="等线" panose="02010600030101010101" pitchFamily="2" charset="-122"/>
                <a:cs typeface="Times New Roman" panose="02020603050405020304" pitchFamily="18" charset="0"/>
              </a:rPr>
              <a:t>Consistency in dataflow graphs</a:t>
            </a:r>
            <a:r>
              <a:rPr lang="en-US" altLang="zh-CN" sz="1800" dirty="0">
                <a:effectLst/>
                <a:latin typeface="等线" panose="02010600030101010101" pitchFamily="2" charset="-122"/>
                <a:ea typeface="等线" panose="02010600030101010101" pitchFamily="2" charset="-122"/>
                <a:cs typeface="Times New Roman" panose="02020603050405020304" pitchFamily="18" charset="0"/>
              </a:rPr>
              <a:t>[J]. IEEE Transactions on Parallel and Distributed systems, 1991, 2(2): 223-235.</a:t>
            </a:r>
            <a:endParaRPr lang="zh-CN" altLang="zh-CN" sz="18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Font typeface="+mj-lt"/>
              <a:buAutoNum type="arabicPeriod" startAt="5"/>
            </a:pPr>
            <a:r>
              <a:rPr lang="en-US" altLang="zh-CN" sz="1800" dirty="0">
                <a:effectLst/>
                <a:latin typeface="等线" panose="02010600030101010101" pitchFamily="2" charset="-122"/>
                <a:ea typeface="等线" panose="02010600030101010101" pitchFamily="2" charset="-122"/>
                <a:cs typeface="Times New Roman" panose="02020603050405020304" pitchFamily="18" charset="0"/>
              </a:rPr>
              <a:t>Ibrahim R. </a:t>
            </a:r>
            <a:r>
              <a:rPr lang="en-US" altLang="zh-CN" sz="1800" i="1" dirty="0">
                <a:effectLst/>
                <a:latin typeface="等线" panose="02010600030101010101" pitchFamily="2" charset="-122"/>
                <a:ea typeface="等线" panose="02010600030101010101" pitchFamily="2" charset="-122"/>
                <a:cs typeface="Times New Roman" panose="02020603050405020304" pitchFamily="18" charset="0"/>
              </a:rPr>
              <a:t>Formalization of the data flow diagram rules for consistency check</a:t>
            </a:r>
            <a:r>
              <a:rPr lang="en-US" altLang="zh-CN" sz="1800" dirty="0">
                <a:effectLst/>
                <a:latin typeface="等线" panose="02010600030101010101" pitchFamily="2" charset="-122"/>
                <a:ea typeface="等线" panose="02010600030101010101" pitchFamily="2" charset="-122"/>
                <a:cs typeface="Times New Roman" panose="02020603050405020304" pitchFamily="18" charset="0"/>
              </a:rPr>
              <a:t>[J]. </a:t>
            </a:r>
            <a:r>
              <a:rPr lang="en-US" altLang="zh-CN" sz="1800" dirty="0" err="1">
                <a:effectLst/>
                <a:latin typeface="等线" panose="02010600030101010101" pitchFamily="2" charset="-122"/>
                <a:ea typeface="等线" panose="02010600030101010101" pitchFamily="2" charset="-122"/>
                <a:cs typeface="Times New Roman" panose="02020603050405020304" pitchFamily="18" charset="0"/>
              </a:rPr>
              <a:t>arXiv</a:t>
            </a:r>
            <a:r>
              <a:rPr lang="en-US" altLang="zh-CN" sz="1800" dirty="0">
                <a:effectLst/>
                <a:latin typeface="等线" panose="02010600030101010101" pitchFamily="2" charset="-122"/>
                <a:ea typeface="等线" panose="02010600030101010101" pitchFamily="2" charset="-122"/>
                <a:cs typeface="Times New Roman" panose="02020603050405020304" pitchFamily="18" charset="0"/>
              </a:rPr>
              <a:t> preprint arXiv:1011.0278, 2010.</a:t>
            </a:r>
            <a:endParaRPr lang="zh-CN" altLang="zh-CN" sz="18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Font typeface="+mj-lt"/>
              <a:buAutoNum type="arabicPeriod" startAt="5"/>
            </a:pPr>
            <a:r>
              <a:rPr lang="en-US" altLang="zh-CN" sz="1800" dirty="0">
                <a:effectLst/>
                <a:latin typeface="等线" panose="02010600030101010101" pitchFamily="2" charset="-122"/>
                <a:ea typeface="等线" panose="02010600030101010101" pitchFamily="2" charset="-122"/>
                <a:cs typeface="Times New Roman" panose="02020603050405020304" pitchFamily="18" charset="0"/>
              </a:rPr>
              <a:t>Belles-Munoz M, Isabel M, Munoz-Tapia J L, et al. </a:t>
            </a:r>
            <a:r>
              <a:rPr lang="en-US" altLang="zh-CN" sz="1800" dirty="0" err="1">
                <a:effectLst/>
                <a:latin typeface="等线" panose="02010600030101010101" pitchFamily="2" charset="-122"/>
                <a:ea typeface="等线" panose="02010600030101010101" pitchFamily="2" charset="-122"/>
                <a:cs typeface="Times New Roman" panose="02020603050405020304" pitchFamily="18" charset="0"/>
              </a:rPr>
              <a:t>Circom</a:t>
            </a:r>
            <a:r>
              <a:rPr lang="en-US" altLang="zh-CN" sz="18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i="1" dirty="0">
                <a:effectLst/>
                <a:latin typeface="等线" panose="02010600030101010101" pitchFamily="2" charset="-122"/>
                <a:ea typeface="等线" panose="02010600030101010101" pitchFamily="2" charset="-122"/>
                <a:cs typeface="Times New Roman" panose="02020603050405020304" pitchFamily="18" charset="0"/>
              </a:rPr>
              <a:t>A Circuit Description Language for Building Zero-knowledge Applications</a:t>
            </a:r>
            <a:r>
              <a:rPr lang="en-US" altLang="zh-CN" sz="1800" dirty="0">
                <a:effectLst/>
                <a:latin typeface="等线" panose="02010600030101010101" pitchFamily="2" charset="-122"/>
                <a:ea typeface="等线" panose="02010600030101010101" pitchFamily="2" charset="-122"/>
                <a:cs typeface="Times New Roman" panose="02020603050405020304" pitchFamily="18" charset="0"/>
              </a:rPr>
              <a:t>[J]. IEEE Transactions on Dependable and Secure Computing, 2022 (01): 1-18.</a:t>
            </a:r>
            <a:endParaRPr lang="zh-CN" altLang="zh-CN" sz="18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Font typeface="+mj-lt"/>
              <a:buAutoNum type="arabicPeriod" startAt="5"/>
            </a:pPr>
            <a:r>
              <a:rPr lang="en-US" altLang="zh-CN" sz="1800" dirty="0">
                <a:effectLst/>
                <a:latin typeface="等线" panose="02010600030101010101" pitchFamily="2" charset="-122"/>
                <a:ea typeface="等线" panose="02010600030101010101" pitchFamily="2" charset="-122"/>
                <a:cs typeface="Times New Roman" panose="02020603050405020304" pitchFamily="18" charset="0"/>
              </a:rPr>
              <a:t>García Navarro H. </a:t>
            </a:r>
            <a:r>
              <a:rPr lang="en-US" altLang="zh-CN" sz="1800" i="1" dirty="0">
                <a:effectLst/>
                <a:latin typeface="等线" panose="02010600030101010101" pitchFamily="2" charset="-122"/>
                <a:ea typeface="等线" panose="02010600030101010101" pitchFamily="2" charset="-122"/>
                <a:cs typeface="Times New Roman" panose="02020603050405020304" pitchFamily="18" charset="0"/>
              </a:rPr>
              <a:t>Design and implementation of the </a:t>
            </a:r>
            <a:r>
              <a:rPr lang="en-US" altLang="zh-CN" sz="1800" i="1" dirty="0" err="1">
                <a:effectLst/>
                <a:latin typeface="等线" panose="02010600030101010101" pitchFamily="2" charset="-122"/>
                <a:ea typeface="等线" panose="02010600030101010101" pitchFamily="2" charset="-122"/>
                <a:cs typeface="Times New Roman" panose="02020603050405020304" pitchFamily="18" charset="0"/>
              </a:rPr>
              <a:t>Circom</a:t>
            </a:r>
            <a:r>
              <a:rPr lang="en-US" altLang="zh-CN" sz="1800" i="1" dirty="0">
                <a:effectLst/>
                <a:latin typeface="等线" panose="02010600030101010101" pitchFamily="2" charset="-122"/>
                <a:ea typeface="等线" panose="02010600030101010101" pitchFamily="2" charset="-122"/>
                <a:cs typeface="Times New Roman" panose="02020603050405020304" pitchFamily="18" charset="0"/>
              </a:rPr>
              <a:t> 1.0 compiler</a:t>
            </a:r>
            <a:r>
              <a:rPr lang="en-US" altLang="zh-CN" sz="1800" dirty="0">
                <a:effectLst/>
                <a:latin typeface="等线" panose="02010600030101010101" pitchFamily="2" charset="-122"/>
                <a:ea typeface="等线" panose="02010600030101010101" pitchFamily="2" charset="-122"/>
                <a:cs typeface="Times New Roman" panose="02020603050405020304" pitchFamily="18" charset="0"/>
              </a:rPr>
              <a:t>[J]. 2020.</a:t>
            </a:r>
            <a:endParaRPr lang="zh-CN" altLang="zh-CN" sz="1800" dirty="0">
              <a:effectLst/>
              <a:latin typeface="等线" panose="02010600030101010101" pitchFamily="2" charset="-122"/>
              <a:ea typeface="等线" panose="02010600030101010101" pitchFamily="2" charset="-122"/>
              <a:cs typeface="Times New Roman" panose="02020603050405020304" pitchFamily="18" charset="0"/>
            </a:endParaRPr>
          </a:p>
          <a:p>
            <a:pPr lvl="1"/>
            <a:endParaRPr kumimoji="1" lang="en-US" altLang="zh-CN" sz="1800" dirty="0"/>
          </a:p>
        </p:txBody>
      </p:sp>
    </p:spTree>
    <p:extLst>
      <p:ext uri="{BB962C8B-B14F-4D97-AF65-F5344CB8AC3E}">
        <p14:creationId xmlns:p14="http://schemas.microsoft.com/office/powerpoint/2010/main" val="3533070916"/>
      </p:ext>
    </p:extLst>
  </p:cSld>
  <p:clrMapOvr>
    <a:masterClrMapping/>
  </p:clrMapOvr>
</p:sld>
</file>

<file path=ppt/theme/theme1.xml><?xml version="1.0" encoding="utf-8"?>
<a:theme xmlns:a="http://schemas.openxmlformats.org/drawingml/2006/main" name="Office 主题​​">
  <a:themeElements>
    <a:clrScheme name="Office">
      <a:dk1>
        <a:srgbClr val="000000"/>
      </a:dk1>
      <a:lt1>
        <a:srgbClr val="FFFFFF"/>
      </a:lt1>
      <a:dk2>
        <a:srgbClr val="778495"/>
      </a:dk2>
      <a:lt2>
        <a:srgbClr val="F0F0F0"/>
      </a:lt2>
      <a:accent1>
        <a:srgbClr val="BE384B"/>
      </a:accent1>
      <a:accent2>
        <a:srgbClr val="6A868F"/>
      </a:accent2>
      <a:accent3>
        <a:srgbClr val="32788E"/>
      </a:accent3>
      <a:accent4>
        <a:srgbClr val="D6C88B"/>
      </a:accent4>
      <a:accent5>
        <a:srgbClr val="D66E49"/>
      </a:accent5>
      <a:accent6>
        <a:srgbClr val="BFBFBF"/>
      </a:accent6>
      <a:hlink>
        <a:srgbClr val="BE384B"/>
      </a:hlink>
      <a:folHlink>
        <a:srgbClr val="BFBFBF"/>
      </a:folHlink>
    </a:clrScheme>
    <a:fontScheme name="2obzv3wc">
      <a:majorFont>
        <a:latin typeface="Arial" panose="020B0A04020102020204"/>
        <a:ea typeface="微软雅黑"/>
        <a:cs typeface=""/>
      </a:majorFont>
      <a:minorFont>
        <a:latin typeface="Arial" panose="020B0604020202020204"/>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JTU-Red" id="{D8CCD1CF-4E9C-2949-907F-EF4853CAD992}" vid="{47F94616-763E-7D43-9BB0-722503DC19A3}"/>
    </a:ext>
  </a:extLst>
</a:theme>
</file>

<file path=ppt/theme/theme2.xml><?xml version="1.0" encoding="utf-8"?>
<a:theme xmlns:a="http://schemas.openxmlformats.org/drawingml/2006/main" name="1_Office 主题​​">
  <a:themeElements>
    <a:clrScheme name="Office">
      <a:dk1>
        <a:srgbClr val="000000"/>
      </a:dk1>
      <a:lt1>
        <a:srgbClr val="FFFFFF"/>
      </a:lt1>
      <a:dk2>
        <a:srgbClr val="778495"/>
      </a:dk2>
      <a:lt2>
        <a:srgbClr val="F0F0F0"/>
      </a:lt2>
      <a:accent1>
        <a:srgbClr val="BE384B"/>
      </a:accent1>
      <a:accent2>
        <a:srgbClr val="6A868F"/>
      </a:accent2>
      <a:accent3>
        <a:srgbClr val="32788E"/>
      </a:accent3>
      <a:accent4>
        <a:srgbClr val="D6C88B"/>
      </a:accent4>
      <a:accent5>
        <a:srgbClr val="D66E49"/>
      </a:accent5>
      <a:accent6>
        <a:srgbClr val="BFBFBF"/>
      </a:accent6>
      <a:hlink>
        <a:srgbClr val="BE384B"/>
      </a:hlink>
      <a:folHlink>
        <a:srgbClr val="BFBFBF"/>
      </a:folHlink>
    </a:clrScheme>
    <a:fontScheme name="2obzv3wc">
      <a:majorFont>
        <a:latin typeface="Arial" panose="020B0A04020102020204"/>
        <a:ea typeface="微软雅黑"/>
        <a:cs typeface=""/>
      </a:majorFont>
      <a:minorFont>
        <a:latin typeface="Arial" panose="020B0604020202020204"/>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JTU-Red" id="{D8CCD1CF-4E9C-2949-907F-EF4853CAD992}" vid="{47F94616-763E-7D43-9BB0-722503DC19A3}"/>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SJTU-Red</Template>
  <TotalTime>55899</TotalTime>
  <Words>926</Words>
  <Application>Microsoft Office PowerPoint</Application>
  <PresentationFormat>全屏显示(16:10)</PresentationFormat>
  <Paragraphs>120</Paragraphs>
  <Slides>17</Slides>
  <Notes>3</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17</vt:i4>
      </vt:variant>
    </vt:vector>
  </HeadingPairs>
  <TitlesOfParts>
    <vt:vector size="27" baseType="lpstr">
      <vt:lpstr>等线</vt:lpstr>
      <vt:lpstr>等线</vt:lpstr>
      <vt:lpstr>微软雅黑</vt:lpstr>
      <vt:lpstr>微软雅黑</vt:lpstr>
      <vt:lpstr>Arial</vt:lpstr>
      <vt:lpstr>Calibri</vt:lpstr>
      <vt:lpstr>Cambria Math</vt:lpstr>
      <vt:lpstr>Times New Roman</vt:lpstr>
      <vt:lpstr>Office 主题​​</vt:lpstr>
      <vt:lpstr>1_Office 主题​​</vt:lpstr>
      <vt:lpstr>基于数据流的R1CS等价性检查与范式生成 开题报告</vt:lpstr>
      <vt:lpstr>目录</vt:lpstr>
      <vt:lpstr>研究目的与意义</vt:lpstr>
      <vt:lpstr>研究目的与意义</vt:lpstr>
      <vt:lpstr>研究目的与意义</vt:lpstr>
      <vt:lpstr>研究目的与意义</vt:lpstr>
      <vt:lpstr>预期进度</vt:lpstr>
      <vt:lpstr>参考文献</vt:lpstr>
      <vt:lpstr>参考文献</vt:lpstr>
      <vt:lpstr>预期研究结果</vt:lpstr>
      <vt:lpstr>预期研究成果</vt:lpstr>
      <vt:lpstr>目前工作</vt:lpstr>
      <vt:lpstr>目前工作</vt:lpstr>
      <vt:lpstr>目前工作</vt:lpstr>
      <vt:lpstr>计划进度安排</vt:lpstr>
      <vt:lpstr>计划进度安排</vt:lpstr>
      <vt:lpstr>感谢您的倾听!</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虚拟机隔离与安全</dc:title>
  <dc:creator>Xia Yubin</dc:creator>
  <cp:lastModifiedBy>施 宸昊</cp:lastModifiedBy>
  <cp:revision>2505</cp:revision>
  <cp:lastPrinted>2020-03-02T13:38:09Z</cp:lastPrinted>
  <dcterms:created xsi:type="dcterms:W3CDTF">2017-11-24T09:35:45Z</dcterms:created>
  <dcterms:modified xsi:type="dcterms:W3CDTF">2023-02-24T02:14:34Z</dcterms:modified>
</cp:coreProperties>
</file>