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17"/>
  </p:notesMasterIdLst>
  <p:sldIdLst>
    <p:sldId id="2345" r:id="rId4"/>
    <p:sldId id="2234" r:id="rId5"/>
    <p:sldId id="2618" r:id="rId6"/>
    <p:sldId id="2619" r:id="rId7"/>
    <p:sldId id="2620" r:id="rId8"/>
    <p:sldId id="2603" r:id="rId9"/>
    <p:sldId id="2617" r:id="rId10"/>
    <p:sldId id="2621" r:id="rId11"/>
    <p:sldId id="2615" r:id="rId12"/>
    <p:sldId id="2622" r:id="rId13"/>
    <p:sldId id="2623" r:id="rId14"/>
    <p:sldId id="2624" r:id="rId15"/>
    <p:sldId id="262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75791-964B-4C63-BFCE-0ED49BE326E8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6ACBB-0AD6-40A5-B5D5-F54294E7B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9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85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01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E9EDB-ABC6-076B-0BC7-7BB1CCA11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2414D9-211B-1785-B569-5BA6AA1B3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13397-66BC-D5FA-CDAD-79BC549A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419B2-39E6-7104-6EBC-6A437DB1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0DB06-4514-6BB0-F67F-71C4CD79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0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830E-6E05-4E31-0C92-DF33D46E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B76053-9890-8F98-12DE-25EFE80C4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4C94C-130E-5B6A-2831-836ED24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26181-ECC2-CDA4-48A4-198D6929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D6F13-0E0A-57F1-2DDF-EC1D2AA6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AA9D78-6F1D-B5A3-02F1-676B527FC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D174DD-6E2C-F012-2D0E-E627EFE64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D8045-CB6C-FB48-38D2-2AFD6FBD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22B01-43CC-1422-9ADD-13BC8D62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73397-4440-6588-5897-642BB425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19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528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92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08053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88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240702" y="526875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82251" y="708852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32797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82252" y="4693857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283034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528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C7A2471E-740E-BA4E-88ED-159BEFFBA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3379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12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8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-240702" y="526875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82251" y="708852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0CF62270-1F5D-424A-A45E-3A95F966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301232BB-776E-8442-BC68-451FF5E9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D65122C0-504F-FA46-B066-D8E22A26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56417E6E-741F-344B-92AB-FB18F831A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22262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82252" y="4693857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0867B0DC-E4F4-8D4C-B8A3-9ADD138A7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4654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97758-C2B6-179F-9BD3-2256A6C0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6FBA-DBCD-37E7-FAEF-671B669E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8835B-FD9F-8270-45F5-59E93168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A12FF-FE00-E754-2B6A-8EB30176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885C9-C108-2704-13F2-F6669388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806CF-CFA8-2E05-A8D5-3CDFE1C0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AD9CB-6608-9C29-5B7D-9B076316E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0B5F4-2A67-340B-06CB-A3B27495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44678-8CAE-18BE-62B8-688ADB2A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A1E8E-3C1B-7B99-139C-0AB2AA0F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1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141FD-451B-463B-251A-8DAA7E12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EBCA9-2346-66DA-DC40-54B1F733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F4695-B7B8-B873-8204-8437058D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DF3EBC-098B-2860-D207-9947CE33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6DEDC-55F2-A3EB-2366-9AC09F2B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C0FD7-6D25-28AB-12C8-FD731B3B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1FC91-44D4-C00B-B671-AFF72CAD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26C01-7B4C-9E0D-D8B9-A4CAB09C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8A0DA5-5515-F7A3-8210-A992B561F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614C85-66C4-419E-6510-8E4EC7088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F3469F-9DC6-80A4-FC8C-06368D518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A3F1F1-4CD0-BEAF-7E38-7E6347C9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071BFA-6B43-4D51-B886-57A4B818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A35710-41CF-D49D-91B7-0BBCE978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3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C704A-0A2A-EC71-4F3A-BB1642CD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621E76-FCCE-7E7D-3ECF-F08F215F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33D7EA-92CB-B431-EA01-ABC28187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508A11-5BC6-DA78-E381-69B6E7E8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0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704D20-74DA-0B43-94F1-4F0936FE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B27B8F-AFF9-D2A0-18E1-97F6C3F6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FA377-A1C0-36E2-39CB-34510973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0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3132-07F3-27F7-9B90-2104FB58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48921-96BB-0DDA-27EA-054A7040D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3A15A-CF4A-7D56-62A1-8BEF91DD2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9C2AA-F7AE-D495-ED16-A9265555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76FAA-1789-0526-FA25-E138EEDB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EB492-22AF-C541-8026-3BD3AF15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4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BC213-4D2B-415A-73A8-13667780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14F230-0FC3-5B56-0E67-BEF39A4EC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9D618B-1836-403A-5386-E8635DCF7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F9330-C015-503E-BF27-7FABB658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DAC76-38C5-1E0B-C959-162ABA72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C2EC1-27F1-0970-3504-C31CDDBF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494D9B-14CD-946B-D925-B5C619EF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85F57D-4D3A-D3FF-AA0B-C4D66E5A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C41CE-A903-C655-0D37-2717A4EDF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42E6-B216-4592-8AF3-2B42AC14DDD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CDB39-BA89-9FE3-E02F-814312C98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AB9CA-A8B4-BE91-20B9-E2296CCFC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89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itchFamily="34" charset="0"/>
        <a:buChar char="•"/>
        <a:defRPr sz="312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3184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CDE64A05-89A2-754D-BA16-BDBB64F49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0775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itchFamily="34" charset="0"/>
        <a:buChar char="•"/>
        <a:defRPr sz="312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1sc/R1CS-normal-form-generator" TargetMode="Externa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2065196"/>
            <a:ext cx="9326880" cy="14700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600" dirty="0"/>
              <a:t>基于数据流的</a:t>
            </a:r>
            <a:r>
              <a:rPr kumimoji="1" lang="en-US" altLang="zh-CN" sz="3600" dirty="0"/>
              <a:t>R1CS</a:t>
            </a:r>
            <a:r>
              <a:rPr kumimoji="1" lang="zh-CN" altLang="en-US" sz="3600" dirty="0"/>
              <a:t>等价性检查与范式生成</a:t>
            </a:r>
            <a:br>
              <a:rPr kumimoji="1" lang="en-US" altLang="zh-CN" sz="3600" dirty="0"/>
            </a:br>
            <a:r>
              <a:rPr kumimoji="1" lang="zh-CN" altLang="en-US" sz="3600" dirty="0"/>
              <a:t>进度报告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4094834"/>
            <a:ext cx="9326880" cy="14700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1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 </a:t>
            </a:r>
            <a:r>
              <a:rPr kumimoji="1" lang="zh-CN" altLang="en-US" sz="21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施宸昊</a:t>
            </a:r>
            <a:endParaRPr kumimoji="1" lang="en-US" altLang="zh-CN" sz="21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kumimoji="1" lang="en-US" altLang="zh-CN" sz="21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8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第二阶段</a:t>
            </a:r>
            <a:r>
              <a:rPr kumimoji="1" lang="en-US" altLang="zh-CN" dirty="0"/>
              <a:t>: </a:t>
            </a:r>
            <a:r>
              <a:rPr kumimoji="1" lang="zh-CN" altLang="en-US" dirty="0"/>
              <a:t>数据流树的建立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EB648DB9-04AF-7B4D-A50C-D5002B6028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4939" y="1600203"/>
                <a:ext cx="9875520" cy="4756153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400" dirty="0"/>
                  <a:t>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2400" i="1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+5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=35</m:t>
                    </m:r>
                  </m:oMath>
                </a14:m>
                <a:r>
                  <a:rPr kumimoji="1" lang="zh-CN" altLang="en-US" sz="2400" dirty="0"/>
                  <a:t>为例</a:t>
                </a:r>
                <a:r>
                  <a:rPr kumimoji="1" lang="en-US" altLang="zh-CN" sz="2400" dirty="0"/>
                  <a:t>:</a:t>
                </a:r>
              </a:p>
              <a:p>
                <a:pPr lvl="1"/>
                <a:endParaRPr kumimoji="1" lang="en-US" altLang="zh-CN" sz="2160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EB648DB9-04AF-7B4D-A50C-D5002B602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4939" y="1600203"/>
                <a:ext cx="9875520" cy="4756153"/>
              </a:xfrm>
              <a:blipFill>
                <a:blip r:embed="rId2"/>
                <a:stretch>
                  <a:fillRect l="-864" t="-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386BC2F0-101E-4643-3027-81852E9C5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130" y="2219449"/>
            <a:ext cx="4366870" cy="10974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25E0A1-1C2C-6382-9B82-4574B1797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302" y="2223067"/>
            <a:ext cx="4412596" cy="93739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8CD4A9B-104A-7C55-332E-67094AC36DEB}"/>
              </a:ext>
            </a:extLst>
          </p:cNvPr>
          <p:cNvSpPr/>
          <p:nvPr/>
        </p:nvSpPr>
        <p:spPr bwMode="auto">
          <a:xfrm>
            <a:off x="1831939" y="5355292"/>
            <a:ext cx="9128520" cy="1534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1280" tIns="35640" rIns="71280" bIns="356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055035">
              <a:defRPr/>
            </a:pPr>
            <a:r>
              <a:rPr kumimoji="1" lang="zh-CN" altLang="en-US" sz="288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可以做到两组数据流数只有中间变量的</a:t>
            </a:r>
            <a:r>
              <a:rPr kumimoji="1" lang="en-US" altLang="zh-CN" sz="288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kumimoji="1" lang="zh-CN" altLang="en-US" sz="288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属性不同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AB004BD-C6A8-78BC-FD29-C68999A52CC2}"/>
              </a:ext>
            </a:extLst>
          </p:cNvPr>
          <p:cNvGrpSpPr/>
          <p:nvPr/>
        </p:nvGrpSpPr>
        <p:grpSpPr>
          <a:xfrm>
            <a:off x="2177681" y="3705728"/>
            <a:ext cx="3473964" cy="1909010"/>
            <a:chOff x="1690107" y="1909011"/>
            <a:chExt cx="3469767" cy="2499727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5B366491-AEBE-D2D9-F6A6-85174E4B1C9B}"/>
                </a:ext>
              </a:extLst>
            </p:cNvPr>
            <p:cNvSpPr/>
            <p:nvPr/>
          </p:nvSpPr>
          <p:spPr>
            <a:xfrm>
              <a:off x="1690107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B9AA4B7-89D8-7538-5922-E86CCB7426A7}"/>
                </a:ext>
              </a:extLst>
            </p:cNvPr>
            <p:cNvSpPr/>
            <p:nvPr/>
          </p:nvSpPr>
          <p:spPr>
            <a:xfrm>
              <a:off x="1703875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X_2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EE7079E-07E5-41DA-CA78-07475F96BB56}"/>
                </a:ext>
              </a:extLst>
            </p:cNvPr>
            <p:cNvSpPr/>
            <p:nvPr/>
          </p:nvSpPr>
          <p:spPr>
            <a:xfrm>
              <a:off x="2999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X_3</a:t>
              </a:r>
              <a:endParaRPr lang="zh-CN" altLang="en-US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3BC0478A-258B-5F1D-8445-EDFFEB3BB8FC}"/>
                </a:ext>
              </a:extLst>
            </p:cNvPr>
            <p:cNvSpPr/>
            <p:nvPr/>
          </p:nvSpPr>
          <p:spPr>
            <a:xfrm>
              <a:off x="2999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X_4</a:t>
              </a:r>
              <a:endParaRPr lang="zh-CN" altLang="en-US" dirty="0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7BFDA06-B409-9BA6-AD8A-B251095B1946}"/>
                </a:ext>
              </a:extLst>
            </p:cNvPr>
            <p:cNvSpPr/>
            <p:nvPr/>
          </p:nvSpPr>
          <p:spPr>
            <a:xfrm>
              <a:off x="4295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~one</a:t>
              </a:r>
            </a:p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3CF85B3C-1985-A1A2-98B2-15887B9FC8A0}"/>
                </a:ext>
              </a:extLst>
            </p:cNvPr>
            <p:cNvSpPr/>
            <p:nvPr/>
          </p:nvSpPr>
          <p:spPr>
            <a:xfrm>
              <a:off x="4295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~out</a:t>
              </a:r>
              <a:endParaRPr lang="zh-CN" altLang="en-US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3D78A90-F2E9-400F-23E5-7664A69B6EEB}"/>
                </a:ext>
              </a:extLst>
            </p:cNvPr>
            <p:cNvCxnSpPr>
              <a:cxnSpLocks/>
              <a:stCxn id="23" idx="0"/>
              <a:endCxn id="24" idx="2"/>
            </p:cNvCxnSpPr>
            <p:nvPr/>
          </p:nvCxnSpPr>
          <p:spPr>
            <a:xfrm flipV="1">
              <a:off x="2122107" y="2989011"/>
              <a:ext cx="13768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F8C5008-80E9-1D63-1FEB-8FA04A34A816}"/>
                </a:ext>
              </a:extLst>
            </p:cNvPr>
            <p:cNvCxnSpPr>
              <a:stCxn id="23" idx="3"/>
              <a:endCxn id="25" idx="1"/>
            </p:cNvCxnSpPr>
            <p:nvPr/>
          </p:nvCxnSpPr>
          <p:spPr>
            <a:xfrm flipV="1">
              <a:off x="2554107" y="2449011"/>
              <a:ext cx="445767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73F39AF-4274-AB87-DB39-48B771A49810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2567875" y="2449011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CC526FD-566F-B52D-EF07-22E39684620C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3431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9F08FCA-0D46-A211-D2E7-CA68DFA013E9}"/>
                </a:ext>
              </a:extLst>
            </p:cNvPr>
            <p:cNvCxnSpPr>
              <a:stCxn id="23" idx="3"/>
              <a:endCxn id="26" idx="1"/>
            </p:cNvCxnSpPr>
            <p:nvPr/>
          </p:nvCxnSpPr>
          <p:spPr>
            <a:xfrm>
              <a:off x="2554107" y="3868738"/>
              <a:ext cx="445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33506D2-7EA7-88BB-59E2-C4746A015A5A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4727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7D8E7EF-EB9B-A83F-FD18-1690FFDCBDD1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3863874" y="3868738"/>
              <a:ext cx="43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CD48C01-38D4-111F-E7F2-3D58726F17DF}"/>
              </a:ext>
            </a:extLst>
          </p:cNvPr>
          <p:cNvGrpSpPr/>
          <p:nvPr/>
        </p:nvGrpSpPr>
        <p:grpSpPr>
          <a:xfrm>
            <a:off x="7002717" y="3705728"/>
            <a:ext cx="3617151" cy="1909010"/>
            <a:chOff x="1690107" y="1909011"/>
            <a:chExt cx="3469767" cy="2499727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858119B5-497E-0051-A28B-9256FFDD7B6F}"/>
                </a:ext>
              </a:extLst>
            </p:cNvPr>
            <p:cNvSpPr/>
            <p:nvPr/>
          </p:nvSpPr>
          <p:spPr>
            <a:xfrm>
              <a:off x="1690107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7283D889-CA6F-F41F-B539-2B6DBDB0CF57}"/>
                </a:ext>
              </a:extLst>
            </p:cNvPr>
            <p:cNvSpPr/>
            <p:nvPr/>
          </p:nvSpPr>
          <p:spPr>
            <a:xfrm>
              <a:off x="1703875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X_2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AE759BD0-F8AC-C218-3F1C-88B9DB8735E0}"/>
                </a:ext>
              </a:extLst>
            </p:cNvPr>
            <p:cNvSpPr/>
            <p:nvPr/>
          </p:nvSpPr>
          <p:spPr>
            <a:xfrm>
              <a:off x="2999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_</a:t>
              </a:r>
              <a:endParaRPr lang="zh-CN" altLang="en-US" dirty="0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661DD4C1-CE05-29C5-082D-8440F60ACF31}"/>
                </a:ext>
              </a:extLst>
            </p:cNvPr>
            <p:cNvSpPr/>
            <p:nvPr/>
          </p:nvSpPr>
          <p:spPr>
            <a:xfrm>
              <a:off x="2999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_</a:t>
              </a:r>
              <a:endParaRPr lang="zh-CN" altLang="en-US" dirty="0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E5455F33-1089-42E9-4A66-EC5E8B56F802}"/>
                </a:ext>
              </a:extLst>
            </p:cNvPr>
            <p:cNvSpPr/>
            <p:nvPr/>
          </p:nvSpPr>
          <p:spPr>
            <a:xfrm>
              <a:off x="4295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~one</a:t>
              </a:r>
            </a:p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A3A6F339-C969-891D-35E5-551B2E883E26}"/>
                </a:ext>
              </a:extLst>
            </p:cNvPr>
            <p:cNvSpPr/>
            <p:nvPr/>
          </p:nvSpPr>
          <p:spPr>
            <a:xfrm>
              <a:off x="4295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~out</a:t>
              </a:r>
              <a:endParaRPr lang="zh-CN" altLang="en-US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15371DD-2255-C369-3087-AA1243C070E7}"/>
                </a:ext>
              </a:extLst>
            </p:cNvPr>
            <p:cNvCxnSpPr>
              <a:cxnSpLocks/>
              <a:stCxn id="37" idx="0"/>
              <a:endCxn id="38" idx="2"/>
            </p:cNvCxnSpPr>
            <p:nvPr/>
          </p:nvCxnSpPr>
          <p:spPr>
            <a:xfrm flipV="1">
              <a:off x="2122107" y="2989011"/>
              <a:ext cx="13768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CF98008-ACF2-AACA-024D-3B2A52D86369}"/>
                </a:ext>
              </a:extLst>
            </p:cNvPr>
            <p:cNvCxnSpPr>
              <a:stCxn id="37" idx="3"/>
              <a:endCxn id="39" idx="1"/>
            </p:cNvCxnSpPr>
            <p:nvPr/>
          </p:nvCxnSpPr>
          <p:spPr>
            <a:xfrm flipV="1">
              <a:off x="2554107" y="2449011"/>
              <a:ext cx="445767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CB68EB7-C4FA-4365-A939-6AB076E1726E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2567875" y="2449011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048B28D-4696-27CD-51E7-A99CDAE393A5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>
              <a:off x="3431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621EED2-64FA-D87D-8DB2-9A5F1EACA4DD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>
            <a:xfrm>
              <a:off x="2554107" y="3868738"/>
              <a:ext cx="445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9A18D1F-7076-57CA-E7EB-5067680C9FC3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>
            <a:xfrm>
              <a:off x="4727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A76F48F-B963-969B-3B25-1A84971AAD89}"/>
                </a:ext>
              </a:extLst>
            </p:cNvPr>
            <p:cNvCxnSpPr>
              <a:stCxn id="40" idx="3"/>
              <a:endCxn id="42" idx="1"/>
            </p:cNvCxnSpPr>
            <p:nvPr/>
          </p:nvCxnSpPr>
          <p:spPr>
            <a:xfrm>
              <a:off x="3863874" y="3868738"/>
              <a:ext cx="43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09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第三阶段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5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7212-F12A-D74A-92BD-E30CFBD4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第三阶段</a:t>
            </a:r>
            <a:r>
              <a:rPr kumimoji="1" lang="en-US" altLang="zh-CN" dirty="0"/>
              <a:t>: R1CS</a:t>
            </a:r>
            <a:r>
              <a:rPr kumimoji="1" lang="zh-CN" altLang="en-US" dirty="0"/>
              <a:t>约束生成算法设计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7D179-7F37-624E-B49F-315DCC65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zh-CN" altLang="en-US" sz="2880" dirty="0"/>
              <a:t>上一阶段构造出的语法树的本质上</a:t>
            </a:r>
            <a:r>
              <a:rPr kumimoji="1" lang="en-US" altLang="zh-CN" sz="2880" dirty="0"/>
              <a:t>,</a:t>
            </a:r>
            <a:r>
              <a:rPr kumimoji="1" lang="zh-CN" altLang="en-US" sz="2880" dirty="0"/>
              <a:t> 是几个有公用节点的算式树的集合</a:t>
            </a:r>
            <a:endParaRPr kumimoji="1" lang="en-US" altLang="zh-CN" sz="2880" dirty="0"/>
          </a:p>
          <a:p>
            <a:pPr marL="0" indent="0">
              <a:buNone/>
            </a:pPr>
            <a:endParaRPr kumimoji="1" lang="en-US" altLang="zh-CN" sz="2880" dirty="0"/>
          </a:p>
          <a:p>
            <a:pPr marL="0" indent="0">
              <a:buNone/>
            </a:pPr>
            <a:r>
              <a:rPr kumimoji="1" lang="zh-CN" altLang="en-US" sz="2400" dirty="0"/>
              <a:t>两种思路</a:t>
            </a:r>
            <a:r>
              <a:rPr kumimoji="1" lang="en-US" altLang="zh-CN" sz="2400" dirty="0"/>
              <a:t>:</a:t>
            </a:r>
          </a:p>
          <a:p>
            <a:pPr marL="457200" indent="-457200">
              <a:buAutoNum type="arabicPeriod"/>
            </a:pPr>
            <a:r>
              <a:rPr kumimoji="1" lang="zh-CN" altLang="en-US" sz="2400" dirty="0"/>
              <a:t>参考编译原理中</a:t>
            </a:r>
            <a:r>
              <a:rPr kumimoji="1" lang="en-US" altLang="zh-CN" sz="2400" dirty="0"/>
              <a:t>IR-Tree</a:t>
            </a:r>
            <a:r>
              <a:rPr kumimoji="1" lang="zh-CN" altLang="en-US" sz="2400" dirty="0"/>
              <a:t>到汇编语言语法树的转换中瓦片选取的步骤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实现一个多路并进的贪心算法</a:t>
            </a:r>
            <a:endParaRPr kumimoji="1" lang="en-US" altLang="zh-CN" sz="2400" dirty="0"/>
          </a:p>
          <a:p>
            <a:pPr marL="457200" indent="-457200">
              <a:buAutoNum type="arabicPeriod"/>
            </a:pPr>
            <a:r>
              <a:rPr kumimoji="1" lang="zh-CN" altLang="en-US" sz="2400" dirty="0"/>
              <a:t>先将公用节点提取出来化作约束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将语法树退化至普通的算式树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仍在实现中</a:t>
            </a:r>
            <a:r>
              <a:rPr kumimoji="1" lang="en-US" altLang="zh-CN" sz="2400" dirty="0"/>
              <a:t>…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 err="1"/>
              <a:t>Github</a:t>
            </a:r>
            <a:r>
              <a:rPr kumimoji="1" lang="zh-CN" altLang="en-US" sz="2400" dirty="0"/>
              <a:t>仓库</a:t>
            </a:r>
            <a:r>
              <a:rPr kumimoji="1" lang="en-US" altLang="zh-CN" sz="2400" dirty="0"/>
              <a:t>: </a:t>
            </a:r>
            <a:r>
              <a:rPr lang="en-US" altLang="zh-CN" sz="2400" dirty="0">
                <a:hlinkClick r:id="rId2"/>
              </a:rPr>
              <a:t>Ash1sc/R1CS-normal-form-generator (github.com)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88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8E478-06E9-5246-A637-C9DCE4E6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12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5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感谢您的倾听</a:t>
            </a:r>
            <a:r>
              <a:rPr kumimoji="1" lang="en-US" altLang="zh-CN" b="1" dirty="0"/>
              <a:t>!</a:t>
            </a:r>
            <a:endParaRPr kumimoji="1" lang="zh-CN" altLang="en-US" b="1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63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D6E33-0E6E-AA4B-A39D-011517B2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4639"/>
            <a:ext cx="9875520" cy="1080530"/>
          </a:xfrm>
        </p:spPr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56ACA-3890-6646-973B-54397C20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3440" y="6356355"/>
            <a:ext cx="2560320" cy="365125"/>
          </a:xfrm>
        </p:spPr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066F415-CE51-3EEF-963C-0EDF66E65B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8240" y="1600200"/>
            <a:ext cx="9875520" cy="2709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80" dirty="0"/>
              <a:t>预期进度</a:t>
            </a:r>
            <a:endParaRPr kumimoji="1" lang="en-US" altLang="zh-CN" sz="2880" dirty="0"/>
          </a:p>
          <a:p>
            <a:r>
              <a:rPr kumimoji="1" lang="zh-CN" altLang="en-US" sz="2880" dirty="0"/>
              <a:t>第一阶段</a:t>
            </a:r>
            <a:endParaRPr kumimoji="1" lang="en-US" altLang="zh-CN" sz="2880" dirty="0"/>
          </a:p>
          <a:p>
            <a:r>
              <a:rPr kumimoji="1" lang="zh-CN" altLang="en-US" sz="2880" dirty="0"/>
              <a:t>第二阶段</a:t>
            </a:r>
            <a:endParaRPr kumimoji="1" lang="en-US" altLang="zh-CN" sz="2880" dirty="0"/>
          </a:p>
          <a:p>
            <a:r>
              <a:rPr kumimoji="1" lang="zh-CN" altLang="en-US" sz="2880" dirty="0"/>
              <a:t>第三阶段</a:t>
            </a:r>
            <a:endParaRPr kumimoji="1" lang="en-US" altLang="zh-CN" sz="2880" dirty="0"/>
          </a:p>
        </p:txBody>
      </p:sp>
    </p:spTree>
    <p:extLst>
      <p:ext uri="{BB962C8B-B14F-4D97-AF65-F5344CB8AC3E}">
        <p14:creationId xmlns:p14="http://schemas.microsoft.com/office/powerpoint/2010/main" val="312445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预期进度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09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7212-F12A-D74A-92BD-E30CFBD4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预期进度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8E478-06E9-5246-A637-C9DCE4E6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C434E3A-1C7E-3BC6-82CE-DF23BDA4A6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8240" y="1600200"/>
          <a:ext cx="9875520" cy="439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34">
                  <a:extLst>
                    <a:ext uri="{9D8B030D-6E8A-4147-A177-3AD203B41FA5}">
                      <a16:colId xmlns:a16="http://schemas.microsoft.com/office/drawing/2014/main" val="39694728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3797062645"/>
                    </a:ext>
                  </a:extLst>
                </a:gridCol>
                <a:gridCol w="1987421">
                  <a:extLst>
                    <a:ext uri="{9D8B030D-6E8A-4147-A177-3AD203B41FA5}">
                      <a16:colId xmlns:a16="http://schemas.microsoft.com/office/drawing/2014/main" val="368964166"/>
                    </a:ext>
                  </a:extLst>
                </a:gridCol>
                <a:gridCol w="4246483">
                  <a:extLst>
                    <a:ext uri="{9D8B030D-6E8A-4147-A177-3AD203B41FA5}">
                      <a16:colId xmlns:a16="http://schemas.microsoft.com/office/drawing/2014/main" val="224139414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阶段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开始时间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结束时间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目标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084660440"/>
                  </a:ext>
                </a:extLst>
              </a:tr>
              <a:tr h="1024128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初期了解</a:t>
                      </a: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2023.1.15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2023.2.5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初步了解</a:t>
                      </a:r>
                      <a:r>
                        <a:rPr kumimoji="1" lang="en-US" sz="17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Circom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的相关背景知识，调研主流编译器，总结等价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约束生成的规律。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3853836478"/>
                  </a:ext>
                </a:extLst>
              </a:tr>
              <a:tr h="1024128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整体设计</a:t>
                      </a:r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2023.2.5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2023.2.26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查阅相关文献和外文资料，熟悉数据流图的特点，设计数据流图表达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中的数据关系。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85002545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整体设计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2023.2.26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2023.3.19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制定根据数据流图生成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范式的规则。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3939059247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实际操作及编程</a:t>
                      </a: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2023.3.19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2023.4.9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设计并完成范式生成的算法，使之能够正确运行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49808298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论文撰写</a:t>
                      </a: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2023.4.9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2023.5.5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毕业论文的撰写、修改以及完善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348033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85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第一阶段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96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7212-F12A-D74A-92BD-E30CFBD4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第一阶段</a:t>
            </a:r>
            <a:r>
              <a:rPr kumimoji="1" lang="en-US" altLang="zh-CN" dirty="0"/>
              <a:t>: </a:t>
            </a:r>
            <a:r>
              <a:rPr kumimoji="1" lang="zh-CN" altLang="en-US" dirty="0"/>
              <a:t>相关情况调研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7D179-7F37-624E-B49F-315DCC65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CN" altLang="en-US" sz="2880" dirty="0"/>
              <a:t>阅读了</a:t>
            </a:r>
            <a:r>
              <a:rPr kumimoji="1" lang="en-US" altLang="zh-CN" sz="2880" dirty="0" err="1"/>
              <a:t>circom</a:t>
            </a:r>
            <a:r>
              <a:rPr kumimoji="1" lang="zh-CN" altLang="en-US" sz="2880" dirty="0"/>
              <a:t>编译器相关的论文</a:t>
            </a:r>
            <a:r>
              <a:rPr kumimoji="1" lang="en-US" altLang="zh-CN" sz="2880" dirty="0"/>
              <a:t>, </a:t>
            </a:r>
            <a:r>
              <a:rPr kumimoji="1" lang="zh-CN" altLang="en-US" sz="2880" dirty="0"/>
              <a:t>文档以及部分源码</a:t>
            </a:r>
            <a:r>
              <a:rPr kumimoji="1" lang="en-US" altLang="zh-CN" sz="2880" dirty="0"/>
              <a:t>, </a:t>
            </a:r>
            <a:r>
              <a:rPr kumimoji="1" lang="zh-CN" altLang="en-US" sz="2880" dirty="0"/>
              <a:t>了解了</a:t>
            </a:r>
            <a:r>
              <a:rPr kumimoji="1" lang="en-US" altLang="zh-CN" sz="2880" dirty="0"/>
              <a:t>R1CS</a:t>
            </a:r>
            <a:r>
              <a:rPr kumimoji="1" lang="zh-CN" altLang="en-US" sz="2880" dirty="0"/>
              <a:t>约束生成的主要过程</a:t>
            </a:r>
            <a:r>
              <a:rPr kumimoji="1" lang="en-US" altLang="zh-CN" sz="2880" dirty="0"/>
              <a:t>:</a:t>
            </a:r>
          </a:p>
          <a:p>
            <a:pPr marL="0" indent="0">
              <a:buNone/>
            </a:pPr>
            <a:endParaRPr kumimoji="1" lang="en-US" altLang="zh-CN" sz="2880" dirty="0"/>
          </a:p>
          <a:p>
            <a:pPr marL="0" indent="0">
              <a:buNone/>
            </a:pPr>
            <a:r>
              <a:rPr kumimoji="1" lang="zh-CN" altLang="en-US" sz="2880" dirty="0"/>
              <a:t>生成过程经过两次遍历</a:t>
            </a:r>
            <a:r>
              <a:rPr kumimoji="1" lang="en-US" altLang="zh-CN" sz="2880" dirty="0"/>
              <a:t>:</a:t>
            </a:r>
          </a:p>
          <a:p>
            <a:pPr lvl="1"/>
            <a:r>
              <a:rPr lang="zh-CN" altLang="en-US" sz="3120" dirty="0">
                <a:latin typeface="+mn-ea"/>
              </a:rPr>
              <a:t>第一次</a:t>
            </a:r>
            <a:endParaRPr lang="en-US" altLang="zh-CN" sz="3120" dirty="0">
              <a:latin typeface="+mn-ea"/>
            </a:endParaRPr>
          </a:p>
          <a:p>
            <a:pPr marL="548640" lvl="1" indent="0">
              <a:buNone/>
            </a:pPr>
            <a:r>
              <a:rPr lang="en-US" altLang="zh-CN" sz="3120" dirty="0">
                <a:latin typeface="+mn-ea"/>
              </a:rPr>
              <a:t>	</a:t>
            </a:r>
            <a:r>
              <a:rPr lang="zh-CN" altLang="en-US" sz="3120" dirty="0">
                <a:latin typeface="+mn-ea"/>
              </a:rPr>
              <a:t>遍历各约束并在单个约束内部进行简单的合并</a:t>
            </a:r>
            <a:endParaRPr lang="en-US" altLang="zh-CN" sz="3120" dirty="0">
              <a:latin typeface="+mn-ea"/>
            </a:endParaRPr>
          </a:p>
          <a:p>
            <a:pPr marL="548640" lvl="1" indent="0">
              <a:buNone/>
            </a:pPr>
            <a:endParaRPr lang="en-US" altLang="zh-CN" sz="3120" dirty="0">
              <a:latin typeface="+mn-ea"/>
            </a:endParaRPr>
          </a:p>
          <a:p>
            <a:pPr lvl="1"/>
            <a:r>
              <a:rPr lang="zh-CN" altLang="en-US" sz="3120" dirty="0">
                <a:latin typeface="+mn-ea"/>
              </a:rPr>
              <a:t>第二次</a:t>
            </a:r>
            <a:endParaRPr lang="en-US" altLang="zh-CN" sz="3120" dirty="0">
              <a:latin typeface="+mn-ea"/>
            </a:endParaRPr>
          </a:p>
          <a:p>
            <a:pPr marL="548640" lvl="1" indent="0">
              <a:buNone/>
            </a:pPr>
            <a:r>
              <a:rPr lang="en-US" altLang="zh-CN" sz="3120" dirty="0">
                <a:latin typeface="+mn-ea"/>
              </a:rPr>
              <a:t>	</a:t>
            </a:r>
            <a:r>
              <a:rPr lang="zh-CN" altLang="en-US" sz="3120" dirty="0">
                <a:latin typeface="+mn-ea"/>
              </a:rPr>
              <a:t>在约束间进行化简和合并</a:t>
            </a:r>
            <a:endParaRPr lang="en-US" altLang="zh-CN" sz="3120" dirty="0">
              <a:latin typeface="+mn-ea"/>
            </a:endParaRPr>
          </a:p>
          <a:p>
            <a:pPr marL="548640" lvl="1" indent="0">
              <a:buNone/>
            </a:pPr>
            <a:endParaRPr kumimoji="1"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8E478-06E9-5246-A637-C9DCE4E6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2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第一阶段</a:t>
            </a:r>
            <a:r>
              <a:rPr kumimoji="1" lang="en-US" altLang="zh-CN" dirty="0"/>
              <a:t>: </a:t>
            </a:r>
            <a:r>
              <a:rPr kumimoji="1" lang="zh-CN" altLang="en-US" dirty="0"/>
              <a:t>相关情况调研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600201"/>
            <a:ext cx="9875520" cy="475615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280" dirty="0"/>
              <a:t>三个问题</a:t>
            </a:r>
            <a:endParaRPr kumimoji="1" lang="en-US" altLang="zh-CN" sz="2280" dirty="0"/>
          </a:p>
          <a:p>
            <a:pPr lvl="1"/>
            <a:r>
              <a:rPr kumimoji="1" lang="zh-CN" altLang="en-US" sz="2000" dirty="0"/>
              <a:t>约束表示问题</a:t>
            </a:r>
            <a:endParaRPr kumimoji="1" lang="en-US" altLang="zh-CN" sz="2000" dirty="0"/>
          </a:p>
          <a:p>
            <a:pPr lvl="2"/>
            <a:r>
              <a:rPr kumimoji="1" lang="zh-CN" altLang="en-US" sz="2000" dirty="0"/>
              <a:t>结合律的分解</a:t>
            </a:r>
            <a:endParaRPr kumimoji="1" lang="en-US" altLang="zh-CN" sz="2000" dirty="0"/>
          </a:p>
          <a:p>
            <a:pPr lvl="2"/>
            <a:r>
              <a:rPr kumimoji="1" lang="zh-CN" altLang="en-US" sz="2000" dirty="0"/>
              <a:t>第一次循环中化简的不到位</a:t>
            </a:r>
            <a:endParaRPr kumimoji="1" lang="en-US" altLang="zh-CN" sz="1560" dirty="0"/>
          </a:p>
          <a:p>
            <a:pPr lvl="1"/>
            <a:r>
              <a:rPr kumimoji="1" lang="zh-CN" altLang="en-US" sz="2040" dirty="0"/>
              <a:t>合并问题</a:t>
            </a:r>
            <a:endParaRPr kumimoji="1" lang="en-US" altLang="zh-CN" sz="2040" dirty="0"/>
          </a:p>
          <a:p>
            <a:pPr marL="548640" lvl="1" indent="0">
              <a:buNone/>
            </a:pPr>
            <a:r>
              <a:rPr kumimoji="1" lang="en-US" altLang="zh-CN" sz="2040" dirty="0"/>
              <a:t>	</a:t>
            </a:r>
            <a:r>
              <a:rPr kumimoji="1" lang="zh-CN" altLang="en-US" sz="2040" dirty="0"/>
              <a:t>例</a:t>
            </a:r>
            <a:r>
              <a:rPr kumimoji="1" lang="en-US" altLang="zh-CN" sz="2040" dirty="0"/>
              <a:t>: a * b ==&gt; c, d * e </a:t>
            </a:r>
            <a:r>
              <a:rPr kumimoji="1" lang="en-US" altLang="zh-CN" sz="2040" dirty="0">
                <a:sym typeface="Wingdings" panose="05000000000000000000" pitchFamily="2" charset="2"/>
              </a:rPr>
              <a:t>==&gt; f, c + f ==&gt; g</a:t>
            </a:r>
          </a:p>
          <a:p>
            <a:pPr lvl="3"/>
            <a:r>
              <a:rPr kumimoji="1" lang="zh-CN" altLang="en-US" sz="2000" dirty="0">
                <a:sym typeface="Wingdings" panose="05000000000000000000" pitchFamily="2" charset="2"/>
              </a:rPr>
              <a:t>在编译器中</a:t>
            </a:r>
            <a:r>
              <a:rPr kumimoji="1" lang="en-US" altLang="zh-CN" sz="2000" dirty="0">
                <a:sym typeface="Wingdings" panose="05000000000000000000" pitchFamily="2" charset="2"/>
              </a:rPr>
              <a:t>, </a:t>
            </a:r>
            <a:r>
              <a:rPr kumimoji="1" lang="zh-CN" altLang="en-US" sz="2000" dirty="0">
                <a:sym typeface="Wingdings" panose="05000000000000000000" pitchFamily="2" charset="2"/>
              </a:rPr>
              <a:t>谁先被定义就与谁合并</a:t>
            </a:r>
            <a:endParaRPr kumimoji="1" lang="en-US" altLang="zh-CN" sz="2000" dirty="0">
              <a:sym typeface="Wingdings" panose="05000000000000000000" pitchFamily="2" charset="2"/>
            </a:endParaRPr>
          </a:p>
          <a:p>
            <a:pPr lvl="3"/>
            <a:r>
              <a:rPr kumimoji="1" lang="zh-CN" altLang="en-US" sz="2000" dirty="0">
                <a:sym typeface="Wingdings" panose="05000000000000000000" pitchFamily="2" charset="2"/>
              </a:rPr>
              <a:t>需要从数据流中找出一个属性</a:t>
            </a:r>
            <a:r>
              <a:rPr kumimoji="1" lang="en-US" altLang="zh-CN" sz="2000" dirty="0">
                <a:sym typeface="Wingdings" panose="05000000000000000000" pitchFamily="2" charset="2"/>
              </a:rPr>
              <a:t>,</a:t>
            </a:r>
            <a:r>
              <a:rPr kumimoji="1" lang="zh-CN" altLang="en-US" sz="2000" dirty="0">
                <a:sym typeface="Wingdings" panose="05000000000000000000" pitchFamily="2" charset="2"/>
              </a:rPr>
              <a:t> 决定和谁合并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行列问题</a:t>
            </a:r>
            <a:endParaRPr kumimoji="1" lang="en-US" altLang="zh-CN" sz="2000" dirty="0"/>
          </a:p>
          <a:p>
            <a:pPr lvl="2"/>
            <a:r>
              <a:rPr kumimoji="1" lang="zh-CN" altLang="en-US" sz="2000" dirty="0"/>
              <a:t>对</a:t>
            </a:r>
            <a:r>
              <a:rPr kumimoji="1" lang="en-US" altLang="zh-CN" sz="2000" dirty="0"/>
              <a:t>a, b, c</a:t>
            </a:r>
            <a:r>
              <a:rPr kumimoji="1" lang="zh-CN" altLang="en-US" sz="2000" dirty="0"/>
              <a:t>矩阵同时进行行列变换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显然得到的约束组等价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需要对月数组中的变量和约束提出一种排序方式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0642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第二阶段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0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第二阶段</a:t>
            </a:r>
            <a:r>
              <a:rPr kumimoji="1" lang="en-US" altLang="zh-CN" dirty="0"/>
              <a:t>: </a:t>
            </a:r>
            <a:r>
              <a:rPr kumimoji="1" lang="zh-CN" altLang="en-US" dirty="0"/>
              <a:t>数据流树的建立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600201"/>
            <a:ext cx="9875520" cy="4756153"/>
          </a:xfrm>
        </p:spPr>
        <p:txBody>
          <a:bodyPr>
            <a:normAutofit/>
          </a:bodyPr>
          <a:lstStyle/>
          <a:p>
            <a:r>
              <a:rPr kumimoji="1" lang="zh-CN" altLang="en-US" sz="2160" dirty="0"/>
              <a:t>第一次尝试</a:t>
            </a:r>
            <a:r>
              <a:rPr kumimoji="1" lang="en-US" altLang="zh-CN" sz="2160" dirty="0"/>
              <a:t>: </a:t>
            </a:r>
            <a:r>
              <a:rPr kumimoji="1" lang="zh-CN" altLang="en-US" sz="2160" dirty="0"/>
              <a:t>将运算符和变量的</a:t>
            </a:r>
            <a:r>
              <a:rPr kumimoji="1" lang="en-US" altLang="zh-CN" sz="2160" dirty="0"/>
              <a:t>node</a:t>
            </a:r>
            <a:r>
              <a:rPr kumimoji="1" lang="zh-CN" altLang="en-US" sz="2160" dirty="0"/>
              <a:t>类型分开</a:t>
            </a:r>
            <a:endParaRPr kumimoji="1" lang="en-US" altLang="zh-CN" sz="2160" dirty="0"/>
          </a:p>
          <a:p>
            <a:pPr lvl="1"/>
            <a:r>
              <a:rPr kumimoji="1" lang="en-US" altLang="zh-CN" sz="1920" dirty="0"/>
              <a:t>R1CS</a:t>
            </a:r>
            <a:r>
              <a:rPr kumimoji="1" lang="zh-CN" altLang="en-US" sz="1920" dirty="0"/>
              <a:t>约束间合并方式不同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即当中间变量选取不同时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建立的数据流树不同</a:t>
            </a:r>
            <a:r>
              <a:rPr kumimoji="1" lang="en-US" altLang="zh-CN" sz="1920" dirty="0"/>
              <a:t> </a:t>
            </a:r>
          </a:p>
          <a:p>
            <a:pPr lvl="1"/>
            <a:r>
              <a:rPr kumimoji="1" lang="zh-CN" altLang="en-US" sz="1920" dirty="0"/>
              <a:t>树的结构复杂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导致需要考虑情况很多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算法实现较为复杂困难</a:t>
            </a:r>
          </a:p>
          <a:p>
            <a:r>
              <a:rPr kumimoji="1" lang="zh-CN" altLang="en-US" sz="2400" dirty="0"/>
              <a:t>第二次尝试</a:t>
            </a:r>
            <a:r>
              <a:rPr kumimoji="1" lang="en-US" altLang="zh-CN" sz="2400" dirty="0"/>
              <a:t>: </a:t>
            </a:r>
            <a:r>
              <a:rPr kumimoji="1" lang="zh-CN" altLang="en-US" sz="2400" dirty="0"/>
              <a:t>使用一种</a:t>
            </a:r>
            <a:r>
              <a:rPr kumimoji="1" lang="en-US" altLang="zh-CN" sz="2400" dirty="0"/>
              <a:t>node</a:t>
            </a:r>
          </a:p>
          <a:p>
            <a:pPr lvl="1"/>
            <a:r>
              <a:rPr kumimoji="1" lang="zh-CN" altLang="en-US" sz="2160" dirty="0"/>
              <a:t>使用</a:t>
            </a:r>
            <a:r>
              <a:rPr kumimoji="1" lang="en-US" altLang="zh-CN" sz="2160" dirty="0"/>
              <a:t>node id</a:t>
            </a:r>
            <a:r>
              <a:rPr kumimoji="1" lang="zh-CN" altLang="en-US" sz="2160" dirty="0"/>
              <a:t>标识</a:t>
            </a:r>
            <a:r>
              <a:rPr kumimoji="1" lang="en-US" altLang="zh-CN" sz="2160" dirty="0"/>
              <a:t>node</a:t>
            </a:r>
          </a:p>
          <a:p>
            <a:pPr lvl="1"/>
            <a:r>
              <a:rPr kumimoji="1" lang="en-US" altLang="zh-CN" sz="2160" dirty="0"/>
              <a:t>Node</a:t>
            </a:r>
            <a:r>
              <a:rPr kumimoji="1" lang="zh-CN" altLang="en-US" sz="2160" dirty="0"/>
              <a:t>中包含运算符信息</a:t>
            </a:r>
            <a:endParaRPr kumimoji="1" lang="en-US" altLang="zh-CN" sz="2160" dirty="0"/>
          </a:p>
          <a:p>
            <a:pPr marL="548640" lvl="1" indent="0">
              <a:buNone/>
            </a:pPr>
            <a:r>
              <a:rPr kumimoji="1" lang="zh-CN" altLang="en-US" sz="2160" dirty="0"/>
              <a:t>    以便查看其生成方式</a:t>
            </a:r>
            <a:endParaRPr kumimoji="1" lang="en-US" altLang="zh-CN" sz="2160" dirty="0"/>
          </a:p>
          <a:p>
            <a:pPr lvl="1"/>
            <a:endParaRPr kumimoji="1" lang="en-US" altLang="zh-CN" sz="216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EB431E-D581-B9E6-8545-BBCB98D3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62" y="3889035"/>
            <a:ext cx="589679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553</Words>
  <Application>Microsoft Office PowerPoint</Application>
  <PresentationFormat>宽屏</PresentationFormat>
  <Paragraphs>112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等线</vt:lpstr>
      <vt:lpstr>等线 Light</vt:lpstr>
      <vt:lpstr>Microsoft YaHei</vt:lpstr>
      <vt:lpstr>Microsoft YaHei</vt:lpstr>
      <vt:lpstr>Arial</vt:lpstr>
      <vt:lpstr>Calibri</vt:lpstr>
      <vt:lpstr>Cambria Math</vt:lpstr>
      <vt:lpstr>Office 主题​​</vt:lpstr>
      <vt:lpstr>1_Office 主题​​</vt:lpstr>
      <vt:lpstr>2_Office 主题​​</vt:lpstr>
      <vt:lpstr>基于数据流的R1CS等价性检查与范式生成 进度报告</vt:lpstr>
      <vt:lpstr>目录</vt:lpstr>
      <vt:lpstr>预期进度</vt:lpstr>
      <vt:lpstr>预期进度</vt:lpstr>
      <vt:lpstr>第一阶段</vt:lpstr>
      <vt:lpstr>第一阶段: 相关情况调研</vt:lpstr>
      <vt:lpstr>第一阶段: 相关情况调研</vt:lpstr>
      <vt:lpstr>第二阶段</vt:lpstr>
      <vt:lpstr>第二阶段: 数据流树的建立</vt:lpstr>
      <vt:lpstr>第二阶段: 数据流树的建立</vt:lpstr>
      <vt:lpstr>第三阶段</vt:lpstr>
      <vt:lpstr>第三阶段: R1CS约束生成算法设计</vt:lpstr>
      <vt:lpstr>感谢您的倾听!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基于数据流的R1CS等价性检查与范式生成 进度报告</dc:title>
  <dc:creator>施 宸昊</dc:creator>
  <cp:lastModifiedBy>施 宸昊</cp:lastModifiedBy>
  <cp:revision>3</cp:revision>
  <dcterms:created xsi:type="dcterms:W3CDTF">2023-02-24T01:29:49Z</dcterms:created>
  <dcterms:modified xsi:type="dcterms:W3CDTF">2023-02-26T02:15:23Z</dcterms:modified>
</cp:coreProperties>
</file>