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242" r:id="rId2"/>
    <p:sldId id="2240" r:id="rId3"/>
    <p:sldId id="1495" r:id="rId4"/>
    <p:sldId id="2255" r:id="rId5"/>
    <p:sldId id="2243" r:id="rId6"/>
    <p:sldId id="2244" r:id="rId7"/>
    <p:sldId id="2245" r:id="rId8"/>
    <p:sldId id="2246" r:id="rId9"/>
    <p:sldId id="2247" r:id="rId10"/>
    <p:sldId id="2260" r:id="rId11"/>
    <p:sldId id="2261" r:id="rId12"/>
    <p:sldId id="2249" r:id="rId13"/>
    <p:sldId id="2250" r:id="rId14"/>
    <p:sldId id="2252" r:id="rId15"/>
    <p:sldId id="2253" r:id="rId16"/>
    <p:sldId id="1459" r:id="rId17"/>
    <p:sldId id="2254" r:id="rId18"/>
    <p:sldId id="2257" r:id="rId19"/>
    <p:sldId id="2258" r:id="rId20"/>
    <p:sldId id="225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3552" autoAdjust="0"/>
  </p:normalViewPr>
  <p:slideViewPr>
    <p:cSldViewPr snapToGrid="0">
      <p:cViewPr varScale="1">
        <p:scale>
          <a:sx n="77" d="100"/>
          <a:sy n="77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176E-6605-4323-B383-CD5FAEE5FE97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6867-F9A3-4394-AB90-4DA95E93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0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0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7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5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4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4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6521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40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Data-Flow-Based Normalization Generation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R1CS for Zero-Knowledge Proof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Chenhao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Hao Chen,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Ruibang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Guoqiang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</a:t>
            </a:r>
            <a:endParaRPr kumimoji="1" lang="en" altLang="zh-CN" sz="216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5D49B169-675E-7ABE-36A7-ABE557D0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46" y="339047"/>
            <a:ext cx="1971408" cy="518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Partitioning data flow graphs using customized tile types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Tile Types: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Considerations: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deferring the constraint merging step.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paradigm based on unmerged constraints as the fundamental approach.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relatively straightforward algorithm for tile selection.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064CC9-2EEB-7CA2-55B6-B6263186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78" y="2538938"/>
            <a:ext cx="4189022" cy="14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of tile selection: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2B558E-6770-16E1-531F-01076F43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8" y="2287333"/>
            <a:ext cx="841320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RNode Graph Abstraction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1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Abstracting linear tiles as a single large node and reconfiguring the associated edges.</a:t>
            </a: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edges after abstraction: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Abstract Node: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abstracted nodes represent linear tiles that have common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present in the linear tile represented by the abstracted node.</a:t>
            </a:r>
          </a:p>
          <a:p>
            <a:pPr marL="891540" marR="0" lvl="1" indent="-342900" algn="l" defTabSz="109728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Maintaining consistency with the original data flow graph before abstraction.</a:t>
            </a: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46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64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0E50AC-DA3D-5DDD-0808-F6418BF3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2" y="2190341"/>
            <a:ext cx="7127548" cy="2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Weight Calculation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Weighted PageRank Algorithm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for calculating weights: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)=(1−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zh-CN" sz="264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kumimoji="1" lang="zh-CN" altLang="zh-CN" sz="264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using the in-degree and out-degree of node </a:t>
                </a:r>
                <a:r>
                  <a:rPr kumimoji="1" lang="zh-CN" altLang="en-US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 </a:t>
                </a:r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neighboring nodes.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variance of the coefficients as the weight of linear tiles.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64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Diminishing the symmetry in the graph.</a:t>
                </a: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Removing identical weights of tiles.</a:t>
                </a: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782" t="-1024" r="-112" b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Linear Constraint Adjustment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sz="288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Scope of  Adjustment </a:t>
                </a:r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Newly Introduced Variables in Linear Tiles.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 Criterion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𝑙𝑖𝑛𝑒𝑎𝑟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𝑡𝑖𝑙𝑒𝑠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∣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𝑓𝑖𝑒𝑙𝑑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∗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𝑜𝑓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𝑙𝑖𝑛𝑒𝑎𝑟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𝑡𝑖𝑙𝑒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∣</m:t>
                    </m:r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04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Rationale: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reflect the significance of variables based on their occurrences within the constraints.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maintain equal weights for variables that solely appear within a single linear constraint.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06" t="-896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Design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Classification: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According to summarized rules for generating equivalent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Generation: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Within each category</a:t>
            </a: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Evaluation</a:t>
            </a:r>
          </a:p>
          <a:p>
            <a:endParaRPr kumimoji="1" lang="en-US" altLang="zh-CN" sz="288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F12A45A-ECB6-F266-2C48-1A2C639096C3}"/>
              </a:ext>
            </a:extLst>
          </p:cNvPr>
          <p:cNvSpPr/>
          <p:nvPr/>
        </p:nvSpPr>
        <p:spPr>
          <a:xfrm>
            <a:off x="1613213" y="3320245"/>
            <a:ext cx="2654193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benchmark constraint sets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BD19017-63E1-34DE-1BBE-924111B7D2EB}"/>
              </a:ext>
            </a:extLst>
          </p:cNvPr>
          <p:cNvSpPr/>
          <p:nvPr/>
        </p:nvSpPr>
        <p:spPr>
          <a:xfrm>
            <a:off x="4847001" y="3320244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equivalent constraint sets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138D9D7-3B8B-F652-05AB-B150EB0F2213}"/>
              </a:ext>
            </a:extLst>
          </p:cNvPr>
          <p:cNvSpPr/>
          <p:nvPr/>
        </p:nvSpPr>
        <p:spPr>
          <a:xfrm>
            <a:off x="7804315" y="3320245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algorithm testing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75DC52E-48A0-A262-A5A2-097BC232544F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267406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D821380-6369-173A-A5C5-5A77405A0A8E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7224720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7">
            <a:extLst>
              <a:ext uri="{FF2B5EF4-FFF2-40B4-BE49-F238E27FC236}">
                <a16:creationId xmlns:a16="http://schemas.microsoft.com/office/drawing/2014/main" id="{904661C4-46B2-4F4C-2294-0C7CB79C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403"/>
              </p:ext>
            </p:extLst>
          </p:nvPr>
        </p:nvGraphicFramePr>
        <p:xfrm>
          <a:off x="1036679" y="4608108"/>
          <a:ext cx="1011863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265">
                  <a:extLst>
                    <a:ext uri="{9D8B030D-6E8A-4147-A177-3AD203B41FA5}">
                      <a16:colId xmlns:a16="http://schemas.microsoft.com/office/drawing/2014/main" val="2102219120"/>
                    </a:ext>
                  </a:extLst>
                </a:gridCol>
                <a:gridCol w="1458016">
                  <a:extLst>
                    <a:ext uri="{9D8B030D-6E8A-4147-A177-3AD203B41FA5}">
                      <a16:colId xmlns:a16="http://schemas.microsoft.com/office/drawing/2014/main" val="356827585"/>
                    </a:ext>
                  </a:extLst>
                </a:gridCol>
                <a:gridCol w="2376444">
                  <a:extLst>
                    <a:ext uri="{9D8B030D-6E8A-4147-A177-3AD203B41FA5}">
                      <a16:colId xmlns:a16="http://schemas.microsoft.com/office/drawing/2014/main" val="1351769565"/>
                    </a:ext>
                  </a:extLst>
                </a:gridCol>
                <a:gridCol w="888914">
                  <a:extLst>
                    <a:ext uri="{9D8B030D-6E8A-4147-A177-3AD203B41FA5}">
                      <a16:colId xmlns:a16="http://schemas.microsoft.com/office/drawing/2014/main" val="25360038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Reasons for Generating Equivalent R1CS Constraints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Successfully Generated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 Rate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Replacement of variable order.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Reordering of constraint sequences.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in a single linear constraint.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with usage in multiple linear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Merging and splitting of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Contribution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formal paradigm of R1CS constraint sets and designing an algorithm for generating paradigm sets.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patterns in generating equivalent R1CS constraint sets.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benchmark for equivalent R1CS constraint sets.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505247-F12C-B36F-4EFB-F3F7FF8279C3}"/>
              </a:ext>
            </a:extLst>
          </p:cNvPr>
          <p:cNvSpPr/>
          <p:nvPr/>
        </p:nvSpPr>
        <p:spPr>
          <a:xfrm>
            <a:off x="1462453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64D57D-C581-429F-F424-D3328551C25A}"/>
              </a:ext>
            </a:extLst>
          </p:cNvPr>
          <p:cNvSpPr/>
          <p:nvPr/>
        </p:nvSpPr>
        <p:spPr>
          <a:xfrm>
            <a:off x="3352734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RNode Graph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CFCA15-D705-A95F-6370-0D45306775FA}"/>
              </a:ext>
            </a:extLst>
          </p:cNvPr>
          <p:cNvSpPr/>
          <p:nvPr/>
        </p:nvSpPr>
        <p:spPr>
          <a:xfrm>
            <a:off x="5243015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Selection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23F18F-495A-6C90-C3FE-DEB21D2B2E79}"/>
              </a:ext>
            </a:extLst>
          </p:cNvPr>
          <p:cNvSpPr/>
          <p:nvPr/>
        </p:nvSpPr>
        <p:spPr>
          <a:xfrm>
            <a:off x="5243015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Abstraction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0A20FCA-0EE9-62CF-2A37-877A95652FBC}"/>
              </a:ext>
            </a:extLst>
          </p:cNvPr>
          <p:cNvSpPr/>
          <p:nvPr/>
        </p:nvSpPr>
        <p:spPr>
          <a:xfrm>
            <a:off x="7388642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Weight Calculation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94CCC7-98EC-23AE-953D-07A5CA7334E6}"/>
              </a:ext>
            </a:extLst>
          </p:cNvPr>
          <p:cNvSpPr/>
          <p:nvPr/>
        </p:nvSpPr>
        <p:spPr>
          <a:xfrm>
            <a:off x="7388642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Normalized R1CS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4BAFD4-80C1-78FE-D882-4A9BA46754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871" y="3488487"/>
            <a:ext cx="459863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15680D-DD75-F35C-1308-9F419848A6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83152" y="2986185"/>
            <a:ext cx="459863" cy="502302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6939C1-F098-3476-60FA-47BD54E8BD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83152" y="3488487"/>
            <a:ext cx="459863" cy="47273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9CFC4F-6C6F-B09B-DDA1-5151C72946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58224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641356-9445-BECC-06B5-B864E523ED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73433" y="2986185"/>
            <a:ext cx="715209" cy="975033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BFA8E1-0E52-CB12-F344-3EF11FE550F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673433" y="3961218"/>
            <a:ext cx="715209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23C4ED-11D3-79E4-71AC-3B53CF9E37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3851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1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Future Work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Rules for Constraints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Tile Forms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with a Higher Degree of Density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test sets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Categorization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and Larger-scale Illustrations.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algorithmic workflow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Parallelism of the Algorithm.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Algorithm Memory Consumption.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en-US" altLang="zh-CN" sz="288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0365F36-FD03-5021-C85B-2165C753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Importance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Applications: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 Security, Scalability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 Domains: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Web3, Cryptocurrency, Financial Industry</a:t>
            </a:r>
          </a:p>
          <a:p>
            <a:r>
              <a:rPr kumimoji="1" lang="en-US" altLang="zh-CN" sz="264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Transformation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637179-B14E-7634-7B2A-69B46B813745}"/>
              </a:ext>
            </a:extLst>
          </p:cNvPr>
          <p:cNvSpPr/>
          <p:nvPr/>
        </p:nvSpPr>
        <p:spPr>
          <a:xfrm>
            <a:off x="1631143" y="4113147"/>
            <a:ext cx="162549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7D21D4-3804-1941-B9CD-8D3C1551C519}"/>
              </a:ext>
            </a:extLst>
          </p:cNvPr>
          <p:cNvSpPr/>
          <p:nvPr/>
        </p:nvSpPr>
        <p:spPr>
          <a:xfrm>
            <a:off x="3691700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Circuit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6DC04C-AC4A-F703-89BB-83D8933B23CD}"/>
              </a:ext>
            </a:extLst>
          </p:cNvPr>
          <p:cNvSpPr/>
          <p:nvPr/>
        </p:nvSpPr>
        <p:spPr>
          <a:xfrm>
            <a:off x="5582939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20E8D5-60AE-4AFD-80EC-5A5F073CCDCC}"/>
              </a:ext>
            </a:extLst>
          </p:cNvPr>
          <p:cNvSpPr/>
          <p:nvPr/>
        </p:nvSpPr>
        <p:spPr>
          <a:xfrm>
            <a:off x="1631143" y="5114653"/>
            <a:ext cx="1625487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Zk-SNARKs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9E9810-F7D8-0E23-4ECB-4D3BE2E9A377}"/>
              </a:ext>
            </a:extLst>
          </p:cNvPr>
          <p:cNvSpPr/>
          <p:nvPr/>
        </p:nvSpPr>
        <p:spPr>
          <a:xfrm>
            <a:off x="3691700" y="5115778"/>
            <a:ext cx="334741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Interactive Proof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3CCD2-CEDB-8102-8927-DADD0E52F6F2}"/>
              </a:ext>
            </a:extLst>
          </p:cNvPr>
          <p:cNvSpPr/>
          <p:nvPr/>
        </p:nvSpPr>
        <p:spPr>
          <a:xfrm>
            <a:off x="7474178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QAP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2794F9-7712-0BE4-1A5A-46C543529625}"/>
              </a:ext>
            </a:extLst>
          </p:cNvPr>
          <p:cNvSpPr/>
          <p:nvPr/>
        </p:nvSpPr>
        <p:spPr>
          <a:xfrm>
            <a:off x="7474178" y="5115778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PCP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CE2F84-5504-182D-5DDF-9B89E34DC9D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6633" y="4459875"/>
            <a:ext cx="435067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0285FB-9DAF-D137-2726-068ACD651D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47871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1BEF9-4236-3B25-D095-C99C20093E5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39110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16BF70-48F7-40DB-8672-8D456FFEAC0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02264" y="4806602"/>
            <a:ext cx="0" cy="309176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FF7674-8396-7B2B-F311-474A3796B99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039110" y="5462506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1A8502-B617-D5D3-86B2-A5EAB2C9AB0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256630" y="5461381"/>
            <a:ext cx="435070" cy="112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5E15BF75-4DBB-A29E-E527-C2453B2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Conversing Arithmetic Circuits to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Mergeability</a:t>
            </a: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R1CS Representations</a:t>
            </a:r>
          </a:p>
          <a:p>
            <a:pPr marL="548640" lvl="1" indent="0">
              <a:buNone/>
            </a:pP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384C26-E27B-B104-4DC1-4E42536D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4967785"/>
            <a:ext cx="4439270" cy="11526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D1CC17-65A8-E380-3D5C-FA9324FCC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2975330"/>
            <a:ext cx="65445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Equivalent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 each equation and combine the results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8E20C-6974-FFA3-C171-56A937709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00" y="2641325"/>
            <a:ext cx="7847215" cy="3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0" y="1600202"/>
            <a:ext cx="5202438" cy="4756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RNode data structure minimizes changes to the overall structure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B0BA4A-C296-84C2-757D-9A631A065836}"/>
              </a:ext>
            </a:extLst>
          </p:cNvPr>
          <p:cNvSpPr txBox="1">
            <a:spLocks/>
          </p:cNvSpPr>
          <p:nvPr/>
        </p:nvSpPr>
        <p:spPr>
          <a:xfrm>
            <a:off x="6615084" y="1600202"/>
            <a:ext cx="5456844" cy="47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dirty="0">
                <a:solidFill>
                  <a:srgbClr val="FFFFFF"/>
                </a:solidFill>
                <a:effectLst/>
                <a:latin typeface="-apple-system"/>
              </a:rPr>
              <a:t>Structural differences remain </a:t>
            </a:r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EA3ADF-24E2-F356-7CFF-2C7F75331B71}"/>
              </a:ext>
            </a:extLst>
          </p:cNvPr>
          <p:cNvCxnSpPr>
            <a:cxnSpLocks/>
          </p:cNvCxnSpPr>
          <p:nvPr/>
        </p:nvCxnSpPr>
        <p:spPr>
          <a:xfrm>
            <a:off x="5905798" y="2101766"/>
            <a:ext cx="0" cy="2475345"/>
          </a:xfrm>
          <a:prstGeom prst="line">
            <a:avLst/>
          </a:prstGeom>
          <a:ln w="34925" cmpd="sng">
            <a:gradFill flip="none" rotWithShape="1">
              <a:gsLst>
                <a:gs pos="35000">
                  <a:srgbClr val="BE384B"/>
                </a:gs>
                <a:gs pos="1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62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E8C69C2-24CE-1734-EFC3-8F25D1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2702660"/>
            <a:ext cx="3057953" cy="22958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067031-19FF-5100-3381-334BEA0AAF6A}"/>
              </a:ext>
            </a:extLst>
          </p:cNvPr>
          <p:cNvSpPr txBox="1"/>
          <p:nvPr/>
        </p:nvSpPr>
        <p:spPr>
          <a:xfrm>
            <a:off x="3534281" y="4267497"/>
            <a:ext cx="221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 composition will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affect: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variable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form of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mapping.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36830A-B815-FCE8-E9CC-E2DB628472C2}"/>
              </a:ext>
            </a:extLst>
          </p:cNvPr>
          <p:cNvSpPr txBox="1"/>
          <p:nvPr/>
        </p:nvSpPr>
        <p:spPr>
          <a:xfrm>
            <a:off x="6252927" y="1600202"/>
            <a:ext cx="5110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differences of RNode Graph of different R1CS remain. </a:t>
            </a: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9AFBD6-DF52-EEFA-496E-D52F6860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56" y="2702660"/>
            <a:ext cx="2398890" cy="1923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/>
              <p:nvPr/>
            </p:nvSpPr>
            <p:spPr>
              <a:xfrm>
                <a:off x="8736719" y="4267497"/>
                <a:ext cx="239889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Consecutive additions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+ 5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719" y="4267497"/>
                <a:ext cx="2398890" cy="604012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2F04F41-C6B8-43C1-2EC2-D9D060DB42BA}"/>
              </a:ext>
            </a:extLst>
          </p:cNvPr>
          <p:cNvSpPr txBox="1"/>
          <p:nvPr/>
        </p:nvSpPr>
        <p:spPr>
          <a:xfrm>
            <a:off x="3999220" y="5388540"/>
            <a:ext cx="3825569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Additional abstraction is necessary.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849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748</Words>
  <Application>Microsoft Office PowerPoint</Application>
  <PresentationFormat>宽屏</PresentationFormat>
  <Paragraphs>202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DengXian</vt:lpstr>
      <vt:lpstr>DengXian</vt:lpstr>
      <vt:lpstr>宋体</vt:lpstr>
      <vt:lpstr>Arial</vt:lpstr>
      <vt:lpstr>Calibri</vt:lpstr>
      <vt:lpstr>Cambria Math</vt:lpstr>
      <vt:lpstr>Times New Roman</vt:lpstr>
      <vt:lpstr>1_Office 主题​​</vt:lpstr>
      <vt:lpstr>Data-Flow-Based Normalization Generation Algorithm of R1CS for Zero-Knowledge Proof</vt:lpstr>
      <vt:lpstr>Contents</vt:lpstr>
      <vt:lpstr>Research BACKGROUND</vt:lpstr>
      <vt:lpstr>Research Background</vt:lpstr>
      <vt:lpstr>Research Background</vt:lpstr>
      <vt:lpstr>Algorithm DESIGN</vt:lpstr>
      <vt:lpstr>Algorithm Design</vt:lpstr>
      <vt:lpstr>Algorithm Design: Construction of RNode Graph</vt:lpstr>
      <vt:lpstr>Algorithm Design: Construction of RNode Graph</vt:lpstr>
      <vt:lpstr>Algorithm Design: Tile Selection</vt:lpstr>
      <vt:lpstr>Algorithm Design: Tile Selection</vt:lpstr>
      <vt:lpstr>Algorithm Design: RNode Graph Abstraction</vt:lpstr>
      <vt:lpstr>Algorithm Design: Tile Weight Calculation</vt:lpstr>
      <vt:lpstr>Algorithm Design: Linear Constraint Adjustment</vt:lpstr>
      <vt:lpstr>evaluation</vt:lpstr>
      <vt:lpstr>Evaluation</vt:lpstr>
      <vt:lpstr>Conclusion</vt:lpstr>
      <vt:lpstr>Conclusion: Contribution</vt:lpstr>
      <vt:lpstr>Conclusion: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Data-Flow-Based Normalization Generation Algorithm of R1CS for Zero-Knowledge Proof</dc:title>
  <dc:creator>施 宸昊</dc:creator>
  <cp:lastModifiedBy>宸昊 施</cp:lastModifiedBy>
  <cp:revision>7</cp:revision>
  <dcterms:created xsi:type="dcterms:W3CDTF">2023-10-08T02:33:13Z</dcterms:created>
  <dcterms:modified xsi:type="dcterms:W3CDTF">2023-10-19T12:05:32Z</dcterms:modified>
</cp:coreProperties>
</file>