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4"/>
  </p:notesMasterIdLst>
  <p:sldIdLst>
    <p:sldId id="2345" r:id="rId4"/>
    <p:sldId id="2234" r:id="rId5"/>
    <p:sldId id="2618" r:id="rId6"/>
    <p:sldId id="2619" r:id="rId7"/>
    <p:sldId id="2621" r:id="rId8"/>
    <p:sldId id="2615" r:id="rId9"/>
    <p:sldId id="2629" r:id="rId10"/>
    <p:sldId id="2622" r:id="rId11"/>
    <p:sldId id="2630" r:id="rId12"/>
    <p:sldId id="2631" r:id="rId13"/>
    <p:sldId id="2633" r:id="rId14"/>
    <p:sldId id="2637" r:id="rId15"/>
    <p:sldId id="2632" r:id="rId16"/>
    <p:sldId id="2636" r:id="rId17"/>
    <p:sldId id="2634" r:id="rId18"/>
    <p:sldId id="2638" r:id="rId19"/>
    <p:sldId id="2635" r:id="rId20"/>
    <p:sldId id="2639" r:id="rId21"/>
    <p:sldId id="2624" r:id="rId22"/>
    <p:sldId id="262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5791-964B-4C63-BFCE-0ED49BE326E8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ACBB-0AD6-40A5-B5D5-F54294E7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9EDB-ABC6-076B-0BC7-7BB1CCA1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414D9-211B-1785-B569-5BA6AA1B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397-66BC-D5FA-CDAD-79BC549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19B2-39E6-7104-6EBC-6A437D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0DB06-4514-6BB0-F67F-71C4CD7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830E-6E05-4E31-0C92-DF33D46E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6053-9890-8F98-12DE-25EFE80C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C94C-130E-5B6A-2831-836ED24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6181-ECC2-CDA4-48A4-198D692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6F13-0E0A-57F1-2DDF-EC1D2AA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A9D78-6F1D-B5A3-02F1-676B527F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174DD-6E2C-F012-2D0E-E627EFE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8045-CB6C-FB48-38D2-2AFD6FB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2B01-43CC-1422-9ADD-13BC8D6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3397-4440-6588-5897-642BB42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88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279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8303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37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22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5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758-C2B6-179F-9BD3-2256A6C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6FBA-DBCD-37E7-FAEF-671B669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835B-FD9F-8270-45F5-59E9316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12FF-FE00-E754-2B6A-8EB3017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85C9-C108-2704-13F2-F666938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06CF-CFA8-2E05-A8D5-3CDFE1C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D9CB-6608-9C29-5B7D-9B07631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B5F4-2A67-340B-06CB-A3B2749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4678-8CAE-18BE-62B8-688ADB2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1E8E-3C1B-7B99-139C-0AB2AA0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41FD-451B-463B-251A-8DAA7E1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BCA9-2346-66DA-DC40-54B1F73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4695-B7B8-B873-8204-8437058D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EBC-098B-2860-D207-9947CE3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6DEDC-55F2-A3EB-2366-9AC09F2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C0FD7-6D25-28AB-12C8-FD731B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FC91-44D4-C00B-B671-AFF72CA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6C01-7B4C-9E0D-D8B9-A4CAB09C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A0DA5-5515-F7A3-8210-A992B56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14C85-66C4-419E-6510-8E4EC708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3469F-9DC6-80A4-FC8C-06368D51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3F1F1-4CD0-BEAF-7E38-7E6347C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71BFA-6B43-4D51-B886-57A4B81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35710-41CF-D49D-91B7-0BBCE97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4A-0A2A-EC71-4F3A-BB1642C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21E76-FCCE-7E7D-3ECF-F08F215F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3D7EA-92CB-B431-EA01-ABC2818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08A11-5BC6-DA78-E381-69B6E7E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04D20-74DA-0B43-94F1-4F0936F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27B8F-AFF9-D2A0-18E1-97F6C3F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FA377-A1C0-36E2-39CB-3451097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3132-07F3-27F7-9B90-2104FB5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8921-96BB-0DDA-27EA-054A704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3A15A-CF4A-7D56-62A1-8BEF91D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9C2AA-F7AE-D495-ED16-A926555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6FAA-1789-0526-FA25-E138EED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B492-22AF-C541-8026-3BD3AF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213-4D2B-415A-73A8-1366778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4F230-0FC3-5B56-0E67-BEF39A4E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D618B-1836-403A-5386-E8635DCF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F9330-C015-503E-BF27-7FABB65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AC76-38C5-1E0B-C959-162ABA7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C2EC1-27F1-0970-3504-C31CDD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94D9B-14CD-946B-D925-B5C619E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F57D-4D3A-D3FF-AA0B-C4D66E5A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1CE-A903-C655-0D37-2717A4ED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42E6-B216-4592-8AF3-2B42AC14DDD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DB39-BA89-9FE3-E02F-814312C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B9CA-A8B4-BE91-20B9-E2296CCF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77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1sc/R1CS-normal-form-generator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/>
              <a:t>基于数据流的</a:t>
            </a:r>
            <a:r>
              <a:rPr kumimoji="1" lang="en-US" altLang="zh-CN" sz="3600" dirty="0"/>
              <a:t>R1CS</a:t>
            </a:r>
            <a:r>
              <a:rPr kumimoji="1" lang="zh-CN" altLang="en-US" sz="3600" dirty="0"/>
              <a:t>等价性检查与范式生成</a:t>
            </a:r>
            <a:br>
              <a:rPr kumimoji="1" lang="en-US" altLang="zh-CN" sz="3600" dirty="0"/>
            </a:br>
            <a:r>
              <a:rPr kumimoji="1" lang="zh-CN" altLang="en-US" sz="3600" dirty="0"/>
              <a:t>中期答辩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施宸昊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39" y="1600203"/>
            <a:ext cx="9875520" cy="4756153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853901-9E36-F864-FA61-0C01D2E5C382}"/>
              </a:ext>
            </a:extLst>
          </p:cNvPr>
          <p:cNvSpPr/>
          <p:nvPr/>
        </p:nvSpPr>
        <p:spPr>
          <a:xfrm>
            <a:off x="4063077" y="1749388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16842-1842-A006-4A68-5C94ADADA80F}"/>
              </a:ext>
            </a:extLst>
          </p:cNvPr>
          <p:cNvSpPr/>
          <p:nvPr/>
        </p:nvSpPr>
        <p:spPr>
          <a:xfrm>
            <a:off x="4063077" y="292272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91E560-EA54-D2E9-2DE9-85946CEF1F82}"/>
              </a:ext>
            </a:extLst>
          </p:cNvPr>
          <p:cNvSpPr/>
          <p:nvPr/>
        </p:nvSpPr>
        <p:spPr>
          <a:xfrm>
            <a:off x="3230057" y="378533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5A1D7CCF-E325-66A1-F848-34DBF2A261BE}"/>
              </a:ext>
            </a:extLst>
          </p:cNvPr>
          <p:cNvCxnSpPr>
            <a:stCxn id="3" idx="4"/>
            <a:endCxn id="5" idx="0"/>
          </p:cNvCxnSpPr>
          <p:nvPr/>
        </p:nvCxnSpPr>
        <p:spPr>
          <a:xfrm rot="5400000">
            <a:off x="4195502" y="2695600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159CCD41-C29A-68F8-2EE0-EAFCC39E269C}"/>
              </a:ext>
            </a:extLst>
          </p:cNvPr>
          <p:cNvCxnSpPr>
            <a:stCxn id="5" idx="4"/>
            <a:endCxn id="6" idx="6"/>
          </p:cNvCxnSpPr>
          <p:nvPr/>
        </p:nvCxnSpPr>
        <p:spPr>
          <a:xfrm rot="5400000">
            <a:off x="3934352" y="3656610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97DA95C-3186-AA57-964D-6BA4A52E0E0A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rot="5400000">
            <a:off x="3167912" y="2784862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5209858-6118-2CD6-79C6-5549ED86C326}"/>
              </a:ext>
            </a:extLst>
          </p:cNvPr>
          <p:cNvSpPr/>
          <p:nvPr/>
        </p:nvSpPr>
        <p:spPr>
          <a:xfrm>
            <a:off x="2411304" y="47356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B0EBAB3-9F42-4DC9-9AC8-7653324F3CC7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rot="5400000">
            <a:off x="2959329" y="4464876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62CEA5E-441E-519B-53DA-7E8A023FF67A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rot="10800000" flipV="1">
            <a:off x="2770851" y="2108934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5948352-4C0D-183D-87E7-0E20B01FE5EE}"/>
              </a:ext>
            </a:extLst>
          </p:cNvPr>
          <p:cNvSpPr/>
          <p:nvPr/>
        </p:nvSpPr>
        <p:spPr>
          <a:xfrm>
            <a:off x="1084939" y="475545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892CD2-5F00-5E5A-AF52-2195729CFB9E}"/>
              </a:ext>
            </a:extLst>
          </p:cNvPr>
          <p:cNvSpPr/>
          <p:nvPr/>
        </p:nvSpPr>
        <p:spPr>
          <a:xfrm>
            <a:off x="1774120" y="563726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1EA5934-F687-C752-BFA7-EE11408C0B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 rot="16200000" flipH="1">
            <a:off x="1602408" y="5465551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9E18E20-19E2-F2D4-19D4-F2C611C762A8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rot="5400000">
            <a:off x="2255666" y="5481625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0CB2327-7D4F-5E2C-384D-B4028064E33E}"/>
              </a:ext>
            </a:extLst>
          </p:cNvPr>
          <p:cNvSpPr/>
          <p:nvPr/>
        </p:nvSpPr>
        <p:spPr>
          <a:xfrm>
            <a:off x="9581339" y="188938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6F0601-54E3-F559-AEAF-A4E3606743FA}"/>
              </a:ext>
            </a:extLst>
          </p:cNvPr>
          <p:cNvSpPr/>
          <p:nvPr/>
        </p:nvSpPr>
        <p:spPr>
          <a:xfrm>
            <a:off x="9581339" y="30627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FF5218D-6E7C-C654-55FC-2FF20F93C315}"/>
              </a:ext>
            </a:extLst>
          </p:cNvPr>
          <p:cNvSpPr/>
          <p:nvPr/>
        </p:nvSpPr>
        <p:spPr>
          <a:xfrm>
            <a:off x="8748319" y="392533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5C963C7-839B-1E4B-2054-6143EAC74ED5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rot="5400000">
            <a:off x="9713764" y="2835601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49A1996B-3C24-3001-EDC2-F7F2F2C866DB}"/>
              </a:ext>
            </a:extLst>
          </p:cNvPr>
          <p:cNvCxnSpPr>
            <a:stCxn id="21" idx="4"/>
            <a:endCxn id="50" idx="6"/>
          </p:cNvCxnSpPr>
          <p:nvPr/>
        </p:nvCxnSpPr>
        <p:spPr>
          <a:xfrm rot="5400000">
            <a:off x="9452614" y="3796611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F0CF8AD-F750-B528-CCEA-31A5A0E6A8BE}"/>
              </a:ext>
            </a:extLst>
          </p:cNvPr>
          <p:cNvCxnSpPr>
            <a:cxnSpLocks/>
            <a:stCxn id="20" idx="3"/>
            <a:endCxn id="50" idx="0"/>
          </p:cNvCxnSpPr>
          <p:nvPr/>
        </p:nvCxnSpPr>
        <p:spPr>
          <a:xfrm rot="5400000">
            <a:off x="8686174" y="2924863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809BD4-9753-EE83-C467-49CFC22F1026}"/>
              </a:ext>
            </a:extLst>
          </p:cNvPr>
          <p:cNvSpPr/>
          <p:nvPr/>
        </p:nvSpPr>
        <p:spPr>
          <a:xfrm>
            <a:off x="7929566" y="487560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ECC9930-C9B8-3DF2-0A6A-B6975AD30D94}"/>
              </a:ext>
            </a:extLst>
          </p:cNvPr>
          <p:cNvCxnSpPr>
            <a:stCxn id="50" idx="3"/>
            <a:endCxn id="54" idx="7"/>
          </p:cNvCxnSpPr>
          <p:nvPr/>
        </p:nvCxnSpPr>
        <p:spPr>
          <a:xfrm rot="5400000">
            <a:off x="8477591" y="4604877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B62375F-4A3E-6F7A-97BE-48585A31A0E3}"/>
              </a:ext>
            </a:extLst>
          </p:cNvPr>
          <p:cNvCxnSpPr>
            <a:cxnSpLocks/>
            <a:stCxn id="20" idx="2"/>
            <a:endCxn id="58" idx="1"/>
          </p:cNvCxnSpPr>
          <p:nvPr/>
        </p:nvCxnSpPr>
        <p:spPr>
          <a:xfrm rot="10800000" flipV="1">
            <a:off x="6962745" y="2248934"/>
            <a:ext cx="2618594" cy="3341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C7B27855-438D-7D75-BE3C-88E5189BB966}"/>
              </a:ext>
            </a:extLst>
          </p:cNvPr>
          <p:cNvSpPr/>
          <p:nvPr/>
        </p:nvSpPr>
        <p:spPr>
          <a:xfrm>
            <a:off x="7815636" y="384986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7B4AEE-5929-75F7-16D9-836AC954E584}"/>
              </a:ext>
            </a:extLst>
          </p:cNvPr>
          <p:cNvSpPr/>
          <p:nvPr/>
        </p:nvSpPr>
        <p:spPr>
          <a:xfrm>
            <a:off x="6857437" y="548495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20FB0A17-2C39-51C7-FC69-4D3E50BC5E3A}"/>
              </a:ext>
            </a:extLst>
          </p:cNvPr>
          <p:cNvCxnSpPr>
            <a:cxnSpLocks/>
            <a:stCxn id="57" idx="4"/>
            <a:endCxn id="54" idx="0"/>
          </p:cNvCxnSpPr>
          <p:nvPr/>
        </p:nvCxnSpPr>
        <p:spPr>
          <a:xfrm rot="16200000" flipH="1">
            <a:off x="8078821" y="4665314"/>
            <a:ext cx="306652" cy="113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4695DCA0-576E-F56B-2406-86F2FA0790A5}"/>
              </a:ext>
            </a:extLst>
          </p:cNvPr>
          <p:cNvCxnSpPr>
            <a:cxnSpLocks/>
            <a:stCxn id="54" idx="2"/>
            <a:endCxn id="58" idx="7"/>
          </p:cNvCxnSpPr>
          <p:nvPr/>
        </p:nvCxnSpPr>
        <p:spPr>
          <a:xfrm rot="10800000" flipV="1">
            <a:off x="7471220" y="5235150"/>
            <a:ext cx="458346" cy="355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7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1.5: </a:t>
            </a:r>
            <a:r>
              <a:rPr kumimoji="1" lang="zh-CN" altLang="en-US" dirty="0"/>
              <a:t>计算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r>
              <a:rPr kumimoji="1" lang="zh-CN" altLang="en-US" dirty="0"/>
              <a:t>节点权重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前述生成的两个</a:t>
            </a:r>
            <a:r>
              <a:rPr kumimoji="1" lang="en-US" altLang="zh-CN" sz="2160" dirty="0" err="1"/>
              <a:t>RNodeGraph</a:t>
            </a:r>
            <a:r>
              <a:rPr kumimoji="1" lang="zh-CN" altLang="en-US" sz="2160" dirty="0"/>
              <a:t>的不同之处在于</a:t>
            </a:r>
            <a:r>
              <a:rPr kumimoji="1" lang="en-US" altLang="zh-CN" sz="2160" dirty="0"/>
              <a:t>,</a:t>
            </a:r>
            <a:r>
              <a:rPr kumimoji="1" lang="zh-CN" altLang="en-US" sz="2160" dirty="0"/>
              <a:t> 加法的执行顺序不同</a:t>
            </a:r>
            <a:endParaRPr kumimoji="1" lang="en-US" altLang="zh-CN" sz="2160" dirty="0"/>
          </a:p>
          <a:p>
            <a:pPr lvl="1"/>
            <a:r>
              <a:rPr kumimoji="1" lang="zh-CN" altLang="en-US" sz="1920" dirty="0"/>
              <a:t>约束组</a:t>
            </a:r>
            <a:r>
              <a:rPr kumimoji="1" lang="en-US" altLang="zh-CN" sz="1920" dirty="0"/>
              <a:t>A: (x</a:t>
            </a:r>
            <a:r>
              <a:rPr kumimoji="1" lang="en-US" altLang="zh-CN" sz="1920" baseline="-25000" dirty="0"/>
              <a:t>3</a:t>
            </a:r>
            <a:r>
              <a:rPr kumimoji="1" lang="zh-CN" altLang="en-US" sz="1920" dirty="0"/>
              <a:t> </a:t>
            </a:r>
            <a:r>
              <a:rPr kumimoji="1" lang="en-US" altLang="zh-CN" sz="1920" dirty="0"/>
              <a:t>+ x) + 5 = out</a:t>
            </a:r>
          </a:p>
          <a:p>
            <a:pPr lvl="1"/>
            <a:r>
              <a:rPr kumimoji="1" lang="zh-CN" altLang="en-US" sz="1920" dirty="0"/>
              <a:t>约束组</a:t>
            </a:r>
            <a:r>
              <a:rPr kumimoji="1" lang="en-US" altLang="zh-CN" sz="1920" dirty="0"/>
              <a:t>B: x</a:t>
            </a:r>
            <a:r>
              <a:rPr kumimoji="1" lang="en-US" altLang="zh-CN" sz="1920" baseline="-25000" dirty="0"/>
              <a:t>3</a:t>
            </a:r>
            <a:r>
              <a:rPr kumimoji="1" lang="zh-CN" altLang="en-US" sz="1920" dirty="0"/>
              <a:t> </a:t>
            </a:r>
            <a:r>
              <a:rPr kumimoji="1" lang="en-US" altLang="zh-CN" sz="1920" dirty="0"/>
              <a:t>+ (x + 5) = out</a:t>
            </a:r>
          </a:p>
          <a:p>
            <a:pPr lvl="1"/>
            <a:r>
              <a:rPr kumimoji="1" lang="en-US" altLang="zh-CN" sz="1920" dirty="0" err="1"/>
              <a:t>Rnode</a:t>
            </a:r>
            <a:r>
              <a:rPr kumimoji="1" lang="en-US" altLang="zh-CN" sz="1920" dirty="0"/>
              <a:t> Graph</a:t>
            </a:r>
            <a:r>
              <a:rPr kumimoji="1" lang="zh-CN" altLang="en-US" sz="1920" dirty="0"/>
              <a:t>的生成算法限制</a:t>
            </a:r>
            <a:endParaRPr kumimoji="1" lang="en-US" altLang="zh-CN" sz="1920" dirty="0"/>
          </a:p>
          <a:p>
            <a:pPr lvl="1"/>
            <a:endParaRPr kumimoji="1" lang="zh-CN" altLang="en-US" sz="1920" dirty="0"/>
          </a:p>
          <a:p>
            <a:r>
              <a:rPr kumimoji="1" lang="zh-CN" altLang="en-US" sz="2160" dirty="0"/>
              <a:t>瓦片的三种类型</a:t>
            </a:r>
            <a:endParaRPr kumimoji="1" lang="en-US" altLang="zh-CN" sz="2160" dirty="0"/>
          </a:p>
          <a:p>
            <a:pPr lvl="1"/>
            <a:r>
              <a:rPr kumimoji="1" lang="en-US" altLang="zh-CN" sz="2000" b="1" dirty="0"/>
              <a:t>Quadratic: </a:t>
            </a:r>
            <a:r>
              <a:rPr kumimoji="1" lang="en-US" altLang="zh-CN" sz="2000" dirty="0"/>
              <a:t>x ∗ y = z </a:t>
            </a:r>
            <a:r>
              <a:rPr kumimoji="1" lang="zh-CN" altLang="en-US" sz="2000" dirty="0"/>
              <a:t>的瓦片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其中 </a:t>
            </a:r>
            <a:r>
              <a:rPr kumimoji="1" lang="en-US" altLang="zh-CN" sz="2000" dirty="0" err="1"/>
              <a:t>x,y,z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均为变量</a:t>
            </a:r>
          </a:p>
          <a:p>
            <a:pPr lvl="1"/>
            <a:r>
              <a:rPr kumimoji="1" lang="en-US" altLang="zh-CN" sz="2000" b="1" dirty="0" err="1"/>
              <a:t>MullLinear</a:t>
            </a:r>
            <a:r>
              <a:rPr kumimoji="1" lang="en-US" altLang="zh-CN" sz="2000" b="1" dirty="0"/>
              <a:t>: </a:t>
            </a:r>
            <a:r>
              <a:rPr kumimoji="1" lang="zh-CN" altLang="en-US" sz="2000" dirty="0"/>
              <a:t>根节点由其两个父亲相乘得到的瓦片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两个父亲中至少有一个为常数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比如 </a:t>
            </a:r>
            <a:r>
              <a:rPr kumimoji="1" lang="en-US" altLang="zh-CN" sz="2000" dirty="0"/>
              <a:t>(5 ∗ x) ∗ 7 = z</a:t>
            </a:r>
          </a:p>
          <a:p>
            <a:pPr lvl="1"/>
            <a:r>
              <a:rPr kumimoji="1" lang="en-US" altLang="zh-CN" sz="2000" b="1" dirty="0" err="1"/>
              <a:t>AddLinear</a:t>
            </a:r>
            <a:r>
              <a:rPr kumimoji="1" lang="en-US" altLang="zh-CN" sz="2000" b="1" dirty="0"/>
              <a:t>: </a:t>
            </a:r>
            <a:r>
              <a:rPr kumimoji="1" lang="zh-CN" altLang="en-US" sz="2000" dirty="0"/>
              <a:t>根节点由其两个父亲相加得到的瓦片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比如 </a:t>
            </a:r>
            <a:r>
              <a:rPr kumimoji="1" lang="en-US" altLang="zh-CN" sz="2000" dirty="0"/>
              <a:t>x3 + 5 + x = z</a:t>
            </a:r>
          </a:p>
        </p:txBody>
      </p:sp>
    </p:spTree>
    <p:extLst>
      <p:ext uri="{BB962C8B-B14F-4D97-AF65-F5344CB8AC3E}">
        <p14:creationId xmlns:p14="http://schemas.microsoft.com/office/powerpoint/2010/main" val="249238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2: </a:t>
            </a:r>
            <a:r>
              <a:rPr kumimoji="1" lang="zh-CN" altLang="en-US" dirty="0"/>
              <a:t>瓦片生成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总体思路</a:t>
            </a:r>
            <a:r>
              <a:rPr kumimoji="1" lang="en-US" altLang="zh-CN" sz="2160" dirty="0"/>
              <a:t>:</a:t>
            </a:r>
            <a:endParaRPr kumimoji="1" lang="en-US" altLang="zh-CN" sz="1920" dirty="0"/>
          </a:p>
          <a:p>
            <a:pPr lvl="1"/>
            <a:r>
              <a:rPr kumimoji="1" lang="zh-CN" altLang="en-US" sz="2000" dirty="0"/>
              <a:t>参考编译原理中</a:t>
            </a:r>
            <a:r>
              <a:rPr kumimoji="1" lang="en-US" altLang="zh-CN" sz="2000" dirty="0"/>
              <a:t>IR-Tree</a:t>
            </a:r>
            <a:r>
              <a:rPr kumimoji="1" lang="zh-CN" altLang="en-US" sz="2000" dirty="0"/>
              <a:t>到汇编语言语法树的转换中瓦片选取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自定义瓦片类型并且分割</a:t>
            </a:r>
            <a:r>
              <a:rPr kumimoji="1" lang="en-US" altLang="zh-CN" sz="2000" dirty="0" err="1"/>
              <a:t>Rnode</a:t>
            </a:r>
            <a:r>
              <a:rPr kumimoji="1" lang="en-US" altLang="zh-CN" sz="2000" dirty="0"/>
              <a:t> Graph</a:t>
            </a:r>
            <a:endParaRPr kumimoji="1" lang="zh-CN" altLang="en-US" sz="1920" dirty="0"/>
          </a:p>
          <a:p>
            <a:pPr lvl="1"/>
            <a:endParaRPr kumimoji="1" lang="zh-CN" altLang="en-US" sz="1920" dirty="0"/>
          </a:p>
          <a:p>
            <a:r>
              <a:rPr kumimoji="1" lang="zh-CN" altLang="en-US" sz="2160" dirty="0"/>
              <a:t>瓦片的三种类型</a:t>
            </a:r>
            <a:endParaRPr kumimoji="1" lang="en-US" altLang="zh-CN" sz="2160" dirty="0"/>
          </a:p>
          <a:p>
            <a:pPr lvl="1"/>
            <a:r>
              <a:rPr kumimoji="1" lang="en-US" altLang="zh-CN" sz="2000" b="1" dirty="0"/>
              <a:t>Quadratic: </a:t>
            </a:r>
            <a:r>
              <a:rPr kumimoji="1" lang="en-US" altLang="zh-CN" sz="2000" dirty="0"/>
              <a:t>x ∗ y = z </a:t>
            </a:r>
            <a:r>
              <a:rPr kumimoji="1" lang="zh-CN" altLang="en-US" sz="2000" dirty="0"/>
              <a:t>的瓦片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其中 </a:t>
            </a:r>
            <a:r>
              <a:rPr kumimoji="1" lang="en-US" altLang="zh-CN" sz="2000" dirty="0" err="1"/>
              <a:t>x,y,z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均为变量</a:t>
            </a:r>
          </a:p>
          <a:p>
            <a:pPr lvl="1"/>
            <a:r>
              <a:rPr kumimoji="1" lang="en-US" altLang="zh-CN" sz="2000" b="1" dirty="0" err="1"/>
              <a:t>MullLinear</a:t>
            </a:r>
            <a:r>
              <a:rPr kumimoji="1" lang="en-US" altLang="zh-CN" sz="2000" b="1" dirty="0"/>
              <a:t>: </a:t>
            </a:r>
            <a:r>
              <a:rPr kumimoji="1" lang="zh-CN" altLang="en-US" sz="2000" dirty="0"/>
              <a:t>根节点由其两个父亲相乘得到的瓦片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两个父亲中至少有一个为常数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比如 </a:t>
            </a:r>
            <a:r>
              <a:rPr kumimoji="1" lang="en-US" altLang="zh-CN" sz="2000" dirty="0"/>
              <a:t>(5 ∗ x) ∗ 7 = z</a:t>
            </a:r>
          </a:p>
          <a:p>
            <a:pPr lvl="1"/>
            <a:r>
              <a:rPr kumimoji="1" lang="en-US" altLang="zh-CN" sz="2000" b="1" dirty="0" err="1"/>
              <a:t>AddLinear</a:t>
            </a:r>
            <a:r>
              <a:rPr kumimoji="1" lang="en-US" altLang="zh-CN" sz="2000" b="1" dirty="0"/>
              <a:t>: </a:t>
            </a:r>
            <a:r>
              <a:rPr kumimoji="1" lang="zh-CN" altLang="en-US" sz="2000" dirty="0"/>
              <a:t>根节点由其两个父亲相加得到的瓦片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比如 </a:t>
            </a:r>
            <a:r>
              <a:rPr kumimoji="1" lang="en-US" altLang="zh-CN" sz="2000" dirty="0"/>
              <a:t>x3 + 5 + x = z</a:t>
            </a:r>
          </a:p>
        </p:txBody>
      </p:sp>
    </p:spTree>
    <p:extLst>
      <p:ext uri="{BB962C8B-B14F-4D97-AF65-F5344CB8AC3E}">
        <p14:creationId xmlns:p14="http://schemas.microsoft.com/office/powerpoint/2010/main" val="325927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2:</a:t>
            </a:r>
            <a:r>
              <a:rPr kumimoji="1" lang="zh-CN" altLang="en-US" dirty="0"/>
              <a:t>瓦片生成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pPr marL="548640" lvl="1" indent="0">
              <a:buNone/>
            </a:pPr>
            <a:r>
              <a:rPr kumimoji="1" lang="zh-CN" altLang="en-US" sz="2160" dirty="0"/>
              <a:t>瓦片结构示意图</a:t>
            </a:r>
            <a:endParaRPr kumimoji="1" lang="en-US" altLang="zh-CN" sz="2160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25E4840-A9EF-3246-E751-6C7D018EF126}"/>
              </a:ext>
            </a:extLst>
          </p:cNvPr>
          <p:cNvGrpSpPr/>
          <p:nvPr/>
        </p:nvGrpSpPr>
        <p:grpSpPr>
          <a:xfrm>
            <a:off x="1750682" y="2043710"/>
            <a:ext cx="8620409" cy="3390507"/>
            <a:chOff x="1750682" y="2043710"/>
            <a:chExt cx="8620409" cy="3390507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7B4FAD1-B5EC-D67A-B603-C70FEBE7FB61}"/>
                </a:ext>
              </a:extLst>
            </p:cNvPr>
            <p:cNvSpPr/>
            <p:nvPr/>
          </p:nvSpPr>
          <p:spPr>
            <a:xfrm>
              <a:off x="7646285" y="3091715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NUL</a:t>
              </a:r>
            </a:p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32124302-C503-F5C2-B7E2-F7B9140DF2E6}"/>
                </a:ext>
              </a:extLst>
            </p:cNvPr>
            <p:cNvSpPr/>
            <p:nvPr/>
          </p:nvSpPr>
          <p:spPr>
            <a:xfrm>
              <a:off x="9652000" y="2118385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X^3</a:t>
              </a:r>
              <a:endParaRPr lang="zh-CN" altLang="en-US" sz="1100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DB070230-6D25-72A2-0F47-691A6F1CF687}"/>
                </a:ext>
              </a:extLst>
            </p:cNvPr>
            <p:cNvSpPr/>
            <p:nvPr/>
          </p:nvSpPr>
          <p:spPr>
            <a:xfrm>
              <a:off x="8852040" y="3069454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ADD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08955424-F8C2-6560-3C4B-3E6EC0E3EB94}"/>
                </a:ext>
              </a:extLst>
            </p:cNvPr>
            <p:cNvCxnSpPr>
              <a:stCxn id="112" idx="3"/>
              <a:endCxn id="113" idx="7"/>
            </p:cNvCxnSpPr>
            <p:nvPr/>
          </p:nvCxnSpPr>
          <p:spPr>
            <a:xfrm rot="5400000">
              <a:off x="9390269" y="2807723"/>
              <a:ext cx="442594" cy="2914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曲线 114">
              <a:extLst>
                <a:ext uri="{FF2B5EF4-FFF2-40B4-BE49-F238E27FC236}">
                  <a16:creationId xmlns:a16="http://schemas.microsoft.com/office/drawing/2014/main" id="{021F72BD-913A-B065-4D3C-282483494068}"/>
                </a:ext>
              </a:extLst>
            </p:cNvPr>
            <p:cNvCxnSpPr>
              <a:cxnSpLocks/>
              <a:stCxn id="111" idx="4"/>
              <a:endCxn id="117" idx="1"/>
            </p:cNvCxnSpPr>
            <p:nvPr/>
          </p:nvCxnSpPr>
          <p:spPr>
            <a:xfrm rot="16200000" flipH="1">
              <a:off x="7979849" y="3836788"/>
              <a:ext cx="389699" cy="33773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28D4DB3-60F4-6344-0FD2-AAC354FC2876}"/>
                </a:ext>
              </a:extLst>
            </p:cNvPr>
            <p:cNvSpPr/>
            <p:nvPr/>
          </p:nvSpPr>
          <p:spPr>
            <a:xfrm>
              <a:off x="8080096" y="2118386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~ONE</a:t>
              </a:r>
            </a:p>
            <a:p>
              <a:pPr algn="ctr"/>
              <a:r>
                <a:rPr lang="en-US" altLang="zh-CN" sz="1100" dirty="0"/>
                <a:t>5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0942F1F5-2666-7620-3725-7C0E99A398C5}"/>
                </a:ext>
              </a:extLst>
            </p:cNvPr>
            <p:cNvSpPr/>
            <p:nvPr/>
          </p:nvSpPr>
          <p:spPr>
            <a:xfrm>
              <a:off x="8238257" y="4095197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ADD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cxnSp>
          <p:nvCxnSpPr>
            <p:cNvPr id="118" name="连接符: 曲线 117">
              <a:extLst>
                <a:ext uri="{FF2B5EF4-FFF2-40B4-BE49-F238E27FC236}">
                  <a16:creationId xmlns:a16="http://schemas.microsoft.com/office/drawing/2014/main" id="{770C9091-D6A8-548F-D974-B544EB92D87D}"/>
                </a:ext>
              </a:extLst>
            </p:cNvPr>
            <p:cNvCxnSpPr>
              <a:cxnSpLocks/>
              <a:stCxn id="116" idx="4"/>
              <a:endCxn id="113" idx="1"/>
            </p:cNvCxnSpPr>
            <p:nvPr/>
          </p:nvCxnSpPr>
          <p:spPr>
            <a:xfrm rot="16200000" flipH="1">
              <a:off x="8529853" y="2747266"/>
              <a:ext cx="337285" cy="5177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曲线 118">
              <a:extLst>
                <a:ext uri="{FF2B5EF4-FFF2-40B4-BE49-F238E27FC236}">
                  <a16:creationId xmlns:a16="http://schemas.microsoft.com/office/drawing/2014/main" id="{711DD839-CDBB-FAF8-83EE-14D69AA6E12E}"/>
                </a:ext>
              </a:extLst>
            </p:cNvPr>
            <p:cNvCxnSpPr>
              <a:cxnSpLocks/>
              <a:stCxn id="113" idx="4"/>
              <a:endCxn id="117" idx="7"/>
            </p:cNvCxnSpPr>
            <p:nvPr/>
          </p:nvCxnSpPr>
          <p:spPr>
            <a:xfrm rot="5400000">
              <a:off x="8825833" y="3814752"/>
              <a:ext cx="411960" cy="3595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B5C4C05-D550-4A27-3932-5578BE9FA4B6}"/>
                </a:ext>
              </a:extLst>
            </p:cNvPr>
            <p:cNvSpPr/>
            <p:nvPr/>
          </p:nvSpPr>
          <p:spPr>
            <a:xfrm>
              <a:off x="1750682" y="3069455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NUL</a:t>
              </a:r>
            </a:p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7C38FB7E-1981-8270-3266-08A46474CCBC}"/>
                </a:ext>
              </a:extLst>
            </p:cNvPr>
            <p:cNvSpPr/>
            <p:nvPr/>
          </p:nvSpPr>
          <p:spPr>
            <a:xfrm>
              <a:off x="2895944" y="3069455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Y</a:t>
              </a:r>
              <a:endParaRPr lang="zh-CN" altLang="en-US" sz="1100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2ADC96B8-EAE5-51F1-4D78-26FAF3CD89A7}"/>
                </a:ext>
              </a:extLst>
            </p:cNvPr>
            <p:cNvSpPr/>
            <p:nvPr/>
          </p:nvSpPr>
          <p:spPr>
            <a:xfrm>
              <a:off x="2328020" y="4095198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Z</a:t>
              </a:r>
              <a:endParaRPr lang="zh-CN" altLang="en-US" sz="1100" dirty="0"/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79F41D1E-B4D5-AEB1-6E8F-A78BAAF56C18}"/>
                </a:ext>
              </a:extLst>
            </p:cNvPr>
            <p:cNvCxnSpPr>
              <a:cxnSpLocks/>
              <a:stCxn id="121" idx="4"/>
              <a:endCxn id="122" idx="7"/>
            </p:cNvCxnSpPr>
            <p:nvPr/>
          </p:nvCxnSpPr>
          <p:spPr>
            <a:xfrm rot="5400000">
              <a:off x="2892667" y="3837683"/>
              <a:ext cx="411960" cy="3136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曲线 123">
              <a:extLst>
                <a:ext uri="{FF2B5EF4-FFF2-40B4-BE49-F238E27FC236}">
                  <a16:creationId xmlns:a16="http://schemas.microsoft.com/office/drawing/2014/main" id="{4530C11D-7ADE-A903-3E4F-7F05DC07B251}"/>
                </a:ext>
              </a:extLst>
            </p:cNvPr>
            <p:cNvCxnSpPr>
              <a:cxnSpLocks/>
              <a:stCxn id="120" idx="4"/>
              <a:endCxn id="122" idx="1"/>
            </p:cNvCxnSpPr>
            <p:nvPr/>
          </p:nvCxnSpPr>
          <p:spPr>
            <a:xfrm rot="16200000" flipH="1">
              <a:off x="2065798" y="3832976"/>
              <a:ext cx="411960" cy="323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1207826C-C709-D8BE-ED03-0A0DED474B3C}"/>
                </a:ext>
              </a:extLst>
            </p:cNvPr>
            <p:cNvSpPr/>
            <p:nvPr/>
          </p:nvSpPr>
          <p:spPr>
            <a:xfrm>
              <a:off x="4445924" y="3069454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~ONE</a:t>
              </a:r>
            </a:p>
            <a:p>
              <a:pPr algn="ctr"/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D3477B36-EE5B-127C-4F28-44EEDB618401}"/>
                </a:ext>
              </a:extLst>
            </p:cNvPr>
            <p:cNvSpPr/>
            <p:nvPr/>
          </p:nvSpPr>
          <p:spPr>
            <a:xfrm>
              <a:off x="5591186" y="3069454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5D7BD14-CD53-2C93-655C-9D25784D88CD}"/>
                </a:ext>
              </a:extLst>
            </p:cNvPr>
            <p:cNvSpPr/>
            <p:nvPr/>
          </p:nvSpPr>
          <p:spPr>
            <a:xfrm>
              <a:off x="5023262" y="4095197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Z</a:t>
              </a:r>
              <a:endParaRPr lang="zh-CN" altLang="en-US" sz="1100" dirty="0"/>
            </a:p>
          </p:txBody>
        </p:sp>
        <p:cxnSp>
          <p:nvCxnSpPr>
            <p:cNvPr id="128" name="连接符: 曲线 127">
              <a:extLst>
                <a:ext uri="{FF2B5EF4-FFF2-40B4-BE49-F238E27FC236}">
                  <a16:creationId xmlns:a16="http://schemas.microsoft.com/office/drawing/2014/main" id="{9CF5321D-576D-BF5D-3A9C-C2CEE931F5F7}"/>
                </a:ext>
              </a:extLst>
            </p:cNvPr>
            <p:cNvCxnSpPr>
              <a:cxnSpLocks/>
              <a:stCxn id="126" idx="4"/>
              <a:endCxn id="127" idx="7"/>
            </p:cNvCxnSpPr>
            <p:nvPr/>
          </p:nvCxnSpPr>
          <p:spPr>
            <a:xfrm rot="5400000">
              <a:off x="5587909" y="3837682"/>
              <a:ext cx="411960" cy="3136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连接符: 曲线 128">
              <a:extLst>
                <a:ext uri="{FF2B5EF4-FFF2-40B4-BE49-F238E27FC236}">
                  <a16:creationId xmlns:a16="http://schemas.microsoft.com/office/drawing/2014/main" id="{F4B20B81-1A0B-8A86-E419-520A109FBEF5}"/>
                </a:ext>
              </a:extLst>
            </p:cNvPr>
            <p:cNvCxnSpPr>
              <a:cxnSpLocks/>
              <a:stCxn id="125" idx="4"/>
              <a:endCxn id="127" idx="1"/>
            </p:cNvCxnSpPr>
            <p:nvPr/>
          </p:nvCxnSpPr>
          <p:spPr>
            <a:xfrm rot="16200000" flipH="1">
              <a:off x="4761040" y="3832975"/>
              <a:ext cx="411960" cy="323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7150313D-760C-15DE-AD4B-5ACBA9C39207}"/>
                </a:ext>
              </a:extLst>
            </p:cNvPr>
            <p:cNvSpPr/>
            <p:nvPr/>
          </p:nvSpPr>
          <p:spPr>
            <a:xfrm>
              <a:off x="4946560" y="2043710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NUL</a:t>
              </a:r>
            </a:p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CAEC0E95-88E0-9A79-89AA-A5CB8AC0DB94}"/>
                </a:ext>
              </a:extLst>
            </p:cNvPr>
            <p:cNvSpPr/>
            <p:nvPr/>
          </p:nvSpPr>
          <p:spPr>
            <a:xfrm>
              <a:off x="6231750" y="2043711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7</a:t>
              </a:r>
              <a:endParaRPr lang="zh-CN" altLang="en-US" sz="1100" dirty="0"/>
            </a:p>
          </p:txBody>
        </p:sp>
        <p:cxnSp>
          <p:nvCxnSpPr>
            <p:cNvPr id="132" name="连接符: 曲线 131">
              <a:extLst>
                <a:ext uri="{FF2B5EF4-FFF2-40B4-BE49-F238E27FC236}">
                  <a16:creationId xmlns:a16="http://schemas.microsoft.com/office/drawing/2014/main" id="{B083A9FE-C9CB-1C02-E301-43956639865F}"/>
                </a:ext>
              </a:extLst>
            </p:cNvPr>
            <p:cNvCxnSpPr>
              <a:cxnSpLocks/>
              <a:stCxn id="131" idx="4"/>
              <a:endCxn id="126" idx="7"/>
            </p:cNvCxnSpPr>
            <p:nvPr/>
          </p:nvCxnSpPr>
          <p:spPr>
            <a:xfrm rot="5400000">
              <a:off x="6192153" y="2775619"/>
              <a:ext cx="411960" cy="38632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B05C0664-72DA-8F97-1761-533658BF16AE}"/>
                </a:ext>
              </a:extLst>
            </p:cNvPr>
            <p:cNvCxnSpPr>
              <a:cxnSpLocks/>
              <a:stCxn id="130" idx="4"/>
              <a:endCxn id="126" idx="1"/>
            </p:cNvCxnSpPr>
            <p:nvPr/>
          </p:nvCxnSpPr>
          <p:spPr>
            <a:xfrm rot="16200000" flipH="1">
              <a:off x="5295320" y="2773587"/>
              <a:ext cx="411961" cy="3903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1CEA128-2829-E490-1EC4-3D64530DA04E}"/>
                </a:ext>
              </a:extLst>
            </p:cNvPr>
            <p:cNvSpPr txBox="1"/>
            <p:nvPr/>
          </p:nvSpPr>
          <p:spPr>
            <a:xfrm>
              <a:off x="2110227" y="5064885"/>
              <a:ext cx="1305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Quadratic</a:t>
              </a:r>
              <a:endParaRPr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AC3702F7-53B7-9EFE-C1E3-F6F55CA66816}"/>
                </a:ext>
              </a:extLst>
            </p:cNvPr>
            <p:cNvSpPr txBox="1"/>
            <p:nvPr/>
          </p:nvSpPr>
          <p:spPr>
            <a:xfrm>
              <a:off x="4749545" y="5048663"/>
              <a:ext cx="1305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MullLinear</a:t>
              </a:r>
              <a:endParaRPr lang="zh-CN" altLang="en-US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E6D2E4F-0CB9-C1E2-F744-6F97FBBE2BCF}"/>
                </a:ext>
              </a:extLst>
            </p:cNvPr>
            <p:cNvSpPr txBox="1"/>
            <p:nvPr/>
          </p:nvSpPr>
          <p:spPr>
            <a:xfrm>
              <a:off x="7966883" y="5046265"/>
              <a:ext cx="1305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AddLinear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2: </a:t>
            </a:r>
            <a:r>
              <a:rPr kumimoji="1" lang="zh-CN" altLang="en-US" dirty="0"/>
              <a:t>瓦片生成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2"/>
            <a:ext cx="9875520" cy="4756153"/>
          </a:xfrm>
        </p:spPr>
        <p:txBody>
          <a:bodyPr>
            <a:normAutofit/>
          </a:bodyPr>
          <a:lstStyle/>
          <a:p>
            <a:r>
              <a:rPr kumimoji="1" lang="en-US" altLang="zh-CN" sz="2160" dirty="0" err="1"/>
              <a:t>AddLinear</a:t>
            </a:r>
            <a:r>
              <a:rPr kumimoji="1" lang="en-US" altLang="zh-CN" sz="2160" dirty="0"/>
              <a:t> </a:t>
            </a:r>
            <a:r>
              <a:rPr kumimoji="1" lang="zh-CN" altLang="en-US" sz="2160" dirty="0"/>
              <a:t>和 </a:t>
            </a:r>
            <a:r>
              <a:rPr kumimoji="1" lang="en-US" altLang="zh-CN" sz="2160" dirty="0" err="1"/>
              <a:t>MullLinear</a:t>
            </a:r>
            <a:r>
              <a:rPr kumimoji="1" lang="en-US" altLang="zh-CN" sz="2160" dirty="0"/>
              <a:t> </a:t>
            </a:r>
            <a:r>
              <a:rPr kumimoji="1" lang="zh-CN" altLang="en-US" sz="2160" dirty="0"/>
              <a:t>瓦片本质上都由线性约束产生</a:t>
            </a:r>
            <a:r>
              <a:rPr kumimoji="1" lang="en-US" altLang="zh-CN" sz="2160" dirty="0"/>
              <a:t>, </a:t>
            </a:r>
            <a:r>
              <a:rPr kumimoji="1" lang="zh-CN" altLang="en-US" sz="2160" dirty="0"/>
              <a:t>都是 </a:t>
            </a:r>
            <a:r>
              <a:rPr kumimoji="1" lang="en-US" altLang="zh-CN" sz="2160" dirty="0"/>
              <a:t>Linear </a:t>
            </a:r>
            <a:r>
              <a:rPr kumimoji="1" lang="zh-CN" altLang="en-US" sz="2160" dirty="0"/>
              <a:t>瓦片</a:t>
            </a:r>
            <a:r>
              <a:rPr kumimoji="1" lang="en-US" altLang="zh-CN" sz="2160" dirty="0"/>
              <a:t>, </a:t>
            </a:r>
            <a:r>
              <a:rPr kumimoji="1" lang="zh-CN" altLang="en-US" sz="2160" dirty="0"/>
              <a:t>但是由于在算法处理上逻辑完全不同</a:t>
            </a:r>
            <a:r>
              <a:rPr kumimoji="1" lang="en-US" altLang="zh-CN" sz="2160" dirty="0"/>
              <a:t>, </a:t>
            </a:r>
            <a:r>
              <a:rPr kumimoji="1" lang="zh-CN" altLang="en-US" sz="2160" dirty="0"/>
              <a:t>所以在此将其分为两个种类讨论</a:t>
            </a:r>
            <a:endParaRPr kumimoji="1" lang="en-US" altLang="zh-CN" sz="2160" dirty="0"/>
          </a:p>
          <a:p>
            <a:endParaRPr kumimoji="1" lang="en-US" altLang="zh-CN" sz="2160" dirty="0"/>
          </a:p>
          <a:p>
            <a:r>
              <a:rPr kumimoji="1" lang="zh-CN" altLang="en-US" sz="2400" dirty="0"/>
              <a:t>三个考量</a:t>
            </a:r>
            <a:r>
              <a:rPr kumimoji="1" lang="en-US" altLang="zh-CN" sz="2400" dirty="0"/>
              <a:t>:</a:t>
            </a:r>
          </a:p>
          <a:p>
            <a:pPr lvl="1"/>
            <a:r>
              <a:rPr kumimoji="1" lang="zh-CN" altLang="en-US" sz="2400" dirty="0"/>
              <a:t>将约束合并步骤暂时搁置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待后续步骤获取树中的更多信息后在进行</a:t>
            </a:r>
          </a:p>
          <a:p>
            <a:pPr lvl="1"/>
            <a:r>
              <a:rPr kumimoji="1" lang="zh-CN" altLang="en-US" sz="2400" dirty="0"/>
              <a:t>产生未合并的范式后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如有产生合并范式的需求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只需在未合并的范式上应用固定算法即可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相对简单</a:t>
            </a:r>
          </a:p>
          <a:p>
            <a:pPr lvl="1"/>
            <a:r>
              <a:rPr kumimoji="1" lang="zh-CN" altLang="en-US" sz="2400" dirty="0"/>
              <a:t>瓦片选取的算法实现也相对简单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884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3:</a:t>
            </a:r>
            <a:r>
              <a:rPr kumimoji="1" lang="zh-CN" altLang="en-US" dirty="0"/>
              <a:t>对图的进一步抽象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将选出的</a:t>
            </a:r>
            <a:r>
              <a:rPr kumimoji="1" lang="en-US" altLang="zh-CN" sz="2400" dirty="0"/>
              <a:t>Linear</a:t>
            </a:r>
            <a:r>
              <a:rPr kumimoji="1" lang="zh-CN" altLang="en-US" sz="2400" dirty="0"/>
              <a:t>瓦片抽象成一个大的点</a:t>
            </a:r>
            <a:r>
              <a:rPr kumimoji="1" lang="en-US" altLang="zh-CN" sz="2400" dirty="0"/>
              <a:t>, Quadratic</a:t>
            </a:r>
            <a:r>
              <a:rPr kumimoji="1" lang="zh-CN" altLang="en-US" sz="2400" dirty="0"/>
              <a:t>瓦片中的点保持不变</a:t>
            </a:r>
            <a:endParaRPr kumimoji="1" lang="en-US" altLang="zh-CN" sz="2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31F3252-D20A-8B39-1BFB-836D8E68116A}"/>
              </a:ext>
            </a:extLst>
          </p:cNvPr>
          <p:cNvGrpSpPr/>
          <p:nvPr/>
        </p:nvGrpSpPr>
        <p:grpSpPr>
          <a:xfrm>
            <a:off x="1531450" y="2062377"/>
            <a:ext cx="9129100" cy="4563778"/>
            <a:chOff x="1231541" y="2062377"/>
            <a:chExt cx="9215491" cy="460696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916C281-F946-9273-670E-F3B3BCB4DFFC}"/>
                </a:ext>
              </a:extLst>
            </p:cNvPr>
            <p:cNvSpPr/>
            <p:nvPr/>
          </p:nvSpPr>
          <p:spPr>
            <a:xfrm>
              <a:off x="4209679" y="2062377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NUL</a:t>
              </a:r>
            </a:p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E766C5A-3D3F-633B-9CE5-20C0EEFF8B04}"/>
                </a:ext>
              </a:extLst>
            </p:cNvPr>
            <p:cNvSpPr/>
            <p:nvPr/>
          </p:nvSpPr>
          <p:spPr>
            <a:xfrm>
              <a:off x="4209679" y="3235711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X^2</a:t>
              </a:r>
              <a:endParaRPr lang="zh-CN" altLang="en-US" sz="11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4EF8344-259D-8A98-E27A-CEADE83DB5F7}"/>
                </a:ext>
              </a:extLst>
            </p:cNvPr>
            <p:cNvSpPr/>
            <p:nvPr/>
          </p:nvSpPr>
          <p:spPr>
            <a:xfrm>
              <a:off x="3376659" y="4098324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X^3</a:t>
              </a:r>
              <a:endParaRPr lang="zh-CN" altLang="en-US" sz="1100" dirty="0"/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226EC00A-DC4E-80A9-EF9D-EC96D7881979}"/>
                </a:ext>
              </a:extLst>
            </p:cNvPr>
            <p:cNvCxnSpPr>
              <a:stCxn id="3" idx="4"/>
              <a:endCxn id="5" idx="0"/>
            </p:cNvCxnSpPr>
            <p:nvPr/>
          </p:nvCxnSpPr>
          <p:spPr>
            <a:xfrm rot="5400000">
              <a:off x="4342104" y="3008589"/>
              <a:ext cx="454243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EB26168F-72EB-B946-85CD-009BB0367652}"/>
                </a:ext>
              </a:extLst>
            </p:cNvPr>
            <p:cNvCxnSpPr>
              <a:stCxn id="5" idx="4"/>
              <a:endCxn id="6" idx="6"/>
            </p:cNvCxnSpPr>
            <p:nvPr/>
          </p:nvCxnSpPr>
          <p:spPr>
            <a:xfrm rot="5400000">
              <a:off x="4080954" y="3969599"/>
              <a:ext cx="503068" cy="47347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EA62D3B6-FEE9-5805-F81A-821B27DEC6A5}"/>
                </a:ext>
              </a:extLst>
            </p:cNvPr>
            <p:cNvCxnSpPr>
              <a:cxnSpLocks/>
              <a:stCxn id="3" idx="3"/>
              <a:endCxn id="6" idx="0"/>
            </p:cNvCxnSpPr>
            <p:nvPr/>
          </p:nvCxnSpPr>
          <p:spPr>
            <a:xfrm rot="5400000">
              <a:off x="3314514" y="3097851"/>
              <a:ext cx="1422164" cy="57878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9A4F1EC-DAFA-87C5-D55E-508EAE74E828}"/>
                </a:ext>
              </a:extLst>
            </p:cNvPr>
            <p:cNvSpPr/>
            <p:nvPr/>
          </p:nvSpPr>
          <p:spPr>
            <a:xfrm>
              <a:off x="2557906" y="5048593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ADD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8ABDFEFB-4B22-AA1E-A383-8D53CCEE524E}"/>
                </a:ext>
              </a:extLst>
            </p:cNvPr>
            <p:cNvCxnSpPr>
              <a:stCxn id="6" idx="3"/>
              <a:endCxn id="11" idx="7"/>
            </p:cNvCxnSpPr>
            <p:nvPr/>
          </p:nvCxnSpPr>
          <p:spPr>
            <a:xfrm rot="5400000">
              <a:off x="3105931" y="4777865"/>
              <a:ext cx="441794" cy="31027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FB05F541-6F7D-622E-9667-817910B1920E}"/>
                </a:ext>
              </a:extLst>
            </p:cNvPr>
            <p:cNvCxnSpPr>
              <a:stCxn id="3" idx="2"/>
              <a:endCxn id="11" idx="0"/>
            </p:cNvCxnSpPr>
            <p:nvPr/>
          </p:nvCxnSpPr>
          <p:spPr>
            <a:xfrm rot="10800000" flipV="1">
              <a:off x="2917453" y="2421923"/>
              <a:ext cx="1292227" cy="262667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B34A82-022D-FE4B-43FE-50D5E6D07886}"/>
                </a:ext>
              </a:extLst>
            </p:cNvPr>
            <p:cNvSpPr/>
            <p:nvPr/>
          </p:nvSpPr>
          <p:spPr>
            <a:xfrm>
              <a:off x="1231541" y="5068443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~ONE</a:t>
              </a:r>
            </a:p>
            <a:p>
              <a:pPr algn="ctr"/>
              <a:r>
                <a:rPr lang="en-US" altLang="zh-CN" sz="1100" dirty="0"/>
                <a:t>5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1648729-B346-C4F7-2D76-CDA011F085EA}"/>
                </a:ext>
              </a:extLst>
            </p:cNvPr>
            <p:cNvSpPr/>
            <p:nvPr/>
          </p:nvSpPr>
          <p:spPr>
            <a:xfrm>
              <a:off x="1920722" y="5950252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ADD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C33B9D58-044D-CE0F-7250-3E8E0180B063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 rot="16200000" flipH="1">
              <a:off x="1749010" y="5778540"/>
              <a:ext cx="373334" cy="18070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611F99A9-4EA3-2989-37AA-4A13B6174759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rot="5400000">
              <a:off x="2402268" y="5794614"/>
              <a:ext cx="393184" cy="1287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2E932D1-931A-34FF-4289-B66E5A73B74D}"/>
                </a:ext>
              </a:extLst>
            </p:cNvPr>
            <p:cNvSpPr/>
            <p:nvPr/>
          </p:nvSpPr>
          <p:spPr>
            <a:xfrm>
              <a:off x="9727941" y="2202378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NUL</a:t>
              </a:r>
            </a:p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C93BF99-A2E5-87A4-B772-BE02514CCA59}"/>
                </a:ext>
              </a:extLst>
            </p:cNvPr>
            <p:cNvSpPr/>
            <p:nvPr/>
          </p:nvSpPr>
          <p:spPr>
            <a:xfrm>
              <a:off x="9727941" y="3375712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X^2</a:t>
              </a:r>
              <a:endParaRPr lang="zh-CN" altLang="en-US" sz="11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6C830B9-B301-1FBA-C5B8-AAB5AD37B760}"/>
                </a:ext>
              </a:extLst>
            </p:cNvPr>
            <p:cNvSpPr/>
            <p:nvPr/>
          </p:nvSpPr>
          <p:spPr>
            <a:xfrm>
              <a:off x="8894921" y="4238325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MUL</a:t>
              </a:r>
            </a:p>
            <a:p>
              <a:pPr algn="ctr"/>
              <a:r>
                <a:rPr lang="en-US" altLang="zh-CN" sz="1100" dirty="0"/>
                <a:t>X^3</a:t>
              </a:r>
              <a:endParaRPr lang="zh-CN" altLang="en-US" sz="1100" dirty="0"/>
            </a:p>
          </p:txBody>
        </p: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5F32C2CC-0BF5-477C-C861-7A09E9ECA3F9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>
            <a:xfrm rot="5400000">
              <a:off x="9860366" y="3148590"/>
              <a:ext cx="454243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888EE4A8-F652-C055-BB56-5D390CC9120E}"/>
                </a:ext>
              </a:extLst>
            </p:cNvPr>
            <p:cNvCxnSpPr>
              <a:stCxn id="19" idx="4"/>
              <a:endCxn id="20" idx="6"/>
            </p:cNvCxnSpPr>
            <p:nvPr/>
          </p:nvCxnSpPr>
          <p:spPr>
            <a:xfrm rot="5400000">
              <a:off x="9599216" y="4109600"/>
              <a:ext cx="503068" cy="47347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FD8DFC00-F890-03F6-7337-5B4A82FB7B0B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 rot="5400000">
              <a:off x="8832776" y="3237852"/>
              <a:ext cx="1422164" cy="57878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670A828-E303-279D-912A-615030FF320F}"/>
                </a:ext>
              </a:extLst>
            </p:cNvPr>
            <p:cNvSpPr/>
            <p:nvPr/>
          </p:nvSpPr>
          <p:spPr>
            <a:xfrm>
              <a:off x="8076168" y="5188594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ADD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E721C6B2-744A-AFEA-CBEB-04A5A4921BF7}"/>
                </a:ext>
              </a:extLst>
            </p:cNvPr>
            <p:cNvCxnSpPr>
              <a:stCxn id="20" idx="3"/>
              <a:endCxn id="24" idx="7"/>
            </p:cNvCxnSpPr>
            <p:nvPr/>
          </p:nvCxnSpPr>
          <p:spPr>
            <a:xfrm rot="5400000">
              <a:off x="8624193" y="4917866"/>
              <a:ext cx="441794" cy="31027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70BF0269-2E4D-9160-9AA6-01F61FE5F61B}"/>
                </a:ext>
              </a:extLst>
            </p:cNvPr>
            <p:cNvCxnSpPr>
              <a:cxnSpLocks/>
              <a:stCxn id="18" idx="2"/>
              <a:endCxn id="28" idx="1"/>
            </p:cNvCxnSpPr>
            <p:nvPr/>
          </p:nvCxnSpPr>
          <p:spPr>
            <a:xfrm rot="10800000" flipV="1">
              <a:off x="7109347" y="2561923"/>
              <a:ext cx="2618594" cy="33413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C4FF0B0-E743-2EA7-AC93-E1A9A8883E94}"/>
                </a:ext>
              </a:extLst>
            </p:cNvPr>
            <p:cNvSpPr/>
            <p:nvPr/>
          </p:nvSpPr>
          <p:spPr>
            <a:xfrm>
              <a:off x="7962238" y="4162851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~ONE</a:t>
              </a:r>
            </a:p>
            <a:p>
              <a:pPr algn="ctr"/>
              <a:r>
                <a:rPr lang="en-US" altLang="zh-CN" sz="1100" dirty="0"/>
                <a:t>5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07A434-68DD-DE7B-6A8C-6AFE574018F5}"/>
                </a:ext>
              </a:extLst>
            </p:cNvPr>
            <p:cNvSpPr/>
            <p:nvPr/>
          </p:nvSpPr>
          <p:spPr>
            <a:xfrm>
              <a:off x="7004039" y="5797939"/>
              <a:ext cx="719091" cy="719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ADD</a:t>
              </a:r>
            </a:p>
            <a:p>
              <a:pPr algn="ctr"/>
              <a:r>
                <a:rPr lang="en-US" altLang="zh-CN" sz="1100" dirty="0"/>
                <a:t>_</a:t>
              </a:r>
              <a:endParaRPr lang="zh-CN" altLang="en-US" sz="1100" dirty="0"/>
            </a:p>
          </p:txBody>
        </p: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3C068969-F42F-E826-CA4E-73AFE376B3ED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rot="16200000" flipH="1">
              <a:off x="8225423" y="4978303"/>
              <a:ext cx="306652" cy="11393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88E18E72-5EA9-B0CE-06AC-998311BFB741}"/>
                </a:ext>
              </a:extLst>
            </p:cNvPr>
            <p:cNvCxnSpPr>
              <a:cxnSpLocks/>
              <a:stCxn id="24" idx="2"/>
              <a:endCxn id="28" idx="7"/>
            </p:cNvCxnSpPr>
            <p:nvPr/>
          </p:nvCxnSpPr>
          <p:spPr>
            <a:xfrm rot="10800000" flipV="1">
              <a:off x="7617822" y="5548139"/>
              <a:ext cx="458346" cy="3551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D7814AF-FADB-C580-6F6F-74BD1FB4642A}"/>
              </a:ext>
            </a:extLst>
          </p:cNvPr>
          <p:cNvCxnSpPr>
            <a:cxnSpLocks/>
          </p:cNvCxnSpPr>
          <p:nvPr/>
        </p:nvCxnSpPr>
        <p:spPr>
          <a:xfrm flipH="1">
            <a:off x="1219200" y="1731020"/>
            <a:ext cx="4087679" cy="16979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D670A5-3ED6-C851-A95D-98386E0A865E}"/>
              </a:ext>
            </a:extLst>
          </p:cNvPr>
          <p:cNvCxnSpPr/>
          <p:nvPr/>
        </p:nvCxnSpPr>
        <p:spPr>
          <a:xfrm>
            <a:off x="1219199" y="3471209"/>
            <a:ext cx="283417" cy="32649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538E6B-8747-416F-413C-A09518D4E926}"/>
              </a:ext>
            </a:extLst>
          </p:cNvPr>
          <p:cNvCxnSpPr/>
          <p:nvPr/>
        </p:nvCxnSpPr>
        <p:spPr>
          <a:xfrm flipV="1">
            <a:off x="1493279" y="6626155"/>
            <a:ext cx="2024188" cy="1522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8790EB7-1692-E7F0-AC5C-B41C5005DA04}"/>
              </a:ext>
            </a:extLst>
          </p:cNvPr>
          <p:cNvCxnSpPr/>
          <p:nvPr/>
        </p:nvCxnSpPr>
        <p:spPr>
          <a:xfrm flipV="1">
            <a:off x="3557731" y="4217927"/>
            <a:ext cx="1028259" cy="24236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2D6B6C2-FB37-326A-F00D-E01F5EBEC42C}"/>
              </a:ext>
            </a:extLst>
          </p:cNvPr>
          <p:cNvCxnSpPr>
            <a:cxnSpLocks/>
          </p:cNvCxnSpPr>
          <p:nvPr/>
        </p:nvCxnSpPr>
        <p:spPr>
          <a:xfrm flipH="1" flipV="1">
            <a:off x="4116954" y="3351877"/>
            <a:ext cx="488721" cy="866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93DEE2F-12B7-FF37-6598-DC598D199253}"/>
              </a:ext>
            </a:extLst>
          </p:cNvPr>
          <p:cNvCxnSpPr/>
          <p:nvPr/>
        </p:nvCxnSpPr>
        <p:spPr>
          <a:xfrm flipV="1">
            <a:off x="4108414" y="2670405"/>
            <a:ext cx="1554640" cy="681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DB65D3-F970-94A0-687F-4390FD0C530E}"/>
              </a:ext>
            </a:extLst>
          </p:cNvPr>
          <p:cNvCxnSpPr/>
          <p:nvPr/>
        </p:nvCxnSpPr>
        <p:spPr>
          <a:xfrm>
            <a:off x="5306879" y="1731019"/>
            <a:ext cx="356175" cy="939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AA70D41-AA4D-FA25-CB75-A7404D2B4E6E}"/>
              </a:ext>
            </a:extLst>
          </p:cNvPr>
          <p:cNvCxnSpPr>
            <a:cxnSpLocks/>
          </p:cNvCxnSpPr>
          <p:nvPr/>
        </p:nvCxnSpPr>
        <p:spPr>
          <a:xfrm flipH="1">
            <a:off x="6762170" y="1731020"/>
            <a:ext cx="4087679" cy="16979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9A7E128-BC2B-4E9F-5190-50B4E210993F}"/>
              </a:ext>
            </a:extLst>
          </p:cNvPr>
          <p:cNvCxnSpPr/>
          <p:nvPr/>
        </p:nvCxnSpPr>
        <p:spPr>
          <a:xfrm>
            <a:off x="6762169" y="3471209"/>
            <a:ext cx="283417" cy="32649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4F1E4F6-0850-8A39-956F-0E0A26CD2749}"/>
              </a:ext>
            </a:extLst>
          </p:cNvPr>
          <p:cNvCxnSpPr/>
          <p:nvPr/>
        </p:nvCxnSpPr>
        <p:spPr>
          <a:xfrm flipV="1">
            <a:off x="7036249" y="6626155"/>
            <a:ext cx="2024188" cy="1522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12CEDD-F80B-A4D9-E221-93A46D4A6BF2}"/>
              </a:ext>
            </a:extLst>
          </p:cNvPr>
          <p:cNvCxnSpPr/>
          <p:nvPr/>
        </p:nvCxnSpPr>
        <p:spPr>
          <a:xfrm flipV="1">
            <a:off x="9100701" y="4217927"/>
            <a:ext cx="1028259" cy="24236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6816A9C-DD24-D9D1-60F3-D87DFF0B661C}"/>
              </a:ext>
            </a:extLst>
          </p:cNvPr>
          <p:cNvCxnSpPr>
            <a:cxnSpLocks/>
          </p:cNvCxnSpPr>
          <p:nvPr/>
        </p:nvCxnSpPr>
        <p:spPr>
          <a:xfrm flipH="1" flipV="1">
            <a:off x="9659924" y="3351877"/>
            <a:ext cx="488721" cy="866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6ADC081-1745-9323-B4D6-73F61E6CEF65}"/>
              </a:ext>
            </a:extLst>
          </p:cNvPr>
          <p:cNvCxnSpPr/>
          <p:nvPr/>
        </p:nvCxnSpPr>
        <p:spPr>
          <a:xfrm flipV="1">
            <a:off x="9651384" y="2670405"/>
            <a:ext cx="1554640" cy="681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98D6586-8916-B795-3952-86157A8DCE32}"/>
              </a:ext>
            </a:extLst>
          </p:cNvPr>
          <p:cNvCxnSpPr/>
          <p:nvPr/>
        </p:nvCxnSpPr>
        <p:spPr>
          <a:xfrm>
            <a:off x="10849849" y="1731019"/>
            <a:ext cx="356175" cy="939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6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A1F715DA-5283-01E4-214E-C0173BB2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59" y="1890712"/>
            <a:ext cx="4495800" cy="3381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3:</a:t>
            </a:r>
            <a:r>
              <a:rPr kumimoji="1" lang="zh-CN" altLang="en-US" dirty="0"/>
              <a:t>对图的进一步抽象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抽象后的图如图所示</a:t>
            </a:r>
            <a:r>
              <a:rPr kumimoji="1" lang="en-US" altLang="zh-CN" sz="2400" dirty="0"/>
              <a:t>: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  <p:sp>
        <p:nvSpPr>
          <p:cNvPr id="32" name="AutoShape 2">
            <a:extLst>
              <a:ext uri="{FF2B5EF4-FFF2-40B4-BE49-F238E27FC236}">
                <a16:creationId xmlns:a16="http://schemas.microsoft.com/office/drawing/2014/main" id="{166A6639-02D7-37AC-714B-050656EDC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DB5906F8-F0E9-CFC5-11CC-2F489B26F342}"/>
              </a:ext>
            </a:extLst>
          </p:cNvPr>
          <p:cNvSpPr txBox="1">
            <a:spLocks/>
          </p:cNvSpPr>
          <p:nvPr/>
        </p:nvSpPr>
        <p:spPr>
          <a:xfrm>
            <a:off x="4972050" y="1374844"/>
            <a:ext cx="6061710" cy="498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边的类型有以下几种</a:t>
            </a:r>
            <a:endParaRPr kumimoji="1" lang="en-US" altLang="zh-CN" sz="2400" dirty="0"/>
          </a:p>
          <a:p>
            <a:pPr lvl="1"/>
            <a:r>
              <a:rPr kumimoji="1" lang="en-US" altLang="zh-CN" sz="2000" b="1" dirty="0" err="1"/>
              <a:t>RNode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节点到 </a:t>
            </a:r>
            <a:r>
              <a:rPr kumimoji="1" lang="en-US" altLang="zh-CN" sz="2000" b="1" dirty="0" err="1"/>
              <a:t>RNode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节点</a:t>
            </a:r>
            <a:r>
              <a:rPr kumimoji="1" lang="en-US" altLang="zh-CN" sz="2000" dirty="0"/>
              <a:t>: </a:t>
            </a:r>
            <a:r>
              <a:rPr kumimoji="1" lang="zh-CN" altLang="en-US" sz="2000" dirty="0"/>
              <a:t>与抽象前的 </a:t>
            </a:r>
            <a:r>
              <a:rPr kumimoji="1" lang="en-US" altLang="zh-CN" sz="2000" dirty="0" err="1"/>
              <a:t>RNodeGraph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保持一致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  <a:p>
            <a:pPr lvl="1"/>
            <a:r>
              <a:rPr kumimoji="1" lang="en-US" altLang="zh-CN" sz="2000" b="1" dirty="0" err="1"/>
              <a:t>RNode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节点到 </a:t>
            </a:r>
            <a:r>
              <a:rPr kumimoji="1" lang="en-US" altLang="zh-CN" sz="2000" b="1" dirty="0"/>
              <a:t>Linear </a:t>
            </a:r>
            <a:r>
              <a:rPr kumimoji="1" lang="zh-CN" altLang="en-US" sz="2000" b="1" dirty="0"/>
              <a:t>瓦片抽象节点</a:t>
            </a:r>
            <a:r>
              <a:rPr kumimoji="1" lang="en-US" altLang="zh-CN" sz="2000" dirty="0"/>
              <a:t>: </a:t>
            </a:r>
            <a:r>
              <a:rPr kumimoji="1" lang="zh-CN" altLang="en-US" sz="2000" dirty="0"/>
              <a:t>如果抽象节点所代表的 </a:t>
            </a:r>
            <a:r>
              <a:rPr kumimoji="1" lang="en-US" altLang="zh-CN" sz="2000" dirty="0"/>
              <a:t>Linear</a:t>
            </a:r>
            <a:r>
              <a:rPr kumimoji="1" lang="zh-CN" altLang="en-US" sz="2000" dirty="0"/>
              <a:t>瓦片中存在 </a:t>
            </a:r>
            <a:r>
              <a:rPr kumimoji="1" lang="en-US" altLang="zh-CN" sz="2000" dirty="0" err="1"/>
              <a:t>RNode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节点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则存在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  <a:p>
            <a:pPr lvl="1"/>
            <a:r>
              <a:rPr kumimoji="1" lang="en-US" altLang="zh-CN" sz="2000" b="1" dirty="0"/>
              <a:t>Linear </a:t>
            </a:r>
            <a:r>
              <a:rPr kumimoji="1" lang="zh-CN" altLang="en-US" sz="2000" b="1" dirty="0"/>
              <a:t>瓦片抽象节点节点到 </a:t>
            </a:r>
            <a:r>
              <a:rPr kumimoji="1" lang="en-US" altLang="zh-CN" sz="2000" b="1" dirty="0"/>
              <a:t>Linear </a:t>
            </a:r>
            <a:r>
              <a:rPr kumimoji="1" lang="zh-CN" altLang="en-US" sz="2000" b="1" dirty="0"/>
              <a:t>瓦片抽象节点</a:t>
            </a:r>
            <a:r>
              <a:rPr kumimoji="1" lang="en-US" altLang="zh-CN" sz="2000" dirty="0"/>
              <a:t>: </a:t>
            </a:r>
            <a:r>
              <a:rPr kumimoji="1" lang="zh-CN" altLang="en-US" sz="2000" dirty="0"/>
              <a:t>如果两个抽象节点所代表的 </a:t>
            </a:r>
            <a:r>
              <a:rPr kumimoji="1" lang="en-US" altLang="zh-CN" sz="2000" dirty="0"/>
              <a:t>Linear </a:t>
            </a:r>
            <a:r>
              <a:rPr kumimoji="1" lang="zh-CN" altLang="en-US" sz="2000" dirty="0"/>
              <a:t>瓦片存在公有的 </a:t>
            </a:r>
            <a:r>
              <a:rPr kumimoji="1" lang="en-US" altLang="zh-CN" sz="2000" dirty="0" err="1"/>
              <a:t>RNode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节点</a:t>
            </a:r>
            <a:r>
              <a:rPr kumimoji="1" lang="en-US" altLang="zh-CN" sz="2000" dirty="0"/>
              <a:t>. </a:t>
            </a:r>
            <a:r>
              <a:rPr kumimoji="1" lang="zh-CN" altLang="en-US" sz="2000" dirty="0"/>
              <a:t>则存在边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719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4:</a:t>
            </a:r>
            <a:r>
              <a:rPr kumimoji="1" lang="zh-CN" altLang="en-US" dirty="0"/>
              <a:t> 瓦片权重计算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063" y="1374845"/>
                <a:ext cx="10174396" cy="4981511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使用</a:t>
                </a:r>
                <a:r>
                  <a:rPr kumimoji="1" lang="en-US" altLang="zh-CN" sz="2400" dirty="0"/>
                  <a:t>Weighted </a:t>
                </a:r>
                <a:r>
                  <a:rPr kumimoji="1" lang="en-US" altLang="zh-CN" sz="2400" dirty="0" err="1"/>
                  <a:t>Pagerank</a:t>
                </a:r>
                <a:r>
                  <a:rPr kumimoji="1" lang="zh-CN" altLang="en-US" sz="2400" dirty="0"/>
                  <a:t>算法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sz="2160" dirty="0"/>
                  <a:t>Xing W, </a:t>
                </a:r>
                <a:r>
                  <a:rPr kumimoji="1" lang="en-US" altLang="zh-CN" sz="2160" dirty="0" err="1"/>
                  <a:t>Ghorbani</a:t>
                </a:r>
                <a:r>
                  <a:rPr kumimoji="1" lang="en-US" altLang="zh-CN" sz="2160" dirty="0"/>
                  <a:t> A. Weighted </a:t>
                </a:r>
                <a:r>
                  <a:rPr kumimoji="1" lang="en-US" altLang="zh-CN" sz="2160" dirty="0" err="1"/>
                  <a:t>pagerank</a:t>
                </a:r>
                <a:r>
                  <a:rPr kumimoji="1" lang="en-US" altLang="zh-CN" sz="2160" dirty="0"/>
                  <a:t> algorithm[C]//Proceedings. Second Annual Conference on Communication Networks and Services Research, 2004. IEEE, 2004: 305-314.</a:t>
                </a:r>
              </a:p>
              <a:p>
                <a:r>
                  <a:rPr kumimoji="1" lang="zh-CN" altLang="en-US" sz="2400" dirty="0"/>
                  <a:t>权重公式</a:t>
                </a:r>
                <a:endParaRPr kumimoji="1"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)=(1−</m:t>
                    </m:r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3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limLow>
                      <m:limLowPr>
                        <m:ctrlPr>
                          <a:rPr lang="zh-CN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en-US" altLang="zh-CN" sz="32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32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en-US" altLang="zh-CN" sz="32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zh-CN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lang="zh-CN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lang="en-US" altLang="zh-CN" sz="3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kumimoji="1" lang="zh-CN" altLang="en-US" sz="2400" dirty="0"/>
                  <a:t>对</a:t>
                </a:r>
                <a:r>
                  <a:rPr kumimoji="1" lang="en-US" altLang="zh-CN" sz="2400" dirty="0"/>
                  <a:t>Linear</a:t>
                </a:r>
                <a:r>
                  <a:rPr kumimoji="1" lang="zh-CN" altLang="en-US" sz="2400" dirty="0"/>
                  <a:t>瓦片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使用其约束中系数的方差作为</a:t>
                </a:r>
                <a:r>
                  <a:rPr kumimoji="1" lang="en-US" altLang="zh-CN" sz="2400" dirty="0"/>
                  <a:t>field</a:t>
                </a:r>
                <a:endParaRPr kumimoji="1" lang="zh-CN" altLang="zh-CN" sz="2400" dirty="0"/>
              </a:p>
              <a:p>
                <a:pPr lvl="1"/>
                <a:endParaRPr kumimoji="1" lang="en-US" altLang="zh-CN" sz="216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063" y="1374845"/>
                <a:ext cx="10174396" cy="4981511"/>
              </a:xfrm>
              <a:blipFill>
                <a:blip r:embed="rId2"/>
                <a:stretch>
                  <a:fillRect l="-839" t="-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8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5:</a:t>
            </a:r>
            <a:r>
              <a:rPr kumimoji="1" lang="zh-CN" altLang="en-US" dirty="0"/>
              <a:t> 对线性瓦片的调整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为什么要调整</a:t>
            </a:r>
            <a:endParaRPr kumimoji="1" lang="en-US" altLang="zh-CN" sz="2400" dirty="0"/>
          </a:p>
          <a:p>
            <a:pPr lvl="1"/>
            <a:r>
              <a:rPr kumimoji="1" lang="zh-CN" altLang="en-US" sz="1920" dirty="0"/>
              <a:t>将线性瓦片抽象成一个顶点之后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对于瓦片中新增的节点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没有有效的排序标准</a:t>
            </a:r>
            <a:endParaRPr kumimoji="1" lang="en-US" altLang="zh-CN" sz="1920" dirty="0"/>
          </a:p>
        </p:txBody>
      </p:sp>
    </p:spTree>
    <p:extLst>
      <p:ext uri="{BB962C8B-B14F-4D97-AF65-F5344CB8AC3E}">
        <p14:creationId xmlns:p14="http://schemas.microsoft.com/office/powerpoint/2010/main" val="199955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第三阶段</a:t>
            </a:r>
            <a:r>
              <a:rPr kumimoji="1" lang="en-US" altLang="zh-CN" dirty="0"/>
              <a:t>: R1CS</a:t>
            </a:r>
            <a:r>
              <a:rPr kumimoji="1" lang="zh-CN" altLang="en-US" dirty="0"/>
              <a:t>约束生成算法设计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上一阶段构造出的语法树的本质上</a:t>
            </a:r>
            <a:r>
              <a:rPr kumimoji="1" lang="en-US" altLang="zh-CN" sz="2880" dirty="0"/>
              <a:t>,</a:t>
            </a:r>
            <a:r>
              <a:rPr kumimoji="1" lang="zh-CN" altLang="en-US" sz="2880" dirty="0"/>
              <a:t> 是几个有公用节点的算式树的集合所构成的有向无环图</a:t>
            </a:r>
            <a:endParaRPr kumimoji="1" lang="en-US" altLang="zh-CN" sz="2880" dirty="0"/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400" dirty="0"/>
              <a:t>两种思路</a:t>
            </a:r>
            <a:r>
              <a:rPr kumimoji="1" lang="en-US" altLang="zh-CN" sz="2400" dirty="0"/>
              <a:t>: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/>
              <a:t>参考编译原理中</a:t>
            </a:r>
            <a:r>
              <a:rPr kumimoji="1" lang="en-US" altLang="zh-CN" sz="2400" dirty="0"/>
              <a:t>IR-Tree</a:t>
            </a:r>
            <a:r>
              <a:rPr kumimoji="1" lang="zh-CN" altLang="en-US" sz="2400" dirty="0"/>
              <a:t>到汇编语言语法树的转换中瓦片选取的步骤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实现一个多路并进的贪心算法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先将公用节点提取出来与非公用的部分区分开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退化至普通的算式树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仍在实现中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仓库</a:t>
            </a:r>
            <a:r>
              <a:rPr kumimoji="1" lang="en-US" altLang="zh-CN" sz="2400" dirty="0"/>
              <a:t>: </a:t>
            </a:r>
            <a:r>
              <a:rPr lang="en-US" altLang="zh-CN" sz="2400" dirty="0">
                <a:hlinkClick r:id="rId2"/>
              </a:rPr>
              <a:t>Ash1sc/R1CS-normal-form-generator (github.com)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88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4639"/>
            <a:ext cx="9875520" cy="1080530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066F415-CE51-3EEF-963C-0EDF66E65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8240" y="1600200"/>
            <a:ext cx="9875520" cy="270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80" dirty="0"/>
              <a:t>预期进度</a:t>
            </a:r>
            <a:endParaRPr kumimoji="1" lang="en-US" altLang="zh-CN" sz="2880" dirty="0"/>
          </a:p>
          <a:p>
            <a:r>
              <a:rPr kumimoji="1" lang="zh-CN" altLang="en-US" sz="2880" dirty="0"/>
              <a:t>目前成果</a:t>
            </a:r>
            <a:endParaRPr kumimoji="1" lang="en-US" altLang="zh-CN" sz="2880" dirty="0"/>
          </a:p>
          <a:p>
            <a:r>
              <a:rPr kumimoji="1" lang="zh-CN" altLang="en-US" sz="2880" dirty="0"/>
              <a:t>第二阶段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第三阶段</a:t>
            </a:r>
            <a:endParaRPr kumimoji="1" lang="en-US" altLang="zh-CN" sz="2880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感谢您的倾听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3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预期进度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预期进度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C434E3A-1C7E-3BC6-82CE-DF23BDA4A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240" y="1600200"/>
          <a:ext cx="9875520" cy="43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34">
                  <a:extLst>
                    <a:ext uri="{9D8B030D-6E8A-4147-A177-3AD203B41FA5}">
                      <a16:colId xmlns:a16="http://schemas.microsoft.com/office/drawing/2014/main" val="3969472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7062645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68964166"/>
                    </a:ext>
                  </a:extLst>
                </a:gridCol>
                <a:gridCol w="4246483">
                  <a:extLst>
                    <a:ext uri="{9D8B030D-6E8A-4147-A177-3AD203B41FA5}">
                      <a16:colId xmlns:a16="http://schemas.microsoft.com/office/drawing/2014/main" val="224139414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阶段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开始时间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结束时间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目标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08466044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初期了解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2023.1.15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初步了解</a:t>
                      </a:r>
                      <a:r>
                        <a:rPr kumimoji="1" lang="en-US" sz="17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Circom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的相关背景知识，调研主流编译器，总结等价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约束生成的规律。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853836478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查阅相关文献和外文资料，熟悉数据流图的特点，设计数据流图表达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中的数据关系。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8500254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制定根据数据流图生成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范式的规则。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939059247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实际操作及编程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设计并完成范式生成的算法，使之能够正确运行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4980829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论文撰写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2023.5.5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毕业论文的撰写、修改以及完善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480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第一次尝试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将运算符和变量的</a:t>
            </a:r>
            <a:r>
              <a:rPr kumimoji="1" lang="en-US" altLang="zh-CN" sz="2160" dirty="0"/>
              <a:t>node</a:t>
            </a:r>
            <a:r>
              <a:rPr kumimoji="1" lang="zh-CN" altLang="en-US" sz="2160" dirty="0"/>
              <a:t>类型分开</a:t>
            </a:r>
            <a:endParaRPr kumimoji="1" lang="en-US" altLang="zh-CN" sz="2160" dirty="0"/>
          </a:p>
          <a:p>
            <a:pPr lvl="1"/>
            <a:r>
              <a:rPr kumimoji="1" lang="en-US" altLang="zh-CN" sz="1920" dirty="0"/>
              <a:t>R1CS</a:t>
            </a:r>
            <a:r>
              <a:rPr kumimoji="1" lang="zh-CN" altLang="en-US" sz="1920" dirty="0"/>
              <a:t>约束间合并方式不同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即当中间变量选取不同时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建立的数据流树不同</a:t>
            </a:r>
            <a:r>
              <a:rPr kumimoji="1" lang="en-US" altLang="zh-CN" sz="1920" dirty="0"/>
              <a:t> </a:t>
            </a:r>
          </a:p>
          <a:p>
            <a:pPr lvl="1"/>
            <a:r>
              <a:rPr kumimoji="1" lang="zh-CN" altLang="en-US" sz="1920" dirty="0"/>
              <a:t>树的结构复杂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导致需要考虑情况很多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算法实现较为复杂困难</a:t>
            </a:r>
          </a:p>
          <a:p>
            <a:r>
              <a:rPr kumimoji="1" lang="zh-CN" altLang="en-US" sz="2160" dirty="0"/>
              <a:t>第二次尝试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使用一种</a:t>
            </a:r>
            <a:r>
              <a:rPr kumimoji="1" lang="en-US" altLang="zh-CN" sz="2160" dirty="0"/>
              <a:t>node</a:t>
            </a:r>
          </a:p>
          <a:p>
            <a:pPr lvl="1"/>
            <a:r>
              <a:rPr kumimoji="1" lang="zh-CN" altLang="en-US" sz="1920" dirty="0"/>
              <a:t>使用</a:t>
            </a:r>
            <a:r>
              <a:rPr kumimoji="1" lang="en-US" altLang="zh-CN" sz="1920" dirty="0"/>
              <a:t>node id</a:t>
            </a:r>
            <a:r>
              <a:rPr kumimoji="1" lang="zh-CN" altLang="en-US" sz="1920" dirty="0"/>
              <a:t>标识</a:t>
            </a:r>
            <a:r>
              <a:rPr kumimoji="1" lang="en-US" altLang="zh-CN" sz="1920" dirty="0"/>
              <a:t>node</a:t>
            </a:r>
          </a:p>
          <a:p>
            <a:pPr lvl="1"/>
            <a:r>
              <a:rPr kumimoji="1" lang="en-US" altLang="zh-CN" sz="1920" dirty="0"/>
              <a:t>Node</a:t>
            </a:r>
            <a:r>
              <a:rPr kumimoji="1" lang="zh-CN" altLang="en-US" sz="1920" dirty="0"/>
              <a:t>中包含运算符信息</a:t>
            </a:r>
            <a:endParaRPr kumimoji="1" lang="en-US" altLang="zh-CN" sz="1920" dirty="0"/>
          </a:p>
          <a:p>
            <a:pPr marL="548640" lvl="1" indent="0">
              <a:buNone/>
            </a:pPr>
            <a:r>
              <a:rPr kumimoji="1" lang="zh-CN" altLang="en-US" sz="1920" dirty="0"/>
              <a:t>    以便查看其生成方式</a:t>
            </a:r>
            <a:endParaRPr kumimoji="1" lang="en-US" altLang="zh-CN" sz="192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B431E-D581-B9E6-8545-BBCB98D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62" y="3889035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1920" dirty="0"/>
              <a:t>将每一个约束按照</a:t>
            </a:r>
            <a:r>
              <a:rPr kumimoji="1" lang="en-US" altLang="zh-CN" sz="1920" dirty="0"/>
              <a:t>a*b=c</a:t>
            </a:r>
            <a:r>
              <a:rPr kumimoji="1" lang="zh-CN" altLang="en-US" sz="1920" dirty="0"/>
              <a:t>转换为算式</a:t>
            </a:r>
            <a:r>
              <a:rPr kumimoji="1" lang="en-US" altLang="zh-CN" sz="1920" dirty="0"/>
              <a:t>,</a:t>
            </a:r>
            <a:r>
              <a:rPr kumimoji="1" lang="zh-CN" altLang="en-US" sz="1920" dirty="0"/>
              <a:t>比如</a:t>
            </a:r>
            <a:endParaRPr kumimoji="1" lang="en-US" altLang="zh-CN" sz="1920" dirty="0"/>
          </a:p>
          <a:p>
            <a:endParaRPr kumimoji="1" lang="en-US" altLang="zh-CN" sz="1920" dirty="0"/>
          </a:p>
          <a:p>
            <a:endParaRPr kumimoji="1" lang="en-US" altLang="zh-CN" sz="1920" dirty="0"/>
          </a:p>
          <a:p>
            <a:r>
              <a:rPr kumimoji="1" lang="zh-CN" altLang="en-US" sz="1920" dirty="0"/>
              <a:t>将原</a:t>
            </a:r>
            <a:r>
              <a:rPr kumimoji="1" lang="en-US" altLang="zh-CN" sz="1920" dirty="0"/>
              <a:t>R1CS </a:t>
            </a:r>
            <a:r>
              <a:rPr kumimoji="1" lang="zh-CN" altLang="en-US" sz="1920" dirty="0"/>
              <a:t>中每一个约束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都化成这样的算式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再将其结合在一起</a:t>
            </a:r>
            <a:endParaRPr kumimoji="1" lang="en-US" altLang="zh-CN" sz="1920" dirty="0"/>
          </a:p>
          <a:p>
            <a:r>
              <a:rPr kumimoji="1" lang="zh-CN" altLang="en-US" sz="1920" dirty="0"/>
              <a:t>得到一个以</a:t>
            </a:r>
            <a:r>
              <a:rPr kumimoji="1" lang="en-US" altLang="zh-CN" sz="1920" dirty="0"/>
              <a:t>DAG </a:t>
            </a:r>
            <a:r>
              <a:rPr kumimoji="1" lang="zh-CN" altLang="en-US" sz="1920" dirty="0"/>
              <a:t>形式存储的含有公共子式的算式树</a:t>
            </a:r>
            <a:r>
              <a:rPr kumimoji="1" lang="en-US" altLang="zh-CN" sz="1920" dirty="0"/>
              <a:t>,</a:t>
            </a:r>
            <a:r>
              <a:rPr kumimoji="1" lang="zh-CN" altLang="en-US" sz="1920" dirty="0"/>
              <a:t> </a:t>
            </a:r>
            <a:endParaRPr kumimoji="1" lang="en-US" altLang="zh-CN" sz="1920" dirty="0"/>
          </a:p>
          <a:p>
            <a:pPr lvl="1"/>
            <a:endParaRPr kumimoji="1" lang="en-US" altLang="zh-CN" sz="168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8B1663-B8E9-611D-AA02-A8A2EA00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6" y="2141621"/>
            <a:ext cx="8805388" cy="8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+5=35</m:t>
                    </m:r>
                  </m:oMath>
                </a14:m>
                <a:r>
                  <a:rPr kumimoji="1" lang="zh-CN" altLang="en-US" sz="2400" dirty="0"/>
                  <a:t>为例</a:t>
                </a:r>
                <a:r>
                  <a:rPr kumimoji="1" lang="en-US" altLang="zh-CN" sz="2400" dirty="0"/>
                  <a:t>:</a:t>
                </a:r>
              </a:p>
              <a:p>
                <a:pPr lvl="1"/>
                <a:endParaRPr kumimoji="1" lang="en-US" altLang="zh-CN" sz="216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  <a:blipFill>
                <a:blip r:embed="rId2"/>
                <a:stretch>
                  <a:fillRect l="-864" t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86BC2F0-101E-4643-3027-81852E9C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0" y="2219449"/>
            <a:ext cx="4366870" cy="1097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25E0A1-1C2C-6382-9B82-4574B179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2" y="2223067"/>
            <a:ext cx="4412596" cy="937391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B004BD-C6A8-78BC-FD29-C68999A52CC2}"/>
              </a:ext>
            </a:extLst>
          </p:cNvPr>
          <p:cNvGrpSpPr/>
          <p:nvPr/>
        </p:nvGrpSpPr>
        <p:grpSpPr>
          <a:xfrm>
            <a:off x="2177681" y="3705728"/>
            <a:ext cx="3473964" cy="1909010"/>
            <a:chOff x="1690107" y="1909011"/>
            <a:chExt cx="3469767" cy="249972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B366491-AEBE-D2D9-F6A6-85174E4B1C9B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9AA4B7-89D8-7538-5922-E86CCB7426A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E7079E-07E5-41DA-CA78-07475F96BB56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X_3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C0478A-258B-5F1D-8445-EDFFEB3BB8FC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X_4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BFDA06-B409-9BA6-AD8A-B251095B1946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CF85B3C-1985-A1A2-98B2-15887B9FC8A0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D78A90-F2E9-400F-23E5-7664A69B6EEB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8C5008-80E9-1D63-1FEB-8FA04A34A816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3F39AF-4274-AB87-DB39-48B771A4981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C526FD-566F-B52D-EF07-22E39684620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F08FCA-0D46-A211-D2E7-CA68DFA013E9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33506D2-7EA7-88BB-59E2-C4746A015A5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D8E7EF-EB9B-A83F-FD18-1690FFDCBDD1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D48C01-38D4-111F-E7F2-3D58726F17DF}"/>
              </a:ext>
            </a:extLst>
          </p:cNvPr>
          <p:cNvGrpSpPr/>
          <p:nvPr/>
        </p:nvGrpSpPr>
        <p:grpSpPr>
          <a:xfrm>
            <a:off x="7002717" y="3705728"/>
            <a:ext cx="3617151" cy="1909010"/>
            <a:chOff x="1690107" y="1909011"/>
            <a:chExt cx="3469767" cy="249972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58119B5-497E-0051-A28B-9256FFDD7B6F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83D889-CA6F-F41F-B539-2B6DBDB0CF5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759BD0-F8AC-C218-3F1C-88B9DB8735E0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61DD4C1-CE05-29C5-082D-8440F60ACF31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455F33-1089-42E9-4A66-EC5E8B56F802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3A6F339-C969-891D-35E5-551B2E883E26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15371DD-2255-C369-3087-AA1243C070E7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F98008-ACF2-AACA-024D-3B2A52D86369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CB68EB7-C4FA-4365-A939-6AB076E1726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048B28D-4696-27CD-51E7-A99CDAE393A5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621EED2-64FA-D87D-8DB2-9A5F1EACA4DD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9A18D1F-7076-57CA-E7EB-5067680C9FC3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76F48F-B963-969B-3B25-1A84971AAD89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4AD6661-1263-54C0-8F8A-42C65EEFA44E}"/>
              </a:ext>
            </a:extLst>
          </p:cNvPr>
          <p:cNvSpPr/>
          <p:nvPr/>
        </p:nvSpPr>
        <p:spPr bwMode="auto">
          <a:xfrm>
            <a:off x="1831939" y="5355292"/>
            <a:ext cx="9128520" cy="153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280" tIns="35640" rIns="71280" bIns="356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55035">
              <a:defRPr/>
            </a:pP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约束的合并与拆分没有带来明显的变化</a:t>
            </a:r>
            <a:endParaRPr kumimoji="1" lang="en-US" altLang="zh-CN" sz="288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0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39" y="1600203"/>
            <a:ext cx="9875520" cy="4756153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BC5A1572-E818-A127-F71E-D9EDAAC5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96" y="1792542"/>
            <a:ext cx="7554808" cy="43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1162</Words>
  <Application>Microsoft Office PowerPoint</Application>
  <PresentationFormat>宽屏</PresentationFormat>
  <Paragraphs>235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DengXian</vt:lpstr>
      <vt:lpstr>DengXian</vt:lpstr>
      <vt:lpstr>等线 Light</vt:lpstr>
      <vt:lpstr>Microsoft YaHei</vt:lpstr>
      <vt:lpstr>Arial</vt:lpstr>
      <vt:lpstr>Calibri</vt:lpstr>
      <vt:lpstr>Cambria Math</vt:lpstr>
      <vt:lpstr>Times New Roman</vt:lpstr>
      <vt:lpstr>Office 主题​​</vt:lpstr>
      <vt:lpstr>1_Office 主题​​</vt:lpstr>
      <vt:lpstr>2_Office 主题​​</vt:lpstr>
      <vt:lpstr>基于数据流的R1CS等价性检查与范式生成 中期答辩</vt:lpstr>
      <vt:lpstr>目录</vt:lpstr>
      <vt:lpstr>预期进度</vt:lpstr>
      <vt:lpstr>预期进度</vt:lpstr>
      <vt:lpstr>目前成果</vt:lpstr>
      <vt:lpstr>目前成果1: 建立Rnode Graph</vt:lpstr>
      <vt:lpstr>目前成果1: 建立Rnode Graph</vt:lpstr>
      <vt:lpstr>目前成果1: 建立Rnode Graph</vt:lpstr>
      <vt:lpstr>目前成果1: 建立Rnode Graph</vt:lpstr>
      <vt:lpstr>目前成果1: 建立Rnode Graph</vt:lpstr>
      <vt:lpstr>目前成果1.5: 计算Rnode Graph节点权重</vt:lpstr>
      <vt:lpstr>目前成果2: 瓦片生成</vt:lpstr>
      <vt:lpstr>目前成果2:瓦片生成</vt:lpstr>
      <vt:lpstr>目前成果2: 瓦片生成</vt:lpstr>
      <vt:lpstr>目前成果3:对图的进一步抽象</vt:lpstr>
      <vt:lpstr>目前成果3:对图的进一步抽象</vt:lpstr>
      <vt:lpstr>目前成果4: 瓦片权重计算</vt:lpstr>
      <vt:lpstr>目前成果5: 对线性瓦片的调整</vt:lpstr>
      <vt:lpstr>第三阶段: R1CS约束生成算法设计</vt:lpstr>
      <vt:lpstr>感谢您的倾听!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基于数据流的R1CS等价性检查与范式生成 进度报告</dc:title>
  <dc:creator>施 宸昊</dc:creator>
  <cp:lastModifiedBy>施 宸昊</cp:lastModifiedBy>
  <cp:revision>9</cp:revision>
  <dcterms:created xsi:type="dcterms:W3CDTF">2023-02-24T01:29:49Z</dcterms:created>
  <dcterms:modified xsi:type="dcterms:W3CDTF">2023-04-02T03:37:57Z</dcterms:modified>
</cp:coreProperties>
</file>