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4bf68cba4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4bf68cba4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talking though this side, draw attention to the parts of the diagram which mention epoch number and learning rate, and use them as examples to quickly explain what hyperparameters 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c4bf68cba4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c4bf68cba4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talking though the following slide, pull up the website on both google chrome and microsoft edge, then run the API in both windows. (to show that the website is load tested and has cross browser compatibility)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4bf68cba4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4bf68cba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 out design choices when referencing neo-brutalism.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4bf68cba4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c4bf68cba4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talking though this slide, stop and ask for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4bf68cb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4bf68cb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4bf68cb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4bf68cb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4bf68cba4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4bf68cba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this point mention how challenging data collection is, and mention the rule of 20,20,60 and some statistics about the chatgtp dataset to appear well researched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4bf68cba4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4bf68cba4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the following slide, show the audience around matts google drive folder, and explain how the code for the data-loader works, explain also that the folders are equal to the prompts you can have, but that we have fuzzy logic (link this back to in future being more broad if time permits)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4bf68cba4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4bf68cba4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to defend that we couldn’t dredge an appropriate number of images in this time frame with this number of people.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4bf68cba4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4bf68cba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talking though the following slide, load up the example version of the network, quickly explain the need for preprocessing, the main network loops, then show the solution generating output.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c4bf68cba4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c4bf68cba4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talking though this side, draw attention to the conditional area of the architecture image and explain how conditioned input works.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4bf68cba4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4bf68cba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talking though the following slide, show the optimiser running on an example neural network, masking sure to show it calculating new values, and running on multiple threads simultaneously (for this to work we will need a network that is already partially optimised, since we will not be able to step though the whole 4 day process during the presentation)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ARCHITEXA</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A generative CGAN, its CASE tools, and attached website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Optimisation CASE tool</a:t>
            </a:r>
            <a:endParaRPr/>
          </a:p>
        </p:txBody>
      </p:sp>
      <p:sp>
        <p:nvSpPr>
          <p:cNvPr id="189" name="Google Shape;189;p22"/>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Developed by Stephen Bromley, this CASE tool serves to increase the accuracy of the network by training multiple times with different values for the networks hyperparameters and allows developers to accertain the best values for each.</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Apart from this, the tool is also capable of running on multiple systems, and in multiple threads, at the same time, so as to reduce its otherwise prohibitive running time.</a:t>
            </a:r>
            <a:endParaRPr dirty="0"/>
          </a:p>
        </p:txBody>
      </p:sp>
      <p:sp>
        <p:nvSpPr>
          <p:cNvPr id="190" name="Google Shape;190;p22"/>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(image of the general NN training process, which indicates what epoch number and learning rate are)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Website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Website</a:t>
            </a:r>
            <a:endParaRPr/>
          </a:p>
        </p:txBody>
      </p:sp>
      <p:sp>
        <p:nvSpPr>
          <p:cNvPr id="201" name="Google Shape;201;p2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Developed by Meshari Alshammari and Fahad Alsharaf, our website is load tested, cross browser compatible (and features a sleek neo-brutalist design scheme).</a:t>
            </a:r>
            <a:endParaRPr/>
          </a:p>
          <a:p>
            <a:pPr marL="0" lvl="0" indent="0" algn="l" rtl="0">
              <a:spcBef>
                <a:spcPts val="1200"/>
              </a:spcBef>
              <a:spcAft>
                <a:spcPts val="1200"/>
              </a:spcAft>
              <a:buNone/>
            </a:pPr>
            <a:r>
              <a:rPr lang="en"/>
              <a:t>Beyond this it features a secure, low latency call to our API which allows multiple users to access the remotely stored system simultaneously.</a:t>
            </a:r>
            <a:endParaRPr/>
          </a:p>
        </p:txBody>
      </p:sp>
      <p:sp>
        <p:nvSpPr>
          <p:cNvPr id="202" name="Google Shape;202;p2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(Image of the main page of the website, with arrows drawn indicating interactive elements)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Summary</a:t>
            </a:r>
            <a:endParaRPr/>
          </a:p>
        </p:txBody>
      </p:sp>
      <p:sp>
        <p:nvSpPr>
          <p:cNvPr id="208" name="Google Shape;208;p25"/>
          <p:cNvSpPr txBox="1">
            <a:spLocks noGrp="1"/>
          </p:cNvSpPr>
          <p:nvPr>
            <p:ph type="body" idx="1"/>
          </p:nvPr>
        </p:nvSpPr>
        <p:spPr>
          <a:xfrm>
            <a:off x="1297500" y="150950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Ultimately we have:</a:t>
            </a:r>
            <a:endParaRPr/>
          </a:p>
          <a:p>
            <a:pPr marL="457200" lvl="0" indent="-311150" algn="l" rtl="0">
              <a:spcBef>
                <a:spcPts val="1200"/>
              </a:spcBef>
              <a:spcAft>
                <a:spcPts val="0"/>
              </a:spcAft>
              <a:buSzPts val="1300"/>
              <a:buChar char="●"/>
            </a:pPr>
            <a:r>
              <a:rPr lang="en"/>
              <a:t>A well integrated system.</a:t>
            </a:r>
            <a:endParaRPr/>
          </a:p>
          <a:p>
            <a:pPr marL="457200" lvl="0" indent="-311150" algn="l" rtl="0">
              <a:spcBef>
                <a:spcPts val="0"/>
              </a:spcBef>
              <a:spcAft>
                <a:spcPts val="0"/>
              </a:spcAft>
              <a:buSzPts val="1300"/>
              <a:buChar char="●"/>
            </a:pPr>
            <a:r>
              <a:rPr lang="en"/>
              <a:t>A system with components which required expertise in multiple disciplines to develop.</a:t>
            </a:r>
            <a:endParaRPr/>
          </a:p>
          <a:p>
            <a:pPr marL="457200" lvl="0" indent="-311150" algn="l" rtl="0">
              <a:spcBef>
                <a:spcPts val="0"/>
              </a:spcBef>
              <a:spcAft>
                <a:spcPts val="0"/>
              </a:spcAft>
              <a:buSzPts val="1300"/>
              <a:buChar char="●"/>
            </a:pPr>
            <a:r>
              <a:rPr lang="en"/>
              <a:t>Proof of concept for a commercially viable project.</a:t>
            </a:r>
            <a:endParaRPr/>
          </a:p>
          <a:p>
            <a:pPr marL="457200" lvl="0" indent="-311150" algn="l" rtl="0">
              <a:spcBef>
                <a:spcPts val="0"/>
              </a:spcBef>
              <a:spcAft>
                <a:spcPts val="0"/>
              </a:spcAft>
              <a:buSzPts val="1300"/>
              <a:buChar char="●"/>
            </a:pPr>
            <a:r>
              <a:rPr lang="en"/>
              <a:t>Demonstrable understanding of state of the art neural networking procedures.</a:t>
            </a:r>
            <a:endParaRPr/>
          </a:p>
          <a:p>
            <a:pPr marL="457200" lvl="0" indent="-311150" algn="l" rtl="0">
              <a:spcBef>
                <a:spcPts val="0"/>
              </a:spcBef>
              <a:spcAft>
                <a:spcPts val="0"/>
              </a:spcAft>
              <a:buSzPts val="1300"/>
              <a:buChar char="●"/>
            </a:pPr>
            <a:r>
              <a:rPr lang="en"/>
              <a:t>And scrupulous documentation, as well as a professional use of project management tools.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341025" y="3864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Executive summary:</a:t>
            </a:r>
            <a:endParaRPr/>
          </a:p>
        </p:txBody>
      </p:sp>
      <p:sp>
        <p:nvSpPr>
          <p:cNvPr id="141" name="Google Shape;141;p14"/>
          <p:cNvSpPr txBox="1">
            <a:spLocks noGrp="1"/>
          </p:cNvSpPr>
          <p:nvPr>
            <p:ph type="body" idx="1"/>
          </p:nvPr>
        </p:nvSpPr>
        <p:spPr>
          <a:xfrm>
            <a:off x="355225" y="1580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ultimate purpose of this software would be to enable architects to generate abstracted designs for buildings based upon in depth english language descriptions of what they wished to build.</a:t>
            </a:r>
            <a:endParaRPr/>
          </a:p>
          <a:p>
            <a:pPr marL="0" lvl="0" indent="0" algn="ctr" rtl="0">
              <a:spcBef>
                <a:spcPts val="1200"/>
              </a:spcBef>
              <a:spcAft>
                <a:spcPts val="0"/>
              </a:spcAft>
              <a:buNone/>
            </a:pPr>
            <a:endParaRPr/>
          </a:p>
          <a:p>
            <a:pPr marL="0" lvl="0" indent="0" algn="ctr" rtl="0">
              <a:spcBef>
                <a:spcPts val="1200"/>
              </a:spcBef>
              <a:spcAft>
                <a:spcPts val="1200"/>
              </a:spcAft>
              <a:buNone/>
            </a:pPr>
            <a:r>
              <a:rPr lang="en"/>
              <a:t>Whilst this was a project to complex for the given period, we have developed a proof of concept version which includes it core components.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Executive summary</a:t>
            </a:r>
            <a:endParaRPr/>
          </a:p>
        </p:txBody>
      </p:sp>
      <p:sp>
        <p:nvSpPr>
          <p:cNvPr id="147" name="Google Shape;147;p15"/>
          <p:cNvSpPr txBox="1">
            <a:spLocks noGrp="1"/>
          </p:cNvSpPr>
          <p:nvPr>
            <p:ph type="body" idx="1"/>
          </p:nvPr>
        </p:nvSpPr>
        <p:spPr>
          <a:xfrm>
            <a:off x="499500" y="179970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have delivered:</a:t>
            </a:r>
            <a:endParaRPr/>
          </a:p>
          <a:p>
            <a:pPr marL="457200" lvl="0" indent="-311150" algn="l" rtl="0">
              <a:spcBef>
                <a:spcPts val="1200"/>
              </a:spcBef>
              <a:spcAft>
                <a:spcPts val="0"/>
              </a:spcAft>
              <a:buSzPts val="1300"/>
              <a:buChar char="●"/>
            </a:pPr>
            <a:r>
              <a:rPr lang="en"/>
              <a:t>An Neural Networking solution capable of image generation.</a:t>
            </a:r>
            <a:endParaRPr/>
          </a:p>
          <a:p>
            <a:pPr marL="457200" lvl="0" indent="-311150" algn="l" rtl="0">
              <a:spcBef>
                <a:spcPts val="0"/>
              </a:spcBef>
              <a:spcAft>
                <a:spcPts val="0"/>
              </a:spcAft>
              <a:buSzPts val="1300"/>
              <a:buChar char="●"/>
            </a:pPr>
            <a:r>
              <a:rPr lang="en"/>
              <a:t>A proprietary multi-label image dataset (meaning that images lie in multiple categories)</a:t>
            </a:r>
            <a:endParaRPr/>
          </a:p>
          <a:p>
            <a:pPr marL="457200" lvl="0" indent="-311150" algn="l" rtl="0">
              <a:spcBef>
                <a:spcPts val="0"/>
              </a:spcBef>
              <a:spcAft>
                <a:spcPts val="0"/>
              </a:spcAft>
              <a:buSzPts val="1300"/>
              <a:buChar char="●"/>
            </a:pPr>
            <a:r>
              <a:rPr lang="en"/>
              <a:t>A CASE tool which trains the network, and utilises distributed computing to optimise the networks hyperparameters.</a:t>
            </a:r>
            <a:endParaRPr/>
          </a:p>
          <a:p>
            <a:pPr marL="457200" lvl="0" indent="-311150" algn="l" rtl="0">
              <a:spcBef>
                <a:spcPts val="0"/>
              </a:spcBef>
              <a:spcAft>
                <a:spcPts val="0"/>
              </a:spcAft>
              <a:buSzPts val="1300"/>
              <a:buChar char="●"/>
            </a:pPr>
            <a:r>
              <a:rPr lang="en"/>
              <a:t>A simple HTML website (hosted on university servers) including a secure call to the Neural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developments</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Moving forward we would:</a:t>
            </a:r>
            <a:endParaRPr/>
          </a:p>
          <a:p>
            <a:pPr marL="457200" lvl="0" indent="-311150" algn="l" rtl="0">
              <a:spcBef>
                <a:spcPts val="1200"/>
              </a:spcBef>
              <a:spcAft>
                <a:spcPts val="0"/>
              </a:spcAft>
              <a:buSzPts val="1300"/>
              <a:buChar char="●"/>
            </a:pPr>
            <a:r>
              <a:rPr lang="en"/>
              <a:t>Develop a separate tool to establish key categories of classification for buildings (by analysing the hypertext of online images)</a:t>
            </a:r>
            <a:endParaRPr/>
          </a:p>
          <a:p>
            <a:pPr marL="457200" lvl="0" indent="-311150" algn="l" rtl="0">
              <a:spcBef>
                <a:spcPts val="0"/>
              </a:spcBef>
              <a:spcAft>
                <a:spcPts val="0"/>
              </a:spcAft>
              <a:buSzPts val="1300"/>
              <a:buChar char="●"/>
            </a:pPr>
            <a:r>
              <a:rPr lang="en"/>
              <a:t>Hire a team to work full time to populate the dataset.</a:t>
            </a:r>
            <a:endParaRPr/>
          </a:p>
          <a:p>
            <a:pPr marL="457200" lvl="0" indent="-311150" algn="l" rtl="0">
              <a:spcBef>
                <a:spcPts val="0"/>
              </a:spcBef>
              <a:spcAft>
                <a:spcPts val="0"/>
              </a:spcAft>
              <a:buSzPts val="1300"/>
              <a:buChar char="●"/>
            </a:pPr>
            <a:r>
              <a:rPr lang="en"/>
              <a:t>Increase the number of layers in the models.</a:t>
            </a:r>
            <a:endParaRPr/>
          </a:p>
          <a:p>
            <a:pPr marL="457200" lvl="0" indent="-311150" algn="l" rtl="0">
              <a:spcBef>
                <a:spcPts val="0"/>
              </a:spcBef>
              <a:spcAft>
                <a:spcPts val="0"/>
              </a:spcAft>
              <a:buSzPts val="1300"/>
              <a:buChar char="●"/>
            </a:pPr>
            <a:r>
              <a:rPr lang="en"/>
              <a:t>Acquire nvidia AI resourcing chips to allow the models and parameters to be continuously optimised at high speed.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a:t>
            </a:r>
            <a:endParaRPr/>
          </a:p>
        </p:txBody>
      </p:sp>
      <p:sp>
        <p:nvSpPr>
          <p:cNvPr id="164" name="Google Shape;164;p18"/>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dataset consists of (n) images between (n) classes stored in ().</a:t>
            </a:r>
            <a:endParaRPr/>
          </a:p>
          <a:p>
            <a:pPr marL="0" lvl="0" indent="0" algn="l" rtl="0">
              <a:spcBef>
                <a:spcPts val="1200"/>
              </a:spcBef>
              <a:spcAft>
                <a:spcPts val="1200"/>
              </a:spcAft>
              <a:buNone/>
            </a:pPr>
            <a:r>
              <a:rPr lang="en"/>
              <a:t>It was developed by matt Paver and created by utilising the bulkAI tool (which automates interaction with AI generators) to generate images from midjourney (a subscription based image generator) corresponding to a few categories of prompts, several hundred times.</a:t>
            </a:r>
            <a:endParaRPr/>
          </a:p>
        </p:txBody>
      </p:sp>
      <p:sp>
        <p:nvSpPr>
          <p:cNvPr id="165" name="Google Shape;165;p18"/>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(Image of dataset file 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Neural Networks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Neural networks</a:t>
            </a:r>
            <a:endParaRPr/>
          </a:p>
        </p:txBody>
      </p:sp>
      <p:sp>
        <p:nvSpPr>
          <p:cNvPr id="176" name="Google Shape;176;p20"/>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The Network component of this solution was developed by wilf morlidge, and emmanuel adegoke.</a:t>
            </a:r>
            <a:endParaRPr dirty="0"/>
          </a:p>
          <a:p>
            <a:pPr marL="0" lvl="0" indent="0" algn="l" rtl="0">
              <a:spcBef>
                <a:spcPts val="1200"/>
              </a:spcBef>
              <a:spcAft>
                <a:spcPts val="0"/>
              </a:spcAft>
              <a:buNone/>
            </a:pPr>
            <a:r>
              <a:rPr lang="en" dirty="0"/>
              <a:t>It consists of one an upsampling network (called a generator) tasked with generating fake images; and a downsampling network (called a discriminator) tasked with distinguishing those images from real ones.</a:t>
            </a:r>
            <a:endParaRPr dirty="0"/>
          </a:p>
          <a:p>
            <a:pPr marL="0" lvl="0" indent="0" algn="l" rtl="0">
              <a:spcBef>
                <a:spcPts val="1200"/>
              </a:spcBef>
              <a:spcAft>
                <a:spcPts val="1200"/>
              </a:spcAft>
              <a:buNone/>
            </a:pPr>
            <a:r>
              <a:rPr lang="en" dirty="0"/>
              <a:t>The two networks engage in a MinMax (commonly known as adversarial) training loop where the generator is seen to perform better only when the discriminator performs worse.</a:t>
            </a:r>
            <a:endParaRPr dirty="0"/>
          </a:p>
        </p:txBody>
      </p:sp>
      <p:sp>
        <p:nvSpPr>
          <p:cNvPr id="177" name="Google Shape;177;p20"/>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(Image of abstracted CGAN architecture)</a:t>
            </a:r>
            <a:endParaRPr/>
          </a:p>
        </p:txBody>
      </p:sp>
      <p:pic>
        <p:nvPicPr>
          <p:cNvPr id="178" name="Google Shape;178;p20"/>
          <p:cNvPicPr preferRelativeResize="0"/>
          <p:nvPr/>
        </p:nvPicPr>
        <p:blipFill>
          <a:blip r:embed="rId3">
            <a:alphaModFix/>
          </a:blip>
          <a:stretch>
            <a:fillRect/>
          </a:stretch>
        </p:blipFill>
        <p:spPr>
          <a:xfrm>
            <a:off x="4998400" y="1453575"/>
            <a:ext cx="3585876" cy="302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Optimisation CASE tool</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922</Words>
  <Application>Microsoft Office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Lato</vt:lpstr>
      <vt:lpstr>Montserrat</vt:lpstr>
      <vt:lpstr>Focus</vt:lpstr>
      <vt:lpstr>ARCHITEXA</vt:lpstr>
      <vt:lpstr>Executive summary:</vt:lpstr>
      <vt:lpstr>Executive summary</vt:lpstr>
      <vt:lpstr>Future developments</vt:lpstr>
      <vt:lpstr>Dataset</vt:lpstr>
      <vt:lpstr>Dataset</vt:lpstr>
      <vt:lpstr>Neural Networks</vt:lpstr>
      <vt:lpstr>Neural networks</vt:lpstr>
      <vt:lpstr>Optimisation CASE tool</vt:lpstr>
      <vt:lpstr>Optimisation CASE tool</vt:lpstr>
      <vt:lpstr>Website</vt:lpstr>
      <vt:lpstr>Website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ARCHITEXA</dc:title>
  <cp:lastModifiedBy>stephen bromley</cp:lastModifiedBy>
  <cp:revision>1</cp:revision>
  <dcterms:modified xsi:type="dcterms:W3CDTF">2024-04-18T15:44:58Z</dcterms:modified>
</cp:coreProperties>
</file>