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4bf68cba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4bf68cba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talking though this side, draw attention to the parts of the diagram which mention epoch number and learning rate, and use them as examples to quickly explain what hyperparameters 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4bf68cba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4bf68cba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talking though the following slide, pull up the website on both google chrome and microsoft edge, then run the API in both windows. (to show that the website is load tested and has cross browser </a:t>
            </a:r>
            <a:r>
              <a:rPr lang="en"/>
              <a:t>compatibility</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4bf68cba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4bf68cba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a:t>
            </a:r>
            <a:r>
              <a:rPr lang="en"/>
              <a:t>out</a:t>
            </a:r>
            <a:r>
              <a:rPr lang="en"/>
              <a:t> design choices when referencing neo-brutalism.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4bf68cba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4bf68cba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talking though this slide, stop and ask for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4bf68c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4bf68c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4bf68c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4bf68c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4bf68cba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4bf68cba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mention how challenging data collection is, and mention the rule of 20,20,60 and some statistics about the chatgtp dataset to appear well researched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4bf68cba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4bf68cba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following slide, show the audience around matts google drive folder, and explain how the code for the data-loader works, explain also that the folders are equal to the prompts you can </a:t>
            </a:r>
            <a:r>
              <a:rPr lang="en"/>
              <a:t>have</a:t>
            </a:r>
            <a:r>
              <a:rPr lang="en"/>
              <a:t>, but that we have fuzzy logic (link this back to in future being more broad if time permits)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4bf68cba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4bf68cba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defend that we couldn’t dredge an appropriate number of images in this time frame with this number of people.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4bf68cba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4bf68cba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talking</a:t>
            </a:r>
            <a:r>
              <a:rPr lang="en"/>
              <a:t> though the following slide, load up the example version of the network, quickly explain the need for preprocessing, the main network loops, then show the solution generating output.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4bf68cba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4bf68cba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talking though this side, draw attention to the conditional area of the architecture image and explain how conditioned input 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4bf68cba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4bf68cba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talking though the following slide, show the optimiser running on an example neural network, masking sure to show it calculating new values, and running on multiple threads </a:t>
            </a:r>
            <a:r>
              <a:rPr lang="en"/>
              <a:t>simultaneously</a:t>
            </a:r>
            <a:r>
              <a:rPr lang="en"/>
              <a:t> (for this to work we will need a network that is already partially optimised, since we will not be able to step though the whole 4 day process </a:t>
            </a:r>
            <a:r>
              <a:rPr lang="en"/>
              <a:t>during</a:t>
            </a:r>
            <a:r>
              <a:rPr lang="en"/>
              <a:t> the presentation)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ARCHITEXA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generative CGAN, its CASE tools, and attached website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Optimisation CASE tool</a:t>
            </a:r>
            <a:endParaRPr/>
          </a:p>
        </p:txBody>
      </p:sp>
      <p:sp>
        <p:nvSpPr>
          <p:cNvPr id="189" name="Google Shape;189;p2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stephen bromley, this CASE tool serves to increase the accuracy of </a:t>
            </a:r>
            <a:r>
              <a:rPr lang="en"/>
              <a:t>the network by training multiple times with different values for the networks hyperparameters (which it uses heuristics to calculate best guesses for) and returning their most effective values.</a:t>
            </a:r>
            <a:endParaRPr/>
          </a:p>
          <a:p>
            <a:pPr indent="0" lvl="0" marL="0" rtl="0" algn="l">
              <a:spcBef>
                <a:spcPts val="1200"/>
              </a:spcBef>
              <a:spcAft>
                <a:spcPts val="1200"/>
              </a:spcAft>
              <a:buNone/>
            </a:pPr>
            <a:r>
              <a:rPr lang="en"/>
              <a:t>Apart from this, the tool is also capable of running on multiple systems, and in multiple threads, at the same time, so as to reduce its otherwise prohibitive running time.</a:t>
            </a:r>
            <a:endParaRPr/>
          </a:p>
        </p:txBody>
      </p:sp>
      <p:sp>
        <p:nvSpPr>
          <p:cNvPr id="190" name="Google Shape;190;p2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of the general NN training process, </a:t>
            </a:r>
            <a:r>
              <a:rPr lang="en"/>
              <a:t>which</a:t>
            </a:r>
            <a:r>
              <a:rPr lang="en"/>
              <a:t> </a:t>
            </a:r>
            <a:r>
              <a:rPr lang="en"/>
              <a:t>indicates</a:t>
            </a:r>
            <a:r>
              <a:rPr lang="en"/>
              <a:t> what epoch number and learning rate 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Website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a:t>
            </a:r>
            <a:endParaRPr/>
          </a:p>
        </p:txBody>
      </p:sp>
      <p:sp>
        <p:nvSpPr>
          <p:cNvPr id="201" name="Google Shape;201;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Meshari Alshammari and Fahad Alsharaf, our website is load tested, </a:t>
            </a:r>
            <a:r>
              <a:rPr lang="en"/>
              <a:t>cross</a:t>
            </a:r>
            <a:r>
              <a:rPr lang="en"/>
              <a:t> browser compatible (and features a sleek neo-brutalist design </a:t>
            </a:r>
            <a:r>
              <a:rPr lang="en"/>
              <a:t>scheme).</a:t>
            </a:r>
            <a:endParaRPr/>
          </a:p>
          <a:p>
            <a:pPr indent="0" lvl="0" marL="0" rtl="0" algn="l">
              <a:spcBef>
                <a:spcPts val="1200"/>
              </a:spcBef>
              <a:spcAft>
                <a:spcPts val="1200"/>
              </a:spcAft>
              <a:buNone/>
            </a:pPr>
            <a:r>
              <a:rPr lang="en"/>
              <a:t>Beyond this it features a secure, low latency call to our API which allows multiple users to access the remotely stored system simultaneously.</a:t>
            </a:r>
            <a:endParaRPr/>
          </a:p>
        </p:txBody>
      </p:sp>
      <p:sp>
        <p:nvSpPr>
          <p:cNvPr id="202" name="Google Shape;202;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of the main page of the website, with arrows drawn indicating interactive elements)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08" name="Google Shape;208;p25"/>
          <p:cNvSpPr txBox="1"/>
          <p:nvPr>
            <p:ph idx="1" type="body"/>
          </p:nvPr>
        </p:nvSpPr>
        <p:spPr>
          <a:xfrm>
            <a:off x="1297500" y="15095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Ultimately we have:</a:t>
            </a:r>
            <a:endParaRPr/>
          </a:p>
          <a:p>
            <a:pPr indent="-311150" lvl="0" marL="457200" rtl="0" algn="l">
              <a:spcBef>
                <a:spcPts val="1200"/>
              </a:spcBef>
              <a:spcAft>
                <a:spcPts val="0"/>
              </a:spcAft>
              <a:buSzPts val="1300"/>
              <a:buChar char="●"/>
            </a:pPr>
            <a:r>
              <a:rPr lang="en"/>
              <a:t>A well integrated system.</a:t>
            </a:r>
            <a:endParaRPr/>
          </a:p>
          <a:p>
            <a:pPr indent="-311150" lvl="0" marL="457200" rtl="0" algn="l">
              <a:spcBef>
                <a:spcPts val="0"/>
              </a:spcBef>
              <a:spcAft>
                <a:spcPts val="0"/>
              </a:spcAft>
              <a:buSzPts val="1300"/>
              <a:buChar char="●"/>
            </a:pPr>
            <a:r>
              <a:rPr lang="en"/>
              <a:t>A system with components which required expertise in multiple </a:t>
            </a:r>
            <a:r>
              <a:rPr lang="en"/>
              <a:t>disciplines</a:t>
            </a:r>
            <a:r>
              <a:rPr lang="en"/>
              <a:t> to develop.</a:t>
            </a:r>
            <a:endParaRPr/>
          </a:p>
          <a:p>
            <a:pPr indent="-311150" lvl="0" marL="457200" rtl="0" algn="l">
              <a:spcBef>
                <a:spcPts val="0"/>
              </a:spcBef>
              <a:spcAft>
                <a:spcPts val="0"/>
              </a:spcAft>
              <a:buSzPts val="1300"/>
              <a:buChar char="●"/>
            </a:pPr>
            <a:r>
              <a:rPr lang="en"/>
              <a:t>Proof of concept for a </a:t>
            </a:r>
            <a:r>
              <a:rPr lang="en"/>
              <a:t>commercially</a:t>
            </a:r>
            <a:r>
              <a:rPr lang="en"/>
              <a:t> viable project.</a:t>
            </a:r>
            <a:endParaRPr/>
          </a:p>
          <a:p>
            <a:pPr indent="-311150" lvl="0" marL="457200" rtl="0" algn="l">
              <a:spcBef>
                <a:spcPts val="0"/>
              </a:spcBef>
              <a:spcAft>
                <a:spcPts val="0"/>
              </a:spcAft>
              <a:buSzPts val="1300"/>
              <a:buChar char="●"/>
            </a:pPr>
            <a:r>
              <a:rPr lang="en"/>
              <a:t>Demonstrable understanding of state of the art neural </a:t>
            </a:r>
            <a:r>
              <a:rPr lang="en"/>
              <a:t>networking</a:t>
            </a:r>
            <a:r>
              <a:rPr lang="en"/>
              <a:t> procedures.</a:t>
            </a:r>
            <a:endParaRPr/>
          </a:p>
          <a:p>
            <a:pPr indent="-311150" lvl="0" marL="457200" rtl="0" algn="l">
              <a:spcBef>
                <a:spcPts val="0"/>
              </a:spcBef>
              <a:spcAft>
                <a:spcPts val="0"/>
              </a:spcAft>
              <a:buSzPts val="1300"/>
              <a:buChar char="●"/>
            </a:pPr>
            <a:r>
              <a:rPr lang="en"/>
              <a:t>And </a:t>
            </a:r>
            <a:r>
              <a:rPr lang="en"/>
              <a:t>scrupulous</a:t>
            </a:r>
            <a:r>
              <a:rPr lang="en"/>
              <a:t> documentation, as well as a professional use of project management tools.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41025" y="386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141" name="Google Shape;141;p14"/>
          <p:cNvSpPr txBox="1"/>
          <p:nvPr>
            <p:ph idx="1" type="body"/>
          </p:nvPr>
        </p:nvSpPr>
        <p:spPr>
          <a:xfrm>
            <a:off x="355225" y="1580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ultimate purpose of this software would be to enable architects to generate abstracted designs for buildings based upon in depth english language descriptions of what they wished to build.</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Whilst this was a project to complex for the given period, we have developed a proof of concept version which includes it core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147" name="Google Shape;147;p15"/>
          <p:cNvSpPr txBox="1"/>
          <p:nvPr>
            <p:ph idx="1" type="body"/>
          </p:nvPr>
        </p:nvSpPr>
        <p:spPr>
          <a:xfrm>
            <a:off x="499500" y="1799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delivered:</a:t>
            </a:r>
            <a:endParaRPr/>
          </a:p>
          <a:p>
            <a:pPr indent="-311150" lvl="0" marL="457200" rtl="0" algn="l">
              <a:spcBef>
                <a:spcPts val="1200"/>
              </a:spcBef>
              <a:spcAft>
                <a:spcPts val="0"/>
              </a:spcAft>
              <a:buSzPts val="1300"/>
              <a:buChar char="●"/>
            </a:pPr>
            <a:r>
              <a:rPr lang="en"/>
              <a:t>An Neural Networking solution capable of image generation.</a:t>
            </a:r>
            <a:endParaRPr/>
          </a:p>
          <a:p>
            <a:pPr indent="-311150" lvl="0" marL="457200" rtl="0" algn="l">
              <a:spcBef>
                <a:spcPts val="0"/>
              </a:spcBef>
              <a:spcAft>
                <a:spcPts val="0"/>
              </a:spcAft>
              <a:buSzPts val="1300"/>
              <a:buChar char="●"/>
            </a:pPr>
            <a:r>
              <a:rPr lang="en"/>
              <a:t>A </a:t>
            </a:r>
            <a:r>
              <a:rPr lang="en"/>
              <a:t>proprietary</a:t>
            </a:r>
            <a:r>
              <a:rPr lang="en"/>
              <a:t> multi-label image dataset (meaning that images lie in multiple categories)</a:t>
            </a:r>
            <a:endParaRPr/>
          </a:p>
          <a:p>
            <a:pPr indent="-311150" lvl="0" marL="457200" rtl="0" algn="l">
              <a:spcBef>
                <a:spcPts val="0"/>
              </a:spcBef>
              <a:spcAft>
                <a:spcPts val="0"/>
              </a:spcAft>
              <a:buSzPts val="1300"/>
              <a:buChar char="●"/>
            </a:pPr>
            <a:r>
              <a:rPr lang="en"/>
              <a:t>A CASE tool which trains the network, and utilises distributed computing to optimise the networks hyperparameters.</a:t>
            </a:r>
            <a:endParaRPr/>
          </a:p>
          <a:p>
            <a:pPr indent="-311150" lvl="0" marL="457200" rtl="0" algn="l">
              <a:spcBef>
                <a:spcPts val="0"/>
              </a:spcBef>
              <a:spcAft>
                <a:spcPts val="0"/>
              </a:spcAft>
              <a:buSzPts val="1300"/>
              <a:buChar char="●"/>
            </a:pPr>
            <a:r>
              <a:rPr lang="en"/>
              <a:t>A simple HTML website (hosted on university servers) including a secure call to the Neural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developments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Moving forward we would:</a:t>
            </a:r>
            <a:endParaRPr/>
          </a:p>
          <a:p>
            <a:pPr indent="-311150" lvl="0" marL="457200" rtl="0" algn="l">
              <a:spcBef>
                <a:spcPts val="1200"/>
              </a:spcBef>
              <a:spcAft>
                <a:spcPts val="0"/>
              </a:spcAft>
              <a:buSzPts val="1300"/>
              <a:buChar char="●"/>
            </a:pPr>
            <a:r>
              <a:rPr lang="en"/>
              <a:t>Develop a </a:t>
            </a:r>
            <a:r>
              <a:rPr lang="en"/>
              <a:t>separate</a:t>
            </a:r>
            <a:r>
              <a:rPr lang="en"/>
              <a:t> tool to establish key categories of </a:t>
            </a:r>
            <a:r>
              <a:rPr lang="en"/>
              <a:t>classification</a:t>
            </a:r>
            <a:r>
              <a:rPr lang="en"/>
              <a:t> for buildings (by analysing the hypertext of online images)</a:t>
            </a:r>
            <a:endParaRPr/>
          </a:p>
          <a:p>
            <a:pPr indent="-311150" lvl="0" marL="457200" rtl="0" algn="l">
              <a:spcBef>
                <a:spcPts val="0"/>
              </a:spcBef>
              <a:spcAft>
                <a:spcPts val="0"/>
              </a:spcAft>
              <a:buSzPts val="1300"/>
              <a:buChar char="●"/>
            </a:pPr>
            <a:r>
              <a:rPr lang="en"/>
              <a:t>Hire a team to work full time to populate the </a:t>
            </a:r>
            <a:r>
              <a:rPr lang="en"/>
              <a:t>dataset</a:t>
            </a:r>
            <a:r>
              <a:rPr lang="en"/>
              <a:t>.</a:t>
            </a:r>
            <a:endParaRPr/>
          </a:p>
          <a:p>
            <a:pPr indent="-311150" lvl="0" marL="457200" rtl="0" algn="l">
              <a:spcBef>
                <a:spcPts val="0"/>
              </a:spcBef>
              <a:spcAft>
                <a:spcPts val="0"/>
              </a:spcAft>
              <a:buSzPts val="1300"/>
              <a:buChar char="●"/>
            </a:pPr>
            <a:r>
              <a:rPr lang="en"/>
              <a:t>Increase the number of layers in the models.</a:t>
            </a:r>
            <a:endParaRPr/>
          </a:p>
          <a:p>
            <a:pPr indent="-311150" lvl="0" marL="457200" rtl="0" algn="l">
              <a:spcBef>
                <a:spcPts val="0"/>
              </a:spcBef>
              <a:spcAft>
                <a:spcPts val="0"/>
              </a:spcAft>
              <a:buSzPts val="1300"/>
              <a:buChar char="●"/>
            </a:pPr>
            <a:r>
              <a:rPr lang="en"/>
              <a:t>Acquire nvidia AI resourcing chips to allow the models and parameters to be </a:t>
            </a:r>
            <a:r>
              <a:rPr lang="en"/>
              <a:t>continuously</a:t>
            </a:r>
            <a:r>
              <a:rPr lang="en"/>
              <a:t> optimised at high speed.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64" name="Google Shape;164;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 consists of (n) images between (n) classes stored in ().</a:t>
            </a:r>
            <a:endParaRPr/>
          </a:p>
          <a:p>
            <a:pPr indent="0" lvl="0" marL="0" rtl="0" algn="l">
              <a:spcBef>
                <a:spcPts val="1200"/>
              </a:spcBef>
              <a:spcAft>
                <a:spcPts val="1200"/>
              </a:spcAft>
              <a:buNone/>
            </a:pPr>
            <a:r>
              <a:rPr lang="en"/>
              <a:t>It was developed by matt Paver and created by utilising the bulkAI tool (which automates interaction with AI generators) to generate images from midjourney (a subscription based image generator) corresponding to a few categories of prompts, several hundred times.</a:t>
            </a:r>
            <a:endParaRPr/>
          </a:p>
        </p:txBody>
      </p:sp>
      <p:sp>
        <p:nvSpPr>
          <p:cNvPr id="165" name="Google Shape;165;p1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of dataset file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Neural Networks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networks</a:t>
            </a:r>
            <a:endParaRPr/>
          </a:p>
        </p:txBody>
      </p:sp>
      <p:sp>
        <p:nvSpPr>
          <p:cNvPr id="176" name="Google Shape;176;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Network component of this solution was developed by wilf morlidge, and emmanuel adegoke.</a:t>
            </a:r>
            <a:endParaRPr/>
          </a:p>
          <a:p>
            <a:pPr indent="0" lvl="0" marL="0" rtl="0" algn="l">
              <a:spcBef>
                <a:spcPts val="1200"/>
              </a:spcBef>
              <a:spcAft>
                <a:spcPts val="0"/>
              </a:spcAft>
              <a:buNone/>
            </a:pPr>
            <a:r>
              <a:rPr lang="en"/>
              <a:t>It consists of one an upsampling network (called a generator) tasked with generating </a:t>
            </a:r>
            <a:r>
              <a:rPr lang="en"/>
              <a:t>fake</a:t>
            </a:r>
            <a:r>
              <a:rPr lang="en"/>
              <a:t> images; and a downsampling network (called a discriminator) tasked with distinguishing those images from real ones.</a:t>
            </a:r>
            <a:endParaRPr/>
          </a:p>
          <a:p>
            <a:pPr indent="0" lvl="0" marL="0" rtl="0" algn="l">
              <a:spcBef>
                <a:spcPts val="1200"/>
              </a:spcBef>
              <a:spcAft>
                <a:spcPts val="1200"/>
              </a:spcAft>
              <a:buNone/>
            </a:pPr>
            <a:r>
              <a:rPr lang="en"/>
              <a:t>The two networks engage in a MinMax (commonly known as adversarial) training loop where the generator is seen to perform better only when the discriminator performs worse.</a:t>
            </a:r>
            <a:endParaRPr/>
          </a:p>
        </p:txBody>
      </p:sp>
      <p:sp>
        <p:nvSpPr>
          <p:cNvPr id="177" name="Google Shape;177;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of abstracted CGAN architecture)</a:t>
            </a:r>
            <a:endParaRPr/>
          </a:p>
        </p:txBody>
      </p:sp>
      <p:pic>
        <p:nvPicPr>
          <p:cNvPr id="178" name="Google Shape;178;p20"/>
          <p:cNvPicPr preferRelativeResize="0"/>
          <p:nvPr/>
        </p:nvPicPr>
        <p:blipFill>
          <a:blip r:embed="rId3">
            <a:alphaModFix/>
          </a:blip>
          <a:stretch>
            <a:fillRect/>
          </a:stretch>
        </p:blipFill>
        <p:spPr>
          <a:xfrm>
            <a:off x="4998400" y="1453575"/>
            <a:ext cx="3585876" cy="302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Optimisation CASE tool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