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Mazání vnořených alokovaných struktur se provádí pomocí destruktorů (funkci, ktere jsou implementovany jako callback na kazde nasi strukture)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/>
              <a:t>Ukončení programu může nastat buď na konci programu (úspěch), nebo v průběhu při chybě (neúspěch)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Záměr =&gt; dědění proměnných + stínění názvů proměnných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Řešení =&gt; kopírování proměnných na rámec (pouze děděných)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            =&gt; generování unikátních názvů pro proměnný (vysvětlit formát)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Problémy =&gt; Statické a globální proměnné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	    =&gt; Pokud se jedná o globální a statické proměnné, použít odkaz přímo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Nevýhody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ukládání skalárních typů, musí se alokovat hodnoty</a:t>
            </a:r>
          </a:p>
          <a:p>
            <a:pPr indent="-298450" lvl="0" marL="457200">
              <a:spcBef>
                <a:spcPts val="0"/>
              </a:spcBef>
              <a:buSzPts val="1100"/>
              <a:buChar char="-"/>
            </a:pPr>
            <a:r>
              <a:rPr lang="cs"/>
              <a:t>musí se neustále přetypovávat návratová hodnota listu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Každý strom obsahuje abecedu, každý prvek abecedy může obsahovat odkaz na nový strom zanořené abecedy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Šlo by zjednodušit odstraněním prázdných uzlů (důvodem bylo API)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Levá Trie: implementace pomocí  polem brala 35kB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Pravá Trie: implementace pomocí řetězeného stromu brala 7kB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cs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Implementace překladače imperativního jazyka IFJ17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Pavel Parma, Vojtěch Bargl,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/>
              <a:t>Jakub Čábera, Tomáš Vondráček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1700" y="345150"/>
            <a:ext cx="8520600" cy="96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/>
              <a:t>Heap register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311700" y="1312350"/>
            <a:ext cx="8520600" cy="366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Motivace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Centralizace alokování paměti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Jednoduché uvolnění paměti před ukončením programu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Princip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Veškeré alokace v průběhu programu jsou prováděny skrze </a:t>
            </a:r>
            <a:r>
              <a:rPr lang="cs" sz="1100">
                <a:solidFill>
                  <a:srgbClr val="FF9900"/>
                </a:solidFill>
                <a:highlight>
                  <a:srgbClr val="2B2B2B"/>
                </a:highlight>
              </a:rPr>
              <a:t>HeapRegister_allocate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Před koncem programu se pro uvolnění paměti provede </a:t>
            </a:r>
            <a:r>
              <a:rPr lang="cs" sz="1100">
                <a:solidFill>
                  <a:srgbClr val="FF9900"/>
                </a:solidFill>
                <a:highlight>
                  <a:srgbClr val="2B2B2B"/>
                </a:highlight>
              </a:rPr>
              <a:t>HeapRegister_sweep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Využití</a:t>
            </a:r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cs" sz="1800"/>
              <a:t>Ve všech komponentách programu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/>
              <a:t>Simulátor proměnných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Zacházení s proměnnými mezi rámci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 sz="2400"/>
              <a:t>Záměr simulace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 sz="2400"/>
              <a:t>Řešení simulace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 sz="2400"/>
              <a:t>Problémy spjaté se simulací a jejich řešení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Ukázka využití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65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dim shared </a:t>
            </a:r>
            <a:r>
              <a:rPr lang="cs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as </a:t>
            </a: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Integer =</a:t>
            </a:r>
            <a:r>
              <a:rPr lang="c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scope </a:t>
            </a:r>
            <a:r>
              <a:rPr lang="cs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‘main</a:t>
            </a:r>
            <a:b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print </a:t>
            </a:r>
            <a:r>
              <a:rPr lang="cs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c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dim </a:t>
            </a:r>
            <a:r>
              <a:rPr lang="c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Integer = </a:t>
            </a:r>
            <a:r>
              <a:rPr lang="cs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br>
              <a:rPr lang="c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scope </a:t>
            </a:r>
            <a:r>
              <a:rPr lang="cs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‘nested</a:t>
            </a:r>
            <a:br>
              <a:rPr lang="c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dim </a:t>
            </a: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Integer = </a:t>
            </a:r>
            <a:r>
              <a:rPr lang="c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br>
              <a:rPr lang="c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end scope</a:t>
            </a:r>
            <a:br>
              <a:rPr lang="c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end scope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 sz="1800">
                <a:latin typeface="Roboto Mono"/>
                <a:ea typeface="Roboto Mono"/>
                <a:cs typeface="Roboto Mono"/>
                <a:sym typeface="Roboto Mono"/>
              </a:rPr>
              <a:t>GF@GLOBAL-X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cs" sz="1800">
                <a:latin typeface="Roboto Mono"/>
                <a:ea typeface="Roboto Mono"/>
                <a:cs typeface="Roboto Mono"/>
                <a:sym typeface="Roboto Mono"/>
              </a:rPr>
              <a:t>LF@X-0001</a:t>
            </a:r>
            <a:br>
              <a:rPr lang="c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 sz="1800">
                <a:latin typeface="Roboto Mono"/>
                <a:ea typeface="Roboto Mono"/>
                <a:cs typeface="Roboto Mono"/>
                <a:sym typeface="Roboto Mono"/>
              </a:rPr>
              <a:t>GF@GLOBAL-X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cs" sz="1800">
                <a:latin typeface="Roboto Mono"/>
                <a:ea typeface="Roboto Mono"/>
                <a:cs typeface="Roboto Mono"/>
                <a:sym typeface="Roboto Mono"/>
              </a:rPr>
              <a:t>LF@X-0002</a:t>
            </a:r>
            <a:br>
              <a:rPr lang="c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 sz="1800">
                <a:latin typeface="Roboto Mono"/>
                <a:ea typeface="Roboto Mono"/>
                <a:cs typeface="Roboto Mono"/>
                <a:sym typeface="Roboto Mono"/>
              </a:rPr>
              <a:t>LF@X-0001</a:t>
            </a:r>
            <a:br>
              <a:rPr lang="c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" sz="1800">
                <a:latin typeface="Roboto Mono"/>
                <a:ea typeface="Roboto Mono"/>
                <a:cs typeface="Roboto Mono"/>
                <a:sym typeface="Roboto Mono"/>
              </a:rPr>
              <a:t>GF@GLOBAL-X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40250" y="202500"/>
            <a:ext cx="8520600" cy="102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Agenda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1312375"/>
            <a:ext cx="8520600" cy="324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cs"/>
              <a:t>Architektura</a:t>
            </a: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cs"/>
              <a:t>Zvláštnosti datových struktur</a:t>
            </a: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cs"/>
              <a:t>Genericita</a:t>
            </a: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cs"/>
              <a:t>Trie</a:t>
            </a: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cs"/>
              <a:t>Pipeline</a:t>
            </a: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cs"/>
              <a:t>Heap register</a:t>
            </a:r>
          </a:p>
          <a:p>
            <a:pPr indent="-406400" lvl="0" marL="457200" rtl="0" algn="l">
              <a:spcBef>
                <a:spcPts val="0"/>
              </a:spcBef>
              <a:buSzPts val="2800"/>
              <a:buChar char="●"/>
            </a:pPr>
            <a:r>
              <a:rPr lang="cs"/>
              <a:t>Simulátor proměnných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40250" y="202500"/>
            <a:ext cx="8520600" cy="102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 sz="2800">
                <a:solidFill>
                  <a:srgbClr val="FFFFFF"/>
                </a:solidFill>
              </a:rPr>
              <a:t>Architektura - z pohledu procesu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75" y="1595350"/>
            <a:ext cx="6937974" cy="2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40250" y="202500"/>
            <a:ext cx="8520600" cy="102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 sz="2800"/>
              <a:t>Architektura - z pohledu sekvence kroků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75" y="1312375"/>
            <a:ext cx="5156800" cy="3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/>
              <a:t>Datové struktury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0" y="323750"/>
            <a:ext cx="8520600" cy="96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cs"/>
              <a:t>Genericita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1468150"/>
            <a:ext cx="8520600" cy="35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Motivace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Jedna implementace pro různé datové typy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Princip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Ukládání </a:t>
            </a:r>
            <a:r>
              <a:rPr b="1" lang="cs" sz="1800">
                <a:solidFill>
                  <a:srgbClr val="999999"/>
                </a:solidFill>
              </a:rPr>
              <a:t>void</a:t>
            </a:r>
            <a:r>
              <a:rPr lang="cs" sz="1800">
                <a:solidFill>
                  <a:srgbClr val="999999"/>
                </a:solidFill>
              </a:rPr>
              <a:t> ukazatelů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Využití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Symbolická tabulka (Generický binární strom)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Parser (Generický list pro argumenty a parametry funkcí, AST uzly)</a:t>
            </a:r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cs" sz="1800"/>
              <a:t>Generátor (Generický list pro záznamy proměnných, instrukce, ...)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0" y="345150"/>
            <a:ext cx="8520600" cy="96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/>
              <a:t>Trie (Digital Tree)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1486050"/>
            <a:ext cx="8520600" cy="340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Motivace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Rychlejší porovnávání textových řetězců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Princip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Vytvoření stromu pro abecedu, kde každý uzel může obsahovat novou abecedu (tím se stává uzel podřetězcem nových slov)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Procházení klíče po znacích, každý znak tvoří jednu úroveň (jeden strom)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Využití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Tokenizer (symboly, klíčová slova)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Parser (indexace proměnných pro scope)</a:t>
            </a:r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cs" sz="1800"/>
              <a:t>Generátor (Registr proměnných pro zanořování scopů)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00" y="223725"/>
            <a:ext cx="51625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11700" y="345150"/>
            <a:ext cx="8520600" cy="96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/>
              <a:t>Pipeline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11700" y="1486050"/>
            <a:ext cx="8520600" cy="340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Motivace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Abstraktizace binárních a unárních operací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Princip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Provázání funkcí, kde jedna funkce může volat další funkci a pracovat s jejím výsledkem</a:t>
            </a:r>
          </a:p>
          <a:p>
            <a:pPr indent="-342900" lvl="0" marL="457200" rtl="0" algn="l"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cs" sz="1800">
                <a:solidFill>
                  <a:srgbClr val="999999"/>
                </a:solidFill>
              </a:rPr>
              <a:t>Přeskakování mezi dvěma funkcemi (řeší problému rekurzivních signatur)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cs"/>
              <a:t>Využití</a:t>
            </a:r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cs" sz="1800"/>
              <a:t>Parser (</a:t>
            </a:r>
            <a:r>
              <a:rPr b="1" lang="cs" sz="1800"/>
              <a:t>Precedence climbing method</a:t>
            </a:r>
            <a:r>
              <a:rPr lang="cs" sz="1800"/>
              <a:t> pro výrazy)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