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24614-BF90-4055-93AF-B5FFE6486ED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2ACC21-613A-4934-BF25-EC17F4FE1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FB08FFE-8CC5-438D-AADC-1E9ADE51B075}"/>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F34952E0-BCA9-4E6B-A40B-E18A77B862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F8D779D-E7BE-4F9C-98AD-00458033F17C}"/>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248874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55EE6-208A-4C4C-AA2D-C0450E98A1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08BFF78-6959-4303-BAEE-1CDC5D97D6E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E5F06F-0A23-418A-8D43-1E2F0BCB3B59}"/>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B1D4EAB5-DC55-41AA-801F-1E4F4C5F44F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EE6C90-B1CF-4B0F-850E-66C4C94176EA}"/>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262616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24B93D0-C038-4070-82FF-02B9E85C61B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1DCAC81-D4EF-4D6C-863F-D9D83F0253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8EE0FB-2DBF-41F6-B2AC-06C7F57E1445}"/>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184D73F6-F526-49E4-92F8-12AC45DE2F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623838-DA7D-4EF4-970A-EAEB3ECEFC96}"/>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2184210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2C37FC-746A-4ABB-AF5C-5EE17ED8451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04D3B3-F8DD-454B-AC2A-1FE65D7CF5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68959C-A5C9-41CD-A78F-8BB6CB951E01}"/>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4FBE7247-546D-4EF7-97C6-61BEA98B2A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847E8C-577F-4683-B456-9E94938F2E6F}"/>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419508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80CA23-52B0-4101-AD22-DD821B12958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2D38137-F1DF-498C-932D-18319382F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EA152BD-5719-4DBF-A5D3-E3B364FC9B9B}"/>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84F43E5E-ADFC-434F-9806-9A2A0D7278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5742D44-2BD8-40C3-ACDB-D88917F6247E}"/>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364559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7013EF-CE2D-4F08-87CC-3F60FB95B78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FE6ED39-0791-49AA-A57D-6A3E5CFFA3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90FCAF5-B870-407D-9D48-E580CC02511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A35D5A7-21C0-461A-BFFF-7422FD9ECEEA}"/>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643D87F1-2FA8-476A-BE0A-265B0A05F1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C914B11-2B14-46E0-80AF-D5AA79FD0AD8}"/>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23005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EF91C4-40ED-46C6-8BFD-C43B20FA1C6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5AE99FF-7CE6-4E69-B7D1-673F0E5EC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43E8D62-5D27-4BC8-A690-111F53B4125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B8D2815-1DA1-45F1-878F-A786CB6F9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D30EEB0-BB92-487C-A06F-6A82639E69F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5F1B47-8BE5-400F-8B0A-DD22E209AC1B}"/>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8" name="Espace réservé du pied de page 7">
            <a:extLst>
              <a:ext uri="{FF2B5EF4-FFF2-40B4-BE49-F238E27FC236}">
                <a16:creationId xmlns:a16="http://schemas.microsoft.com/office/drawing/2014/main" id="{C698D707-FC6A-4E89-A88A-422459BBF5D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D39786D-DF08-4B6D-B0F5-0DD2F37E3F47}"/>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319303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A2BBC6-90F4-4396-B8E7-46A12C6FB5E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5869C4A-A497-4802-A4E1-868115D51577}"/>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4" name="Espace réservé du pied de page 3">
            <a:extLst>
              <a:ext uri="{FF2B5EF4-FFF2-40B4-BE49-F238E27FC236}">
                <a16:creationId xmlns:a16="http://schemas.microsoft.com/office/drawing/2014/main" id="{0C9C0F1B-D383-4A17-8757-A132A3F8BE1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D8C7F39-8F80-4805-8543-D09EFF3CBE4B}"/>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78842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C05D0A8-962F-4612-AADF-1207FE1913B3}"/>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3" name="Espace réservé du pied de page 2">
            <a:extLst>
              <a:ext uri="{FF2B5EF4-FFF2-40B4-BE49-F238E27FC236}">
                <a16:creationId xmlns:a16="http://schemas.microsoft.com/office/drawing/2014/main" id="{E9E12E94-3B1B-4C25-B7BC-70B578A3E7E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113BE03-362A-41FC-86AB-232A93BD97B0}"/>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395972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C76507-A24B-4748-AB55-AF11D46307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DD67152-D792-4B15-AD58-841EFA091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6503AD8-2930-4154-95AA-B317B446D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A5D33F-CFF7-4E8F-A8ED-44F18CB96D34}"/>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D4330DB5-181D-4282-9166-3FC5544704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6183895-515E-4365-B1F0-7B8E0EB756E7}"/>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23170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86A02-84C8-44FA-AFC2-A67A3EF74BB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5D87791-80D9-450A-B549-17FB4E503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069ED74-AB73-426B-B0B1-784E90E1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DBDB87F-0D5A-4C2E-9C82-D841FA8118E0}"/>
              </a:ext>
            </a:extLst>
          </p:cNvPr>
          <p:cNvSpPr>
            <a:spLocks noGrp="1"/>
          </p:cNvSpPr>
          <p:nvPr>
            <p:ph type="dt" sz="half" idx="10"/>
          </p:nvPr>
        </p:nvSpPr>
        <p:spPr/>
        <p:txBody>
          <a:bodyPr/>
          <a:lstStyle/>
          <a:p>
            <a:fld id="{12D070C8-C0BF-4FFB-A6EC-E278A2D3BF01}" type="datetimeFigureOut">
              <a:rPr lang="fr-FR" smtClean="0"/>
              <a:t>10/05/2021</a:t>
            </a:fld>
            <a:endParaRPr lang="fr-FR"/>
          </a:p>
        </p:txBody>
      </p:sp>
      <p:sp>
        <p:nvSpPr>
          <p:cNvPr id="6" name="Espace réservé du pied de page 5">
            <a:extLst>
              <a:ext uri="{FF2B5EF4-FFF2-40B4-BE49-F238E27FC236}">
                <a16:creationId xmlns:a16="http://schemas.microsoft.com/office/drawing/2014/main" id="{9774F25C-E530-4FCA-B38D-C4CDCC548BD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D8BE75-D2D0-4016-9657-6ABED2FA2184}"/>
              </a:ext>
            </a:extLst>
          </p:cNvPr>
          <p:cNvSpPr>
            <a:spLocks noGrp="1"/>
          </p:cNvSpPr>
          <p:nvPr>
            <p:ph type="sldNum" sz="quarter" idx="12"/>
          </p:nvPr>
        </p:nvSpPr>
        <p:spPr/>
        <p:txBody>
          <a:bodyPr/>
          <a:lstStyle/>
          <a:p>
            <a:fld id="{AFF4FCCF-A71B-498B-9149-1A957084D452}" type="slidenum">
              <a:rPr lang="fr-FR" smtClean="0"/>
              <a:t>‹N°›</a:t>
            </a:fld>
            <a:endParaRPr lang="fr-FR"/>
          </a:p>
        </p:txBody>
      </p:sp>
    </p:spTree>
    <p:extLst>
      <p:ext uri="{BB962C8B-B14F-4D97-AF65-F5344CB8AC3E}">
        <p14:creationId xmlns:p14="http://schemas.microsoft.com/office/powerpoint/2010/main" val="347752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C4D5100-3290-45CC-AF87-B86595598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12E2617-CBB9-487A-9D17-0FB60E368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CF376B-12CE-45DD-955E-47A22BC6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070C8-C0BF-4FFB-A6EC-E278A2D3BF01}" type="datetimeFigureOut">
              <a:rPr lang="fr-FR" smtClean="0"/>
              <a:t>10/05/2021</a:t>
            </a:fld>
            <a:endParaRPr lang="fr-FR"/>
          </a:p>
        </p:txBody>
      </p:sp>
      <p:sp>
        <p:nvSpPr>
          <p:cNvPr id="5" name="Espace réservé du pied de page 4">
            <a:extLst>
              <a:ext uri="{FF2B5EF4-FFF2-40B4-BE49-F238E27FC236}">
                <a16:creationId xmlns:a16="http://schemas.microsoft.com/office/drawing/2014/main" id="{75B8BF9E-21D6-4D75-B148-7AC430E80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1EF3AB0-154A-4AD9-AE10-C56339FCA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4FCCF-A71B-498B-9149-1A957084D452}" type="slidenum">
              <a:rPr lang="fr-FR" smtClean="0"/>
              <a:t>‹N°›</a:t>
            </a:fld>
            <a:endParaRPr lang="fr-FR"/>
          </a:p>
        </p:txBody>
      </p:sp>
    </p:spTree>
    <p:extLst>
      <p:ext uri="{BB962C8B-B14F-4D97-AF65-F5344CB8AC3E}">
        <p14:creationId xmlns:p14="http://schemas.microsoft.com/office/powerpoint/2010/main" val="274816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C2B77-3D04-4E9E-81D0-1945F5B37125}"/>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9882E0C7-FCD9-4F2B-8790-ACFDD4FB8A0A}"/>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B315DD43-E3E6-40D0-8AE7-75A05B9BA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7" name="Image 6">
            <a:extLst>
              <a:ext uri="{FF2B5EF4-FFF2-40B4-BE49-F238E27FC236}">
                <a16:creationId xmlns:a16="http://schemas.microsoft.com/office/drawing/2014/main" id="{69BB2CE7-B66F-45B8-A868-0B150F744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13262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C2B77-3D04-4E9E-81D0-1945F5B37125}"/>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9882E0C7-FCD9-4F2B-8790-ACFDD4FB8A0A}"/>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B315DD43-E3E6-40D0-8AE7-75A05B9BA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ZoneTexte 3">
            <a:extLst>
              <a:ext uri="{FF2B5EF4-FFF2-40B4-BE49-F238E27FC236}">
                <a16:creationId xmlns:a16="http://schemas.microsoft.com/office/drawing/2014/main" id="{369A4561-1F82-4756-97CD-398CDE5BE0D4}"/>
              </a:ext>
            </a:extLst>
          </p:cNvPr>
          <p:cNvSpPr txBox="1"/>
          <p:nvPr/>
        </p:nvSpPr>
        <p:spPr>
          <a:xfrm>
            <a:off x="4620338" y="476161"/>
            <a:ext cx="2951321" cy="400110"/>
          </a:xfrm>
          <a:prstGeom prst="rect">
            <a:avLst/>
          </a:prstGeom>
          <a:noFill/>
        </p:spPr>
        <p:txBody>
          <a:bodyPr wrap="none" rtlCol="0">
            <a:spAutoFit/>
          </a:bodyPr>
          <a:lstStyle/>
          <a:p>
            <a:pPr algn="ctr"/>
            <a:r>
              <a:rPr lang="fr-FR" sz="2000" b="1" dirty="0">
                <a:solidFill>
                  <a:schemeClr val="bg1"/>
                </a:solidFill>
                <a:latin typeface="Arial Rounded MT Bold" panose="020F0704030504030204" pitchFamily="34" charset="0"/>
              </a:rPr>
              <a:t>Présentation du projet</a:t>
            </a:r>
          </a:p>
        </p:txBody>
      </p:sp>
      <p:sp>
        <p:nvSpPr>
          <p:cNvPr id="8" name="ZoneTexte 7">
            <a:extLst>
              <a:ext uri="{FF2B5EF4-FFF2-40B4-BE49-F238E27FC236}">
                <a16:creationId xmlns:a16="http://schemas.microsoft.com/office/drawing/2014/main" id="{F908FD87-B6C6-46F7-94AB-AC7DD355DE10}"/>
              </a:ext>
            </a:extLst>
          </p:cNvPr>
          <p:cNvSpPr txBox="1"/>
          <p:nvPr/>
        </p:nvSpPr>
        <p:spPr>
          <a:xfrm>
            <a:off x="869656" y="2274838"/>
            <a:ext cx="5226342" cy="2585323"/>
          </a:xfrm>
          <a:prstGeom prst="rect">
            <a:avLst/>
          </a:prstGeom>
          <a:noFill/>
        </p:spPr>
        <p:txBody>
          <a:bodyPr wrap="square" rtlCol="0">
            <a:spAutoFit/>
          </a:bodyPr>
          <a:lstStyle/>
          <a:p>
            <a:pPr algn="just"/>
            <a:r>
              <a:rPr lang="fr-FR" b="1" i="1" dirty="0">
                <a:solidFill>
                  <a:schemeClr val="bg1"/>
                </a:solidFill>
                <a:latin typeface="Corbel" panose="020B0503020204020204" pitchFamily="34" charset="0"/>
                <a:cs typeface="Calibri" panose="020F0502020204030204" pitchFamily="34" charset="0"/>
              </a:rPr>
              <a:t>A Crocodile in a </a:t>
            </a:r>
            <a:r>
              <a:rPr lang="fr-FR" b="1" i="1" dirty="0" err="1">
                <a:solidFill>
                  <a:schemeClr val="bg1"/>
                </a:solidFill>
                <a:latin typeface="Corbel" panose="020B0503020204020204" pitchFamily="34" charset="0"/>
                <a:cs typeface="Calibri" panose="020F0502020204030204" pitchFamily="34" charset="0"/>
              </a:rPr>
              <a:t>Mystery</a:t>
            </a:r>
            <a:r>
              <a:rPr lang="fr-FR" b="1" i="1" dirty="0">
                <a:solidFill>
                  <a:schemeClr val="bg1"/>
                </a:solidFill>
                <a:latin typeface="Corbel" panose="020B0503020204020204" pitchFamily="34" charset="0"/>
                <a:cs typeface="Calibri" panose="020F0502020204030204" pitchFamily="34" charset="0"/>
              </a:rPr>
              <a:t> Dungeon</a:t>
            </a:r>
            <a:r>
              <a:rPr lang="fr-FR" i="1" dirty="0">
                <a:solidFill>
                  <a:schemeClr val="bg1"/>
                </a:solidFill>
                <a:latin typeface="Corbel" panose="020B0503020204020204" pitchFamily="34" charset="0"/>
                <a:cs typeface="Calibri" panose="020F0502020204030204" pitchFamily="34" charset="0"/>
              </a:rPr>
              <a:t> </a:t>
            </a:r>
            <a:r>
              <a:rPr lang="fr-FR" dirty="0">
                <a:solidFill>
                  <a:schemeClr val="bg1"/>
                </a:solidFill>
                <a:latin typeface="Corbel" panose="020B0503020204020204" pitchFamily="34" charset="0"/>
                <a:cs typeface="Calibri" panose="020F0502020204030204" pitchFamily="34" charset="0"/>
              </a:rPr>
              <a:t>est, comme son nom peut le laisser suggérer, un jeu au gameplay inspiré par la licence </a:t>
            </a:r>
            <a:r>
              <a:rPr lang="fr-FR" b="1" i="1" dirty="0">
                <a:solidFill>
                  <a:schemeClr val="bg1"/>
                </a:solidFill>
                <a:latin typeface="Corbel" panose="020B0503020204020204" pitchFamily="34" charset="0"/>
                <a:cs typeface="Calibri" panose="020F0502020204030204" pitchFamily="34" charset="0"/>
              </a:rPr>
              <a:t>Pokémon </a:t>
            </a:r>
            <a:r>
              <a:rPr lang="fr-FR" b="1" i="1" dirty="0" err="1">
                <a:solidFill>
                  <a:schemeClr val="bg1"/>
                </a:solidFill>
                <a:latin typeface="Corbel" panose="020B0503020204020204" pitchFamily="34" charset="0"/>
                <a:cs typeface="Calibri" panose="020F0502020204030204" pitchFamily="34" charset="0"/>
              </a:rPr>
              <a:t>Mystery</a:t>
            </a:r>
            <a:r>
              <a:rPr lang="fr-FR" b="1" i="1" dirty="0">
                <a:solidFill>
                  <a:schemeClr val="bg1"/>
                </a:solidFill>
                <a:latin typeface="Corbel" panose="020B0503020204020204" pitchFamily="34" charset="0"/>
                <a:cs typeface="Calibri" panose="020F0502020204030204" pitchFamily="34" charset="0"/>
              </a:rPr>
              <a:t> Dungeon. </a:t>
            </a:r>
            <a:r>
              <a:rPr lang="fr-FR" dirty="0">
                <a:solidFill>
                  <a:schemeClr val="bg1"/>
                </a:solidFill>
                <a:latin typeface="Corbel" panose="020B0503020204020204" pitchFamily="34" charset="0"/>
                <a:cs typeface="Calibri" panose="020F0502020204030204" pitchFamily="34" charset="0"/>
              </a:rPr>
              <a:t>Pour résumer, le joueur se retrouve dans un labyrinthe et doit donc trouver la sortie symbolisée par des escaliers. Il d’agit d’un RPG Top Down au tour par tour basé sur des déplacements case par case. En effet, si le joueur de bouge pas ni ne fait d’action, aucun autre acteur du niveau n’en fera.</a:t>
            </a:r>
            <a:endParaRPr lang="fr-FR" b="1" i="1" dirty="0">
              <a:solidFill>
                <a:schemeClr val="bg1"/>
              </a:solidFill>
              <a:latin typeface="Corbel" panose="020B0503020204020204" pitchFamily="34" charset="0"/>
              <a:cs typeface="Calibri" panose="020F0502020204030204" pitchFamily="34" charset="0"/>
            </a:endParaRPr>
          </a:p>
        </p:txBody>
      </p:sp>
      <p:pic>
        <p:nvPicPr>
          <p:cNvPr id="1026" name="Picture 2" descr="Pokémon Mystery Dungeon: Explorers of Sky - release date, videos,  screenshots, reviews on RAWG">
            <a:extLst>
              <a:ext uri="{FF2B5EF4-FFF2-40B4-BE49-F238E27FC236}">
                <a16:creationId xmlns:a16="http://schemas.microsoft.com/office/drawing/2014/main" id="{F1A5E44A-87C7-4E76-839F-31523968C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728" y="1084840"/>
            <a:ext cx="3372616" cy="217112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E500912C-215E-4382-ADDA-3CA661D9B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307" y="3863908"/>
            <a:ext cx="4242037" cy="2386146"/>
          </a:xfrm>
          <a:prstGeom prst="rect">
            <a:avLst/>
          </a:prstGeom>
        </p:spPr>
      </p:pic>
      <p:sp>
        <p:nvSpPr>
          <p:cNvPr id="11" name="ZoneTexte 10">
            <a:extLst>
              <a:ext uri="{FF2B5EF4-FFF2-40B4-BE49-F238E27FC236}">
                <a16:creationId xmlns:a16="http://schemas.microsoft.com/office/drawing/2014/main" id="{33AF0D13-20DB-41FE-B03A-AA8F6EEFB78C}"/>
              </a:ext>
            </a:extLst>
          </p:cNvPr>
          <p:cNvSpPr txBox="1"/>
          <p:nvPr/>
        </p:nvSpPr>
        <p:spPr>
          <a:xfrm>
            <a:off x="7464003" y="3288461"/>
            <a:ext cx="3858341" cy="523220"/>
          </a:xfrm>
          <a:prstGeom prst="rect">
            <a:avLst/>
          </a:prstGeom>
          <a:noFill/>
        </p:spPr>
        <p:txBody>
          <a:bodyPr wrap="square" rtlCol="0">
            <a:spAutoFit/>
          </a:bodyPr>
          <a:lstStyle/>
          <a:p>
            <a:pPr algn="r"/>
            <a:r>
              <a:rPr lang="fr-FR" sz="1400" b="1" i="1" dirty="0">
                <a:solidFill>
                  <a:schemeClr val="bg1"/>
                </a:solidFill>
                <a:latin typeface="Corbel" panose="020B0503020204020204" pitchFamily="34" charset="0"/>
                <a:cs typeface="Calibri" panose="020F0502020204030204" pitchFamily="34" charset="0"/>
              </a:rPr>
              <a:t>Pokémon </a:t>
            </a:r>
            <a:r>
              <a:rPr lang="fr-FR" sz="1400" b="1" i="1" dirty="0" err="1">
                <a:solidFill>
                  <a:schemeClr val="bg1"/>
                </a:solidFill>
                <a:latin typeface="Corbel" panose="020B0503020204020204" pitchFamily="34" charset="0"/>
                <a:cs typeface="Calibri" panose="020F0502020204030204" pitchFamily="34" charset="0"/>
              </a:rPr>
              <a:t>Mystery</a:t>
            </a:r>
            <a:r>
              <a:rPr lang="fr-FR" sz="1400" b="1" i="1" dirty="0">
                <a:solidFill>
                  <a:schemeClr val="bg1"/>
                </a:solidFill>
                <a:latin typeface="Corbel" panose="020B0503020204020204" pitchFamily="34" charset="0"/>
                <a:cs typeface="Calibri" panose="020F0502020204030204" pitchFamily="34" charset="0"/>
              </a:rPr>
              <a:t> Dungeon: </a:t>
            </a:r>
            <a:r>
              <a:rPr lang="fr-FR" sz="1400" b="1" i="1" dirty="0" err="1">
                <a:solidFill>
                  <a:schemeClr val="bg1"/>
                </a:solidFill>
                <a:latin typeface="Corbel" panose="020B0503020204020204" pitchFamily="34" charset="0"/>
                <a:cs typeface="Calibri" panose="020F0502020204030204" pitchFamily="34" charset="0"/>
              </a:rPr>
              <a:t>Explorers</a:t>
            </a:r>
            <a:r>
              <a:rPr lang="fr-FR" sz="1400" b="1" i="1" dirty="0">
                <a:solidFill>
                  <a:schemeClr val="bg1"/>
                </a:solidFill>
                <a:latin typeface="Corbel" panose="020B0503020204020204" pitchFamily="34" charset="0"/>
                <a:cs typeface="Calibri" panose="020F0502020204030204" pitchFamily="34" charset="0"/>
              </a:rPr>
              <a:t> of Sky </a:t>
            </a:r>
          </a:p>
          <a:p>
            <a:pPr algn="r"/>
            <a:r>
              <a:rPr lang="fr-FR" sz="1400" b="1" i="1" dirty="0">
                <a:solidFill>
                  <a:schemeClr val="bg1"/>
                </a:solidFill>
                <a:latin typeface="Corbel" panose="020B0503020204020204" pitchFamily="34" charset="0"/>
                <a:cs typeface="Calibri" panose="020F0502020204030204" pitchFamily="34" charset="0"/>
              </a:rPr>
              <a:t>(</a:t>
            </a:r>
            <a:r>
              <a:rPr lang="fr-FR" sz="1400" b="1" i="1" dirty="0" err="1">
                <a:solidFill>
                  <a:schemeClr val="bg1"/>
                </a:solidFill>
                <a:latin typeface="Corbel" panose="020B0503020204020204" pitchFamily="34" charset="0"/>
                <a:cs typeface="Calibri" panose="020F0502020204030204" pitchFamily="34" charset="0"/>
              </a:rPr>
              <a:t>Chunsoft</a:t>
            </a:r>
            <a:r>
              <a:rPr lang="fr-FR" sz="1400" b="1" i="1" dirty="0">
                <a:solidFill>
                  <a:schemeClr val="bg1"/>
                </a:solidFill>
                <a:latin typeface="Corbel" panose="020B0503020204020204" pitchFamily="34" charset="0"/>
                <a:cs typeface="Calibri" panose="020F0502020204030204" pitchFamily="34" charset="0"/>
              </a:rPr>
              <a:t>, 2009)</a:t>
            </a:r>
          </a:p>
        </p:txBody>
      </p:sp>
    </p:spTree>
    <p:extLst>
      <p:ext uri="{BB962C8B-B14F-4D97-AF65-F5344CB8AC3E}">
        <p14:creationId xmlns:p14="http://schemas.microsoft.com/office/powerpoint/2010/main" val="17426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C2B77-3D04-4E9E-81D0-1945F5B37125}"/>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9882E0C7-FCD9-4F2B-8790-ACFDD4FB8A0A}"/>
              </a:ext>
            </a:extLst>
          </p:cNvPr>
          <p:cNvSpPr>
            <a:spLocks noGrp="1"/>
          </p:cNvSpPr>
          <p:nvPr>
            <p:ph type="subTitle" idx="1"/>
          </p:nvPr>
        </p:nvSpPr>
        <p:spPr/>
        <p:txBody>
          <a:bodyPr/>
          <a:lstStyle/>
          <a:p>
            <a:endParaRPr lang="fr-FR"/>
          </a:p>
        </p:txBody>
      </p:sp>
      <p:pic>
        <p:nvPicPr>
          <p:cNvPr id="5" name="Image 4">
            <a:extLst>
              <a:ext uri="{FF2B5EF4-FFF2-40B4-BE49-F238E27FC236}">
                <a16:creationId xmlns:a16="http://schemas.microsoft.com/office/drawing/2014/main" id="{B315DD43-E3E6-40D0-8AE7-75A05B9BA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ZoneTexte 5">
            <a:extLst>
              <a:ext uri="{FF2B5EF4-FFF2-40B4-BE49-F238E27FC236}">
                <a16:creationId xmlns:a16="http://schemas.microsoft.com/office/drawing/2014/main" id="{D399459E-DD6D-44DF-8AE3-168C81332CBF}"/>
              </a:ext>
            </a:extLst>
          </p:cNvPr>
          <p:cNvSpPr txBox="1"/>
          <p:nvPr/>
        </p:nvSpPr>
        <p:spPr>
          <a:xfrm>
            <a:off x="4900002" y="476161"/>
            <a:ext cx="2392001" cy="400110"/>
          </a:xfrm>
          <a:prstGeom prst="rect">
            <a:avLst/>
          </a:prstGeom>
          <a:noFill/>
        </p:spPr>
        <p:txBody>
          <a:bodyPr wrap="none" rtlCol="0">
            <a:spAutoFit/>
          </a:bodyPr>
          <a:lstStyle/>
          <a:p>
            <a:pPr algn="ctr"/>
            <a:r>
              <a:rPr lang="fr-FR" sz="2000" b="1" dirty="0">
                <a:solidFill>
                  <a:schemeClr val="bg1"/>
                </a:solidFill>
                <a:latin typeface="Arial Rounded MT Bold" panose="020F0704030504030204" pitchFamily="34" charset="0"/>
              </a:rPr>
              <a:t>Ambiance du titre</a:t>
            </a:r>
          </a:p>
        </p:txBody>
      </p:sp>
      <p:sp>
        <p:nvSpPr>
          <p:cNvPr id="7" name="ZoneTexte 6">
            <a:extLst>
              <a:ext uri="{FF2B5EF4-FFF2-40B4-BE49-F238E27FC236}">
                <a16:creationId xmlns:a16="http://schemas.microsoft.com/office/drawing/2014/main" id="{8C6BF17C-6BC5-4755-9C4E-176D353D7689}"/>
              </a:ext>
            </a:extLst>
          </p:cNvPr>
          <p:cNvSpPr txBox="1"/>
          <p:nvPr/>
        </p:nvSpPr>
        <p:spPr>
          <a:xfrm>
            <a:off x="684334" y="2316163"/>
            <a:ext cx="5226342" cy="2862322"/>
          </a:xfrm>
          <a:prstGeom prst="rect">
            <a:avLst/>
          </a:prstGeom>
          <a:noFill/>
        </p:spPr>
        <p:txBody>
          <a:bodyPr wrap="square" rtlCol="0">
            <a:spAutoFit/>
          </a:bodyPr>
          <a:lstStyle/>
          <a:p>
            <a:pPr algn="just"/>
            <a:r>
              <a:rPr lang="fr-FR" dirty="0">
                <a:solidFill>
                  <a:schemeClr val="bg1"/>
                </a:solidFill>
                <a:latin typeface="Corbel" panose="020B0503020204020204" pitchFamily="34" charset="0"/>
                <a:cs typeface="Calibri" panose="020F0502020204030204" pitchFamily="34" charset="0"/>
              </a:rPr>
              <a:t>Tout en restant dans le pixel art, l’ambiance du jeu se veut bien différente de celle de Pokémon. Ici, une ambiance plus sombre est mise exergue. Ici, les couleurs se veulent froides et relativement pâles, le tout plongé dans un environnement peu accueillant prenant la forme d’une « ville » en ruine depuis peu suite à des événements tragiques inconnus. L’intérieur des maisons est représenté par le cadrillage au sol de couleur rouge et violet alors que le jaune et vert est utilisé par les rues (couloirs). </a:t>
            </a:r>
          </a:p>
        </p:txBody>
      </p:sp>
      <p:pic>
        <p:nvPicPr>
          <p:cNvPr id="8" name="Image 7">
            <a:extLst>
              <a:ext uri="{FF2B5EF4-FFF2-40B4-BE49-F238E27FC236}">
                <a16:creationId xmlns:a16="http://schemas.microsoft.com/office/drawing/2014/main" id="{41FA347F-3C7C-4FAE-B1E2-96532DDDB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325" y="1928019"/>
            <a:ext cx="5300396" cy="3348037"/>
          </a:xfrm>
          <a:prstGeom prst="rect">
            <a:avLst/>
          </a:prstGeom>
        </p:spPr>
      </p:pic>
    </p:spTree>
    <p:extLst>
      <p:ext uri="{BB962C8B-B14F-4D97-AF65-F5344CB8AC3E}">
        <p14:creationId xmlns:p14="http://schemas.microsoft.com/office/powerpoint/2010/main" val="16802487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203</Words>
  <Application>Microsoft Office PowerPoint</Application>
  <PresentationFormat>Grand écran</PresentationFormat>
  <Paragraphs>6</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Arial Rounded MT Bold</vt:lpstr>
      <vt:lpstr>Calibri</vt:lpstr>
      <vt:lpstr>Calibri Light</vt:lpstr>
      <vt:lpstr>Corbel</vt:lpstr>
      <vt:lpstr>Thème Office</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Ash 2o</dc:creator>
  <cp:lastModifiedBy>Ash 2o</cp:lastModifiedBy>
  <cp:revision>3</cp:revision>
  <dcterms:created xsi:type="dcterms:W3CDTF">2021-05-10T16:08:03Z</dcterms:created>
  <dcterms:modified xsi:type="dcterms:W3CDTF">2021-05-10T16:37:09Z</dcterms:modified>
</cp:coreProperties>
</file>