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0"/>
  </p:notesMasterIdLst>
  <p:sldIdLst>
    <p:sldId id="256" r:id="rId4"/>
    <p:sldId id="310" r:id="rId5"/>
    <p:sldId id="261" r:id="rId6"/>
    <p:sldId id="311" r:id="rId7"/>
    <p:sldId id="313" r:id="rId8"/>
    <p:sldId id="312" r:id="rId9"/>
    <p:sldId id="314" r:id="rId10"/>
    <p:sldId id="316" r:id="rId11"/>
    <p:sldId id="315" r:id="rId12"/>
    <p:sldId id="320" r:id="rId13"/>
    <p:sldId id="321" r:id="rId14"/>
    <p:sldId id="322" r:id="rId15"/>
    <p:sldId id="317" r:id="rId16"/>
    <p:sldId id="318" r:id="rId17"/>
    <p:sldId id="319" r:id="rId18"/>
    <p:sldId id="262" r:id="rId1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28" autoAdjust="0"/>
  </p:normalViewPr>
  <p:slideViewPr>
    <p:cSldViewPr>
      <p:cViewPr varScale="1">
        <p:scale>
          <a:sx n="90" d="100"/>
          <a:sy n="90" d="100"/>
        </p:scale>
        <p:origin x="960" y="8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F99F4-0B33-4B1C-BA06-E8D98BFEDD67}"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B4BA3-897F-4051-ACBF-84790649C835}" type="slidenum">
              <a:rPr lang="en-US" smtClean="0"/>
              <a:t>‹#›</a:t>
            </a:fld>
            <a:endParaRPr lang="en-US"/>
          </a:p>
        </p:txBody>
      </p:sp>
    </p:spTree>
    <p:extLst>
      <p:ext uri="{BB962C8B-B14F-4D97-AF65-F5344CB8AC3E}">
        <p14:creationId xmlns:p14="http://schemas.microsoft.com/office/powerpoint/2010/main" val="775575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app.diagrams.net/#G1AYtbQ6vMIKVBQjho2c7cBSpY0nI62jF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app.diagrams.net/#G128m3DQEtO4HZI_G0Atg9Aah0EBDbQNHJ"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3280" y="2996178"/>
            <a:ext cx="6480720" cy="848856"/>
          </a:xfrm>
        </p:spPr>
        <p:txBody>
          <a:bodyPr/>
          <a:lstStyle/>
          <a:p>
            <a:r>
              <a:rPr lang="en-US" altLang="ko-KR" sz="2800" dirty="0">
                <a:solidFill>
                  <a:schemeClr val="tx1"/>
                </a:solidFill>
                <a:latin typeface="Calibri" panose="020F0502020204030204" pitchFamily="34" charset="0"/>
                <a:ea typeface="맑은 고딕" pitchFamily="50" charset="-127"/>
                <a:cs typeface="Calibri" panose="020F0502020204030204" pitchFamily="34" charset="0"/>
              </a:rPr>
              <a:t>HEALTHIVA- THE MENTALHEALTH CHATBOT</a:t>
            </a:r>
            <a:endParaRPr lang="en-US" altLang="ko-KR" sz="2800" dirty="0">
              <a:solidFill>
                <a:schemeClr val="tx1"/>
              </a:solidFill>
              <a:latin typeface="Calibri" panose="020F0502020204030204" pitchFamily="34" charset="0"/>
              <a:cs typeface="Calibri" panose="020F0502020204030204" pitchFamily="34" charset="0"/>
            </a:endParaRPr>
          </a:p>
        </p:txBody>
      </p:sp>
      <p:sp>
        <p:nvSpPr>
          <p:cNvPr id="4" name="Text Placeholder 3"/>
          <p:cNvSpPr>
            <a:spLocks noGrp="1"/>
          </p:cNvSpPr>
          <p:nvPr>
            <p:ph type="body" sz="quarter" idx="11"/>
          </p:nvPr>
        </p:nvSpPr>
        <p:spPr>
          <a:xfrm>
            <a:off x="3707904" y="2931790"/>
            <a:ext cx="5292080" cy="488816"/>
          </a:xfrm>
        </p:spPr>
        <p:txBody>
          <a:bodyPr/>
          <a:lstStyle/>
          <a:p>
            <a:pPr>
              <a:spcBef>
                <a:spcPts val="0"/>
              </a:spcBef>
              <a:defRPr/>
            </a:pPr>
            <a:r>
              <a:rPr lang="en-US" altLang="ko-KR" b="1" dirty="0"/>
              <a:t> </a:t>
            </a:r>
            <a:endParaRPr lang="en-US" altLang="ko-KR"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B69C720-DCD2-40C2-9C62-8BEA4C577D5C}"/>
              </a:ext>
            </a:extLst>
          </p:cNvPr>
          <p:cNvGraphicFramePr>
            <a:graphicFrameLocks noGrp="1"/>
          </p:cNvGraphicFramePr>
          <p:nvPr>
            <p:extLst>
              <p:ext uri="{D42A27DB-BD31-4B8C-83A1-F6EECF244321}">
                <p14:modId xmlns:p14="http://schemas.microsoft.com/office/powerpoint/2010/main" val="1703456244"/>
              </p:ext>
            </p:extLst>
          </p:nvPr>
        </p:nvGraphicFramePr>
        <p:xfrm>
          <a:off x="1619670" y="987574"/>
          <a:ext cx="7524330" cy="4155926"/>
        </p:xfrm>
        <a:graphic>
          <a:graphicData uri="http://schemas.openxmlformats.org/drawingml/2006/table">
            <a:tbl>
              <a:tblPr firstRow="1" bandRow="1">
                <a:tableStyleId>{5C22544A-7EE6-4342-B048-85BDC9FD1C3A}</a:tableStyleId>
              </a:tblPr>
              <a:tblGrid>
                <a:gridCol w="534762">
                  <a:extLst>
                    <a:ext uri="{9D8B030D-6E8A-4147-A177-3AD203B41FA5}">
                      <a16:colId xmlns:a16="http://schemas.microsoft.com/office/drawing/2014/main" val="3371599338"/>
                    </a:ext>
                  </a:extLst>
                </a:gridCol>
                <a:gridCol w="1973348">
                  <a:extLst>
                    <a:ext uri="{9D8B030D-6E8A-4147-A177-3AD203B41FA5}">
                      <a16:colId xmlns:a16="http://schemas.microsoft.com/office/drawing/2014/main" val="1541442288"/>
                    </a:ext>
                  </a:extLst>
                </a:gridCol>
                <a:gridCol w="1254055">
                  <a:extLst>
                    <a:ext uri="{9D8B030D-6E8A-4147-A177-3AD203B41FA5}">
                      <a16:colId xmlns:a16="http://schemas.microsoft.com/office/drawing/2014/main" val="1314121752"/>
                    </a:ext>
                  </a:extLst>
                </a:gridCol>
                <a:gridCol w="1254055">
                  <a:extLst>
                    <a:ext uri="{9D8B030D-6E8A-4147-A177-3AD203B41FA5}">
                      <a16:colId xmlns:a16="http://schemas.microsoft.com/office/drawing/2014/main" val="1773599318"/>
                    </a:ext>
                  </a:extLst>
                </a:gridCol>
                <a:gridCol w="1254055">
                  <a:extLst>
                    <a:ext uri="{9D8B030D-6E8A-4147-A177-3AD203B41FA5}">
                      <a16:colId xmlns:a16="http://schemas.microsoft.com/office/drawing/2014/main" val="3632085571"/>
                    </a:ext>
                  </a:extLst>
                </a:gridCol>
                <a:gridCol w="1254055">
                  <a:extLst>
                    <a:ext uri="{9D8B030D-6E8A-4147-A177-3AD203B41FA5}">
                      <a16:colId xmlns:a16="http://schemas.microsoft.com/office/drawing/2014/main" val="2794228773"/>
                    </a:ext>
                  </a:extLst>
                </a:gridCol>
              </a:tblGrid>
              <a:tr h="451603">
                <a:tc>
                  <a:txBody>
                    <a:bodyPr/>
                    <a:lstStyle/>
                    <a:p>
                      <a:r>
                        <a:rPr lang="en-US" sz="1100" dirty="0" err="1"/>
                        <a:t>Idx</a:t>
                      </a:r>
                      <a:endParaRPr lang="en-US" sz="1100" dirty="0"/>
                    </a:p>
                  </a:txBody>
                  <a:tcPr/>
                </a:tc>
                <a:tc>
                  <a:txBody>
                    <a:bodyPr/>
                    <a:lstStyle/>
                    <a:p>
                      <a:r>
                        <a:rPr lang="en-US" sz="1100" dirty="0"/>
                        <a:t>Test case </a:t>
                      </a:r>
                    </a:p>
                    <a:p>
                      <a:r>
                        <a:rPr lang="en-US" sz="1100" dirty="0"/>
                        <a:t>description</a:t>
                      </a:r>
                    </a:p>
                  </a:txBody>
                  <a:tcPr/>
                </a:tc>
                <a:tc>
                  <a:txBody>
                    <a:bodyPr/>
                    <a:lstStyle/>
                    <a:p>
                      <a:r>
                        <a:rPr lang="en-US" sz="1100" dirty="0"/>
                        <a:t>Input data</a:t>
                      </a:r>
                    </a:p>
                  </a:txBody>
                  <a:tcPr/>
                </a:tc>
                <a:tc>
                  <a:txBody>
                    <a:bodyPr/>
                    <a:lstStyle/>
                    <a:p>
                      <a:r>
                        <a:rPr lang="en-US" sz="1100" dirty="0"/>
                        <a:t>Expected </a:t>
                      </a:r>
                    </a:p>
                    <a:p>
                      <a:r>
                        <a:rPr lang="en-US" sz="1100" dirty="0"/>
                        <a:t>output</a:t>
                      </a:r>
                    </a:p>
                  </a:txBody>
                  <a:tcPr/>
                </a:tc>
                <a:tc>
                  <a:txBody>
                    <a:bodyPr/>
                    <a:lstStyle/>
                    <a:p>
                      <a:r>
                        <a:rPr lang="en-US" sz="1100" dirty="0"/>
                        <a:t>Actual </a:t>
                      </a:r>
                    </a:p>
                    <a:p>
                      <a:r>
                        <a:rPr lang="en-US" sz="1100" dirty="0"/>
                        <a:t>output</a:t>
                      </a:r>
                    </a:p>
                  </a:txBody>
                  <a:tcPr/>
                </a:tc>
                <a:tc>
                  <a:txBody>
                    <a:bodyPr/>
                    <a:lstStyle/>
                    <a:p>
                      <a:r>
                        <a:rPr lang="en-US" sz="1100" dirty="0"/>
                        <a:t>Status</a:t>
                      </a:r>
                    </a:p>
                  </a:txBody>
                  <a:tcPr/>
                </a:tc>
                <a:extLst>
                  <a:ext uri="{0D108BD9-81ED-4DB2-BD59-A6C34878D82A}">
                    <a16:rowId xmlns:a16="http://schemas.microsoft.com/office/drawing/2014/main" val="351894947"/>
                  </a:ext>
                </a:extLst>
              </a:tr>
              <a:tr h="774963">
                <a:tc>
                  <a:txBody>
                    <a:bodyPr/>
                    <a:lstStyle/>
                    <a:p>
                      <a:r>
                        <a:rPr lang="en-US" sz="1100" dirty="0"/>
                        <a:t>1</a:t>
                      </a:r>
                    </a:p>
                  </a:txBody>
                  <a:tcPr/>
                </a:tc>
                <a:tc>
                  <a:txBody>
                    <a:bodyPr/>
                    <a:lstStyle/>
                    <a:p>
                      <a:r>
                        <a:rPr lang="en-US" sz="1100" dirty="0"/>
                        <a:t>Check if the chatbot </a:t>
                      </a:r>
                    </a:p>
                    <a:p>
                      <a:r>
                        <a:rPr lang="en-US" sz="1100" dirty="0"/>
                        <a:t>responds to the user on </a:t>
                      </a:r>
                    </a:p>
                    <a:p>
                      <a:r>
                        <a:rPr lang="en-US" sz="1100" dirty="0"/>
                        <a:t>clicking the options</a:t>
                      </a:r>
                    </a:p>
                    <a:p>
                      <a:r>
                        <a:rPr lang="en-US" sz="1100" dirty="0"/>
                        <a:t>provided.</a:t>
                      </a:r>
                    </a:p>
                  </a:txBody>
                  <a:tcPr/>
                </a:tc>
                <a:tc>
                  <a:txBody>
                    <a:bodyPr/>
                    <a:lstStyle/>
                    <a:p>
                      <a:r>
                        <a:rPr lang="en-US" sz="1100" dirty="0"/>
                        <a:t>String</a:t>
                      </a:r>
                    </a:p>
                  </a:txBody>
                  <a:tcPr/>
                </a:tc>
                <a:tc>
                  <a:txBody>
                    <a:bodyPr/>
                    <a:lstStyle/>
                    <a:p>
                      <a:r>
                        <a:rPr lang="en-US" sz="1100" dirty="0"/>
                        <a:t>Chatbot </a:t>
                      </a:r>
                    </a:p>
                    <a:p>
                      <a:r>
                        <a:rPr lang="en-US" sz="1100" dirty="0"/>
                        <a:t>Responds to the user </a:t>
                      </a:r>
                    </a:p>
                  </a:txBody>
                  <a:tcPr/>
                </a:tc>
                <a:tc>
                  <a:txBody>
                    <a:bodyPr/>
                    <a:lstStyle/>
                    <a:p>
                      <a:r>
                        <a:rPr lang="en-US" sz="1100" dirty="0"/>
                        <a:t>Chatbot </a:t>
                      </a:r>
                    </a:p>
                    <a:p>
                      <a:r>
                        <a:rPr lang="en-US" sz="1100" dirty="0"/>
                        <a:t>Responds to the user </a:t>
                      </a:r>
                    </a:p>
                  </a:txBody>
                  <a:tcPr/>
                </a:tc>
                <a:tc>
                  <a:txBody>
                    <a:bodyPr/>
                    <a:lstStyle/>
                    <a:p>
                      <a:r>
                        <a:rPr lang="en-US" sz="1100" dirty="0"/>
                        <a:t>pass</a:t>
                      </a:r>
                    </a:p>
                  </a:txBody>
                  <a:tcPr/>
                </a:tc>
                <a:extLst>
                  <a:ext uri="{0D108BD9-81ED-4DB2-BD59-A6C34878D82A}">
                    <a16:rowId xmlns:a16="http://schemas.microsoft.com/office/drawing/2014/main" val="3098543096"/>
                  </a:ext>
                </a:extLst>
              </a:tr>
              <a:tr h="774963">
                <a:tc>
                  <a:txBody>
                    <a:bodyPr/>
                    <a:lstStyle/>
                    <a:p>
                      <a:r>
                        <a:rPr lang="en-US" sz="1100" dirty="0"/>
                        <a:t>2</a:t>
                      </a:r>
                    </a:p>
                  </a:txBody>
                  <a:tcPr/>
                </a:tc>
                <a:tc>
                  <a:txBody>
                    <a:bodyPr/>
                    <a:lstStyle/>
                    <a:p>
                      <a:r>
                        <a:rPr lang="en-US" sz="1100" dirty="0"/>
                        <a:t>Check if the chatbot </a:t>
                      </a:r>
                    </a:p>
                    <a:p>
                      <a:r>
                        <a:rPr lang="en-US" sz="1100" dirty="0"/>
                        <a:t>detects sadness/depression correctly. </a:t>
                      </a:r>
                    </a:p>
                  </a:txBody>
                  <a:tcPr/>
                </a:tc>
                <a:tc>
                  <a:txBody>
                    <a:bodyPr/>
                    <a:lstStyle/>
                    <a:p>
                      <a:r>
                        <a:rPr lang="en-US" sz="1100" dirty="0"/>
                        <a:t>String which </a:t>
                      </a:r>
                    </a:p>
                    <a:p>
                      <a:r>
                        <a:rPr lang="en-US" sz="1100" dirty="0"/>
                        <a:t>shows user id </a:t>
                      </a:r>
                    </a:p>
                    <a:p>
                      <a:r>
                        <a:rPr lang="en-US" sz="1100" dirty="0"/>
                        <a:t>sad</a:t>
                      </a:r>
                    </a:p>
                  </a:txBody>
                  <a:tcPr/>
                </a:tc>
                <a:tc>
                  <a:txBody>
                    <a:bodyPr/>
                    <a:lstStyle/>
                    <a:p>
                      <a:r>
                        <a:rPr lang="en-US" sz="1100" dirty="0"/>
                        <a:t>Chatbot </a:t>
                      </a:r>
                    </a:p>
                    <a:p>
                      <a:r>
                        <a:rPr lang="en-US" sz="1100" dirty="0"/>
                        <a:t>generates </a:t>
                      </a:r>
                    </a:p>
                    <a:p>
                      <a:r>
                        <a:rPr lang="en-US" sz="1100" dirty="0"/>
                        <a:t>correct severity </a:t>
                      </a:r>
                    </a:p>
                    <a:p>
                      <a:r>
                        <a:rPr lang="en-US" sz="1100" dirty="0"/>
                        <a:t>value</a:t>
                      </a:r>
                    </a:p>
                  </a:txBody>
                  <a:tcPr/>
                </a:tc>
                <a:tc>
                  <a:txBody>
                    <a:bodyPr/>
                    <a:lstStyle/>
                    <a:p>
                      <a:r>
                        <a:rPr lang="en-US" sz="1100" dirty="0"/>
                        <a:t>Chatbot </a:t>
                      </a:r>
                    </a:p>
                    <a:p>
                      <a:r>
                        <a:rPr lang="en-US" sz="1100" dirty="0"/>
                        <a:t>generates </a:t>
                      </a:r>
                    </a:p>
                    <a:p>
                      <a:r>
                        <a:rPr lang="en-US" sz="1100" dirty="0"/>
                        <a:t>correct severity </a:t>
                      </a:r>
                    </a:p>
                    <a:p>
                      <a:r>
                        <a:rPr lang="en-US" sz="1100" dirty="0"/>
                        <a:t>value</a:t>
                      </a:r>
                    </a:p>
                  </a:txBody>
                  <a:tcPr/>
                </a:tc>
                <a:tc>
                  <a:txBody>
                    <a:bodyPr/>
                    <a:lstStyle/>
                    <a:p>
                      <a:r>
                        <a:rPr lang="en-US" sz="1100" dirty="0"/>
                        <a:t>pass</a:t>
                      </a:r>
                    </a:p>
                  </a:txBody>
                  <a:tcPr/>
                </a:tc>
                <a:extLst>
                  <a:ext uri="{0D108BD9-81ED-4DB2-BD59-A6C34878D82A}">
                    <a16:rowId xmlns:a16="http://schemas.microsoft.com/office/drawing/2014/main" val="2398192832"/>
                  </a:ext>
                </a:extLst>
              </a:tr>
              <a:tr h="604471">
                <a:tc>
                  <a:txBody>
                    <a:bodyPr/>
                    <a:lstStyle/>
                    <a:p>
                      <a:r>
                        <a:rPr lang="en-US" sz="1100" dirty="0"/>
                        <a:t>3</a:t>
                      </a:r>
                    </a:p>
                  </a:txBody>
                  <a:tcPr/>
                </a:tc>
                <a:tc>
                  <a:txBody>
                    <a:bodyPr/>
                    <a:lstStyle/>
                    <a:p>
                      <a:r>
                        <a:rPr lang="en-US" sz="1100" dirty="0"/>
                        <a:t>Check if the chatbot </a:t>
                      </a:r>
                    </a:p>
                    <a:p>
                      <a:r>
                        <a:rPr lang="en-US" sz="1100" dirty="0"/>
                        <a:t>generates the next question based on previous question.</a:t>
                      </a:r>
                    </a:p>
                  </a:txBody>
                  <a:tcPr/>
                </a:tc>
                <a:tc>
                  <a:txBody>
                    <a:bodyPr/>
                    <a:lstStyle/>
                    <a:p>
                      <a:r>
                        <a:rPr lang="en-US" sz="1100" dirty="0"/>
                        <a:t>String </a:t>
                      </a:r>
                    </a:p>
                  </a:txBody>
                  <a:tcPr/>
                </a:tc>
                <a:tc>
                  <a:txBody>
                    <a:bodyPr/>
                    <a:lstStyle/>
                    <a:p>
                      <a:r>
                        <a:rPr lang="en-US" sz="1100" dirty="0"/>
                        <a:t>Chatbot shows </a:t>
                      </a:r>
                    </a:p>
                    <a:p>
                      <a:r>
                        <a:rPr lang="en-US" sz="1100" dirty="0"/>
                        <a:t>the next question correctly</a:t>
                      </a:r>
                    </a:p>
                  </a:txBody>
                  <a:tcPr/>
                </a:tc>
                <a:tc>
                  <a:txBody>
                    <a:bodyPr/>
                    <a:lstStyle/>
                    <a:p>
                      <a:r>
                        <a:rPr lang="en-US" sz="1100" dirty="0"/>
                        <a:t>Chatbot shows </a:t>
                      </a:r>
                    </a:p>
                    <a:p>
                      <a:r>
                        <a:rPr lang="en-US" sz="1100" dirty="0"/>
                        <a:t>the next question correctly</a:t>
                      </a:r>
                    </a:p>
                  </a:txBody>
                  <a:tcPr/>
                </a:tc>
                <a:tc>
                  <a:txBody>
                    <a:bodyPr/>
                    <a:lstStyle/>
                    <a:p>
                      <a:r>
                        <a:rPr lang="en-US" sz="1100" dirty="0"/>
                        <a:t>pass</a:t>
                      </a:r>
                    </a:p>
                  </a:txBody>
                  <a:tcPr/>
                </a:tc>
                <a:extLst>
                  <a:ext uri="{0D108BD9-81ED-4DB2-BD59-A6C34878D82A}">
                    <a16:rowId xmlns:a16="http://schemas.microsoft.com/office/drawing/2014/main" val="1564153715"/>
                  </a:ext>
                </a:extLst>
              </a:tr>
              <a:tr h="604471">
                <a:tc>
                  <a:txBody>
                    <a:bodyPr/>
                    <a:lstStyle/>
                    <a:p>
                      <a:r>
                        <a:rPr lang="en-US" sz="1100" dirty="0"/>
                        <a:t>4</a:t>
                      </a:r>
                    </a:p>
                  </a:txBody>
                  <a:tcPr/>
                </a:tc>
                <a:tc>
                  <a:txBody>
                    <a:bodyPr/>
                    <a:lstStyle/>
                    <a:p>
                      <a:r>
                        <a:rPr lang="en-US" sz="1100" dirty="0"/>
                        <a:t>Check if the chatbot ends </a:t>
                      </a:r>
                    </a:p>
                    <a:p>
                      <a:r>
                        <a:rPr lang="en-US" sz="1100" dirty="0"/>
                        <a:t>the conversation properly.</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100" dirty="0"/>
                        <a:t>String</a:t>
                      </a:r>
                    </a:p>
                  </a:txBody>
                  <a:tcPr/>
                </a:tc>
                <a:tc>
                  <a:txBody>
                    <a:bodyPr/>
                    <a:lstStyle/>
                    <a:p>
                      <a:r>
                        <a:rPr lang="en-US" sz="1100" dirty="0"/>
                        <a:t>Chatbot ends the conversation </a:t>
                      </a:r>
                    </a:p>
                    <a:p>
                      <a:r>
                        <a:rPr lang="en-US" sz="1100" dirty="0"/>
                        <a:t>gracefully</a:t>
                      </a:r>
                    </a:p>
                  </a:txBody>
                  <a:tcPr/>
                </a:tc>
                <a:tc>
                  <a:txBody>
                    <a:bodyPr/>
                    <a:lstStyle/>
                    <a:p>
                      <a:r>
                        <a:rPr lang="en-US" sz="1100" dirty="0"/>
                        <a:t>Chatbot ends the conversation </a:t>
                      </a:r>
                    </a:p>
                    <a:p>
                      <a:r>
                        <a:rPr lang="en-US" sz="1100" dirty="0"/>
                        <a:t>gracefully</a:t>
                      </a:r>
                    </a:p>
                  </a:txBody>
                  <a:tcPr/>
                </a:tc>
                <a:tc>
                  <a:txBody>
                    <a:bodyPr/>
                    <a:lstStyle/>
                    <a:p>
                      <a:r>
                        <a:rPr lang="en-US" sz="1100" dirty="0"/>
                        <a:t>pass</a:t>
                      </a:r>
                    </a:p>
                  </a:txBody>
                  <a:tcPr/>
                </a:tc>
                <a:extLst>
                  <a:ext uri="{0D108BD9-81ED-4DB2-BD59-A6C34878D82A}">
                    <a16:rowId xmlns:a16="http://schemas.microsoft.com/office/drawing/2014/main" val="822869884"/>
                  </a:ext>
                </a:extLst>
              </a:tr>
              <a:tr h="945455">
                <a:tc>
                  <a:txBody>
                    <a:bodyPr/>
                    <a:lstStyle/>
                    <a:p>
                      <a:r>
                        <a:rPr lang="en-US" sz="1100" dirty="0"/>
                        <a:t>5</a:t>
                      </a:r>
                    </a:p>
                  </a:txBody>
                  <a:tcPr/>
                </a:tc>
                <a:tc>
                  <a:txBody>
                    <a:bodyPr/>
                    <a:lstStyle/>
                    <a:p>
                      <a:r>
                        <a:rPr lang="en-US" sz="1100" dirty="0"/>
                        <a:t>Check if, on detecting high </a:t>
                      </a:r>
                    </a:p>
                    <a:p>
                      <a:r>
                        <a:rPr lang="en-US" sz="1100" dirty="0"/>
                        <a:t>severity take the user to the booking appointment </a:t>
                      </a:r>
                    </a:p>
                    <a:p>
                      <a:r>
                        <a:rPr lang="en-US" sz="1100" dirty="0"/>
                        <a:t>window.</a:t>
                      </a:r>
                    </a:p>
                    <a:p>
                      <a:endParaRPr lang="en-US" sz="11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100" dirty="0"/>
                        <a:t>String</a:t>
                      </a:r>
                    </a:p>
                    <a:p>
                      <a:endParaRPr lang="en-US" sz="1100" dirty="0"/>
                    </a:p>
                  </a:txBody>
                  <a:tcPr/>
                </a:tc>
                <a:tc>
                  <a:txBody>
                    <a:bodyPr/>
                    <a:lstStyle/>
                    <a:p>
                      <a:r>
                        <a:rPr lang="en-US" sz="1100" dirty="0"/>
                        <a:t>Chatbot takes </a:t>
                      </a:r>
                    </a:p>
                    <a:p>
                      <a:r>
                        <a:rPr lang="en-US" sz="1100" dirty="0"/>
                        <a:t>user to </a:t>
                      </a:r>
                    </a:p>
                    <a:p>
                      <a:r>
                        <a:rPr lang="en-US" sz="1100" dirty="0"/>
                        <a:t>appointment </a:t>
                      </a:r>
                    </a:p>
                    <a:p>
                      <a:r>
                        <a:rPr lang="en-US" sz="1100" dirty="0"/>
                        <a:t>window</a:t>
                      </a:r>
                    </a:p>
                    <a:p>
                      <a:endParaRPr lang="en-US" sz="1100" dirty="0"/>
                    </a:p>
                  </a:txBody>
                  <a:tcPr/>
                </a:tc>
                <a:tc>
                  <a:txBody>
                    <a:bodyPr/>
                    <a:lstStyle/>
                    <a:p>
                      <a:r>
                        <a:rPr lang="en-US" sz="1100" dirty="0"/>
                        <a:t>Chatbot takes </a:t>
                      </a:r>
                    </a:p>
                    <a:p>
                      <a:r>
                        <a:rPr lang="en-US" sz="1100" dirty="0"/>
                        <a:t>user to </a:t>
                      </a:r>
                    </a:p>
                    <a:p>
                      <a:r>
                        <a:rPr lang="en-US" sz="1100" dirty="0"/>
                        <a:t>appointment </a:t>
                      </a:r>
                    </a:p>
                    <a:p>
                      <a:r>
                        <a:rPr lang="en-US" sz="1100" dirty="0"/>
                        <a:t>window</a:t>
                      </a:r>
                    </a:p>
                    <a:p>
                      <a:endParaRPr lang="en-US" sz="1100" dirty="0"/>
                    </a:p>
                  </a:txBody>
                  <a:tcPr/>
                </a:tc>
                <a:tc>
                  <a:txBody>
                    <a:bodyPr/>
                    <a:lstStyle/>
                    <a:p>
                      <a:r>
                        <a:rPr lang="en-US" sz="1100" dirty="0"/>
                        <a:t>pass</a:t>
                      </a:r>
                    </a:p>
                  </a:txBody>
                  <a:tcPr/>
                </a:tc>
                <a:extLst>
                  <a:ext uri="{0D108BD9-81ED-4DB2-BD59-A6C34878D82A}">
                    <a16:rowId xmlns:a16="http://schemas.microsoft.com/office/drawing/2014/main" val="3220353154"/>
                  </a:ext>
                </a:extLst>
              </a:tr>
            </a:tbl>
          </a:graphicData>
        </a:graphic>
      </p:graphicFrame>
      <p:sp>
        <p:nvSpPr>
          <p:cNvPr id="3" name="TextBox 2">
            <a:extLst>
              <a:ext uri="{FF2B5EF4-FFF2-40B4-BE49-F238E27FC236}">
                <a16:creationId xmlns:a16="http://schemas.microsoft.com/office/drawing/2014/main" id="{99A18714-4276-4379-B570-D17F83589316}"/>
              </a:ext>
            </a:extLst>
          </p:cNvPr>
          <p:cNvSpPr txBox="1"/>
          <p:nvPr/>
        </p:nvSpPr>
        <p:spPr>
          <a:xfrm>
            <a:off x="1619670" y="123478"/>
            <a:ext cx="7524330" cy="461665"/>
          </a:xfrm>
          <a:prstGeom prst="rect">
            <a:avLst/>
          </a:prstGeom>
          <a:noFill/>
        </p:spPr>
        <p:txBody>
          <a:bodyPr wrap="square" rtlCol="0">
            <a:spAutoFit/>
          </a:bodyPr>
          <a:lstStyle/>
          <a:p>
            <a:r>
              <a:rPr lang="en-US" sz="2400" dirty="0"/>
              <a:t>Unit Testing</a:t>
            </a:r>
          </a:p>
        </p:txBody>
      </p:sp>
    </p:spTree>
    <p:extLst>
      <p:ext uri="{BB962C8B-B14F-4D97-AF65-F5344CB8AC3E}">
        <p14:creationId xmlns:p14="http://schemas.microsoft.com/office/powerpoint/2010/main" val="189113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3A5FE75-8892-46B9-85E3-90CC4B0AA679}"/>
              </a:ext>
            </a:extLst>
          </p:cNvPr>
          <p:cNvGraphicFramePr>
            <a:graphicFrameLocks noGrp="1"/>
          </p:cNvGraphicFramePr>
          <p:nvPr>
            <p:extLst>
              <p:ext uri="{D42A27DB-BD31-4B8C-83A1-F6EECF244321}">
                <p14:modId xmlns:p14="http://schemas.microsoft.com/office/powerpoint/2010/main" val="3690659838"/>
              </p:ext>
            </p:extLst>
          </p:nvPr>
        </p:nvGraphicFramePr>
        <p:xfrm>
          <a:off x="1625538" y="971414"/>
          <a:ext cx="7518462" cy="4172085"/>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4168920182"/>
                    </a:ext>
                  </a:extLst>
                </a:gridCol>
                <a:gridCol w="2002098">
                  <a:extLst>
                    <a:ext uri="{9D8B030D-6E8A-4147-A177-3AD203B41FA5}">
                      <a16:colId xmlns:a16="http://schemas.microsoft.com/office/drawing/2014/main" val="2512888611"/>
                    </a:ext>
                  </a:extLst>
                </a:gridCol>
                <a:gridCol w="1253077">
                  <a:extLst>
                    <a:ext uri="{9D8B030D-6E8A-4147-A177-3AD203B41FA5}">
                      <a16:colId xmlns:a16="http://schemas.microsoft.com/office/drawing/2014/main" val="3965067167"/>
                    </a:ext>
                  </a:extLst>
                </a:gridCol>
                <a:gridCol w="1253077">
                  <a:extLst>
                    <a:ext uri="{9D8B030D-6E8A-4147-A177-3AD203B41FA5}">
                      <a16:colId xmlns:a16="http://schemas.microsoft.com/office/drawing/2014/main" val="2056339405"/>
                    </a:ext>
                  </a:extLst>
                </a:gridCol>
                <a:gridCol w="1253077">
                  <a:extLst>
                    <a:ext uri="{9D8B030D-6E8A-4147-A177-3AD203B41FA5}">
                      <a16:colId xmlns:a16="http://schemas.microsoft.com/office/drawing/2014/main" val="878772510"/>
                    </a:ext>
                  </a:extLst>
                </a:gridCol>
                <a:gridCol w="1253077">
                  <a:extLst>
                    <a:ext uri="{9D8B030D-6E8A-4147-A177-3AD203B41FA5}">
                      <a16:colId xmlns:a16="http://schemas.microsoft.com/office/drawing/2014/main" val="160733967"/>
                    </a:ext>
                  </a:extLst>
                </a:gridCol>
              </a:tblGrid>
              <a:tr h="519819">
                <a:tc>
                  <a:txBody>
                    <a:bodyPr/>
                    <a:lstStyle/>
                    <a:p>
                      <a:r>
                        <a:rPr lang="en-US" sz="1100" dirty="0" err="1"/>
                        <a:t>idx</a:t>
                      </a:r>
                      <a:endParaRPr lang="en-US" sz="1100" dirty="0"/>
                    </a:p>
                  </a:txBody>
                  <a:tcPr/>
                </a:tc>
                <a:tc>
                  <a:txBody>
                    <a:bodyPr/>
                    <a:lstStyle/>
                    <a:p>
                      <a:r>
                        <a:rPr lang="en-US" sz="1100" dirty="0"/>
                        <a:t>Test case </a:t>
                      </a:r>
                    </a:p>
                    <a:p>
                      <a:r>
                        <a:rPr lang="en-US" sz="1100" dirty="0"/>
                        <a:t>description</a:t>
                      </a:r>
                    </a:p>
                  </a:txBody>
                  <a:tcPr/>
                </a:tc>
                <a:tc>
                  <a:txBody>
                    <a:bodyPr/>
                    <a:lstStyle/>
                    <a:p>
                      <a:r>
                        <a:rPr lang="en-US" sz="1100" dirty="0"/>
                        <a:t>Input data</a:t>
                      </a:r>
                    </a:p>
                  </a:txBody>
                  <a:tcPr/>
                </a:tc>
                <a:tc>
                  <a:txBody>
                    <a:bodyPr/>
                    <a:lstStyle/>
                    <a:p>
                      <a:r>
                        <a:rPr lang="en-US" sz="1100" dirty="0"/>
                        <a:t>Expected </a:t>
                      </a:r>
                    </a:p>
                    <a:p>
                      <a:r>
                        <a:rPr lang="en-US" sz="1100" dirty="0"/>
                        <a:t>output</a:t>
                      </a:r>
                    </a:p>
                  </a:txBody>
                  <a:tcPr/>
                </a:tc>
                <a:tc>
                  <a:txBody>
                    <a:bodyPr/>
                    <a:lstStyle/>
                    <a:p>
                      <a:r>
                        <a:rPr lang="en-US" sz="1100" dirty="0"/>
                        <a:t>Actual </a:t>
                      </a:r>
                    </a:p>
                    <a:p>
                      <a:r>
                        <a:rPr lang="en-US" sz="1100" dirty="0"/>
                        <a:t>output</a:t>
                      </a:r>
                    </a:p>
                  </a:txBody>
                  <a:tcPr/>
                </a:tc>
                <a:tc>
                  <a:txBody>
                    <a:bodyPr/>
                    <a:lstStyle/>
                    <a:p>
                      <a:r>
                        <a:rPr lang="en-US" sz="1100" dirty="0"/>
                        <a:t>Status</a:t>
                      </a:r>
                    </a:p>
                  </a:txBody>
                  <a:tcPr/>
                </a:tc>
                <a:extLst>
                  <a:ext uri="{0D108BD9-81ED-4DB2-BD59-A6C34878D82A}">
                    <a16:rowId xmlns:a16="http://schemas.microsoft.com/office/drawing/2014/main" val="3295086610"/>
                  </a:ext>
                </a:extLst>
              </a:tr>
              <a:tr h="685004">
                <a:tc>
                  <a:txBody>
                    <a:bodyPr/>
                    <a:lstStyle/>
                    <a:p>
                      <a:r>
                        <a:rPr lang="en-US" sz="1100" dirty="0"/>
                        <a:t>1</a:t>
                      </a:r>
                    </a:p>
                  </a:txBody>
                  <a:tcPr/>
                </a:tc>
                <a:tc>
                  <a:txBody>
                    <a:bodyPr/>
                    <a:lstStyle/>
                    <a:p>
                      <a:r>
                        <a:rPr lang="en-US" sz="1100" dirty="0"/>
                        <a:t>Check if the chat bot gives </a:t>
                      </a:r>
                    </a:p>
                    <a:p>
                      <a:r>
                        <a:rPr lang="en-US" sz="1100" dirty="0"/>
                        <a:t>warning if user id already </a:t>
                      </a:r>
                    </a:p>
                    <a:p>
                      <a:r>
                        <a:rPr lang="en-US" sz="1100" dirty="0"/>
                        <a:t>exists.</a:t>
                      </a:r>
                    </a:p>
                  </a:txBody>
                  <a:tcPr/>
                </a:tc>
                <a:tc>
                  <a:txBody>
                    <a:bodyPr/>
                    <a:lstStyle/>
                    <a:p>
                      <a:r>
                        <a:rPr lang="en-US" sz="1100" dirty="0"/>
                        <a:t>String</a:t>
                      </a:r>
                    </a:p>
                  </a:txBody>
                  <a:tcPr/>
                </a:tc>
                <a:tc>
                  <a:txBody>
                    <a:bodyPr/>
                    <a:lstStyle/>
                    <a:p>
                      <a:r>
                        <a:rPr lang="en-US" sz="1100" dirty="0"/>
                        <a:t>Chatbot gives </a:t>
                      </a:r>
                    </a:p>
                    <a:p>
                      <a:r>
                        <a:rPr lang="en-US" sz="1100" dirty="0"/>
                        <a:t>warning </a:t>
                      </a:r>
                    </a:p>
                    <a:p>
                      <a:r>
                        <a:rPr lang="en-US" sz="1100" dirty="0"/>
                        <a:t>message</a:t>
                      </a:r>
                    </a:p>
                  </a:txBody>
                  <a:tcPr/>
                </a:tc>
                <a:tc>
                  <a:txBody>
                    <a:bodyPr/>
                    <a:lstStyle/>
                    <a:p>
                      <a:r>
                        <a:rPr lang="en-US" sz="1100" dirty="0"/>
                        <a:t>Chatbot gives </a:t>
                      </a:r>
                    </a:p>
                    <a:p>
                      <a:r>
                        <a:rPr lang="en-US" sz="1100" dirty="0"/>
                        <a:t>warning </a:t>
                      </a:r>
                    </a:p>
                    <a:p>
                      <a:r>
                        <a:rPr lang="en-US" sz="1100" dirty="0"/>
                        <a:t>message</a:t>
                      </a:r>
                    </a:p>
                  </a:txBody>
                  <a:tcPr/>
                </a:tc>
                <a:tc>
                  <a:txBody>
                    <a:bodyPr/>
                    <a:lstStyle/>
                    <a:p>
                      <a:r>
                        <a:rPr lang="en-US" sz="1100" dirty="0"/>
                        <a:t>pass</a:t>
                      </a:r>
                    </a:p>
                  </a:txBody>
                  <a:tcPr/>
                </a:tc>
                <a:extLst>
                  <a:ext uri="{0D108BD9-81ED-4DB2-BD59-A6C34878D82A}">
                    <a16:rowId xmlns:a16="http://schemas.microsoft.com/office/drawing/2014/main" val="572837064"/>
                  </a:ext>
                </a:extLst>
              </a:tr>
              <a:tr h="668339">
                <a:tc>
                  <a:txBody>
                    <a:bodyPr/>
                    <a:lstStyle/>
                    <a:p>
                      <a:r>
                        <a:rPr lang="en-US" sz="1100" dirty="0"/>
                        <a:t>2</a:t>
                      </a:r>
                    </a:p>
                  </a:txBody>
                  <a:tcPr/>
                </a:tc>
                <a:tc>
                  <a:txBody>
                    <a:bodyPr/>
                    <a:lstStyle/>
                    <a:p>
                      <a:r>
                        <a:rPr lang="en-US" sz="1100" dirty="0"/>
                        <a:t>Check if the chat bot gives </a:t>
                      </a:r>
                    </a:p>
                    <a:p>
                      <a:r>
                        <a:rPr lang="en-US" sz="1100" dirty="0"/>
                        <a:t>warning on entering incorrect email id or password.</a:t>
                      </a:r>
                    </a:p>
                  </a:txBody>
                  <a:tcPr/>
                </a:tc>
                <a:tc>
                  <a:txBody>
                    <a:bodyPr/>
                    <a:lstStyle/>
                    <a:p>
                      <a:r>
                        <a:rPr lang="en-US" sz="1100" dirty="0"/>
                        <a:t>Email, Password</a:t>
                      </a:r>
                    </a:p>
                  </a:txBody>
                  <a:tcPr/>
                </a:tc>
                <a:tc>
                  <a:txBody>
                    <a:bodyPr/>
                    <a:lstStyle/>
                    <a:p>
                      <a:r>
                        <a:rPr lang="en-US" sz="1100" dirty="0"/>
                        <a:t>Chatbot gives </a:t>
                      </a:r>
                    </a:p>
                    <a:p>
                      <a:r>
                        <a:rPr lang="en-US" sz="1100" dirty="0"/>
                        <a:t>warning </a:t>
                      </a:r>
                    </a:p>
                    <a:p>
                      <a:r>
                        <a:rPr lang="en-US" sz="1100" dirty="0"/>
                        <a:t>message</a:t>
                      </a:r>
                    </a:p>
                  </a:txBody>
                  <a:tcPr/>
                </a:tc>
                <a:tc>
                  <a:txBody>
                    <a:bodyPr/>
                    <a:lstStyle/>
                    <a:p>
                      <a:r>
                        <a:rPr lang="en-US" sz="1100" dirty="0"/>
                        <a:t>Chatbot gives </a:t>
                      </a:r>
                    </a:p>
                    <a:p>
                      <a:r>
                        <a:rPr lang="en-US" sz="1100" dirty="0"/>
                        <a:t>warning </a:t>
                      </a:r>
                    </a:p>
                    <a:p>
                      <a:r>
                        <a:rPr lang="en-US" sz="1100" dirty="0"/>
                        <a:t>message</a:t>
                      </a:r>
                    </a:p>
                  </a:txBody>
                  <a:tcPr/>
                </a:tc>
                <a:tc>
                  <a:txBody>
                    <a:bodyPr/>
                    <a:lstStyle/>
                    <a:p>
                      <a:r>
                        <a:rPr lang="en-US" sz="1100" dirty="0"/>
                        <a:t>pass</a:t>
                      </a:r>
                    </a:p>
                  </a:txBody>
                  <a:tcPr/>
                </a:tc>
                <a:extLst>
                  <a:ext uri="{0D108BD9-81ED-4DB2-BD59-A6C34878D82A}">
                    <a16:rowId xmlns:a16="http://schemas.microsoft.com/office/drawing/2014/main" val="1686442569"/>
                  </a:ext>
                </a:extLst>
              </a:tr>
              <a:tr h="785829">
                <a:tc>
                  <a:txBody>
                    <a:bodyPr/>
                    <a:lstStyle/>
                    <a:p>
                      <a:r>
                        <a:rPr lang="en-US" sz="1100" dirty="0"/>
                        <a:t>3</a:t>
                      </a:r>
                    </a:p>
                  </a:txBody>
                  <a:tcPr/>
                </a:tc>
                <a:tc>
                  <a:txBody>
                    <a:bodyPr/>
                    <a:lstStyle/>
                    <a:p>
                      <a:r>
                        <a:rPr lang="en-US" sz="1100" dirty="0"/>
                        <a:t>Check if the correct question is shown based on users </a:t>
                      </a:r>
                    </a:p>
                    <a:p>
                      <a:r>
                        <a:rPr lang="en-US" sz="1100" dirty="0"/>
                        <a:t>answer to the previous </a:t>
                      </a:r>
                    </a:p>
                    <a:p>
                      <a:r>
                        <a:rPr lang="en-US" sz="1100" dirty="0"/>
                        <a:t>question</a:t>
                      </a:r>
                    </a:p>
                  </a:txBody>
                  <a:tcPr/>
                </a:tc>
                <a:tc>
                  <a:txBody>
                    <a:bodyPr/>
                    <a:lstStyle/>
                    <a:p>
                      <a:r>
                        <a:rPr lang="en-US" sz="1100" dirty="0"/>
                        <a:t>String</a:t>
                      </a:r>
                    </a:p>
                  </a:txBody>
                  <a:tcPr/>
                </a:tc>
                <a:tc>
                  <a:txBody>
                    <a:bodyPr/>
                    <a:lstStyle/>
                    <a:p>
                      <a:r>
                        <a:rPr lang="en-US" sz="1100" dirty="0"/>
                        <a:t>Correct question is generated</a:t>
                      </a:r>
                    </a:p>
                  </a:txBody>
                  <a:tcPr/>
                </a:tc>
                <a:tc>
                  <a:txBody>
                    <a:bodyPr/>
                    <a:lstStyle/>
                    <a:p>
                      <a:r>
                        <a:rPr lang="en-US" sz="1100" dirty="0"/>
                        <a:t>Correct question is generated</a:t>
                      </a:r>
                    </a:p>
                  </a:txBody>
                  <a:tcPr/>
                </a:tc>
                <a:tc>
                  <a:txBody>
                    <a:bodyPr/>
                    <a:lstStyle/>
                    <a:p>
                      <a:r>
                        <a:rPr lang="en-US" sz="1100" dirty="0"/>
                        <a:t>pass</a:t>
                      </a:r>
                    </a:p>
                  </a:txBody>
                  <a:tcPr/>
                </a:tc>
                <a:extLst>
                  <a:ext uri="{0D108BD9-81ED-4DB2-BD59-A6C34878D82A}">
                    <a16:rowId xmlns:a16="http://schemas.microsoft.com/office/drawing/2014/main" val="4200984417"/>
                  </a:ext>
                </a:extLst>
              </a:tr>
              <a:tr h="756547">
                <a:tc>
                  <a:txBody>
                    <a:bodyPr/>
                    <a:lstStyle/>
                    <a:p>
                      <a:r>
                        <a:rPr lang="en-US" sz="1100" dirty="0"/>
                        <a:t>4</a:t>
                      </a:r>
                    </a:p>
                  </a:txBody>
                  <a:tcPr/>
                </a:tc>
                <a:tc>
                  <a:txBody>
                    <a:bodyPr/>
                    <a:lstStyle/>
                    <a:p>
                      <a:r>
                        <a:rPr lang="en-US" sz="1100" dirty="0"/>
                        <a:t>Check if the chatbot is able </a:t>
                      </a:r>
                    </a:p>
                    <a:p>
                      <a:r>
                        <a:rPr lang="en-US" sz="1100" dirty="0"/>
                        <a:t>to send relevant articles </a:t>
                      </a:r>
                    </a:p>
                    <a:p>
                      <a:r>
                        <a:rPr lang="en-US" sz="1100" dirty="0"/>
                        <a:t>through email</a:t>
                      </a:r>
                    </a:p>
                  </a:txBody>
                  <a:tcPr/>
                </a:tc>
                <a:tc>
                  <a:txBody>
                    <a:bodyPr/>
                    <a:lstStyle/>
                    <a:p>
                      <a:r>
                        <a:rPr lang="en-US" sz="1100" dirty="0"/>
                        <a:t>Severity score</a:t>
                      </a:r>
                    </a:p>
                  </a:txBody>
                  <a:tcPr/>
                </a:tc>
                <a:tc>
                  <a:txBody>
                    <a:bodyPr/>
                    <a:lstStyle/>
                    <a:p>
                      <a:r>
                        <a:rPr lang="en-US" sz="1100" dirty="0"/>
                        <a:t>Chatbot sends </a:t>
                      </a:r>
                    </a:p>
                    <a:p>
                      <a:r>
                        <a:rPr lang="en-US" sz="1100" dirty="0"/>
                        <a:t>email</a:t>
                      </a:r>
                    </a:p>
                  </a:txBody>
                  <a:tcPr/>
                </a:tc>
                <a:tc>
                  <a:txBody>
                    <a:bodyPr/>
                    <a:lstStyle/>
                    <a:p>
                      <a:r>
                        <a:rPr lang="en-US" sz="1100" dirty="0"/>
                        <a:t>Chatbot sends </a:t>
                      </a:r>
                    </a:p>
                    <a:p>
                      <a:r>
                        <a:rPr lang="en-US" sz="1100" dirty="0"/>
                        <a:t>email</a:t>
                      </a:r>
                    </a:p>
                  </a:txBody>
                  <a:tcPr/>
                </a:tc>
                <a:tc>
                  <a:txBody>
                    <a:bodyPr/>
                    <a:lstStyle/>
                    <a:p>
                      <a:r>
                        <a:rPr lang="en-US" sz="1100" dirty="0"/>
                        <a:t>pass</a:t>
                      </a:r>
                    </a:p>
                  </a:txBody>
                  <a:tcPr/>
                </a:tc>
                <a:extLst>
                  <a:ext uri="{0D108BD9-81ED-4DB2-BD59-A6C34878D82A}">
                    <a16:rowId xmlns:a16="http://schemas.microsoft.com/office/drawing/2014/main" val="191229366"/>
                  </a:ext>
                </a:extLst>
              </a:tr>
              <a:tr h="756547">
                <a:tc>
                  <a:txBody>
                    <a:bodyPr/>
                    <a:lstStyle/>
                    <a:p>
                      <a:r>
                        <a:rPr lang="en-US" sz="1100" dirty="0"/>
                        <a:t>5</a:t>
                      </a:r>
                    </a:p>
                  </a:txBody>
                  <a:tcPr/>
                </a:tc>
                <a:tc>
                  <a:txBody>
                    <a:bodyPr/>
                    <a:lstStyle/>
                    <a:p>
                      <a:r>
                        <a:rPr lang="en-US" sz="1100" dirty="0"/>
                        <a:t>Check if the chatbot is able</a:t>
                      </a:r>
                    </a:p>
                    <a:p>
                      <a:r>
                        <a:rPr lang="en-US" sz="1100" dirty="0"/>
                        <a:t>to  send appointment details</a:t>
                      </a:r>
                    </a:p>
                    <a:p>
                      <a:r>
                        <a:rPr lang="en-US" sz="1100" dirty="0"/>
                        <a:t>through email</a:t>
                      </a:r>
                    </a:p>
                  </a:txBody>
                  <a:tcPr/>
                </a:tc>
                <a:tc>
                  <a:txBody>
                    <a:bodyPr/>
                    <a:lstStyle/>
                    <a:p>
                      <a:r>
                        <a:rPr lang="en-US" sz="1100" dirty="0"/>
                        <a:t>Severity score</a:t>
                      </a:r>
                    </a:p>
                  </a:txBody>
                  <a:tcPr/>
                </a:tc>
                <a:tc>
                  <a:txBody>
                    <a:bodyPr/>
                    <a:lstStyle/>
                    <a:p>
                      <a:r>
                        <a:rPr lang="en-US" sz="1100" dirty="0"/>
                        <a:t>Chatbot sends </a:t>
                      </a:r>
                    </a:p>
                    <a:p>
                      <a:r>
                        <a:rPr lang="en-US" sz="1100" dirty="0"/>
                        <a:t>email</a:t>
                      </a:r>
                    </a:p>
                  </a:txBody>
                  <a:tcPr/>
                </a:tc>
                <a:tc>
                  <a:txBody>
                    <a:bodyPr/>
                    <a:lstStyle/>
                    <a:p>
                      <a:r>
                        <a:rPr lang="en-US" sz="1100" dirty="0"/>
                        <a:t>Chatbot sends </a:t>
                      </a:r>
                    </a:p>
                    <a:p>
                      <a:r>
                        <a:rPr lang="en-US" sz="1100" dirty="0"/>
                        <a:t>email</a:t>
                      </a:r>
                    </a:p>
                  </a:txBody>
                  <a:tcPr/>
                </a:tc>
                <a:tc>
                  <a:txBody>
                    <a:bodyPr/>
                    <a:lstStyle/>
                    <a:p>
                      <a:r>
                        <a:rPr lang="en-US" sz="1100" dirty="0"/>
                        <a:t>pass</a:t>
                      </a:r>
                    </a:p>
                  </a:txBody>
                  <a:tcPr/>
                </a:tc>
                <a:extLst>
                  <a:ext uri="{0D108BD9-81ED-4DB2-BD59-A6C34878D82A}">
                    <a16:rowId xmlns:a16="http://schemas.microsoft.com/office/drawing/2014/main" val="3029712640"/>
                  </a:ext>
                </a:extLst>
              </a:tr>
            </a:tbl>
          </a:graphicData>
        </a:graphic>
      </p:graphicFrame>
      <p:sp>
        <p:nvSpPr>
          <p:cNvPr id="3" name="TextBox 2">
            <a:extLst>
              <a:ext uri="{FF2B5EF4-FFF2-40B4-BE49-F238E27FC236}">
                <a16:creationId xmlns:a16="http://schemas.microsoft.com/office/drawing/2014/main" id="{5E8BBB61-214F-4EFF-B3D0-681B9ADDF830}"/>
              </a:ext>
            </a:extLst>
          </p:cNvPr>
          <p:cNvSpPr txBox="1"/>
          <p:nvPr/>
        </p:nvSpPr>
        <p:spPr>
          <a:xfrm>
            <a:off x="1625538" y="123478"/>
            <a:ext cx="7518462" cy="461665"/>
          </a:xfrm>
          <a:prstGeom prst="rect">
            <a:avLst/>
          </a:prstGeom>
          <a:noFill/>
        </p:spPr>
        <p:txBody>
          <a:bodyPr wrap="square" rtlCol="0">
            <a:spAutoFit/>
          </a:bodyPr>
          <a:lstStyle/>
          <a:p>
            <a:r>
              <a:rPr lang="en-US" sz="2400" dirty="0"/>
              <a:t>Integration Testing</a:t>
            </a:r>
          </a:p>
        </p:txBody>
      </p:sp>
    </p:spTree>
    <p:extLst>
      <p:ext uri="{BB962C8B-B14F-4D97-AF65-F5344CB8AC3E}">
        <p14:creationId xmlns:p14="http://schemas.microsoft.com/office/powerpoint/2010/main" val="312273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D97AEA-99C9-4293-9D45-704735ACE46C}"/>
              </a:ext>
            </a:extLst>
          </p:cNvPr>
          <p:cNvSpPr txBox="1"/>
          <p:nvPr/>
        </p:nvSpPr>
        <p:spPr>
          <a:xfrm>
            <a:off x="1626343" y="896183"/>
            <a:ext cx="7524328" cy="3970318"/>
          </a:xfrm>
          <a:prstGeom prst="rect">
            <a:avLst/>
          </a:prstGeom>
          <a:noFill/>
        </p:spPr>
        <p:txBody>
          <a:bodyPr wrap="square" rtlCol="0">
            <a:spAutoFit/>
          </a:bodyPr>
          <a:lstStyle/>
          <a:p>
            <a:r>
              <a:rPr lang="en-US" dirty="0"/>
              <a:t>System testing is performed on a completely integrated system which</a:t>
            </a:r>
          </a:p>
          <a:p>
            <a:r>
              <a:rPr lang="en-US" dirty="0"/>
              <a:t>would meet the specified requirements. The main purpose of system </a:t>
            </a:r>
          </a:p>
          <a:p>
            <a:r>
              <a:rPr lang="en-US" dirty="0"/>
              <a:t>testing is to check if there are any problems between the software </a:t>
            </a:r>
          </a:p>
          <a:p>
            <a:r>
              <a:rPr lang="en-US" dirty="0"/>
              <a:t>components. It takes all the components which have been passed </a:t>
            </a:r>
          </a:p>
          <a:p>
            <a:r>
              <a:rPr lang="en-US" dirty="0"/>
              <a:t>through the integration testing. It checks the functionalities along with </a:t>
            </a:r>
          </a:p>
          <a:p>
            <a:r>
              <a:rPr lang="en-US" dirty="0"/>
              <a:t>the behavior of the system. Some of the tests included in system testing are graphical user interface testing and usability testing. </a:t>
            </a:r>
          </a:p>
          <a:p>
            <a:endParaRPr lang="en-US" dirty="0"/>
          </a:p>
          <a:p>
            <a:r>
              <a:rPr lang="en-US" dirty="0"/>
              <a:t>Finally, the chatbot is tested altogether and all the subsystems (signup,</a:t>
            </a:r>
          </a:p>
          <a:p>
            <a:r>
              <a:rPr lang="en-US" dirty="0" err="1"/>
              <a:t>signin</a:t>
            </a:r>
            <a:r>
              <a:rPr lang="en-US" dirty="0"/>
              <a:t>, template based questions, interactive questions, appointment </a:t>
            </a:r>
          </a:p>
          <a:p>
            <a:r>
              <a:rPr lang="en-US" dirty="0"/>
              <a:t>with associate and recommending relevant articles) were put together </a:t>
            </a:r>
          </a:p>
          <a:p>
            <a:r>
              <a:rPr lang="en-US" dirty="0"/>
              <a:t>and tested as a whole system. The various components of the system </a:t>
            </a:r>
          </a:p>
          <a:p>
            <a:r>
              <a:rPr lang="en-US" dirty="0"/>
              <a:t>work well together, and it passes the test cases. This ensures </a:t>
            </a:r>
          </a:p>
          <a:p>
            <a:r>
              <a:rPr lang="en-US" dirty="0"/>
              <a:t>that the user can easily and efficiently use the system. </a:t>
            </a:r>
          </a:p>
        </p:txBody>
      </p:sp>
      <p:sp>
        <p:nvSpPr>
          <p:cNvPr id="3" name="TextBox 2">
            <a:extLst>
              <a:ext uri="{FF2B5EF4-FFF2-40B4-BE49-F238E27FC236}">
                <a16:creationId xmlns:a16="http://schemas.microsoft.com/office/drawing/2014/main" id="{C5817103-D48D-4B68-A4D0-B99C7BB98EBB}"/>
              </a:ext>
            </a:extLst>
          </p:cNvPr>
          <p:cNvSpPr txBox="1"/>
          <p:nvPr/>
        </p:nvSpPr>
        <p:spPr>
          <a:xfrm>
            <a:off x="1626343" y="123478"/>
            <a:ext cx="7517657" cy="461665"/>
          </a:xfrm>
          <a:prstGeom prst="rect">
            <a:avLst/>
          </a:prstGeom>
          <a:noFill/>
        </p:spPr>
        <p:txBody>
          <a:bodyPr wrap="square" rtlCol="0">
            <a:spAutoFit/>
          </a:bodyPr>
          <a:lstStyle/>
          <a:p>
            <a:r>
              <a:rPr lang="en-US" sz="2400" dirty="0"/>
              <a:t>System Testing </a:t>
            </a:r>
          </a:p>
        </p:txBody>
      </p:sp>
    </p:spTree>
    <p:extLst>
      <p:ext uri="{BB962C8B-B14F-4D97-AF65-F5344CB8AC3E}">
        <p14:creationId xmlns:p14="http://schemas.microsoft.com/office/powerpoint/2010/main" val="2685712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8A7038-0430-4D39-8EB6-E37425260856}"/>
              </a:ext>
            </a:extLst>
          </p:cNvPr>
          <p:cNvSpPr txBox="1"/>
          <p:nvPr/>
        </p:nvSpPr>
        <p:spPr>
          <a:xfrm>
            <a:off x="1619672" y="0"/>
            <a:ext cx="7524328" cy="523220"/>
          </a:xfrm>
          <a:prstGeom prst="rect">
            <a:avLst/>
          </a:prstGeom>
          <a:noFill/>
        </p:spPr>
        <p:txBody>
          <a:bodyPr wrap="square" rtlCol="0">
            <a:spAutoFit/>
          </a:bodyPr>
          <a:lstStyle/>
          <a:p>
            <a:r>
              <a:rPr lang="en-US" sz="2800" dirty="0"/>
              <a:t>Debugging</a:t>
            </a:r>
          </a:p>
        </p:txBody>
      </p:sp>
      <p:sp>
        <p:nvSpPr>
          <p:cNvPr id="3" name="TextBox 2">
            <a:extLst>
              <a:ext uri="{FF2B5EF4-FFF2-40B4-BE49-F238E27FC236}">
                <a16:creationId xmlns:a16="http://schemas.microsoft.com/office/drawing/2014/main" id="{99EE7978-269A-4EF7-A1D2-096906346188}"/>
              </a:ext>
            </a:extLst>
          </p:cNvPr>
          <p:cNvSpPr txBox="1"/>
          <p:nvPr/>
        </p:nvSpPr>
        <p:spPr>
          <a:xfrm>
            <a:off x="1619672" y="771550"/>
            <a:ext cx="7524328" cy="3877985"/>
          </a:xfrm>
          <a:prstGeom prst="rect">
            <a:avLst/>
          </a:prstGeom>
          <a:noFill/>
        </p:spPr>
        <p:txBody>
          <a:bodyPr wrap="square" rtlCol="0">
            <a:spAutoFit/>
          </a:bodyPr>
          <a:lstStyle/>
          <a:p>
            <a:r>
              <a:rPr lang="en-US" dirty="0"/>
              <a:t>Multiple debugging approaches have been implemented based on the </a:t>
            </a:r>
          </a:p>
          <a:p>
            <a:r>
              <a:rPr lang="en-US" dirty="0"/>
              <a:t>errors. </a:t>
            </a:r>
          </a:p>
          <a:p>
            <a:r>
              <a:rPr lang="en-US" dirty="0"/>
              <a:t>Some of the example:</a:t>
            </a:r>
          </a:p>
          <a:p>
            <a:endParaRPr lang="en-US" dirty="0"/>
          </a:p>
          <a:p>
            <a:pPr marL="342900" indent="-342900">
              <a:buAutoNum type="arabicParenR"/>
            </a:pPr>
            <a:r>
              <a:rPr lang="en-US" dirty="0"/>
              <a:t>In this example inductive approach for debugging was used, we </a:t>
            </a:r>
          </a:p>
          <a:p>
            <a:r>
              <a:rPr lang="en-US" dirty="0"/>
              <a:t>were passing questions through </a:t>
            </a:r>
            <a:r>
              <a:rPr lang="en-US" dirty="0" err="1"/>
              <a:t>url</a:t>
            </a:r>
            <a:r>
              <a:rPr lang="en-US" dirty="0"/>
              <a:t> post request, some of the questions contained ‘\n’(newline) character which caused </a:t>
            </a:r>
            <a:r>
              <a:rPr lang="en-US" dirty="0" err="1"/>
              <a:t>url</a:t>
            </a:r>
            <a:r>
              <a:rPr lang="en-US" dirty="0"/>
              <a:t> not found error. This error was traced by observing the </a:t>
            </a:r>
            <a:r>
              <a:rPr lang="en-US" dirty="0" err="1"/>
              <a:t>url</a:t>
            </a:r>
            <a:r>
              <a:rPr lang="en-US" dirty="0"/>
              <a:t> after each pass through questions and knowing exactly what kind of </a:t>
            </a:r>
            <a:r>
              <a:rPr lang="en-US" dirty="0" err="1"/>
              <a:t>url</a:t>
            </a:r>
            <a:r>
              <a:rPr lang="en-US" dirty="0"/>
              <a:t> caused this error. The error  was </a:t>
            </a:r>
          </a:p>
          <a:p>
            <a:r>
              <a:rPr lang="en-US" dirty="0"/>
              <a:t>rectified by removing the ‘\n’(newline) character from the questions.</a:t>
            </a:r>
          </a:p>
          <a:p>
            <a:r>
              <a:rPr lang="en-US" dirty="0"/>
              <a:t>The URL was:</a:t>
            </a:r>
          </a:p>
          <a:p>
            <a:r>
              <a:rPr lang="en-US" sz="800" dirty="0"/>
              <a:t>http://127.0.0.1:5000/mainchat/falq/Okay.%20You%20just%20identified%20what%20we%20call%20an%20automatic%20thought.%20Everyone%20has%20them.%20They%20are%20thoughts%20that%20immediately%20pop%20to%20mind%20without%20any%20effort%20on%20your%20part.Most%20of%20the%20time%20the%20thought%20occurs%20so%20quickly%20you%20don't%20notice%20it,%20but%20it%20has%20an%20impact%20on%20your%20emotions.%20It's%20usually%20the%20emotion%20that%20you%20notice,%20rather%20than%20the%20thought.</a:t>
            </a:r>
            <a:r>
              <a:rPr lang="en-US" sz="800" dirty="0">
                <a:solidFill>
                  <a:srgbClr val="FF0000"/>
                </a:solidFill>
              </a:rPr>
              <a:t>/n</a:t>
            </a:r>
            <a:r>
              <a:rPr lang="en-US" sz="800" dirty="0"/>
              <a:t>Often%20these%20automatic%20thoughts%20are%20distorted%20in%20some%20way%20but%20we%20usually%20don't%20stop%20to%20question%20the%20validity%20of%20the%20thought.%20But%20today,%20that's%20what%20we%20are%20going%20to%20do.</a:t>
            </a:r>
          </a:p>
        </p:txBody>
      </p:sp>
    </p:spTree>
    <p:extLst>
      <p:ext uri="{BB962C8B-B14F-4D97-AF65-F5344CB8AC3E}">
        <p14:creationId xmlns:p14="http://schemas.microsoft.com/office/powerpoint/2010/main" val="358482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C2CB7A-F1EB-4142-B2FD-EFC50F1993C1}"/>
              </a:ext>
            </a:extLst>
          </p:cNvPr>
          <p:cNvSpPr txBox="1"/>
          <p:nvPr/>
        </p:nvSpPr>
        <p:spPr>
          <a:xfrm>
            <a:off x="1627809" y="1680"/>
            <a:ext cx="7516191" cy="5078313"/>
          </a:xfrm>
          <a:prstGeom prst="rect">
            <a:avLst/>
          </a:prstGeom>
          <a:noFill/>
        </p:spPr>
        <p:txBody>
          <a:bodyPr wrap="square" rtlCol="0">
            <a:spAutoFit/>
          </a:bodyPr>
          <a:lstStyle/>
          <a:p>
            <a:r>
              <a:rPr lang="en-US" dirty="0"/>
              <a:t>2) In the application while moving from one question to another the style applied was disappearing after a question, the reason the style was </a:t>
            </a:r>
          </a:p>
          <a:p>
            <a:r>
              <a:rPr lang="en-US" dirty="0"/>
              <a:t>disappearing was that when the </a:t>
            </a:r>
            <a:r>
              <a:rPr lang="en-US" dirty="0" err="1"/>
              <a:t>url</a:t>
            </a:r>
            <a:r>
              <a:rPr lang="en-US" dirty="0"/>
              <a:t> was changed the directory of </a:t>
            </a:r>
          </a:p>
          <a:p>
            <a:r>
              <a:rPr lang="en-US" dirty="0"/>
              <a:t>styles.css was not accessible so the bug was rectified by searching for</a:t>
            </a:r>
          </a:p>
          <a:p>
            <a:r>
              <a:rPr lang="en-US" dirty="0"/>
              <a:t>the bug on opensource website, the bug was resolved by directing the </a:t>
            </a:r>
          </a:p>
          <a:p>
            <a:r>
              <a:rPr lang="en-US" dirty="0"/>
              <a:t>path to the root. </a:t>
            </a:r>
          </a:p>
          <a:p>
            <a:endParaRPr lang="en-US" dirty="0"/>
          </a:p>
          <a:p>
            <a:r>
              <a:rPr lang="en-US" dirty="0"/>
              <a:t>3) When the last question is over a none value was passed by </a:t>
            </a:r>
          </a:p>
          <a:p>
            <a:r>
              <a:rPr lang="en-US" dirty="0"/>
              <a:t>the question generator system which caused key value error. This error was rectified by applying a none value check after each question. A back tracking approach was used to track the point which led to the error.</a:t>
            </a:r>
          </a:p>
          <a:p>
            <a:endParaRPr lang="en-US" dirty="0"/>
          </a:p>
          <a:p>
            <a:r>
              <a:rPr lang="en-US" dirty="0"/>
              <a:t>4) While creating the dictionary of questions, even if the question was </a:t>
            </a:r>
          </a:p>
          <a:p>
            <a:r>
              <a:rPr lang="en-US" dirty="0"/>
              <a:t>already available in the dictionary the question had to be entered again</a:t>
            </a:r>
          </a:p>
          <a:p>
            <a:r>
              <a:rPr lang="en-US" dirty="0"/>
              <a:t>if a response led to it. This was rectified by doing a conditional check </a:t>
            </a:r>
          </a:p>
          <a:p>
            <a:r>
              <a:rPr lang="en-US" dirty="0"/>
              <a:t>whether the question is available in the dictionary. A induction approach was used to find the problem.</a:t>
            </a:r>
          </a:p>
          <a:p>
            <a:endParaRPr lang="en-US" dirty="0"/>
          </a:p>
        </p:txBody>
      </p:sp>
    </p:spTree>
    <p:extLst>
      <p:ext uri="{BB962C8B-B14F-4D97-AF65-F5344CB8AC3E}">
        <p14:creationId xmlns:p14="http://schemas.microsoft.com/office/powerpoint/2010/main" val="559512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702383-8F60-4032-916C-77EDB8B30B7F}"/>
              </a:ext>
            </a:extLst>
          </p:cNvPr>
          <p:cNvSpPr txBox="1"/>
          <p:nvPr/>
        </p:nvSpPr>
        <p:spPr>
          <a:xfrm>
            <a:off x="1619672" y="123478"/>
            <a:ext cx="7524328" cy="3139321"/>
          </a:xfrm>
          <a:prstGeom prst="rect">
            <a:avLst/>
          </a:prstGeom>
          <a:noFill/>
        </p:spPr>
        <p:txBody>
          <a:bodyPr wrap="square" rtlCol="0">
            <a:spAutoFit/>
          </a:bodyPr>
          <a:lstStyle/>
          <a:p>
            <a:r>
              <a:rPr lang="en-US" dirty="0"/>
              <a:t>5) Data instances with Nan value were removed but we forgot to </a:t>
            </a:r>
          </a:p>
          <a:p>
            <a:r>
              <a:rPr lang="en-US" dirty="0"/>
              <a:t>re-arrange the data that caused  strange behavior. It was solved by </a:t>
            </a:r>
          </a:p>
          <a:p>
            <a:r>
              <a:rPr lang="en-US" dirty="0"/>
              <a:t>re-arranging the dataset after removing the Nan values. A induction </a:t>
            </a:r>
          </a:p>
          <a:p>
            <a:r>
              <a:rPr lang="en-US" dirty="0"/>
              <a:t>approach was used to find the problem.</a:t>
            </a:r>
          </a:p>
          <a:p>
            <a:r>
              <a:rPr lang="en-US" dirty="0"/>
              <a:t> </a:t>
            </a:r>
          </a:p>
          <a:p>
            <a:r>
              <a:rPr lang="en-US" dirty="0"/>
              <a:t>6) While using </a:t>
            </a:r>
            <a:r>
              <a:rPr lang="en-US" dirty="0" err="1"/>
              <a:t>numpy</a:t>
            </a:r>
            <a:r>
              <a:rPr lang="en-US" dirty="0"/>
              <a:t> array to pass it to the LSTM model there was a </a:t>
            </a:r>
          </a:p>
          <a:p>
            <a:r>
              <a:rPr lang="en-US" dirty="0"/>
              <a:t>error in the dimension of the input. The model required (n,1) dimension </a:t>
            </a:r>
          </a:p>
          <a:p>
            <a:r>
              <a:rPr lang="en-US" dirty="0"/>
              <a:t>but  the input was (n,) dimension.  The dimensions were corrected by </a:t>
            </a:r>
          </a:p>
          <a:p>
            <a:r>
              <a:rPr lang="en-US" dirty="0"/>
              <a:t>reshaping the tensor. A backtracking approach was used to find the </a:t>
            </a:r>
          </a:p>
          <a:p>
            <a:r>
              <a:rPr lang="en-US" dirty="0"/>
              <a:t>problem.</a:t>
            </a:r>
          </a:p>
          <a:p>
            <a:endParaRPr lang="en-US" dirty="0"/>
          </a:p>
        </p:txBody>
      </p:sp>
    </p:spTree>
    <p:extLst>
      <p:ext uri="{BB962C8B-B14F-4D97-AF65-F5344CB8AC3E}">
        <p14:creationId xmlns:p14="http://schemas.microsoft.com/office/powerpoint/2010/main" val="3398363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DFD3AB-C687-44BF-9FA0-08EDD7625CB7}"/>
              </a:ext>
            </a:extLst>
          </p:cNvPr>
          <p:cNvSpPr txBox="1"/>
          <p:nvPr/>
        </p:nvSpPr>
        <p:spPr>
          <a:xfrm>
            <a:off x="620562" y="1599642"/>
            <a:ext cx="1836203" cy="1224136"/>
          </a:xfrm>
          <a:prstGeom prst="rect">
            <a:avLst/>
          </a:prstGeom>
          <a:solidFill>
            <a:schemeClr val="bg1"/>
          </a:solidFill>
        </p:spPr>
        <p:txBody>
          <a:bodyPr wrap="square" rtlCol="0">
            <a:spAutoFit/>
          </a:bodyPr>
          <a:lstStyle/>
          <a:p>
            <a:endParaRPr lang="en-US" dirty="0"/>
          </a:p>
        </p:txBody>
      </p:sp>
      <p:grpSp>
        <p:nvGrpSpPr>
          <p:cNvPr id="7" name="Group 6">
            <a:extLst>
              <a:ext uri="{FF2B5EF4-FFF2-40B4-BE49-F238E27FC236}">
                <a16:creationId xmlns:a16="http://schemas.microsoft.com/office/drawing/2014/main" id="{522F9217-C2D4-459D-A312-319BEFDF6D68}"/>
              </a:ext>
            </a:extLst>
          </p:cNvPr>
          <p:cNvGrpSpPr/>
          <p:nvPr/>
        </p:nvGrpSpPr>
        <p:grpSpPr>
          <a:xfrm>
            <a:off x="710571" y="1880460"/>
            <a:ext cx="1656183" cy="842965"/>
            <a:chOff x="251520" y="3350185"/>
            <a:chExt cx="1656183" cy="852243"/>
          </a:xfrm>
        </p:grpSpPr>
        <p:sp>
          <p:nvSpPr>
            <p:cNvPr id="10" name="Text Placeholder 17">
              <a:extLst>
                <a:ext uri="{FF2B5EF4-FFF2-40B4-BE49-F238E27FC236}">
                  <a16:creationId xmlns:a16="http://schemas.microsoft.com/office/drawing/2014/main" id="{D25617E5-1E60-4494-8BD5-F6CFC7707EB8}"/>
                </a:ext>
              </a:extLst>
            </p:cNvPr>
            <p:cNvSpPr txBox="1">
              <a:spLocks/>
            </p:cNvSpPr>
            <p:nvPr/>
          </p:nvSpPr>
          <p:spPr>
            <a:xfrm>
              <a:off x="251520" y="3350185"/>
              <a:ext cx="1656183"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Yatharth Kale</a:t>
              </a:r>
            </a:p>
          </p:txBody>
        </p:sp>
        <p:sp>
          <p:nvSpPr>
            <p:cNvPr id="9" name="TextBox 8">
              <a:extLst>
                <a:ext uri="{FF2B5EF4-FFF2-40B4-BE49-F238E27FC236}">
                  <a16:creationId xmlns:a16="http://schemas.microsoft.com/office/drawing/2014/main" id="{7F9124F2-F3D0-4B8F-A799-514D26B7B51D}"/>
                </a:ext>
              </a:extLst>
            </p:cNvPr>
            <p:cNvSpPr txBox="1"/>
            <p:nvPr/>
          </p:nvSpPr>
          <p:spPr>
            <a:xfrm>
              <a:off x="251520" y="3735682"/>
              <a:ext cx="1656183" cy="466746"/>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111915140</a:t>
              </a:r>
            </a:p>
            <a:p>
              <a:pPr algn="ctr"/>
              <a:r>
                <a:rPr lang="en-US" altLang="ko-KR" sz="1200" dirty="0">
                  <a:solidFill>
                    <a:schemeClr val="tx1">
                      <a:lumMod val="75000"/>
                      <a:lumOff val="25000"/>
                    </a:schemeClr>
                  </a:solidFill>
                  <a:cs typeface="Arial" pitchFamily="34" charset="0"/>
                </a:rPr>
                <a:t>3</a:t>
              </a:r>
              <a:r>
                <a:rPr lang="en-US" altLang="ko-KR" sz="1200" baseline="30000" dirty="0">
                  <a:solidFill>
                    <a:schemeClr val="tx1">
                      <a:lumMod val="75000"/>
                      <a:lumOff val="25000"/>
                    </a:schemeClr>
                  </a:solidFill>
                  <a:cs typeface="Arial" pitchFamily="34" charset="0"/>
                </a:rPr>
                <a:t>rd</a:t>
              </a:r>
              <a:r>
                <a:rPr lang="en-US" altLang="ko-KR" sz="1200" dirty="0">
                  <a:solidFill>
                    <a:schemeClr val="tx1">
                      <a:lumMod val="75000"/>
                      <a:lumOff val="25000"/>
                    </a:schemeClr>
                  </a:solidFill>
                  <a:cs typeface="Arial" pitchFamily="34" charset="0"/>
                </a:rPr>
                <a:t> year CSE </a:t>
              </a:r>
              <a:endParaRPr lang="ko-KR" altLang="en-US" sz="1200" dirty="0">
                <a:solidFill>
                  <a:schemeClr val="tx1">
                    <a:lumMod val="75000"/>
                    <a:lumOff val="25000"/>
                  </a:schemeClr>
                </a:solidFill>
                <a:cs typeface="Arial" pitchFamily="34" charset="0"/>
              </a:endParaRPr>
            </a:p>
          </p:txBody>
        </p:sp>
      </p:grpSp>
      <p:sp>
        <p:nvSpPr>
          <p:cNvPr id="12" name="TextBox 11">
            <a:extLst>
              <a:ext uri="{FF2B5EF4-FFF2-40B4-BE49-F238E27FC236}">
                <a16:creationId xmlns:a16="http://schemas.microsoft.com/office/drawing/2014/main" id="{C8CF0EC1-1E25-4200-9698-E8F99A05079D}"/>
              </a:ext>
            </a:extLst>
          </p:cNvPr>
          <p:cNvSpPr txBox="1"/>
          <p:nvPr/>
        </p:nvSpPr>
        <p:spPr>
          <a:xfrm>
            <a:off x="3419872" y="1599642"/>
            <a:ext cx="1836203" cy="1224136"/>
          </a:xfrm>
          <a:prstGeom prst="rect">
            <a:avLst/>
          </a:prstGeom>
          <a:solidFill>
            <a:schemeClr val="bg1"/>
          </a:solidFill>
        </p:spPr>
        <p:txBody>
          <a:bodyPr wrap="square" rtlCol="0">
            <a:spAutoFit/>
          </a:bodyPr>
          <a:lstStyle/>
          <a:p>
            <a:endParaRPr lang="en-US" dirty="0"/>
          </a:p>
        </p:txBody>
      </p:sp>
      <p:grpSp>
        <p:nvGrpSpPr>
          <p:cNvPr id="13" name="Group 12">
            <a:extLst>
              <a:ext uri="{FF2B5EF4-FFF2-40B4-BE49-F238E27FC236}">
                <a16:creationId xmlns:a16="http://schemas.microsoft.com/office/drawing/2014/main" id="{8F445067-E137-416D-B06E-1DB0BCAC6326}"/>
              </a:ext>
            </a:extLst>
          </p:cNvPr>
          <p:cNvGrpSpPr/>
          <p:nvPr/>
        </p:nvGrpSpPr>
        <p:grpSpPr>
          <a:xfrm>
            <a:off x="3509883" y="1824083"/>
            <a:ext cx="1656183" cy="842965"/>
            <a:chOff x="251520" y="3350185"/>
            <a:chExt cx="1656183" cy="852243"/>
          </a:xfrm>
        </p:grpSpPr>
        <p:sp>
          <p:nvSpPr>
            <p:cNvPr id="14" name="Text Placeholder 17">
              <a:extLst>
                <a:ext uri="{FF2B5EF4-FFF2-40B4-BE49-F238E27FC236}">
                  <a16:creationId xmlns:a16="http://schemas.microsoft.com/office/drawing/2014/main" id="{910AA745-5C8E-4F2F-B767-1CD82452AE16}"/>
                </a:ext>
              </a:extLst>
            </p:cNvPr>
            <p:cNvSpPr txBox="1">
              <a:spLocks/>
            </p:cNvSpPr>
            <p:nvPr/>
          </p:nvSpPr>
          <p:spPr>
            <a:xfrm>
              <a:off x="251520" y="3350185"/>
              <a:ext cx="1656183"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Ashish Shetty</a:t>
              </a:r>
            </a:p>
          </p:txBody>
        </p:sp>
        <p:sp>
          <p:nvSpPr>
            <p:cNvPr id="15" name="TextBox 14">
              <a:extLst>
                <a:ext uri="{FF2B5EF4-FFF2-40B4-BE49-F238E27FC236}">
                  <a16:creationId xmlns:a16="http://schemas.microsoft.com/office/drawing/2014/main" id="{8138F0F5-580E-489F-8ABF-CA6820EE3A95}"/>
                </a:ext>
              </a:extLst>
            </p:cNvPr>
            <p:cNvSpPr txBox="1"/>
            <p:nvPr/>
          </p:nvSpPr>
          <p:spPr>
            <a:xfrm>
              <a:off x="251520" y="3735682"/>
              <a:ext cx="1656183" cy="466746"/>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111915121</a:t>
              </a:r>
            </a:p>
            <a:p>
              <a:pPr algn="ctr"/>
              <a:r>
                <a:rPr lang="en-US" altLang="ko-KR" sz="1200" dirty="0">
                  <a:solidFill>
                    <a:schemeClr val="tx1">
                      <a:lumMod val="75000"/>
                      <a:lumOff val="25000"/>
                    </a:schemeClr>
                  </a:solidFill>
                  <a:cs typeface="Arial" pitchFamily="34" charset="0"/>
                </a:rPr>
                <a:t>3</a:t>
              </a:r>
              <a:r>
                <a:rPr lang="en-US" altLang="ko-KR" sz="1200" baseline="30000" dirty="0">
                  <a:solidFill>
                    <a:schemeClr val="tx1">
                      <a:lumMod val="75000"/>
                      <a:lumOff val="25000"/>
                    </a:schemeClr>
                  </a:solidFill>
                  <a:cs typeface="Arial" pitchFamily="34" charset="0"/>
                </a:rPr>
                <a:t>rd</a:t>
              </a:r>
              <a:r>
                <a:rPr lang="en-US" altLang="ko-KR" sz="1200" dirty="0">
                  <a:solidFill>
                    <a:schemeClr val="tx1">
                      <a:lumMod val="75000"/>
                      <a:lumOff val="25000"/>
                    </a:schemeClr>
                  </a:solidFill>
                  <a:cs typeface="Arial" pitchFamily="34" charset="0"/>
                </a:rPr>
                <a:t> year CSE </a:t>
              </a:r>
              <a:endParaRPr lang="ko-KR" altLang="en-US" sz="1200" dirty="0">
                <a:solidFill>
                  <a:schemeClr val="tx1">
                    <a:lumMod val="75000"/>
                    <a:lumOff val="25000"/>
                  </a:schemeClr>
                </a:solidFill>
                <a:cs typeface="Arial" pitchFamily="34" charset="0"/>
              </a:endParaRPr>
            </a:p>
          </p:txBody>
        </p:sp>
      </p:grpSp>
      <p:sp>
        <p:nvSpPr>
          <p:cNvPr id="16" name="TextBox 15">
            <a:extLst>
              <a:ext uri="{FF2B5EF4-FFF2-40B4-BE49-F238E27FC236}">
                <a16:creationId xmlns:a16="http://schemas.microsoft.com/office/drawing/2014/main" id="{D5B9DFE6-348C-475B-91F1-8CEE87EDB23D}"/>
              </a:ext>
            </a:extLst>
          </p:cNvPr>
          <p:cNvSpPr txBox="1"/>
          <p:nvPr/>
        </p:nvSpPr>
        <p:spPr>
          <a:xfrm>
            <a:off x="6444208" y="1599642"/>
            <a:ext cx="1836203" cy="1224136"/>
          </a:xfrm>
          <a:prstGeom prst="rect">
            <a:avLst/>
          </a:prstGeom>
          <a:solidFill>
            <a:schemeClr val="bg1"/>
          </a:solidFill>
        </p:spPr>
        <p:txBody>
          <a:bodyPr wrap="square" rtlCol="0">
            <a:spAutoFit/>
          </a:bodyPr>
          <a:lstStyle/>
          <a:p>
            <a:endParaRPr lang="en-US" dirty="0"/>
          </a:p>
        </p:txBody>
      </p:sp>
      <p:grpSp>
        <p:nvGrpSpPr>
          <p:cNvPr id="17" name="Group 16">
            <a:extLst>
              <a:ext uri="{FF2B5EF4-FFF2-40B4-BE49-F238E27FC236}">
                <a16:creationId xmlns:a16="http://schemas.microsoft.com/office/drawing/2014/main" id="{FB0BF6B6-4F3A-4DEA-92A8-FD514598CC68}"/>
              </a:ext>
            </a:extLst>
          </p:cNvPr>
          <p:cNvGrpSpPr/>
          <p:nvPr/>
        </p:nvGrpSpPr>
        <p:grpSpPr>
          <a:xfrm>
            <a:off x="6534217" y="1880460"/>
            <a:ext cx="1656183" cy="842965"/>
            <a:chOff x="251520" y="3350185"/>
            <a:chExt cx="1656183" cy="852243"/>
          </a:xfrm>
        </p:grpSpPr>
        <p:sp>
          <p:nvSpPr>
            <p:cNvPr id="18" name="Text Placeholder 17">
              <a:extLst>
                <a:ext uri="{FF2B5EF4-FFF2-40B4-BE49-F238E27FC236}">
                  <a16:creationId xmlns:a16="http://schemas.microsoft.com/office/drawing/2014/main" id="{1A701D85-E021-4EF1-BADA-0B3D3DDE56D1}"/>
                </a:ext>
              </a:extLst>
            </p:cNvPr>
            <p:cNvSpPr txBox="1">
              <a:spLocks/>
            </p:cNvSpPr>
            <p:nvPr/>
          </p:nvSpPr>
          <p:spPr>
            <a:xfrm>
              <a:off x="251520" y="3350185"/>
              <a:ext cx="1656183"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Yogeshwar Patil</a:t>
              </a:r>
            </a:p>
          </p:txBody>
        </p:sp>
        <p:sp>
          <p:nvSpPr>
            <p:cNvPr id="19" name="TextBox 18">
              <a:extLst>
                <a:ext uri="{FF2B5EF4-FFF2-40B4-BE49-F238E27FC236}">
                  <a16:creationId xmlns:a16="http://schemas.microsoft.com/office/drawing/2014/main" id="{5E4BA03C-C110-4BA2-919F-F36B257DBFA9}"/>
                </a:ext>
              </a:extLst>
            </p:cNvPr>
            <p:cNvSpPr txBox="1"/>
            <p:nvPr/>
          </p:nvSpPr>
          <p:spPr>
            <a:xfrm>
              <a:off x="251520" y="3735682"/>
              <a:ext cx="1656183" cy="466746"/>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111915143</a:t>
              </a:r>
            </a:p>
            <a:p>
              <a:pPr algn="ctr"/>
              <a:r>
                <a:rPr lang="en-US" altLang="ko-KR" sz="1200" dirty="0">
                  <a:solidFill>
                    <a:schemeClr val="tx1">
                      <a:lumMod val="75000"/>
                      <a:lumOff val="25000"/>
                    </a:schemeClr>
                  </a:solidFill>
                  <a:cs typeface="Arial" pitchFamily="34" charset="0"/>
                </a:rPr>
                <a:t>3</a:t>
              </a:r>
              <a:r>
                <a:rPr lang="en-US" altLang="ko-KR" sz="1200" baseline="30000" dirty="0">
                  <a:solidFill>
                    <a:schemeClr val="tx1">
                      <a:lumMod val="75000"/>
                      <a:lumOff val="25000"/>
                    </a:schemeClr>
                  </a:solidFill>
                  <a:cs typeface="Arial" pitchFamily="34" charset="0"/>
                </a:rPr>
                <a:t>rd</a:t>
              </a:r>
              <a:r>
                <a:rPr lang="en-US" altLang="ko-KR" sz="1200" dirty="0">
                  <a:solidFill>
                    <a:schemeClr val="tx1">
                      <a:lumMod val="75000"/>
                      <a:lumOff val="25000"/>
                    </a:schemeClr>
                  </a:solidFill>
                  <a:cs typeface="Arial" pitchFamily="34" charset="0"/>
                </a:rPr>
                <a:t> year CSE </a:t>
              </a:r>
              <a:endParaRPr lang="ko-KR" altLang="en-US" sz="1200" dirty="0">
                <a:solidFill>
                  <a:schemeClr val="tx1">
                    <a:lumMod val="75000"/>
                    <a:lumOff val="25000"/>
                  </a:schemeClr>
                </a:solidFill>
                <a:cs typeface="Arial" pitchFamily="34" charset="0"/>
              </a:endParaRPr>
            </a:p>
          </p:txBody>
        </p:sp>
      </p:grpSp>
      <p:sp>
        <p:nvSpPr>
          <p:cNvPr id="20" name="TextBox 19">
            <a:extLst>
              <a:ext uri="{FF2B5EF4-FFF2-40B4-BE49-F238E27FC236}">
                <a16:creationId xmlns:a16="http://schemas.microsoft.com/office/drawing/2014/main" id="{E81506B0-116F-4788-BD12-A6508D3EA44F}"/>
              </a:ext>
            </a:extLst>
          </p:cNvPr>
          <p:cNvSpPr txBox="1"/>
          <p:nvPr/>
        </p:nvSpPr>
        <p:spPr>
          <a:xfrm>
            <a:off x="1907704" y="3435846"/>
            <a:ext cx="1836203" cy="1224136"/>
          </a:xfrm>
          <a:prstGeom prst="rect">
            <a:avLst/>
          </a:prstGeom>
          <a:solidFill>
            <a:schemeClr val="bg1"/>
          </a:solidFill>
        </p:spPr>
        <p:txBody>
          <a:bodyPr wrap="square" rtlCol="0">
            <a:spAutoFit/>
          </a:bodyPr>
          <a:lstStyle/>
          <a:p>
            <a:endParaRPr lang="en-US" dirty="0"/>
          </a:p>
        </p:txBody>
      </p:sp>
      <p:grpSp>
        <p:nvGrpSpPr>
          <p:cNvPr id="21" name="Group 20">
            <a:extLst>
              <a:ext uri="{FF2B5EF4-FFF2-40B4-BE49-F238E27FC236}">
                <a16:creationId xmlns:a16="http://schemas.microsoft.com/office/drawing/2014/main" id="{5C3E20A4-6593-4572-B239-81533F0088C9}"/>
              </a:ext>
            </a:extLst>
          </p:cNvPr>
          <p:cNvGrpSpPr/>
          <p:nvPr/>
        </p:nvGrpSpPr>
        <p:grpSpPr>
          <a:xfrm>
            <a:off x="1997713" y="3716664"/>
            <a:ext cx="1656183" cy="842965"/>
            <a:chOff x="251520" y="3350185"/>
            <a:chExt cx="1656183" cy="852243"/>
          </a:xfrm>
        </p:grpSpPr>
        <p:sp>
          <p:nvSpPr>
            <p:cNvPr id="22" name="Text Placeholder 17">
              <a:extLst>
                <a:ext uri="{FF2B5EF4-FFF2-40B4-BE49-F238E27FC236}">
                  <a16:creationId xmlns:a16="http://schemas.microsoft.com/office/drawing/2014/main" id="{F66BC6B2-B338-4877-AD28-D7D30D25044E}"/>
                </a:ext>
              </a:extLst>
            </p:cNvPr>
            <p:cNvSpPr txBox="1">
              <a:spLocks/>
            </p:cNvSpPr>
            <p:nvPr/>
          </p:nvSpPr>
          <p:spPr>
            <a:xfrm>
              <a:off x="251520" y="3350185"/>
              <a:ext cx="1656183"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a:solidFill>
                    <a:schemeClr val="tx1">
                      <a:lumMod val="75000"/>
                      <a:lumOff val="25000"/>
                    </a:schemeClr>
                  </a:solidFill>
                  <a:cs typeface="Arial" pitchFamily="34" charset="0"/>
                </a:rPr>
                <a:t>Rajeshwar</a:t>
              </a:r>
              <a:r>
                <a:rPr lang="en-US" sz="1400" b="1" dirty="0">
                  <a:solidFill>
                    <a:schemeClr val="tx1">
                      <a:lumMod val="75000"/>
                      <a:lumOff val="25000"/>
                    </a:schemeClr>
                  </a:solidFill>
                  <a:cs typeface="Arial" pitchFamily="34" charset="0"/>
                </a:rPr>
                <a:t> Patil</a:t>
              </a:r>
            </a:p>
          </p:txBody>
        </p:sp>
        <p:sp>
          <p:nvSpPr>
            <p:cNvPr id="23" name="TextBox 22">
              <a:extLst>
                <a:ext uri="{FF2B5EF4-FFF2-40B4-BE49-F238E27FC236}">
                  <a16:creationId xmlns:a16="http://schemas.microsoft.com/office/drawing/2014/main" id="{FCFC15FF-99DD-41F4-A7B7-6FDDB2B213C1}"/>
                </a:ext>
              </a:extLst>
            </p:cNvPr>
            <p:cNvSpPr txBox="1"/>
            <p:nvPr/>
          </p:nvSpPr>
          <p:spPr>
            <a:xfrm>
              <a:off x="251520" y="3735682"/>
              <a:ext cx="1656183" cy="466746"/>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111915099</a:t>
              </a:r>
            </a:p>
            <a:p>
              <a:pPr algn="ctr"/>
              <a:r>
                <a:rPr lang="en-US" altLang="ko-KR" sz="1200" dirty="0">
                  <a:solidFill>
                    <a:schemeClr val="tx1">
                      <a:lumMod val="75000"/>
                      <a:lumOff val="25000"/>
                    </a:schemeClr>
                  </a:solidFill>
                  <a:cs typeface="Arial" pitchFamily="34" charset="0"/>
                </a:rPr>
                <a:t>3</a:t>
              </a:r>
              <a:r>
                <a:rPr lang="en-US" altLang="ko-KR" sz="1200" baseline="30000" dirty="0">
                  <a:solidFill>
                    <a:schemeClr val="tx1">
                      <a:lumMod val="75000"/>
                      <a:lumOff val="25000"/>
                    </a:schemeClr>
                  </a:solidFill>
                  <a:cs typeface="Arial" pitchFamily="34" charset="0"/>
                </a:rPr>
                <a:t>rd</a:t>
              </a:r>
              <a:r>
                <a:rPr lang="en-US" altLang="ko-KR" sz="1200" dirty="0">
                  <a:solidFill>
                    <a:schemeClr val="tx1">
                      <a:lumMod val="75000"/>
                      <a:lumOff val="25000"/>
                    </a:schemeClr>
                  </a:solidFill>
                  <a:cs typeface="Arial" pitchFamily="34" charset="0"/>
                </a:rPr>
                <a:t> year CSE </a:t>
              </a:r>
              <a:endParaRPr lang="ko-KR" altLang="en-US" sz="1200" dirty="0">
                <a:solidFill>
                  <a:schemeClr val="tx1">
                    <a:lumMod val="75000"/>
                    <a:lumOff val="25000"/>
                  </a:schemeClr>
                </a:solidFill>
                <a:cs typeface="Arial" pitchFamily="34" charset="0"/>
              </a:endParaRPr>
            </a:p>
          </p:txBody>
        </p:sp>
      </p:grpSp>
      <p:sp>
        <p:nvSpPr>
          <p:cNvPr id="24" name="TextBox 23">
            <a:extLst>
              <a:ext uri="{FF2B5EF4-FFF2-40B4-BE49-F238E27FC236}">
                <a16:creationId xmlns:a16="http://schemas.microsoft.com/office/drawing/2014/main" id="{8F71E153-A04F-4441-968B-D0BC9CF35A39}"/>
              </a:ext>
            </a:extLst>
          </p:cNvPr>
          <p:cNvSpPr txBox="1"/>
          <p:nvPr/>
        </p:nvSpPr>
        <p:spPr>
          <a:xfrm>
            <a:off x="5076056" y="3435846"/>
            <a:ext cx="1836203" cy="1224136"/>
          </a:xfrm>
          <a:prstGeom prst="rect">
            <a:avLst/>
          </a:prstGeom>
          <a:solidFill>
            <a:schemeClr val="bg1"/>
          </a:solidFill>
        </p:spPr>
        <p:txBody>
          <a:bodyPr wrap="square" rtlCol="0">
            <a:spAutoFit/>
          </a:bodyPr>
          <a:lstStyle/>
          <a:p>
            <a:endParaRPr lang="en-US" dirty="0"/>
          </a:p>
        </p:txBody>
      </p:sp>
      <p:grpSp>
        <p:nvGrpSpPr>
          <p:cNvPr id="25" name="Group 24">
            <a:extLst>
              <a:ext uri="{FF2B5EF4-FFF2-40B4-BE49-F238E27FC236}">
                <a16:creationId xmlns:a16="http://schemas.microsoft.com/office/drawing/2014/main" id="{5FE6CFE0-C133-4C5C-BD08-A18A626B0124}"/>
              </a:ext>
            </a:extLst>
          </p:cNvPr>
          <p:cNvGrpSpPr/>
          <p:nvPr/>
        </p:nvGrpSpPr>
        <p:grpSpPr>
          <a:xfrm>
            <a:off x="5166065" y="3716664"/>
            <a:ext cx="1656183" cy="842965"/>
            <a:chOff x="251520" y="3350185"/>
            <a:chExt cx="1656183" cy="852243"/>
          </a:xfrm>
        </p:grpSpPr>
        <p:sp>
          <p:nvSpPr>
            <p:cNvPr id="26" name="Text Placeholder 17">
              <a:extLst>
                <a:ext uri="{FF2B5EF4-FFF2-40B4-BE49-F238E27FC236}">
                  <a16:creationId xmlns:a16="http://schemas.microsoft.com/office/drawing/2014/main" id="{1A0A51D8-16D0-4830-AC1D-41E85D898924}"/>
                </a:ext>
              </a:extLst>
            </p:cNvPr>
            <p:cNvSpPr txBox="1">
              <a:spLocks/>
            </p:cNvSpPr>
            <p:nvPr/>
          </p:nvSpPr>
          <p:spPr>
            <a:xfrm>
              <a:off x="251520" y="3350185"/>
              <a:ext cx="1656183"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a:solidFill>
                    <a:schemeClr val="tx1">
                      <a:lumMod val="75000"/>
                      <a:lumOff val="25000"/>
                    </a:schemeClr>
                  </a:solidFill>
                  <a:cs typeface="Arial" pitchFamily="34" charset="0"/>
                </a:rPr>
                <a:t>Vinat</a:t>
              </a:r>
              <a:r>
                <a:rPr lang="en-US" sz="1400" b="1" dirty="0">
                  <a:solidFill>
                    <a:schemeClr val="tx1">
                      <a:lumMod val="75000"/>
                      <a:lumOff val="25000"/>
                    </a:schemeClr>
                  </a:solidFill>
                  <a:cs typeface="Arial" pitchFamily="34" charset="0"/>
                </a:rPr>
                <a:t> Goyal</a:t>
              </a:r>
            </a:p>
          </p:txBody>
        </p:sp>
        <p:sp>
          <p:nvSpPr>
            <p:cNvPr id="27" name="TextBox 26">
              <a:extLst>
                <a:ext uri="{FF2B5EF4-FFF2-40B4-BE49-F238E27FC236}">
                  <a16:creationId xmlns:a16="http://schemas.microsoft.com/office/drawing/2014/main" id="{713147AC-8A19-465D-8480-9C1A0E196209}"/>
                </a:ext>
              </a:extLst>
            </p:cNvPr>
            <p:cNvSpPr txBox="1"/>
            <p:nvPr/>
          </p:nvSpPr>
          <p:spPr>
            <a:xfrm>
              <a:off x="251520" y="3735682"/>
              <a:ext cx="1656183" cy="466746"/>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111915139</a:t>
              </a:r>
            </a:p>
            <a:p>
              <a:pPr algn="ctr"/>
              <a:r>
                <a:rPr lang="en-US" altLang="ko-KR" sz="1200" dirty="0">
                  <a:solidFill>
                    <a:schemeClr val="tx1">
                      <a:lumMod val="75000"/>
                      <a:lumOff val="25000"/>
                    </a:schemeClr>
                  </a:solidFill>
                  <a:cs typeface="Arial" pitchFamily="34" charset="0"/>
                </a:rPr>
                <a:t>3</a:t>
              </a:r>
              <a:r>
                <a:rPr lang="en-US" altLang="ko-KR" sz="1200" baseline="30000" dirty="0">
                  <a:solidFill>
                    <a:schemeClr val="tx1">
                      <a:lumMod val="75000"/>
                      <a:lumOff val="25000"/>
                    </a:schemeClr>
                  </a:solidFill>
                  <a:cs typeface="Arial" pitchFamily="34" charset="0"/>
                </a:rPr>
                <a:t>rd</a:t>
              </a:r>
              <a:r>
                <a:rPr lang="en-US" altLang="ko-KR" sz="1200" dirty="0">
                  <a:solidFill>
                    <a:schemeClr val="tx1">
                      <a:lumMod val="75000"/>
                      <a:lumOff val="25000"/>
                    </a:schemeClr>
                  </a:solidFill>
                  <a:cs typeface="Arial" pitchFamily="34" charset="0"/>
                </a:rPr>
                <a:t> year CSE </a:t>
              </a:r>
              <a:endParaRPr lang="ko-KR" altLang="en-US" sz="1200" dirty="0">
                <a:solidFill>
                  <a:schemeClr val="tx1">
                    <a:lumMod val="75000"/>
                    <a:lumOff val="25000"/>
                  </a:schemeClr>
                </a:solidFill>
                <a:cs typeface="Arial" pitchFamily="34" charset="0"/>
              </a:endParaRPr>
            </a:p>
          </p:txBody>
        </p:sp>
      </p:grpSp>
      <p:sp>
        <p:nvSpPr>
          <p:cNvPr id="34" name="TextBox 33">
            <a:extLst>
              <a:ext uri="{FF2B5EF4-FFF2-40B4-BE49-F238E27FC236}">
                <a16:creationId xmlns:a16="http://schemas.microsoft.com/office/drawing/2014/main" id="{6B77EBB4-8B77-4126-BCC3-AFE2C3DB2BE8}"/>
              </a:ext>
            </a:extLst>
          </p:cNvPr>
          <p:cNvSpPr txBox="1"/>
          <p:nvPr/>
        </p:nvSpPr>
        <p:spPr>
          <a:xfrm>
            <a:off x="2735796" y="291483"/>
            <a:ext cx="3672408" cy="584775"/>
          </a:xfrm>
          <a:prstGeom prst="rect">
            <a:avLst/>
          </a:prstGeom>
          <a:noFill/>
        </p:spPr>
        <p:txBody>
          <a:bodyPr wrap="square">
            <a:spAutoFit/>
          </a:bodyPr>
          <a:lstStyle/>
          <a:p>
            <a:r>
              <a:rPr lang="en-US" altLang="ko-KR" sz="3200" dirty="0">
                <a:solidFill>
                  <a:schemeClr val="bg1"/>
                </a:solidFill>
              </a:rPr>
              <a:t>Our Team Layout</a:t>
            </a:r>
            <a:endParaRPr lang="ko-KR" altLang="en-US" sz="3200" dirty="0">
              <a:solidFill>
                <a:schemeClr val="bg1"/>
              </a:solidFill>
            </a:endParaRPr>
          </a:p>
        </p:txBody>
      </p:sp>
    </p:spTree>
    <p:extLst>
      <p:ext uri="{BB962C8B-B14F-4D97-AF65-F5344CB8AC3E}">
        <p14:creationId xmlns:p14="http://schemas.microsoft.com/office/powerpoint/2010/main" val="333763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987824" y="359150"/>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Content </a:t>
            </a:r>
          </a:p>
        </p:txBody>
      </p:sp>
      <p:grpSp>
        <p:nvGrpSpPr>
          <p:cNvPr id="6" name="Group 5"/>
          <p:cNvGrpSpPr/>
          <p:nvPr/>
        </p:nvGrpSpPr>
        <p:grpSpPr>
          <a:xfrm>
            <a:off x="3131840" y="1275606"/>
            <a:ext cx="4536504" cy="400024"/>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31840" y="1763508"/>
            <a:ext cx="4542259" cy="400067"/>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498634" cy="246221"/>
          </a:xfrm>
          <a:prstGeom prst="rect">
            <a:avLst/>
          </a:prstGeom>
          <a:noFill/>
        </p:spPr>
        <p:txBody>
          <a:bodyPr wrap="square" rtlCol="0">
            <a:spAutoFit/>
          </a:bodyPr>
          <a:lstStyle/>
          <a:p>
            <a:r>
              <a:rPr lang="en-US" altLang="ko-KR" sz="1000" b="1" dirty="0">
                <a:solidFill>
                  <a:schemeClr val="bg1"/>
                </a:solidFill>
                <a:cs typeface="Arial" pitchFamily="34" charset="0"/>
              </a:rPr>
              <a:t>01</a:t>
            </a:r>
            <a:endParaRPr lang="ko-KR" altLang="en-US" sz="1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grpSp>
        <p:nvGrpSpPr>
          <p:cNvPr id="33" name="Group 32">
            <a:extLst>
              <a:ext uri="{FF2B5EF4-FFF2-40B4-BE49-F238E27FC236}">
                <a16:creationId xmlns:a16="http://schemas.microsoft.com/office/drawing/2014/main" id="{A1C23C6E-54A6-4417-823A-32B314278774}"/>
              </a:ext>
            </a:extLst>
          </p:cNvPr>
          <p:cNvGrpSpPr/>
          <p:nvPr/>
        </p:nvGrpSpPr>
        <p:grpSpPr>
          <a:xfrm>
            <a:off x="3128795" y="2268296"/>
            <a:ext cx="4544257" cy="400068"/>
            <a:chOff x="2928833" y="1999040"/>
            <a:chExt cx="5258896" cy="576065"/>
          </a:xfrm>
        </p:grpSpPr>
        <p:sp>
          <p:nvSpPr>
            <p:cNvPr id="34" name="Rectangle 33">
              <a:extLst>
                <a:ext uri="{FF2B5EF4-FFF2-40B4-BE49-F238E27FC236}">
                  <a16:creationId xmlns:a16="http://schemas.microsoft.com/office/drawing/2014/main" id="{6A5EB5BA-57F2-406D-92A2-22295132919E}"/>
                </a:ext>
              </a:extLst>
            </p:cNvPr>
            <p:cNvSpPr/>
            <p:nvPr/>
          </p:nvSpPr>
          <p:spPr>
            <a:xfrm>
              <a:off x="2931145" y="199904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5" name="Right Triangle 34">
              <a:extLst>
                <a:ext uri="{FF2B5EF4-FFF2-40B4-BE49-F238E27FC236}">
                  <a16:creationId xmlns:a16="http://schemas.microsoft.com/office/drawing/2014/main" id="{1E073E36-41C5-4CE4-A92D-B12E73D85A1A}"/>
                </a:ext>
              </a:extLst>
            </p:cNvPr>
            <p:cNvSpPr/>
            <p:nvPr/>
          </p:nvSpPr>
          <p:spPr>
            <a:xfrm rot="5400000">
              <a:off x="3000832" y="1927105"/>
              <a:ext cx="576001"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45" name="Group 44">
            <a:extLst>
              <a:ext uri="{FF2B5EF4-FFF2-40B4-BE49-F238E27FC236}">
                <a16:creationId xmlns:a16="http://schemas.microsoft.com/office/drawing/2014/main" id="{F302E7F1-7D18-4E71-B944-3CC1418C4DD0}"/>
              </a:ext>
            </a:extLst>
          </p:cNvPr>
          <p:cNvGrpSpPr/>
          <p:nvPr/>
        </p:nvGrpSpPr>
        <p:grpSpPr>
          <a:xfrm>
            <a:off x="3120330" y="2756286"/>
            <a:ext cx="4542259" cy="400067"/>
            <a:chOff x="3131840" y="1491630"/>
            <a:chExt cx="5256584" cy="576064"/>
          </a:xfrm>
        </p:grpSpPr>
        <p:sp>
          <p:nvSpPr>
            <p:cNvPr id="46" name="Rectangle 45">
              <a:extLst>
                <a:ext uri="{FF2B5EF4-FFF2-40B4-BE49-F238E27FC236}">
                  <a16:creationId xmlns:a16="http://schemas.microsoft.com/office/drawing/2014/main" id="{7D8B6278-3D44-4475-8E4B-D7989A349CA3}"/>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7" name="Right Triangle 46">
              <a:extLst>
                <a:ext uri="{FF2B5EF4-FFF2-40B4-BE49-F238E27FC236}">
                  <a16:creationId xmlns:a16="http://schemas.microsoft.com/office/drawing/2014/main" id="{36EE5312-7B3D-4DBF-B46D-413DE279D3E6}"/>
                </a:ext>
              </a:extLst>
            </p:cNvPr>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48" name="Group 47">
            <a:extLst>
              <a:ext uri="{FF2B5EF4-FFF2-40B4-BE49-F238E27FC236}">
                <a16:creationId xmlns:a16="http://schemas.microsoft.com/office/drawing/2014/main" id="{97C4EBB7-9044-47EB-A40B-DD07C0D7B76D}"/>
              </a:ext>
            </a:extLst>
          </p:cNvPr>
          <p:cNvGrpSpPr/>
          <p:nvPr/>
        </p:nvGrpSpPr>
        <p:grpSpPr>
          <a:xfrm>
            <a:off x="3120329" y="3235035"/>
            <a:ext cx="4542259" cy="400067"/>
            <a:chOff x="3131840" y="1491630"/>
            <a:chExt cx="5256584" cy="576064"/>
          </a:xfrm>
        </p:grpSpPr>
        <p:sp>
          <p:nvSpPr>
            <p:cNvPr id="49" name="Rectangle 48">
              <a:extLst>
                <a:ext uri="{FF2B5EF4-FFF2-40B4-BE49-F238E27FC236}">
                  <a16:creationId xmlns:a16="http://schemas.microsoft.com/office/drawing/2014/main" id="{8B3A4DB1-86AF-4D03-9352-3F8931AFD6D3}"/>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0" name="Right Triangle 49">
              <a:extLst>
                <a:ext uri="{FF2B5EF4-FFF2-40B4-BE49-F238E27FC236}">
                  <a16:creationId xmlns:a16="http://schemas.microsoft.com/office/drawing/2014/main" id="{268B7D3A-D08B-4C7A-9B7A-FCD37AF21224}"/>
                </a:ext>
              </a:extLst>
            </p:cNvPr>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51" name="Group 50">
            <a:extLst>
              <a:ext uri="{FF2B5EF4-FFF2-40B4-BE49-F238E27FC236}">
                <a16:creationId xmlns:a16="http://schemas.microsoft.com/office/drawing/2014/main" id="{AD4162A5-FA5B-42B7-A97F-3314D1B83E86}"/>
              </a:ext>
            </a:extLst>
          </p:cNvPr>
          <p:cNvGrpSpPr/>
          <p:nvPr/>
        </p:nvGrpSpPr>
        <p:grpSpPr>
          <a:xfrm>
            <a:off x="3120329" y="3706984"/>
            <a:ext cx="4542259" cy="400067"/>
            <a:chOff x="3131840" y="1491630"/>
            <a:chExt cx="5256584" cy="576064"/>
          </a:xfrm>
        </p:grpSpPr>
        <p:sp>
          <p:nvSpPr>
            <p:cNvPr id="52" name="Rectangle 51">
              <a:extLst>
                <a:ext uri="{FF2B5EF4-FFF2-40B4-BE49-F238E27FC236}">
                  <a16:creationId xmlns:a16="http://schemas.microsoft.com/office/drawing/2014/main" id="{B78CF745-A98A-4A41-8745-EF84286E10A3}"/>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3" name="Right Triangle 52">
              <a:extLst>
                <a:ext uri="{FF2B5EF4-FFF2-40B4-BE49-F238E27FC236}">
                  <a16:creationId xmlns:a16="http://schemas.microsoft.com/office/drawing/2014/main" id="{C2093A62-FDFC-47CE-86EF-264C3128B3B8}"/>
                </a:ext>
              </a:extLst>
            </p:cNvPr>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57" name="TextBox 56">
            <a:extLst>
              <a:ext uri="{FF2B5EF4-FFF2-40B4-BE49-F238E27FC236}">
                <a16:creationId xmlns:a16="http://schemas.microsoft.com/office/drawing/2014/main" id="{9BDCE6D8-2BC0-4011-93A7-7A307978D83C}"/>
              </a:ext>
            </a:extLst>
          </p:cNvPr>
          <p:cNvSpPr txBox="1"/>
          <p:nvPr/>
        </p:nvSpPr>
        <p:spPr>
          <a:xfrm>
            <a:off x="3131840" y="1754365"/>
            <a:ext cx="498634" cy="246221"/>
          </a:xfrm>
          <a:prstGeom prst="rect">
            <a:avLst/>
          </a:prstGeom>
          <a:noFill/>
        </p:spPr>
        <p:txBody>
          <a:bodyPr wrap="square" rtlCol="0">
            <a:spAutoFit/>
          </a:bodyPr>
          <a:lstStyle/>
          <a:p>
            <a:r>
              <a:rPr lang="en-US" altLang="ko-KR" sz="1000" b="1" dirty="0">
                <a:solidFill>
                  <a:schemeClr val="bg1"/>
                </a:solidFill>
                <a:cs typeface="Arial" pitchFamily="34" charset="0"/>
              </a:rPr>
              <a:t>02</a:t>
            </a:r>
            <a:endParaRPr lang="ko-KR" altLang="en-US" sz="1000" b="1" dirty="0">
              <a:solidFill>
                <a:schemeClr val="bg1"/>
              </a:solidFill>
              <a:cs typeface="Arial" pitchFamily="34" charset="0"/>
            </a:endParaRPr>
          </a:p>
        </p:txBody>
      </p:sp>
      <p:sp>
        <p:nvSpPr>
          <p:cNvPr id="58" name="TextBox 57">
            <a:extLst>
              <a:ext uri="{FF2B5EF4-FFF2-40B4-BE49-F238E27FC236}">
                <a16:creationId xmlns:a16="http://schemas.microsoft.com/office/drawing/2014/main" id="{BAE6EEA0-7793-4E2A-AEBF-3D01FA4E5F80}"/>
              </a:ext>
            </a:extLst>
          </p:cNvPr>
          <p:cNvSpPr txBox="1"/>
          <p:nvPr/>
        </p:nvSpPr>
        <p:spPr>
          <a:xfrm>
            <a:off x="3137595" y="2247198"/>
            <a:ext cx="498634" cy="246221"/>
          </a:xfrm>
          <a:prstGeom prst="rect">
            <a:avLst/>
          </a:prstGeom>
          <a:noFill/>
        </p:spPr>
        <p:txBody>
          <a:bodyPr wrap="square" rtlCol="0">
            <a:spAutoFit/>
          </a:bodyPr>
          <a:lstStyle/>
          <a:p>
            <a:r>
              <a:rPr lang="en-US" altLang="ko-KR" sz="1000" b="1" dirty="0">
                <a:solidFill>
                  <a:schemeClr val="bg1"/>
                </a:solidFill>
                <a:cs typeface="Arial" pitchFamily="34" charset="0"/>
              </a:rPr>
              <a:t>03</a:t>
            </a:r>
            <a:endParaRPr lang="ko-KR" altLang="en-US" sz="1000" b="1" dirty="0">
              <a:solidFill>
                <a:schemeClr val="bg1"/>
              </a:solidFill>
              <a:cs typeface="Arial" pitchFamily="34" charset="0"/>
            </a:endParaRPr>
          </a:p>
        </p:txBody>
      </p:sp>
      <p:sp>
        <p:nvSpPr>
          <p:cNvPr id="62" name="TextBox 61">
            <a:extLst>
              <a:ext uri="{FF2B5EF4-FFF2-40B4-BE49-F238E27FC236}">
                <a16:creationId xmlns:a16="http://schemas.microsoft.com/office/drawing/2014/main" id="{7ED61810-28C7-4D65-B685-8F96FD64AA37}"/>
              </a:ext>
            </a:extLst>
          </p:cNvPr>
          <p:cNvSpPr txBox="1"/>
          <p:nvPr/>
        </p:nvSpPr>
        <p:spPr>
          <a:xfrm>
            <a:off x="3137595" y="2726901"/>
            <a:ext cx="498634" cy="246221"/>
          </a:xfrm>
          <a:prstGeom prst="rect">
            <a:avLst/>
          </a:prstGeom>
          <a:noFill/>
        </p:spPr>
        <p:txBody>
          <a:bodyPr wrap="square" rtlCol="0">
            <a:spAutoFit/>
          </a:bodyPr>
          <a:lstStyle/>
          <a:p>
            <a:r>
              <a:rPr lang="en-US" altLang="ko-KR" sz="1000" b="1" dirty="0">
                <a:solidFill>
                  <a:schemeClr val="bg1"/>
                </a:solidFill>
                <a:cs typeface="Arial" pitchFamily="34" charset="0"/>
              </a:rPr>
              <a:t>04</a:t>
            </a:r>
            <a:endParaRPr lang="ko-KR" altLang="en-US" sz="1000" b="1" dirty="0">
              <a:solidFill>
                <a:schemeClr val="bg1"/>
              </a:solidFill>
              <a:cs typeface="Arial" pitchFamily="34" charset="0"/>
            </a:endParaRPr>
          </a:p>
        </p:txBody>
      </p:sp>
      <p:sp>
        <p:nvSpPr>
          <p:cNvPr id="63" name="TextBox 62">
            <a:extLst>
              <a:ext uri="{FF2B5EF4-FFF2-40B4-BE49-F238E27FC236}">
                <a16:creationId xmlns:a16="http://schemas.microsoft.com/office/drawing/2014/main" id="{931AD334-8A06-49BE-9889-CBE45D029918}"/>
              </a:ext>
            </a:extLst>
          </p:cNvPr>
          <p:cNvSpPr txBox="1"/>
          <p:nvPr/>
        </p:nvSpPr>
        <p:spPr>
          <a:xfrm>
            <a:off x="3137405" y="3261067"/>
            <a:ext cx="498634" cy="246221"/>
          </a:xfrm>
          <a:prstGeom prst="rect">
            <a:avLst/>
          </a:prstGeom>
          <a:noFill/>
        </p:spPr>
        <p:txBody>
          <a:bodyPr wrap="square" rtlCol="0">
            <a:spAutoFit/>
          </a:bodyPr>
          <a:lstStyle/>
          <a:p>
            <a:r>
              <a:rPr lang="en-US" altLang="ko-KR" sz="1000" b="1" dirty="0">
                <a:solidFill>
                  <a:schemeClr val="bg1"/>
                </a:solidFill>
                <a:cs typeface="Arial" pitchFamily="34" charset="0"/>
              </a:rPr>
              <a:t>05</a:t>
            </a:r>
            <a:endParaRPr lang="ko-KR" altLang="en-US" sz="1000" b="1" dirty="0">
              <a:solidFill>
                <a:schemeClr val="bg1"/>
              </a:solidFill>
              <a:cs typeface="Arial" pitchFamily="34" charset="0"/>
            </a:endParaRPr>
          </a:p>
        </p:txBody>
      </p:sp>
      <p:sp>
        <p:nvSpPr>
          <p:cNvPr id="64" name="TextBox 63">
            <a:extLst>
              <a:ext uri="{FF2B5EF4-FFF2-40B4-BE49-F238E27FC236}">
                <a16:creationId xmlns:a16="http://schemas.microsoft.com/office/drawing/2014/main" id="{7B4B2775-1854-4128-945F-798213643F32}"/>
              </a:ext>
            </a:extLst>
          </p:cNvPr>
          <p:cNvSpPr txBox="1"/>
          <p:nvPr/>
        </p:nvSpPr>
        <p:spPr>
          <a:xfrm>
            <a:off x="3143350" y="3700096"/>
            <a:ext cx="498634" cy="246221"/>
          </a:xfrm>
          <a:prstGeom prst="rect">
            <a:avLst/>
          </a:prstGeom>
          <a:noFill/>
        </p:spPr>
        <p:txBody>
          <a:bodyPr wrap="square" rtlCol="0">
            <a:spAutoFit/>
          </a:bodyPr>
          <a:lstStyle/>
          <a:p>
            <a:r>
              <a:rPr lang="en-US" altLang="ko-KR" sz="1000" b="1" dirty="0">
                <a:solidFill>
                  <a:schemeClr val="bg1"/>
                </a:solidFill>
                <a:cs typeface="Arial" pitchFamily="34" charset="0"/>
              </a:rPr>
              <a:t>06</a:t>
            </a:r>
            <a:endParaRPr lang="ko-KR" altLang="en-US" sz="1000" b="1" dirty="0">
              <a:solidFill>
                <a:schemeClr val="bg1"/>
              </a:solidFill>
              <a:cs typeface="Arial" pitchFamily="34" charset="0"/>
            </a:endParaRPr>
          </a:p>
        </p:txBody>
      </p:sp>
      <p:sp>
        <p:nvSpPr>
          <p:cNvPr id="65" name="TextBox 64">
            <a:extLst>
              <a:ext uri="{FF2B5EF4-FFF2-40B4-BE49-F238E27FC236}">
                <a16:creationId xmlns:a16="http://schemas.microsoft.com/office/drawing/2014/main" id="{6909CFB9-1E52-40ED-B0C7-B87102055A3E}"/>
              </a:ext>
            </a:extLst>
          </p:cNvPr>
          <p:cNvSpPr txBox="1"/>
          <p:nvPr/>
        </p:nvSpPr>
        <p:spPr>
          <a:xfrm>
            <a:off x="3114575" y="4159650"/>
            <a:ext cx="498634" cy="246221"/>
          </a:xfrm>
          <a:prstGeom prst="rect">
            <a:avLst/>
          </a:prstGeom>
          <a:noFill/>
        </p:spPr>
        <p:txBody>
          <a:bodyPr wrap="square" rtlCol="0">
            <a:spAutoFit/>
          </a:bodyPr>
          <a:lstStyle/>
          <a:p>
            <a:r>
              <a:rPr lang="en-US" altLang="ko-KR" sz="1000" b="1" dirty="0">
                <a:solidFill>
                  <a:schemeClr val="bg1"/>
                </a:solidFill>
                <a:cs typeface="Arial" pitchFamily="34" charset="0"/>
              </a:rPr>
              <a:t>07</a:t>
            </a:r>
            <a:endParaRPr lang="ko-KR" altLang="en-US" sz="1000" b="1" dirty="0">
              <a:solidFill>
                <a:schemeClr val="bg1"/>
              </a:solidFill>
              <a:cs typeface="Arial" pitchFamily="34" charset="0"/>
            </a:endParaRPr>
          </a:p>
        </p:txBody>
      </p:sp>
      <p:sp>
        <p:nvSpPr>
          <p:cNvPr id="66" name="TextBox 65">
            <a:extLst>
              <a:ext uri="{FF2B5EF4-FFF2-40B4-BE49-F238E27FC236}">
                <a16:creationId xmlns:a16="http://schemas.microsoft.com/office/drawing/2014/main" id="{2417F146-32AC-44D6-A999-D5E34B759D8B}"/>
              </a:ext>
            </a:extLst>
          </p:cNvPr>
          <p:cNvSpPr txBox="1"/>
          <p:nvPr/>
        </p:nvSpPr>
        <p:spPr>
          <a:xfrm>
            <a:off x="3120329" y="4630541"/>
            <a:ext cx="498634" cy="246221"/>
          </a:xfrm>
          <a:prstGeom prst="rect">
            <a:avLst/>
          </a:prstGeom>
          <a:noFill/>
        </p:spPr>
        <p:txBody>
          <a:bodyPr wrap="square" rtlCol="0">
            <a:spAutoFit/>
          </a:bodyPr>
          <a:lstStyle/>
          <a:p>
            <a:r>
              <a:rPr lang="en-US" altLang="ko-KR" sz="1000" b="1" dirty="0">
                <a:solidFill>
                  <a:schemeClr val="bg1"/>
                </a:solidFill>
                <a:cs typeface="Arial" pitchFamily="34" charset="0"/>
              </a:rPr>
              <a:t>08</a:t>
            </a:r>
            <a:endParaRPr lang="ko-KR" altLang="en-US" sz="1000" b="1" dirty="0">
              <a:solidFill>
                <a:schemeClr val="bg1"/>
              </a:solidFill>
              <a:cs typeface="Arial" pitchFamily="34" charset="0"/>
            </a:endParaRPr>
          </a:p>
        </p:txBody>
      </p:sp>
      <p:sp>
        <p:nvSpPr>
          <p:cNvPr id="9" name="TextBox 8">
            <a:extLst>
              <a:ext uri="{FF2B5EF4-FFF2-40B4-BE49-F238E27FC236}">
                <a16:creationId xmlns:a16="http://schemas.microsoft.com/office/drawing/2014/main" id="{C816EA4A-0965-4DDC-A0C5-18C662ADEBA4}"/>
              </a:ext>
            </a:extLst>
          </p:cNvPr>
          <p:cNvSpPr txBox="1"/>
          <p:nvPr/>
        </p:nvSpPr>
        <p:spPr>
          <a:xfrm>
            <a:off x="3947691" y="1294886"/>
            <a:ext cx="3456384" cy="369332"/>
          </a:xfrm>
          <a:prstGeom prst="rect">
            <a:avLst/>
          </a:prstGeom>
          <a:noFill/>
        </p:spPr>
        <p:txBody>
          <a:bodyPr wrap="square" rtlCol="0">
            <a:spAutoFit/>
          </a:bodyPr>
          <a:lstStyle/>
          <a:p>
            <a:r>
              <a:rPr lang="en-US" dirty="0"/>
              <a:t>SDLC model (Spiral Model)</a:t>
            </a:r>
          </a:p>
        </p:txBody>
      </p:sp>
      <p:sp>
        <p:nvSpPr>
          <p:cNvPr id="10" name="TextBox 9">
            <a:extLst>
              <a:ext uri="{FF2B5EF4-FFF2-40B4-BE49-F238E27FC236}">
                <a16:creationId xmlns:a16="http://schemas.microsoft.com/office/drawing/2014/main" id="{35F393C8-0C09-438D-ACAE-D9F7283715F2}"/>
              </a:ext>
            </a:extLst>
          </p:cNvPr>
          <p:cNvSpPr txBox="1"/>
          <p:nvPr/>
        </p:nvSpPr>
        <p:spPr>
          <a:xfrm>
            <a:off x="3947691" y="1777437"/>
            <a:ext cx="3397727" cy="369332"/>
          </a:xfrm>
          <a:prstGeom prst="rect">
            <a:avLst/>
          </a:prstGeom>
          <a:noFill/>
        </p:spPr>
        <p:txBody>
          <a:bodyPr wrap="square" rtlCol="0">
            <a:spAutoFit/>
          </a:bodyPr>
          <a:lstStyle/>
          <a:p>
            <a:r>
              <a:rPr lang="en-US" dirty="0"/>
              <a:t>Class Diagram </a:t>
            </a:r>
          </a:p>
        </p:txBody>
      </p:sp>
      <p:sp>
        <p:nvSpPr>
          <p:cNvPr id="11" name="TextBox 10">
            <a:extLst>
              <a:ext uri="{FF2B5EF4-FFF2-40B4-BE49-F238E27FC236}">
                <a16:creationId xmlns:a16="http://schemas.microsoft.com/office/drawing/2014/main" id="{24D0C28A-22B0-4366-88A5-3F48CA2EA812}"/>
              </a:ext>
            </a:extLst>
          </p:cNvPr>
          <p:cNvSpPr txBox="1"/>
          <p:nvPr/>
        </p:nvSpPr>
        <p:spPr>
          <a:xfrm>
            <a:off x="3950352" y="2314881"/>
            <a:ext cx="3397727" cy="369332"/>
          </a:xfrm>
          <a:prstGeom prst="rect">
            <a:avLst/>
          </a:prstGeom>
          <a:noFill/>
        </p:spPr>
        <p:txBody>
          <a:bodyPr wrap="square" rtlCol="0">
            <a:spAutoFit/>
          </a:bodyPr>
          <a:lstStyle/>
          <a:p>
            <a:r>
              <a:rPr lang="en-US" dirty="0"/>
              <a:t>State Diagram</a:t>
            </a:r>
          </a:p>
        </p:txBody>
      </p:sp>
      <p:sp>
        <p:nvSpPr>
          <p:cNvPr id="12" name="TextBox 11">
            <a:extLst>
              <a:ext uri="{FF2B5EF4-FFF2-40B4-BE49-F238E27FC236}">
                <a16:creationId xmlns:a16="http://schemas.microsoft.com/office/drawing/2014/main" id="{019A8877-0675-4F4F-B9A2-3BBBE5F9921F}"/>
              </a:ext>
            </a:extLst>
          </p:cNvPr>
          <p:cNvSpPr txBox="1"/>
          <p:nvPr/>
        </p:nvSpPr>
        <p:spPr>
          <a:xfrm>
            <a:off x="3947691" y="2794408"/>
            <a:ext cx="3397727" cy="369332"/>
          </a:xfrm>
          <a:prstGeom prst="rect">
            <a:avLst/>
          </a:prstGeom>
          <a:noFill/>
        </p:spPr>
        <p:txBody>
          <a:bodyPr wrap="square" rtlCol="0">
            <a:spAutoFit/>
          </a:bodyPr>
          <a:lstStyle/>
          <a:p>
            <a:r>
              <a:rPr lang="en-US" dirty="0"/>
              <a:t>Design Approach</a:t>
            </a:r>
          </a:p>
        </p:txBody>
      </p:sp>
      <p:sp>
        <p:nvSpPr>
          <p:cNvPr id="13" name="TextBox 12">
            <a:extLst>
              <a:ext uri="{FF2B5EF4-FFF2-40B4-BE49-F238E27FC236}">
                <a16:creationId xmlns:a16="http://schemas.microsoft.com/office/drawing/2014/main" id="{4442EA39-5E8D-4BB8-8587-59C582A552A9}"/>
              </a:ext>
            </a:extLst>
          </p:cNvPr>
          <p:cNvSpPr txBox="1"/>
          <p:nvPr/>
        </p:nvSpPr>
        <p:spPr>
          <a:xfrm>
            <a:off x="3955133" y="3245357"/>
            <a:ext cx="3427245" cy="369332"/>
          </a:xfrm>
          <a:prstGeom prst="rect">
            <a:avLst/>
          </a:prstGeom>
          <a:noFill/>
        </p:spPr>
        <p:txBody>
          <a:bodyPr wrap="square" rtlCol="0">
            <a:spAutoFit/>
          </a:bodyPr>
          <a:lstStyle/>
          <a:p>
            <a:r>
              <a:rPr lang="en-US" dirty="0"/>
              <a:t>Testing</a:t>
            </a:r>
          </a:p>
        </p:txBody>
      </p:sp>
      <p:sp>
        <p:nvSpPr>
          <p:cNvPr id="14" name="TextBox 13">
            <a:extLst>
              <a:ext uri="{FF2B5EF4-FFF2-40B4-BE49-F238E27FC236}">
                <a16:creationId xmlns:a16="http://schemas.microsoft.com/office/drawing/2014/main" id="{20D797A5-8E6F-43B1-AA7A-F565C26CEBF1}"/>
              </a:ext>
            </a:extLst>
          </p:cNvPr>
          <p:cNvSpPr txBox="1"/>
          <p:nvPr/>
        </p:nvSpPr>
        <p:spPr>
          <a:xfrm>
            <a:off x="3942317" y="3724472"/>
            <a:ext cx="3456384" cy="369332"/>
          </a:xfrm>
          <a:prstGeom prst="rect">
            <a:avLst/>
          </a:prstGeom>
          <a:noFill/>
        </p:spPr>
        <p:txBody>
          <a:bodyPr wrap="square" rtlCol="0">
            <a:spAutoFit/>
          </a:bodyPr>
          <a:lstStyle/>
          <a:p>
            <a:r>
              <a:rPr lang="en-US" dirty="0"/>
              <a:t>Debugging Approach</a:t>
            </a:r>
          </a:p>
        </p:txBody>
      </p:sp>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B76CB8-DC70-4A3C-8C83-BBAD15129752}"/>
              </a:ext>
            </a:extLst>
          </p:cNvPr>
          <p:cNvSpPr txBox="1"/>
          <p:nvPr/>
        </p:nvSpPr>
        <p:spPr>
          <a:xfrm>
            <a:off x="1619672" y="123478"/>
            <a:ext cx="7524328" cy="523220"/>
          </a:xfrm>
          <a:prstGeom prst="rect">
            <a:avLst/>
          </a:prstGeom>
          <a:noFill/>
        </p:spPr>
        <p:txBody>
          <a:bodyPr wrap="square" rtlCol="0">
            <a:spAutoFit/>
          </a:bodyPr>
          <a:lstStyle/>
          <a:p>
            <a:r>
              <a:rPr lang="en-US" sz="2800" dirty="0"/>
              <a:t>SDLC model (Spiral Model)</a:t>
            </a:r>
          </a:p>
        </p:txBody>
      </p:sp>
      <p:sp>
        <p:nvSpPr>
          <p:cNvPr id="4" name="TextBox 3">
            <a:extLst>
              <a:ext uri="{FF2B5EF4-FFF2-40B4-BE49-F238E27FC236}">
                <a16:creationId xmlns:a16="http://schemas.microsoft.com/office/drawing/2014/main" id="{537134CA-7252-481E-B2A2-DCF7037A545C}"/>
              </a:ext>
            </a:extLst>
          </p:cNvPr>
          <p:cNvSpPr txBox="1"/>
          <p:nvPr/>
        </p:nvSpPr>
        <p:spPr>
          <a:xfrm>
            <a:off x="1619672" y="987574"/>
            <a:ext cx="7524328" cy="40318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Spiral model is a combination of iterative development process model and sequential linear development model i.e. the waterfall model with a very high emphasis on risk </a:t>
            </a:r>
          </a:p>
          <a:p>
            <a:r>
              <a:rPr lang="en-US" sz="1600" dirty="0">
                <a:latin typeface="Times New Roman" panose="02020603050405020304" pitchFamily="18" charset="0"/>
                <a:cs typeface="Times New Roman" panose="02020603050405020304" pitchFamily="18" charset="0"/>
              </a:rPr>
              <a:t>analysis. It allows incremental releases of the product or incremental refinement through each iteration around the spiral. The spiral model has four phases. A software project </a:t>
            </a:r>
          </a:p>
          <a:p>
            <a:r>
              <a:rPr lang="en-US" sz="1600" dirty="0">
                <a:latin typeface="Times New Roman" panose="02020603050405020304" pitchFamily="18" charset="0"/>
                <a:cs typeface="Times New Roman" panose="02020603050405020304" pitchFamily="18" charset="0"/>
              </a:rPr>
              <a:t>repeatedly passes through these phases in iterations called Spirals. </a:t>
            </a:r>
          </a:p>
          <a:p>
            <a:r>
              <a:rPr lang="en-US" sz="1600" dirty="0">
                <a:latin typeface="Times New Roman" panose="02020603050405020304" pitchFamily="18" charset="0"/>
                <a:cs typeface="Times New Roman" panose="02020603050405020304" pitchFamily="18" charset="0"/>
              </a:rPr>
              <a:t>The phrases are</a:t>
            </a:r>
          </a:p>
          <a:p>
            <a:pPr lvl="1"/>
            <a:r>
              <a:rPr lang="en-US" sz="1600" dirty="0">
                <a:latin typeface="Times New Roman" panose="02020603050405020304" pitchFamily="18" charset="0"/>
                <a:cs typeface="Times New Roman" panose="02020603050405020304" pitchFamily="18" charset="0"/>
              </a:rPr>
              <a:t>1) Identification</a:t>
            </a:r>
          </a:p>
          <a:p>
            <a:pPr lvl="1"/>
            <a:r>
              <a:rPr lang="en-US" sz="1600" dirty="0">
                <a:latin typeface="Times New Roman" panose="02020603050405020304" pitchFamily="18" charset="0"/>
                <a:cs typeface="Times New Roman" panose="02020603050405020304" pitchFamily="18" charset="0"/>
              </a:rPr>
              <a:t>2) Design</a:t>
            </a:r>
          </a:p>
          <a:p>
            <a:pPr lvl="1"/>
            <a:r>
              <a:rPr lang="en-US" sz="1600" dirty="0">
                <a:latin typeface="Times New Roman" panose="02020603050405020304" pitchFamily="18" charset="0"/>
                <a:cs typeface="Times New Roman" panose="02020603050405020304" pitchFamily="18" charset="0"/>
              </a:rPr>
              <a:t>3) Construct or Build</a:t>
            </a:r>
          </a:p>
          <a:p>
            <a:pPr lvl="1"/>
            <a:r>
              <a:rPr lang="en-US" sz="1600" dirty="0">
                <a:latin typeface="Times New Roman" panose="02020603050405020304" pitchFamily="18" charset="0"/>
                <a:cs typeface="Times New Roman" panose="02020603050405020304" pitchFamily="18" charset="0"/>
              </a:rPr>
              <a:t>4) Evaluation and Risk Analysis</a:t>
            </a:r>
          </a:p>
          <a:p>
            <a:r>
              <a:rPr lang="en-US" sz="1600" dirty="0">
                <a:latin typeface="Times New Roman" panose="02020603050405020304" pitchFamily="18" charset="0"/>
                <a:cs typeface="Times New Roman" panose="02020603050405020304" pitchFamily="18" charset="0"/>
              </a:rPr>
              <a:t>Spiral model allow us to divide the development into small parts and the risky parts were developed earlier which helped us in managing the risk in better way. At each iteration </a:t>
            </a:r>
          </a:p>
          <a:p>
            <a:r>
              <a:rPr lang="en-US" sz="1600" dirty="0">
                <a:latin typeface="Times New Roman" panose="02020603050405020304" pitchFamily="18" charset="0"/>
                <a:cs typeface="Times New Roman" panose="02020603050405020304" pitchFamily="18" charset="0"/>
              </a:rPr>
              <a:t>we get a prototype which is working form of the system at that time. The prototypes in each phase help us to get better idea about the functionalities as well as the working flow of </a:t>
            </a:r>
          </a:p>
          <a:p>
            <a:r>
              <a:rPr lang="en-US" sz="1600" dirty="0">
                <a:latin typeface="Times New Roman" panose="02020603050405020304" pitchFamily="18" charset="0"/>
                <a:cs typeface="Times New Roman" panose="02020603050405020304" pitchFamily="18" charset="0"/>
              </a:rPr>
              <a:t>the system.</a:t>
            </a:r>
          </a:p>
          <a:p>
            <a:endParaRPr lang="en-US" sz="1600" dirty="0"/>
          </a:p>
        </p:txBody>
      </p:sp>
    </p:spTree>
    <p:extLst>
      <p:ext uri="{BB962C8B-B14F-4D97-AF65-F5344CB8AC3E}">
        <p14:creationId xmlns:p14="http://schemas.microsoft.com/office/powerpoint/2010/main" val="3150735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4E1D9E-E515-405E-A20A-E37549E220D7}"/>
              </a:ext>
            </a:extLst>
          </p:cNvPr>
          <p:cNvSpPr txBox="1"/>
          <p:nvPr/>
        </p:nvSpPr>
        <p:spPr>
          <a:xfrm>
            <a:off x="1619672" y="0"/>
            <a:ext cx="7524328" cy="523220"/>
          </a:xfrm>
          <a:prstGeom prst="rect">
            <a:avLst/>
          </a:prstGeom>
          <a:noFill/>
        </p:spPr>
        <p:txBody>
          <a:bodyPr wrap="square" rtlCol="0">
            <a:spAutoFit/>
          </a:bodyPr>
          <a:lstStyle/>
          <a:p>
            <a:r>
              <a:rPr lang="en-US" sz="2800" dirty="0"/>
              <a:t>Class Diagram</a:t>
            </a:r>
          </a:p>
        </p:txBody>
      </p:sp>
      <p:sp>
        <p:nvSpPr>
          <p:cNvPr id="3" name="TextBox 2">
            <a:extLst>
              <a:ext uri="{FF2B5EF4-FFF2-40B4-BE49-F238E27FC236}">
                <a16:creationId xmlns:a16="http://schemas.microsoft.com/office/drawing/2014/main" id="{22FC94E2-A55E-4461-873D-5149FC1EDED6}"/>
              </a:ext>
            </a:extLst>
          </p:cNvPr>
          <p:cNvSpPr txBox="1"/>
          <p:nvPr/>
        </p:nvSpPr>
        <p:spPr>
          <a:xfrm>
            <a:off x="1619672" y="843558"/>
            <a:ext cx="7524328" cy="2585323"/>
          </a:xfrm>
          <a:prstGeom prst="rect">
            <a:avLst/>
          </a:prstGeom>
          <a:noFill/>
        </p:spPr>
        <p:txBody>
          <a:bodyPr wrap="square" rtlCol="0">
            <a:spAutoFit/>
          </a:bodyPr>
          <a:lstStyle/>
          <a:p>
            <a:r>
              <a:rPr lang="en-US" dirty="0">
                <a:hlinkClick r:id="rId2"/>
              </a:rPr>
              <a:t>https://app.diagrams.net/#G1AYtbQ6vMIKVBQjho2c7cBSpY0nI62jFm</a:t>
            </a:r>
            <a:endParaRPr lang="en-US" dirty="0"/>
          </a:p>
          <a:p>
            <a:endParaRPr lang="en-US" dirty="0"/>
          </a:p>
          <a:p>
            <a:r>
              <a:rPr lang="en-US" dirty="0"/>
              <a:t>In the above diagram, the user class and the doctor class have an </a:t>
            </a:r>
          </a:p>
          <a:p>
            <a:r>
              <a:rPr lang="en-US" dirty="0"/>
              <a:t>association relationship. Each user has either one or no doctor assigned to it. Each doctor can have zero or any number of users assigned to it. </a:t>
            </a:r>
          </a:p>
          <a:p>
            <a:r>
              <a:rPr lang="en-US" dirty="0"/>
              <a:t>The user class and associate class also have an association </a:t>
            </a:r>
          </a:p>
          <a:p>
            <a:r>
              <a:rPr lang="en-US" dirty="0"/>
              <a:t>relationship. Each user has either one or no associate assigned to it. </a:t>
            </a:r>
          </a:p>
          <a:p>
            <a:r>
              <a:rPr lang="en-US" dirty="0"/>
              <a:t>Each associate can have zero or any number of users assigned to it.</a:t>
            </a:r>
          </a:p>
          <a:p>
            <a:endParaRPr lang="en-US" dirty="0"/>
          </a:p>
        </p:txBody>
      </p:sp>
    </p:spTree>
    <p:extLst>
      <p:ext uri="{BB962C8B-B14F-4D97-AF65-F5344CB8AC3E}">
        <p14:creationId xmlns:p14="http://schemas.microsoft.com/office/powerpoint/2010/main" val="164209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9DE660-9734-463D-A1B8-C65D08B7DC33}"/>
              </a:ext>
            </a:extLst>
          </p:cNvPr>
          <p:cNvSpPr txBox="1"/>
          <p:nvPr/>
        </p:nvSpPr>
        <p:spPr>
          <a:xfrm>
            <a:off x="1619672" y="0"/>
            <a:ext cx="7524328" cy="523220"/>
          </a:xfrm>
          <a:prstGeom prst="rect">
            <a:avLst/>
          </a:prstGeom>
          <a:noFill/>
        </p:spPr>
        <p:txBody>
          <a:bodyPr wrap="square" rtlCol="0">
            <a:spAutoFit/>
          </a:bodyPr>
          <a:lstStyle/>
          <a:p>
            <a:r>
              <a:rPr lang="en-US" sz="2800" dirty="0"/>
              <a:t>State Diagram </a:t>
            </a:r>
          </a:p>
        </p:txBody>
      </p:sp>
      <p:sp>
        <p:nvSpPr>
          <p:cNvPr id="6" name="TextBox 5">
            <a:extLst>
              <a:ext uri="{FF2B5EF4-FFF2-40B4-BE49-F238E27FC236}">
                <a16:creationId xmlns:a16="http://schemas.microsoft.com/office/drawing/2014/main" id="{348F9FE3-EA1A-4CC5-A7CB-A8F8ED77D739}"/>
              </a:ext>
            </a:extLst>
          </p:cNvPr>
          <p:cNvSpPr txBox="1"/>
          <p:nvPr/>
        </p:nvSpPr>
        <p:spPr>
          <a:xfrm>
            <a:off x="1619672" y="771550"/>
            <a:ext cx="7524328" cy="4801314"/>
          </a:xfrm>
          <a:prstGeom prst="rect">
            <a:avLst/>
          </a:prstGeom>
          <a:noFill/>
        </p:spPr>
        <p:txBody>
          <a:bodyPr wrap="square" rtlCol="0">
            <a:spAutoFit/>
          </a:bodyPr>
          <a:lstStyle/>
          <a:p>
            <a:r>
              <a:rPr lang="en-US" dirty="0">
                <a:hlinkClick r:id="rId2"/>
              </a:rPr>
              <a:t>https://app.diagrams.net/#G128m3DQEtO4HZI_G0Atg9Aah0EBDbQNHJ</a:t>
            </a:r>
            <a:endParaRPr lang="en-US" dirty="0"/>
          </a:p>
          <a:p>
            <a:endParaRPr lang="en-US" dirty="0"/>
          </a:p>
          <a:p>
            <a:r>
              <a:rPr lang="en-US" dirty="0"/>
              <a:t>The above figure shows the state diagram of the project. The diagram </a:t>
            </a:r>
          </a:p>
          <a:p>
            <a:r>
              <a:rPr lang="en-US" dirty="0"/>
              <a:t>consist of first the login method which ask the user either to signup if not already signed up and if they had already signed up they are asked to </a:t>
            </a:r>
          </a:p>
          <a:p>
            <a:r>
              <a:rPr lang="en-US" dirty="0" err="1"/>
              <a:t>signin</a:t>
            </a:r>
            <a:r>
              <a:rPr lang="en-US" dirty="0"/>
              <a:t>. The login method matches credential of user and if matched </a:t>
            </a:r>
          </a:p>
          <a:p>
            <a:r>
              <a:rPr lang="en-US" dirty="0"/>
              <a:t>properly, allows to proceed further for usage of the chatbot.</a:t>
            </a:r>
          </a:p>
          <a:p>
            <a:endParaRPr lang="en-US" dirty="0"/>
          </a:p>
          <a:p>
            <a:r>
              <a:rPr lang="en-US" dirty="0"/>
              <a:t>The chatbot consist of template based as well as interactive question. </a:t>
            </a:r>
          </a:p>
          <a:p>
            <a:r>
              <a:rPr lang="en-US" dirty="0"/>
              <a:t>Based on the responses to the questions two methods will be called </a:t>
            </a:r>
          </a:p>
          <a:p>
            <a:r>
              <a:rPr lang="en-US" dirty="0"/>
              <a:t>which are appointment with the associate if the severity is found to be </a:t>
            </a:r>
          </a:p>
          <a:p>
            <a:r>
              <a:rPr lang="en-US" dirty="0"/>
              <a:t>high or recommend relevant articles if the severity is found to be low.</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3202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B6A2D9-BCD1-4E20-9F29-85AF3A21F3DF}"/>
              </a:ext>
            </a:extLst>
          </p:cNvPr>
          <p:cNvSpPr txBox="1"/>
          <p:nvPr/>
        </p:nvSpPr>
        <p:spPr>
          <a:xfrm>
            <a:off x="1619672" y="6520"/>
            <a:ext cx="7524328" cy="461665"/>
          </a:xfrm>
          <a:prstGeom prst="rect">
            <a:avLst/>
          </a:prstGeom>
          <a:noFill/>
        </p:spPr>
        <p:txBody>
          <a:bodyPr wrap="square" rtlCol="0">
            <a:spAutoFit/>
          </a:bodyPr>
          <a:lstStyle/>
          <a:p>
            <a:r>
              <a:rPr lang="en-US" sz="2400" dirty="0"/>
              <a:t>Design approach</a:t>
            </a:r>
          </a:p>
        </p:txBody>
      </p:sp>
      <p:sp>
        <p:nvSpPr>
          <p:cNvPr id="3" name="TextBox 2">
            <a:extLst>
              <a:ext uri="{FF2B5EF4-FFF2-40B4-BE49-F238E27FC236}">
                <a16:creationId xmlns:a16="http://schemas.microsoft.com/office/drawing/2014/main" id="{2CEDC36E-DB50-41D9-9B73-62272FCC9DCC}"/>
              </a:ext>
            </a:extLst>
          </p:cNvPr>
          <p:cNvSpPr txBox="1"/>
          <p:nvPr/>
        </p:nvSpPr>
        <p:spPr>
          <a:xfrm>
            <a:off x="1619672" y="843558"/>
            <a:ext cx="7524328" cy="2585323"/>
          </a:xfrm>
          <a:prstGeom prst="rect">
            <a:avLst/>
          </a:prstGeom>
          <a:noFill/>
        </p:spPr>
        <p:txBody>
          <a:bodyPr wrap="square" rtlCol="0">
            <a:spAutoFit/>
          </a:bodyPr>
          <a:lstStyle/>
          <a:p>
            <a:pPr algn="just"/>
            <a:r>
              <a:rPr lang="en-US" dirty="0"/>
              <a:t>Bottom-up design approach was followed in the development of the </a:t>
            </a:r>
          </a:p>
          <a:p>
            <a:pPr algn="just"/>
            <a:r>
              <a:rPr lang="en-US" dirty="0"/>
              <a:t>application. The bottom-up approach helped us in countering the </a:t>
            </a:r>
          </a:p>
          <a:p>
            <a:pPr algn="just"/>
            <a:r>
              <a:rPr lang="en-US" dirty="0"/>
              <a:t>problem statement in small pieces. Small part of the application were</a:t>
            </a:r>
          </a:p>
          <a:p>
            <a:pPr algn="just"/>
            <a:r>
              <a:rPr lang="en-US" dirty="0"/>
              <a:t>developed and integrated in the system.</a:t>
            </a:r>
          </a:p>
          <a:p>
            <a:pPr algn="just"/>
            <a:endParaRPr lang="en-US" dirty="0"/>
          </a:p>
          <a:p>
            <a:pPr algn="just"/>
            <a:r>
              <a:rPr lang="en-US" dirty="0"/>
              <a:t>First the login and signup part was implemented and tested for several </a:t>
            </a:r>
          </a:p>
          <a:p>
            <a:pPr algn="just"/>
            <a:r>
              <a:rPr lang="en-US" dirty="0"/>
              <a:t>test cases. At the time of login and signup implementation </a:t>
            </a:r>
          </a:p>
          <a:p>
            <a:pPr algn="just"/>
            <a:r>
              <a:rPr lang="en-US" dirty="0"/>
              <a:t>simultaneously a model was developed and trained for fine tunning </a:t>
            </a:r>
          </a:p>
          <a:p>
            <a:pPr algn="just"/>
            <a:r>
              <a:rPr lang="en-US" dirty="0"/>
              <a:t>different parameter of the model. </a:t>
            </a:r>
          </a:p>
        </p:txBody>
      </p:sp>
    </p:spTree>
    <p:extLst>
      <p:ext uri="{BB962C8B-B14F-4D97-AF65-F5344CB8AC3E}">
        <p14:creationId xmlns:p14="http://schemas.microsoft.com/office/powerpoint/2010/main" val="186962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6868FC-920B-4C7C-9ACB-A51E43A265FB}"/>
              </a:ext>
            </a:extLst>
          </p:cNvPr>
          <p:cNvSpPr txBox="1"/>
          <p:nvPr/>
        </p:nvSpPr>
        <p:spPr>
          <a:xfrm>
            <a:off x="1619672" y="1059582"/>
            <a:ext cx="7524328" cy="2308324"/>
          </a:xfrm>
          <a:prstGeom prst="rect">
            <a:avLst/>
          </a:prstGeom>
          <a:noFill/>
        </p:spPr>
        <p:txBody>
          <a:bodyPr wrap="square" rtlCol="0">
            <a:spAutoFit/>
          </a:bodyPr>
          <a:lstStyle/>
          <a:p>
            <a:pPr algn="just"/>
            <a:r>
              <a:rPr lang="en-US" dirty="0"/>
              <a:t>The questionnaire screen is then developed and integrated with model </a:t>
            </a:r>
          </a:p>
          <a:p>
            <a:pPr algn="just"/>
            <a:r>
              <a:rPr lang="en-US" dirty="0"/>
              <a:t>and login and signup part. The appointment with the associate part was developed at last and the functionality of automatically sending the </a:t>
            </a:r>
          </a:p>
          <a:p>
            <a:pPr algn="just"/>
            <a:r>
              <a:rPr lang="en-US" dirty="0"/>
              <a:t>relevant article to the email was implemented at last. </a:t>
            </a:r>
          </a:p>
          <a:p>
            <a:pPr algn="just"/>
            <a:r>
              <a:rPr lang="en-US" dirty="0"/>
              <a:t>Thus the bottom-up approach of breaking the system into small </a:t>
            </a:r>
          </a:p>
          <a:p>
            <a:pPr algn="just"/>
            <a:r>
              <a:rPr lang="en-US" dirty="0"/>
              <a:t>component helped in making of complex system in easy and efficient </a:t>
            </a:r>
          </a:p>
          <a:p>
            <a:pPr algn="just"/>
            <a:r>
              <a:rPr lang="en-US" dirty="0"/>
              <a:t>way.</a:t>
            </a:r>
          </a:p>
          <a:p>
            <a:endParaRPr lang="en-US" dirty="0"/>
          </a:p>
        </p:txBody>
      </p:sp>
    </p:spTree>
    <p:extLst>
      <p:ext uri="{BB962C8B-B14F-4D97-AF65-F5344CB8AC3E}">
        <p14:creationId xmlns:p14="http://schemas.microsoft.com/office/powerpoint/2010/main" val="425665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AAAD0-29CE-40BF-8D6B-C4EB5DA0A9C5}"/>
              </a:ext>
            </a:extLst>
          </p:cNvPr>
          <p:cNvSpPr txBox="1"/>
          <p:nvPr/>
        </p:nvSpPr>
        <p:spPr>
          <a:xfrm>
            <a:off x="1619672" y="123478"/>
            <a:ext cx="7524328" cy="523220"/>
          </a:xfrm>
          <a:prstGeom prst="rect">
            <a:avLst/>
          </a:prstGeom>
          <a:noFill/>
        </p:spPr>
        <p:txBody>
          <a:bodyPr wrap="square" rtlCol="0">
            <a:spAutoFit/>
          </a:bodyPr>
          <a:lstStyle/>
          <a:p>
            <a:r>
              <a:rPr lang="en-US" sz="2800" dirty="0"/>
              <a:t>Testing</a:t>
            </a:r>
          </a:p>
        </p:txBody>
      </p:sp>
      <p:sp>
        <p:nvSpPr>
          <p:cNvPr id="3" name="TextBox 2">
            <a:extLst>
              <a:ext uri="{FF2B5EF4-FFF2-40B4-BE49-F238E27FC236}">
                <a16:creationId xmlns:a16="http://schemas.microsoft.com/office/drawing/2014/main" id="{04A3C185-1D3A-4F98-9372-27A2BAEB18D3}"/>
              </a:ext>
            </a:extLst>
          </p:cNvPr>
          <p:cNvSpPr txBox="1"/>
          <p:nvPr/>
        </p:nvSpPr>
        <p:spPr>
          <a:xfrm>
            <a:off x="1619672" y="843558"/>
            <a:ext cx="7524328" cy="1754326"/>
          </a:xfrm>
          <a:prstGeom prst="rect">
            <a:avLst/>
          </a:prstGeom>
          <a:noFill/>
        </p:spPr>
        <p:txBody>
          <a:bodyPr wrap="square" rtlCol="0">
            <a:spAutoFit/>
          </a:bodyPr>
          <a:lstStyle/>
          <a:p>
            <a:r>
              <a:rPr lang="en-US" dirty="0"/>
              <a:t>The testing is preformed on the web application.</a:t>
            </a:r>
          </a:p>
          <a:p>
            <a:r>
              <a:rPr lang="en-US" dirty="0"/>
              <a:t>The testing was done in several phases :</a:t>
            </a:r>
          </a:p>
          <a:p>
            <a:pPr marL="285750" indent="-285750">
              <a:buFont typeface="Arial" panose="020B0604020202020204" pitchFamily="34" charset="0"/>
              <a:buChar char="•"/>
            </a:pPr>
            <a:r>
              <a:rPr lang="en-US" dirty="0"/>
              <a:t>Unit Testing</a:t>
            </a:r>
          </a:p>
          <a:p>
            <a:pPr marL="285750" indent="-285750">
              <a:buFont typeface="Arial" panose="020B0604020202020204" pitchFamily="34" charset="0"/>
              <a:buChar char="•"/>
            </a:pPr>
            <a:r>
              <a:rPr lang="en-US" dirty="0"/>
              <a:t>Integration Testing</a:t>
            </a:r>
          </a:p>
          <a:p>
            <a:pPr marL="285750" indent="-285750">
              <a:buFont typeface="Arial" panose="020B0604020202020204" pitchFamily="34" charset="0"/>
              <a:buChar char="•"/>
            </a:pPr>
            <a:r>
              <a:rPr lang="en-US" dirty="0"/>
              <a:t>System Testing </a:t>
            </a:r>
          </a:p>
          <a:p>
            <a:endParaRPr lang="en-US" dirty="0"/>
          </a:p>
        </p:txBody>
      </p:sp>
    </p:spTree>
    <p:extLst>
      <p:ext uri="{BB962C8B-B14F-4D97-AF65-F5344CB8AC3E}">
        <p14:creationId xmlns:p14="http://schemas.microsoft.com/office/powerpoint/2010/main" val="607210049"/>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2117</TotalTime>
  <Words>1634</Words>
  <Application>Microsoft Office PowerPoint</Application>
  <PresentationFormat>On-screen Show (16:9)</PresentationFormat>
  <Paragraphs>269</Paragraphs>
  <Slides>16</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16</vt:i4>
      </vt:variant>
    </vt:vector>
  </HeadingPairs>
  <TitlesOfParts>
    <vt:vector size="22" baseType="lpstr">
      <vt:lpstr>Arial</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Yatharth kale</cp:lastModifiedBy>
  <cp:revision>182</cp:revision>
  <dcterms:created xsi:type="dcterms:W3CDTF">2016-12-05T23:26:54Z</dcterms:created>
  <dcterms:modified xsi:type="dcterms:W3CDTF">2021-10-22T04:19:08Z</dcterms:modified>
</cp:coreProperties>
</file>