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6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Canva Sans" charset="1" panose="020B0503030501040103"/>
      <p:regular r:id="rId12"/>
    </p:embeddedFont>
    <p:embeddedFont>
      <p:font typeface="Canva Sans Bold" charset="1" panose="020B0803030501040103"/>
      <p:regular r:id="rId13"/>
    </p:embeddedFont>
    <p:embeddedFont>
      <p:font typeface="Canva Sans Italics" charset="1" panose="020B0503030501040103"/>
      <p:regular r:id="rId14"/>
    </p:embeddedFont>
    <p:embeddedFont>
      <p:font typeface="Canva Sans Bold Italics" charset="1" panose="020B0803030501040103"/>
      <p:regular r:id="rId15"/>
    </p:embeddedFont>
    <p:embeddedFont>
      <p:font typeface="Canva Sans Medium" charset="1" panose="020B0603030501040103"/>
      <p:regular r:id="rId16"/>
    </p:embeddedFont>
    <p:embeddedFont>
      <p:font typeface="Canva Sans Medium Italics" charset="1" panose="020B0603030501040103"/>
      <p:regular r:id="rId17"/>
    </p:embeddedFont>
    <p:embeddedFont>
      <p:font typeface="Montserrat" charset="1" panose="00000500000000000000"/>
      <p:regular r:id="rId18"/>
    </p:embeddedFont>
    <p:embeddedFont>
      <p:font typeface="Montserrat Bold" charset="1" panose="00000800000000000000"/>
      <p:regular r:id="rId19"/>
    </p:embeddedFont>
    <p:embeddedFont>
      <p:font typeface="Montserrat Italics" charset="1" panose="00000500000000000000"/>
      <p:regular r:id="rId20"/>
    </p:embeddedFont>
    <p:embeddedFont>
      <p:font typeface="Montserrat Bold Italics" charset="1" panose="00000800000000000000"/>
      <p:regular r:id="rId21"/>
    </p:embeddedFont>
    <p:embeddedFont>
      <p:font typeface="Montserrat Thin" charset="1" panose="00000300000000000000"/>
      <p:regular r:id="rId22"/>
    </p:embeddedFont>
    <p:embeddedFont>
      <p:font typeface="Montserrat Thin Italics" charset="1" panose="00000300000000000000"/>
      <p:regular r:id="rId23"/>
    </p:embeddedFont>
    <p:embeddedFont>
      <p:font typeface="Montserrat Extra-Light" charset="1" panose="00000300000000000000"/>
      <p:regular r:id="rId24"/>
    </p:embeddedFont>
    <p:embeddedFont>
      <p:font typeface="Montserrat Extra-Light Italics" charset="1" panose="00000300000000000000"/>
      <p:regular r:id="rId25"/>
    </p:embeddedFont>
    <p:embeddedFont>
      <p:font typeface="Montserrat Light" charset="1" panose="00000400000000000000"/>
      <p:regular r:id="rId26"/>
    </p:embeddedFont>
    <p:embeddedFont>
      <p:font typeface="Montserrat Light Italics" charset="1" panose="00000400000000000000"/>
      <p:regular r:id="rId27"/>
    </p:embeddedFont>
    <p:embeddedFont>
      <p:font typeface="Montserrat Medium" charset="1" panose="00000600000000000000"/>
      <p:regular r:id="rId28"/>
    </p:embeddedFont>
    <p:embeddedFont>
      <p:font typeface="Montserrat Medium Italics" charset="1" panose="00000600000000000000"/>
      <p:regular r:id="rId29"/>
    </p:embeddedFont>
    <p:embeddedFont>
      <p:font typeface="Montserrat Semi-Bold" charset="1" panose="00000700000000000000"/>
      <p:regular r:id="rId30"/>
    </p:embeddedFont>
    <p:embeddedFont>
      <p:font typeface="Montserrat Semi-Bold Italics" charset="1" panose="00000700000000000000"/>
      <p:regular r:id="rId31"/>
    </p:embeddedFont>
    <p:embeddedFont>
      <p:font typeface="Montserrat Ultra-Bold" charset="1" panose="00000900000000000000"/>
      <p:regular r:id="rId32"/>
    </p:embeddedFont>
    <p:embeddedFont>
      <p:font typeface="Montserrat Ultra-Bold Italics" charset="1" panose="00000900000000000000"/>
      <p:regular r:id="rId33"/>
    </p:embeddedFont>
    <p:embeddedFont>
      <p:font typeface="Montserrat Heavy" charset="1" panose="00000A00000000000000"/>
      <p:regular r:id="rId34"/>
    </p:embeddedFont>
    <p:embeddedFont>
      <p:font typeface="Montserrat Heavy Italics" charset="1" panose="00000A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slides/slide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71301" y="6172200"/>
            <a:ext cx="3106674" cy="4114800"/>
          </a:xfrm>
          <a:custGeom>
            <a:avLst/>
            <a:gdLst/>
            <a:ahLst/>
            <a:cxnLst/>
            <a:rect r="r" b="b" t="t" l="l"/>
            <a:pathLst>
              <a:path h="4114800" w="3106674">
                <a:moveTo>
                  <a:pt x="0" y="0"/>
                </a:moveTo>
                <a:lnTo>
                  <a:pt x="3106674" y="0"/>
                </a:lnTo>
                <a:lnTo>
                  <a:pt x="310667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1814" y="6715531"/>
            <a:ext cx="3571469" cy="3571469"/>
          </a:xfrm>
          <a:custGeom>
            <a:avLst/>
            <a:gdLst/>
            <a:ahLst/>
            <a:cxnLst/>
            <a:rect r="r" b="b" t="t" l="l"/>
            <a:pathLst>
              <a:path h="3571469" w="3571469">
                <a:moveTo>
                  <a:pt x="0" y="0"/>
                </a:moveTo>
                <a:lnTo>
                  <a:pt x="3571469" y="0"/>
                </a:lnTo>
                <a:lnTo>
                  <a:pt x="3571469" y="3571469"/>
                </a:lnTo>
                <a:lnTo>
                  <a:pt x="0" y="35714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85626" y="-332035"/>
            <a:ext cx="3898773" cy="4114800"/>
          </a:xfrm>
          <a:custGeom>
            <a:avLst/>
            <a:gdLst/>
            <a:ahLst/>
            <a:cxnLst/>
            <a:rect r="r" b="b" t="t" l="l"/>
            <a:pathLst>
              <a:path h="4114800" w="3898773">
                <a:moveTo>
                  <a:pt x="0" y="0"/>
                </a:moveTo>
                <a:lnTo>
                  <a:pt x="3898773" y="0"/>
                </a:lnTo>
                <a:lnTo>
                  <a:pt x="389877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086754" y="7673044"/>
            <a:ext cx="3898773" cy="4114800"/>
          </a:xfrm>
          <a:custGeom>
            <a:avLst/>
            <a:gdLst/>
            <a:ahLst/>
            <a:cxnLst/>
            <a:rect r="r" b="b" t="t" l="l"/>
            <a:pathLst>
              <a:path h="4114800" w="3898773">
                <a:moveTo>
                  <a:pt x="0" y="0"/>
                </a:moveTo>
                <a:lnTo>
                  <a:pt x="3898773" y="0"/>
                </a:lnTo>
                <a:lnTo>
                  <a:pt x="389877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116382">
            <a:off x="13927921" y="-528199"/>
            <a:ext cx="4676762" cy="4935896"/>
          </a:xfrm>
          <a:custGeom>
            <a:avLst/>
            <a:gdLst/>
            <a:ahLst/>
            <a:cxnLst/>
            <a:rect r="r" b="b" t="t" l="l"/>
            <a:pathLst>
              <a:path h="4935896" w="4676762">
                <a:moveTo>
                  <a:pt x="0" y="0"/>
                </a:moveTo>
                <a:lnTo>
                  <a:pt x="4676762" y="0"/>
                </a:lnTo>
                <a:lnTo>
                  <a:pt x="4676762" y="4935896"/>
                </a:lnTo>
                <a:lnTo>
                  <a:pt x="0" y="4935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31814" y="0"/>
            <a:ext cx="12698334" cy="3171819"/>
            <a:chOff x="0" y="0"/>
            <a:chExt cx="16931112" cy="422909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0"/>
              <a:ext cx="16931112" cy="2997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880"/>
                </a:lnSpc>
              </a:pPr>
              <a:r>
                <a:rPr lang="en-US" sz="7400">
                  <a:solidFill>
                    <a:srgbClr val="191919"/>
                  </a:solidFill>
                  <a:latin typeface="Montserrat Classic"/>
                </a:rPr>
                <a:t>Data Mining and Spatial Data Management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562342"/>
              <a:ext cx="16931112" cy="66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191919"/>
                  </a:solidFill>
                  <a:latin typeface="Montserrat"/>
                </a:rPr>
                <a:t>Unearthing Insights and Managing Geospatial Data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0" y="3720248"/>
            <a:ext cx="8912186" cy="305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911" indent="-215955" lvl="1">
              <a:lnSpc>
                <a:spcPts val="2400"/>
              </a:lnSpc>
              <a:buFont typeface="Arial"/>
              <a:buChar char="•"/>
            </a:pPr>
            <a:r>
              <a:rPr lang="en-US" sz="2000">
                <a:solidFill>
                  <a:srgbClr val="191919"/>
                </a:solidFill>
                <a:latin typeface="Montserrat Classic Bold"/>
              </a:rPr>
              <a:t>Introduction to Data Mining</a:t>
            </a:r>
          </a:p>
          <a:p>
            <a:pPr marL="863821" indent="-287940" lvl="2">
              <a:lnSpc>
                <a:spcPts val="2400"/>
              </a:lnSpc>
              <a:buFont typeface="Arial"/>
              <a:buChar char="⚬"/>
            </a:pPr>
            <a:r>
              <a:rPr lang="en-US" sz="2000">
                <a:solidFill>
                  <a:srgbClr val="191919"/>
                </a:solidFill>
                <a:latin typeface="Montserrat Classic Bold"/>
              </a:rPr>
              <a:t>D</a:t>
            </a:r>
            <a:r>
              <a:rPr lang="en-US" sz="2000">
                <a:solidFill>
                  <a:srgbClr val="191919"/>
                </a:solidFill>
                <a:latin typeface="Montserrat Classic Bold"/>
              </a:rPr>
              <a:t>iscovering meaningful patterns, correlations, and trends in large datasets.</a:t>
            </a:r>
          </a:p>
          <a:p>
            <a:pPr marL="431911" indent="-215955" lvl="1">
              <a:lnSpc>
                <a:spcPts val="2400"/>
              </a:lnSpc>
              <a:buFont typeface="Arial"/>
              <a:buChar char="•"/>
            </a:pPr>
            <a:r>
              <a:rPr lang="en-US" sz="2000">
                <a:solidFill>
                  <a:srgbClr val="191919"/>
                </a:solidFill>
                <a:latin typeface="Montserrat Classic Bold"/>
              </a:rPr>
              <a:t>Association Rules</a:t>
            </a:r>
          </a:p>
          <a:p>
            <a:pPr marL="863821" indent="-287940" lvl="2">
              <a:lnSpc>
                <a:spcPts val="2400"/>
              </a:lnSpc>
              <a:buFont typeface="Arial"/>
              <a:buChar char="⚬"/>
            </a:pPr>
            <a:r>
              <a:rPr lang="en-US" sz="2000">
                <a:solidFill>
                  <a:srgbClr val="191919"/>
                </a:solidFill>
                <a:latin typeface="Montserrat Classic Bold"/>
              </a:rPr>
              <a:t>Extracting associations and co-occurrences in data.</a:t>
            </a:r>
          </a:p>
          <a:p>
            <a:pPr marL="863821" indent="-287940" lvl="2">
              <a:lnSpc>
                <a:spcPts val="2400"/>
              </a:lnSpc>
              <a:buFont typeface="Arial"/>
              <a:buChar char="⚬"/>
            </a:pPr>
            <a:r>
              <a:rPr lang="en-US" sz="2000">
                <a:solidFill>
                  <a:srgbClr val="191919"/>
                </a:solidFill>
                <a:latin typeface="Montserrat Classic Bold"/>
              </a:rPr>
              <a:t>Example:</a:t>
            </a:r>
            <a:r>
              <a:rPr lang="en-US" sz="2000">
                <a:solidFill>
                  <a:srgbClr val="191919"/>
                </a:solidFill>
                <a:latin typeface="Montserrat Classic Bold"/>
              </a:rPr>
              <a:t> Market basket analysis.</a:t>
            </a:r>
          </a:p>
          <a:p>
            <a:pPr marL="431911" indent="-215955" lvl="1">
              <a:lnSpc>
                <a:spcPts val="2400"/>
              </a:lnSpc>
              <a:buFont typeface="Arial"/>
              <a:buChar char="•"/>
            </a:pPr>
            <a:r>
              <a:rPr lang="en-US" sz="2000">
                <a:solidFill>
                  <a:srgbClr val="191919"/>
                </a:solidFill>
                <a:latin typeface="Montserrat Classic Bold"/>
              </a:rPr>
              <a:t>Clustering and Classification</a:t>
            </a:r>
          </a:p>
          <a:p>
            <a:pPr marL="863821" indent="-287940" lvl="2">
              <a:lnSpc>
                <a:spcPts val="2400"/>
              </a:lnSpc>
              <a:buFont typeface="Arial"/>
              <a:buChar char="⚬"/>
            </a:pPr>
            <a:r>
              <a:rPr lang="en-US" sz="2000">
                <a:solidFill>
                  <a:srgbClr val="191919"/>
                </a:solidFill>
                <a:latin typeface="Montserrat Classic Bold"/>
              </a:rPr>
              <a:t>Grouping data into clusters.</a:t>
            </a:r>
          </a:p>
          <a:p>
            <a:pPr marL="863821" indent="-287940" lvl="2">
              <a:lnSpc>
                <a:spcPts val="24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>
                <a:solidFill>
                  <a:srgbClr val="191919"/>
                </a:solidFill>
                <a:latin typeface="Montserrat Classic Bold"/>
              </a:rPr>
              <a:t>Building tree-structured rules for decision-making.</a:t>
            </a:r>
          </a:p>
          <a:p>
            <a:pPr>
              <a:lnSpc>
                <a:spcPts val="240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9651109" y="3162294"/>
            <a:ext cx="7608191" cy="336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911" indent="-215955" lvl="1">
              <a:lnSpc>
                <a:spcPts val="2400"/>
              </a:lnSpc>
              <a:buFont typeface="Arial"/>
              <a:buChar char="•"/>
            </a:pPr>
            <a:r>
              <a:rPr lang="en-US" sz="2000">
                <a:solidFill>
                  <a:srgbClr val="191919"/>
                </a:solidFill>
                <a:latin typeface="Montserrat Classic Bold"/>
              </a:rPr>
              <a:t>Geospatial Data Basics</a:t>
            </a:r>
          </a:p>
          <a:p>
            <a:pPr marL="863821" indent="-287940" lvl="2">
              <a:lnSpc>
                <a:spcPts val="2400"/>
              </a:lnSpc>
              <a:buFont typeface="Arial"/>
              <a:buChar char="⚬"/>
            </a:pPr>
            <a:r>
              <a:rPr lang="en-US" sz="2000">
                <a:solidFill>
                  <a:srgbClr val="191919"/>
                </a:solidFill>
                <a:latin typeface="Montserrat Classic Bold"/>
              </a:rPr>
              <a:t>M</a:t>
            </a:r>
            <a:r>
              <a:rPr lang="en-US" sz="2000">
                <a:solidFill>
                  <a:srgbClr val="191919"/>
                </a:solidFill>
                <a:latin typeface="Montserrat Classic Bold"/>
              </a:rPr>
              <a:t>anaging geographic and location-based data.</a:t>
            </a:r>
          </a:p>
          <a:p>
            <a:pPr marL="863821" indent="-287940" lvl="2">
              <a:lnSpc>
                <a:spcPts val="2400"/>
              </a:lnSpc>
              <a:buFont typeface="Arial"/>
              <a:buChar char="⚬"/>
            </a:pPr>
            <a:r>
              <a:rPr lang="en-US" sz="2000">
                <a:solidFill>
                  <a:srgbClr val="191919"/>
                </a:solidFill>
                <a:latin typeface="Montserrat Classic Bold"/>
              </a:rPr>
              <a:t>Essential for mapping and spatial analysis.</a:t>
            </a:r>
          </a:p>
          <a:p>
            <a:pPr marL="431911" indent="-215955" lvl="1">
              <a:lnSpc>
                <a:spcPts val="2400"/>
              </a:lnSpc>
              <a:buFont typeface="Arial"/>
              <a:buChar char="•"/>
            </a:pPr>
            <a:r>
              <a:rPr lang="en-US" sz="2000">
                <a:solidFill>
                  <a:srgbClr val="191919"/>
                </a:solidFill>
                <a:latin typeface="Montserrat Classic Bold"/>
              </a:rPr>
              <a:t>Spatial Databases</a:t>
            </a:r>
          </a:p>
          <a:p>
            <a:pPr marL="863821" indent="-287940" lvl="2">
              <a:lnSpc>
                <a:spcPts val="2400"/>
              </a:lnSpc>
              <a:buFont typeface="Arial"/>
              <a:buChar char="⚬"/>
            </a:pPr>
            <a:r>
              <a:rPr lang="en-US" sz="2000">
                <a:solidFill>
                  <a:srgbClr val="191919"/>
                </a:solidFill>
                <a:latin typeface="Montserrat Classic Bold"/>
              </a:rPr>
              <a:t>Storing and efficiently querying spatial information.</a:t>
            </a:r>
          </a:p>
          <a:p>
            <a:pPr marL="863821" indent="-287940" lvl="2">
              <a:lnSpc>
                <a:spcPts val="2400"/>
              </a:lnSpc>
              <a:buFont typeface="Arial"/>
              <a:buChar char="⚬"/>
            </a:pPr>
            <a:r>
              <a:rPr lang="en-US" sz="2000">
                <a:solidFill>
                  <a:srgbClr val="191919"/>
                </a:solidFill>
                <a:latin typeface="Montserrat Classic Bold"/>
              </a:rPr>
              <a:t>Utilizing spatial indexing techniques.</a:t>
            </a:r>
          </a:p>
          <a:p>
            <a:pPr marL="431911" indent="-215955" lvl="1">
              <a:lnSpc>
                <a:spcPts val="2400"/>
              </a:lnSpc>
              <a:buFont typeface="Arial"/>
              <a:buChar char="•"/>
            </a:pPr>
            <a:r>
              <a:rPr lang="en-US" sz="2000">
                <a:solidFill>
                  <a:srgbClr val="191919"/>
                </a:solidFill>
                <a:latin typeface="Montserrat Classic Bold"/>
              </a:rPr>
              <a:t>Ge</a:t>
            </a:r>
            <a:r>
              <a:rPr lang="en-US" sz="2000">
                <a:solidFill>
                  <a:srgbClr val="191919"/>
                </a:solidFill>
                <a:latin typeface="Montserrat Classic Bold"/>
              </a:rPr>
              <a:t>ospatial Applications</a:t>
            </a:r>
          </a:p>
          <a:p>
            <a:pPr marL="863821" indent="-287940" lvl="2">
              <a:lnSpc>
                <a:spcPts val="2400"/>
              </a:lnSpc>
              <a:buFont typeface="Arial"/>
              <a:buChar char="⚬"/>
            </a:pPr>
            <a:r>
              <a:rPr lang="en-US" sz="2000">
                <a:solidFill>
                  <a:srgbClr val="191919"/>
                </a:solidFill>
                <a:latin typeface="Montserrat Classic Bold"/>
              </a:rPr>
              <a:t>Leveraging spatial data for navigation, urban planning, and more.</a:t>
            </a:r>
          </a:p>
          <a:p>
            <a:pPr marL="863821" indent="-287940" lvl="2">
              <a:lnSpc>
                <a:spcPts val="24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>
                <a:solidFill>
                  <a:srgbClr val="191919"/>
                </a:solidFill>
                <a:latin typeface="Montserrat Classic Bold"/>
              </a:rPr>
              <a:t>Extracting insights through geospatial analytics.</a:t>
            </a:r>
          </a:p>
          <a:p>
            <a:pPr>
              <a:lnSpc>
                <a:spcPts val="240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4102844" y="7768801"/>
            <a:ext cx="10082312" cy="2277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191919"/>
                </a:solidFill>
                <a:latin typeface="Canva Sans"/>
              </a:rPr>
              <a:t>Key Takeaways:</a:t>
            </a:r>
          </a:p>
          <a:p>
            <a:pPr algn="ctr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91919"/>
                </a:solidFill>
                <a:latin typeface="Canva Sans"/>
              </a:rPr>
              <a:t>Data Mining </a:t>
            </a:r>
            <a:r>
              <a:rPr lang="en-US" sz="2600">
                <a:solidFill>
                  <a:srgbClr val="191919"/>
                </a:solidFill>
                <a:latin typeface="Canva Sans"/>
              </a:rPr>
              <a:t>discovers insights in data.</a:t>
            </a:r>
          </a:p>
          <a:p>
            <a:pPr algn="ctr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91919"/>
                </a:solidFill>
                <a:latin typeface="Canva Sans"/>
              </a:rPr>
              <a:t>Spatial Data Management is vital for geospatial information.</a:t>
            </a:r>
          </a:p>
          <a:p>
            <a:pPr algn="ctr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91919"/>
                </a:solidFill>
                <a:latin typeface="Canva Sans"/>
              </a:rPr>
              <a:t>Geospatial data applications offer valuable insights.</a:t>
            </a:r>
          </a:p>
          <a:p>
            <a:pPr algn="ctr">
              <a:lnSpc>
                <a:spcPts val="364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DAFyPodLuMY</dc:identifier>
  <dcterms:modified xsi:type="dcterms:W3CDTF">2011-08-01T06:04:30Z</dcterms:modified>
  <cp:revision>1</cp:revision>
  <dc:title>ADBMS Unit 5</dc:title>
</cp:coreProperties>
</file>