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85" r:id="rId4"/>
    <p:sldId id="286" r:id="rId5"/>
    <p:sldId id="282" r:id="rId6"/>
    <p:sldId id="290" r:id="rId7"/>
    <p:sldId id="267" r:id="rId8"/>
    <p:sldId id="268" r:id="rId9"/>
    <p:sldId id="270" r:id="rId10"/>
    <p:sldId id="272" r:id="rId11"/>
    <p:sldId id="273" r:id="rId12"/>
    <p:sldId id="274" r:id="rId13"/>
    <p:sldId id="278" r:id="rId14"/>
    <p:sldId id="276" r:id="rId15"/>
    <p:sldId id="280" r:id="rId16"/>
    <p:sldId id="284" r:id="rId17"/>
    <p:sldId id="287" r:id="rId18"/>
    <p:sldId id="288" r:id="rId19"/>
    <p:sldId id="289" r:id="rId20"/>
    <p:sldId id="283"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71" autoAdjust="0"/>
    <p:restoredTop sz="94660"/>
  </p:normalViewPr>
  <p:slideViewPr>
    <p:cSldViewPr>
      <p:cViewPr varScale="1">
        <p:scale>
          <a:sx n="70" d="100"/>
          <a:sy n="70" d="100"/>
        </p:scale>
        <p:origin x="8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046F4A-9075-46E3-BF95-753086982313}"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270360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46F4A-9075-46E3-BF95-753086982313}"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150075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46F4A-9075-46E3-BF95-753086982313}"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143217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046F4A-9075-46E3-BF95-753086982313}"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301902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46F4A-9075-46E3-BF95-753086982313}"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342933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046F4A-9075-46E3-BF95-753086982313}"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367505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046F4A-9075-46E3-BF95-753086982313}"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50368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046F4A-9075-46E3-BF95-753086982313}"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252864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46F4A-9075-46E3-BF95-753086982313}"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381214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46F4A-9075-46E3-BF95-753086982313}"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307150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46F4A-9075-46E3-BF95-753086982313}"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74CF8-1E15-48BE-8F62-BC94237F78D6}" type="slidenum">
              <a:rPr lang="en-US" smtClean="0"/>
              <a:t>‹#›</a:t>
            </a:fld>
            <a:endParaRPr lang="en-US"/>
          </a:p>
        </p:txBody>
      </p:sp>
    </p:spTree>
    <p:extLst>
      <p:ext uri="{BB962C8B-B14F-4D97-AF65-F5344CB8AC3E}">
        <p14:creationId xmlns:p14="http://schemas.microsoft.com/office/powerpoint/2010/main" val="255408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46F4A-9075-46E3-BF95-753086982313}" type="datetimeFigureOut">
              <a:rPr lang="en-US" smtClean="0"/>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74CF8-1E15-48BE-8F62-BC94237F78D6}" type="slidenum">
              <a:rPr lang="en-US" smtClean="0"/>
              <a:t>‹#›</a:t>
            </a:fld>
            <a:endParaRPr lang="en-US"/>
          </a:p>
        </p:txBody>
      </p:sp>
    </p:spTree>
    <p:extLst>
      <p:ext uri="{BB962C8B-B14F-4D97-AF65-F5344CB8AC3E}">
        <p14:creationId xmlns:p14="http://schemas.microsoft.com/office/powerpoint/2010/main" val="186252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04800" y="0"/>
            <a:ext cx="8382000" cy="6629400"/>
          </a:xfrm>
        </p:spPr>
        <p:txBody>
          <a:bodyPr>
            <a:normAutofit/>
          </a:bodyPr>
          <a:lstStyle/>
          <a:p>
            <a:r>
              <a:rPr lang="en-US" b="1" dirty="0" smtClean="0">
                <a:solidFill>
                  <a:schemeClr val="bg1">
                    <a:lumMod val="50000"/>
                  </a:schemeClr>
                </a:solidFill>
                <a:latin typeface="Times New Roman" panose="02020603050405020304" pitchFamily="18" charset="0"/>
                <a:cs typeface="Times New Roman" panose="02020603050405020304" pitchFamily="18" charset="0"/>
              </a:rPr>
              <a:t>IOT BASED SMART WASTE MANAGEMENT SYSTEM </a:t>
            </a:r>
            <a:endParaRPr lang="en-US"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3648" y="0"/>
            <a:ext cx="9096375" cy="1266825"/>
          </a:xfrm>
          <a:prstGeom prst="rect">
            <a:avLst/>
          </a:prstGeom>
        </p:spPr>
      </p:pic>
      <p:sp>
        <p:nvSpPr>
          <p:cNvPr id="4" name="TextBox 3"/>
          <p:cNvSpPr txBox="1"/>
          <p:nvPr/>
        </p:nvSpPr>
        <p:spPr>
          <a:xfrm>
            <a:off x="609600" y="1600200"/>
            <a:ext cx="8977952" cy="430887"/>
          </a:xfrm>
          <a:prstGeom prst="rect">
            <a:avLst/>
          </a:prstGeom>
          <a:noFill/>
        </p:spPr>
        <p:txBody>
          <a:bodyPr wrap="square" rtlCol="0">
            <a:spAutoFit/>
          </a:bodyPr>
          <a:lstStyle/>
          <a:p>
            <a:r>
              <a:rPr lang="en-US" sz="2200" dirty="0" smtClean="0"/>
              <a:t>DEPARTMENT OF ELECTRONICS AND COMMUNICATION ENGINEERING</a:t>
            </a:r>
            <a:endParaRPr lang="en-US" sz="2200" dirty="0"/>
          </a:p>
        </p:txBody>
      </p:sp>
      <p:sp>
        <p:nvSpPr>
          <p:cNvPr id="5" name="TextBox 4"/>
          <p:cNvSpPr txBox="1"/>
          <p:nvPr/>
        </p:nvSpPr>
        <p:spPr>
          <a:xfrm>
            <a:off x="304800" y="5263487"/>
            <a:ext cx="4105098" cy="646331"/>
          </a:xfrm>
          <a:prstGeom prst="rect">
            <a:avLst/>
          </a:prstGeom>
          <a:noFill/>
        </p:spPr>
        <p:txBody>
          <a:bodyPr wrap="none" rtlCol="0">
            <a:spAutoFit/>
          </a:bodyPr>
          <a:lstStyle/>
          <a:p>
            <a:r>
              <a:rPr lang="en-US" b="1" dirty="0" smtClean="0"/>
              <a:t>Guide by:</a:t>
            </a:r>
          </a:p>
          <a:p>
            <a:r>
              <a:rPr lang="en-US" dirty="0"/>
              <a:t>         </a:t>
            </a:r>
            <a:r>
              <a:rPr lang="en-US" dirty="0" err="1" smtClean="0"/>
              <a:t>Asst</a:t>
            </a:r>
            <a:r>
              <a:rPr lang="en-US" dirty="0" smtClean="0"/>
              <a:t> </a:t>
            </a:r>
            <a:r>
              <a:rPr lang="en-US" dirty="0" err="1" smtClean="0"/>
              <a:t>Prof.Mr.P.DHANASEKARAN.,</a:t>
            </a:r>
            <a:r>
              <a:rPr lang="en-US" dirty="0" err="1"/>
              <a:t>M.E</a:t>
            </a:r>
            <a:r>
              <a:rPr lang="en-US" dirty="0"/>
              <a:t> </a:t>
            </a:r>
          </a:p>
        </p:txBody>
      </p:sp>
      <p:sp>
        <p:nvSpPr>
          <p:cNvPr id="6" name="TextBox 5"/>
          <p:cNvSpPr txBox="1"/>
          <p:nvPr/>
        </p:nvSpPr>
        <p:spPr>
          <a:xfrm>
            <a:off x="5867400" y="5257800"/>
            <a:ext cx="2971800" cy="1200329"/>
          </a:xfrm>
          <a:prstGeom prst="rect">
            <a:avLst/>
          </a:prstGeom>
          <a:noFill/>
        </p:spPr>
        <p:txBody>
          <a:bodyPr wrap="square" rtlCol="0">
            <a:spAutoFit/>
          </a:bodyPr>
          <a:lstStyle/>
          <a:p>
            <a:r>
              <a:rPr lang="en-US" b="1" dirty="0" smtClean="0"/>
              <a:t>Presented by:</a:t>
            </a:r>
          </a:p>
          <a:p>
            <a:r>
              <a:rPr lang="en-US" dirty="0"/>
              <a:t>	</a:t>
            </a:r>
            <a:r>
              <a:rPr lang="en-US" dirty="0" smtClean="0"/>
              <a:t>AVINASH.G</a:t>
            </a:r>
          </a:p>
          <a:p>
            <a:r>
              <a:rPr lang="en-US" dirty="0"/>
              <a:t>	</a:t>
            </a:r>
            <a:r>
              <a:rPr lang="en-US" dirty="0" smtClean="0"/>
              <a:t>PRAKASH.D</a:t>
            </a:r>
          </a:p>
          <a:p>
            <a:r>
              <a:rPr lang="en-US" dirty="0"/>
              <a:t>	</a:t>
            </a:r>
            <a:r>
              <a:rPr lang="en-US" dirty="0" smtClean="0"/>
              <a:t>RANJITH KUMAR.R</a:t>
            </a:r>
            <a:endParaRPr lang="en-US" dirty="0"/>
          </a:p>
        </p:txBody>
      </p:sp>
    </p:spTree>
    <p:extLst>
      <p:ext uri="{BB962C8B-B14F-4D97-AF65-F5344CB8AC3E}">
        <p14:creationId xmlns:p14="http://schemas.microsoft.com/office/powerpoint/2010/main" val="59314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normAutofit/>
          </a:bodyPr>
          <a:lstStyle/>
          <a:p>
            <a:r>
              <a:rPr lang="en-US" u="sng" dirty="0"/>
              <a:t>MQ-6(GAS SENSOR)</a:t>
            </a:r>
          </a:p>
        </p:txBody>
      </p:sp>
      <p:sp>
        <p:nvSpPr>
          <p:cNvPr id="3" name="Content Placeholder 2"/>
          <p:cNvSpPr>
            <a:spLocks noGrp="1"/>
          </p:cNvSpPr>
          <p:nvPr>
            <p:ph idx="1"/>
          </p:nvPr>
        </p:nvSpPr>
        <p:spPr>
          <a:xfrm>
            <a:off x="3276600" y="1524000"/>
            <a:ext cx="5867400" cy="5118295"/>
          </a:xfrm>
        </p:spPr>
        <p:txBody>
          <a:bodyPr>
            <a:normAutofit/>
          </a:bodyPr>
          <a:lstStyle/>
          <a:p>
            <a:pPr>
              <a:buFont typeface="Wingdings" panose="05000000000000000000" pitchFamily="2" charset="2"/>
              <a:buChar char="Ø"/>
            </a:pPr>
            <a:r>
              <a:rPr lang="en-US" dirty="0" smtClean="0"/>
              <a:t>Sensitivity</a:t>
            </a:r>
            <a:r>
              <a:rPr lang="en-US" dirty="0"/>
              <a:t> to LPG, </a:t>
            </a:r>
            <a:r>
              <a:rPr lang="en-US" dirty="0" err="1"/>
              <a:t>iso</a:t>
            </a:r>
            <a:r>
              <a:rPr lang="en-US" dirty="0"/>
              <a:t>-butane, </a:t>
            </a:r>
            <a:r>
              <a:rPr lang="en-US" dirty="0" smtClean="0"/>
              <a:t>propane, alcohol</a:t>
            </a:r>
            <a:r>
              <a:rPr lang="en-US" dirty="0"/>
              <a:t>, </a:t>
            </a:r>
            <a:r>
              <a:rPr lang="en-US" dirty="0" smtClean="0"/>
              <a:t>smoke</a:t>
            </a:r>
          </a:p>
          <a:p>
            <a:pPr>
              <a:buFont typeface="Wingdings" panose="05000000000000000000" pitchFamily="2" charset="2"/>
              <a:buChar char="Ø"/>
            </a:pPr>
            <a:r>
              <a:rPr lang="en-US" dirty="0" smtClean="0"/>
              <a:t>Detection </a:t>
            </a:r>
            <a:r>
              <a:rPr lang="en-US" dirty="0"/>
              <a:t>Range: 100 - 10,000 ppm </a:t>
            </a:r>
            <a:endParaRPr lang="en-US" dirty="0" smtClean="0"/>
          </a:p>
          <a:p>
            <a:pPr>
              <a:buFont typeface="Wingdings" panose="05000000000000000000" pitchFamily="2" charset="2"/>
              <a:buChar char="Ø"/>
            </a:pPr>
            <a:r>
              <a:rPr lang="en-US" dirty="0" smtClean="0"/>
              <a:t>Fast </a:t>
            </a:r>
            <a:r>
              <a:rPr lang="en-US" dirty="0"/>
              <a:t>Response Time: &lt;</a:t>
            </a:r>
            <a:r>
              <a:rPr lang="en-US" dirty="0" smtClean="0"/>
              <a:t>10s</a:t>
            </a:r>
          </a:p>
          <a:p>
            <a:pPr>
              <a:buFont typeface="Wingdings" panose="05000000000000000000" pitchFamily="2" charset="2"/>
              <a:buChar char="Ø"/>
            </a:pPr>
            <a:r>
              <a:rPr lang="en-US" dirty="0" smtClean="0"/>
              <a:t>Voltage</a:t>
            </a:r>
            <a:r>
              <a:rPr lang="en-US" dirty="0"/>
              <a:t>: 5.0V</a:t>
            </a:r>
          </a:p>
          <a:p>
            <a:pPr marL="0" indent="0">
              <a:buNone/>
            </a:pPr>
            <a:endParaRPr lang="en-US" dirty="0" smtClean="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364" r="16074"/>
          <a:stretch/>
        </p:blipFill>
        <p:spPr>
          <a:xfrm>
            <a:off x="186396" y="934580"/>
            <a:ext cx="2328204" cy="20170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8519"/>
            <a:ext cx="2971800" cy="1703832"/>
          </a:xfrm>
          <a:prstGeom prst="rect">
            <a:avLst/>
          </a:prstGeom>
        </p:spPr>
      </p:pic>
    </p:spTree>
    <p:extLst>
      <p:ext uri="{BB962C8B-B14F-4D97-AF65-F5344CB8AC3E}">
        <p14:creationId xmlns:p14="http://schemas.microsoft.com/office/powerpoint/2010/main" val="2641517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normAutofit/>
          </a:bodyPr>
          <a:lstStyle/>
          <a:p>
            <a:r>
              <a:rPr lang="en-US" u="sng" dirty="0"/>
              <a:t>ULTRASONIC SENSOR</a:t>
            </a:r>
          </a:p>
        </p:txBody>
      </p:sp>
      <p:sp>
        <p:nvSpPr>
          <p:cNvPr id="3" name="Content Placeholder 2"/>
          <p:cNvSpPr>
            <a:spLocks noGrp="1"/>
          </p:cNvSpPr>
          <p:nvPr>
            <p:ph idx="1"/>
          </p:nvPr>
        </p:nvSpPr>
        <p:spPr>
          <a:xfrm>
            <a:off x="3276600" y="1752600"/>
            <a:ext cx="5943600" cy="5727896"/>
          </a:xfrm>
        </p:spPr>
        <p:txBody>
          <a:bodyPr>
            <a:normAutofit/>
          </a:bodyPr>
          <a:lstStyle/>
          <a:p>
            <a:pPr>
              <a:buFont typeface="Wingdings" panose="05000000000000000000" pitchFamily="2" charset="2"/>
              <a:buChar char="Ø"/>
            </a:pPr>
            <a:r>
              <a:rPr lang="en-US" dirty="0"/>
              <a:t>Detecting range: 3cm-4m </a:t>
            </a:r>
            <a:endParaRPr lang="en-US" dirty="0" smtClean="0"/>
          </a:p>
          <a:p>
            <a:pPr>
              <a:buFont typeface="Wingdings" panose="05000000000000000000" pitchFamily="2" charset="2"/>
              <a:buChar char="Ø"/>
            </a:pPr>
            <a:r>
              <a:rPr lang="en-US" dirty="0" smtClean="0"/>
              <a:t>30 </a:t>
            </a:r>
            <a:r>
              <a:rPr lang="en-US" dirty="0"/>
              <a:t>degree </a:t>
            </a:r>
            <a:r>
              <a:rPr lang="en-US" dirty="0" smtClean="0"/>
              <a:t>angle</a:t>
            </a:r>
          </a:p>
          <a:p>
            <a:pPr>
              <a:buFont typeface="Wingdings" panose="05000000000000000000" pitchFamily="2" charset="2"/>
              <a:buChar char="Ø"/>
            </a:pPr>
            <a:r>
              <a:rPr lang="en-US" dirty="0"/>
              <a:t>Supply </a:t>
            </a:r>
            <a:r>
              <a:rPr lang="en-US" dirty="0" smtClean="0"/>
              <a:t>voltage: </a:t>
            </a:r>
            <a:r>
              <a:rPr lang="en-US" dirty="0"/>
              <a:t>5 v </a:t>
            </a:r>
            <a:endParaRPr lang="en-US" dirty="0" smtClean="0"/>
          </a:p>
          <a:p>
            <a:pPr>
              <a:buFont typeface="Wingdings" panose="05000000000000000000" pitchFamily="2" charset="2"/>
              <a:buChar char="Ø"/>
            </a:pPr>
            <a:r>
              <a:rPr lang="en-US" dirty="0" smtClean="0"/>
              <a:t>Ultrasonic Frequency: </a:t>
            </a:r>
            <a:r>
              <a:rPr lang="en-US" dirty="0"/>
              <a:t>40k </a:t>
            </a:r>
            <a:r>
              <a:rPr lang="en-US" dirty="0" smtClean="0"/>
              <a:t>Hz</a:t>
            </a:r>
          </a:p>
          <a:p>
            <a:pPr>
              <a:buFont typeface="Wingdings" panose="05000000000000000000" pitchFamily="2" charset="2"/>
              <a:buChar char="Ø"/>
            </a:pPr>
            <a:r>
              <a:rPr lang="en-US" dirty="0" smtClean="0"/>
              <a:t>Trigger </a:t>
            </a:r>
            <a:r>
              <a:rPr lang="en-US" dirty="0"/>
              <a:t>Pulse Width </a:t>
            </a:r>
            <a:r>
              <a:rPr lang="en-US" dirty="0" smtClean="0"/>
              <a:t>:10 </a:t>
            </a:r>
            <a:r>
              <a:rPr lang="el-GR" dirty="0"/>
              <a:t>μ</a:t>
            </a:r>
            <a:r>
              <a:rPr lang="en-US" dirty="0" smtClean="0"/>
              <a: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 y="2209800"/>
            <a:ext cx="2742045" cy="1809750"/>
          </a:xfrm>
          <a:prstGeom prst="rect">
            <a:avLst/>
          </a:prstGeom>
        </p:spPr>
      </p:pic>
    </p:spTree>
    <p:extLst>
      <p:ext uri="{BB962C8B-B14F-4D97-AF65-F5344CB8AC3E}">
        <p14:creationId xmlns:p14="http://schemas.microsoft.com/office/powerpoint/2010/main" val="457774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normAutofit/>
          </a:bodyPr>
          <a:lstStyle/>
          <a:p>
            <a:r>
              <a:rPr lang="en-US" u="sng" dirty="0" smtClean="0"/>
              <a:t>LDR</a:t>
            </a:r>
            <a:endParaRPr lang="en-US" u="sng" dirty="0"/>
          </a:p>
        </p:txBody>
      </p:sp>
      <p:sp>
        <p:nvSpPr>
          <p:cNvPr id="3" name="Content Placeholder 2"/>
          <p:cNvSpPr>
            <a:spLocks noGrp="1"/>
          </p:cNvSpPr>
          <p:nvPr>
            <p:ph idx="1"/>
          </p:nvPr>
        </p:nvSpPr>
        <p:spPr>
          <a:xfrm>
            <a:off x="3322173" y="1130105"/>
            <a:ext cx="6096000" cy="5194496"/>
          </a:xfrm>
        </p:spPr>
        <p:txBody>
          <a:bodyPr>
            <a:normAutofit/>
          </a:bodyPr>
          <a:lstStyle/>
          <a:p>
            <a:pPr fontAlgn="t">
              <a:buFont typeface="Wingdings" panose="05000000000000000000" pitchFamily="2" charset="2"/>
              <a:buChar char="Ø"/>
            </a:pPr>
            <a:r>
              <a:rPr lang="en-US" dirty="0"/>
              <a:t>Max power </a:t>
            </a:r>
            <a:r>
              <a:rPr lang="en-US" dirty="0" smtClean="0"/>
              <a:t>dissipation: 200mW</a:t>
            </a:r>
            <a:endParaRPr lang="en-US" dirty="0"/>
          </a:p>
          <a:p>
            <a:pPr fontAlgn="t">
              <a:buFont typeface="Wingdings" panose="05000000000000000000" pitchFamily="2" charset="2"/>
              <a:buChar char="Ø"/>
            </a:pPr>
            <a:r>
              <a:rPr lang="en-US" dirty="0" smtClean="0"/>
              <a:t>Peak wavelength: 600nm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 y="934563"/>
            <a:ext cx="2886075" cy="2093274"/>
          </a:xfrm>
          <a:prstGeom prst="rect">
            <a:avLst/>
          </a:prstGeom>
        </p:spPr>
      </p:pic>
      <p:sp>
        <p:nvSpPr>
          <p:cNvPr id="5" name="TextBox 4"/>
          <p:cNvSpPr txBox="1"/>
          <p:nvPr/>
        </p:nvSpPr>
        <p:spPr>
          <a:xfrm>
            <a:off x="4038600" y="3200400"/>
            <a:ext cx="3666618" cy="769441"/>
          </a:xfrm>
          <a:prstGeom prst="rect">
            <a:avLst/>
          </a:prstGeom>
          <a:noFill/>
        </p:spPr>
        <p:txBody>
          <a:bodyPr wrap="square" rtlCol="0">
            <a:spAutoFit/>
          </a:bodyPr>
          <a:lstStyle/>
          <a:p>
            <a:r>
              <a:rPr lang="en-US" sz="4400" u="sng" dirty="0">
                <a:latin typeface="+mj-lt"/>
              </a:rPr>
              <a:t>LED</a:t>
            </a:r>
            <a:endParaRPr lang="en-US" sz="4400" dirty="0">
              <a:latin typeface="+mj-lt"/>
            </a:endParaRPr>
          </a:p>
        </p:txBody>
      </p:sp>
      <p:pic>
        <p:nvPicPr>
          <p:cNvPr id="6" name="Picture 5"/>
          <p:cNvPicPr>
            <a:picLocks noChangeAspect="1"/>
          </p:cNvPicPr>
          <p:nvPr/>
        </p:nvPicPr>
        <p:blipFill>
          <a:blip r:embed="rId3"/>
          <a:stretch>
            <a:fillRect/>
          </a:stretch>
        </p:blipFill>
        <p:spPr>
          <a:xfrm>
            <a:off x="533400" y="4170837"/>
            <a:ext cx="6334293" cy="52734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4042321"/>
            <a:ext cx="2209800" cy="2209800"/>
          </a:xfrm>
          <a:prstGeom prst="rect">
            <a:avLst/>
          </a:prstGeom>
        </p:spPr>
      </p:pic>
    </p:spTree>
    <p:extLst>
      <p:ext uri="{BB962C8B-B14F-4D97-AF65-F5344CB8AC3E}">
        <p14:creationId xmlns:p14="http://schemas.microsoft.com/office/powerpoint/2010/main" val="394846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normAutofit/>
          </a:bodyPr>
          <a:lstStyle/>
          <a:p>
            <a:r>
              <a:rPr lang="en-US" u="sng" dirty="0" smtClean="0"/>
              <a:t>LM-35</a:t>
            </a:r>
            <a:endParaRPr lang="en-US" u="sng" dirty="0"/>
          </a:p>
        </p:txBody>
      </p:sp>
      <p:sp>
        <p:nvSpPr>
          <p:cNvPr id="3" name="Content Placeholder 2"/>
          <p:cNvSpPr>
            <a:spLocks noGrp="1"/>
          </p:cNvSpPr>
          <p:nvPr>
            <p:ph idx="1"/>
          </p:nvPr>
        </p:nvSpPr>
        <p:spPr>
          <a:xfrm>
            <a:off x="3026898" y="1981200"/>
            <a:ext cx="6096000" cy="5194496"/>
          </a:xfrm>
        </p:spPr>
        <p:txBody>
          <a:bodyPr>
            <a:normAutofit/>
          </a:bodyPr>
          <a:lstStyle/>
          <a:p>
            <a:pPr fontAlgn="t">
              <a:buFont typeface="Wingdings" panose="05000000000000000000" pitchFamily="2" charset="2"/>
              <a:buChar char="Ø"/>
            </a:pPr>
            <a:r>
              <a:rPr lang="en-US" dirty="0" smtClean="0"/>
              <a:t>Measure </a:t>
            </a:r>
            <a:r>
              <a:rPr lang="en-US" dirty="0"/>
              <a:t>temperature ranging from -55°C to 150°C </a:t>
            </a:r>
            <a:endParaRPr lang="en-US" dirty="0" smtClean="0"/>
          </a:p>
          <a:p>
            <a:pPr fontAlgn="t">
              <a:buFont typeface="Wingdings" panose="05000000000000000000" pitchFamily="2" charset="2"/>
              <a:buChar char="Ø"/>
            </a:pPr>
            <a:r>
              <a:rPr lang="en-US" dirty="0" smtClean="0"/>
              <a:t>Voltage</a:t>
            </a:r>
            <a:r>
              <a:rPr lang="en-US" dirty="0"/>
              <a:t>: </a:t>
            </a:r>
            <a:r>
              <a:rPr lang="en-US" dirty="0" smtClean="0"/>
              <a:t>5V</a:t>
            </a:r>
          </a:p>
          <a:p>
            <a:pPr fontAlgn="t">
              <a:buFont typeface="Wingdings" panose="05000000000000000000" pitchFamily="2" charset="2"/>
              <a:buChar char="Ø"/>
            </a:pPr>
            <a:r>
              <a:rPr lang="en-US" dirty="0"/>
              <a:t>±0.5°C  Accuracy </a:t>
            </a:r>
          </a:p>
          <a:p>
            <a:pPr marL="0" indent="0" fontAlgn="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23" y="1676400"/>
            <a:ext cx="2847975" cy="3619500"/>
          </a:xfrm>
          <a:prstGeom prst="rect">
            <a:avLst/>
          </a:prstGeom>
        </p:spPr>
      </p:pic>
    </p:spTree>
    <p:extLst>
      <p:ext uri="{BB962C8B-B14F-4D97-AF65-F5344CB8AC3E}">
        <p14:creationId xmlns:p14="http://schemas.microsoft.com/office/powerpoint/2010/main" val="141169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SOFTWARE COMPONENTS</a:t>
            </a:r>
            <a:endParaRPr lang="en-US" u="sng" dirty="0"/>
          </a:p>
        </p:txBody>
      </p:sp>
      <p:sp>
        <p:nvSpPr>
          <p:cNvPr id="3" name="Content Placeholder 2"/>
          <p:cNvSpPr>
            <a:spLocks noGrp="1"/>
          </p:cNvSpPr>
          <p:nvPr>
            <p:ph idx="1"/>
          </p:nvPr>
        </p:nvSpPr>
        <p:spPr>
          <a:xfrm>
            <a:off x="431549" y="1130105"/>
            <a:ext cx="8229600" cy="5257800"/>
          </a:xfrm>
        </p:spPr>
        <p:txBody>
          <a:bodyPr>
            <a:normAutofit/>
          </a:bodyPr>
          <a:lstStyle/>
          <a:p>
            <a:pPr>
              <a:buFont typeface="Wingdings" panose="05000000000000000000" pitchFamily="2" charset="2"/>
              <a:buChar char="ü"/>
            </a:pPr>
            <a:r>
              <a:rPr lang="en-US" dirty="0" err="1" smtClean="0"/>
              <a:t>MPlab</a:t>
            </a:r>
            <a:r>
              <a:rPr lang="en-US" dirty="0" smtClean="0"/>
              <a:t> IDE platform</a:t>
            </a:r>
          </a:p>
          <a:p>
            <a:pPr>
              <a:buFont typeface="Wingdings" panose="05000000000000000000" pitchFamily="2" charset="2"/>
              <a:buChar char="ü"/>
            </a:pPr>
            <a:endParaRPr lang="en-US" dirty="0" smtClean="0"/>
          </a:p>
          <a:p>
            <a:pPr marL="0" indent="0">
              <a:buNone/>
            </a:pPr>
            <a:endParaRPr lang="en-US" dirty="0" smtClean="0"/>
          </a:p>
          <a:p>
            <a:pPr>
              <a:buFont typeface="Wingdings" panose="05000000000000000000" pitchFamily="2" charset="2"/>
              <a:buChar char="ü"/>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49" y="1666451"/>
            <a:ext cx="7574000" cy="4721454"/>
          </a:xfrm>
          <a:prstGeom prst="rect">
            <a:avLst/>
          </a:prstGeom>
        </p:spPr>
      </p:pic>
    </p:spTree>
    <p:extLst>
      <p:ext uri="{BB962C8B-B14F-4D97-AF65-F5344CB8AC3E}">
        <p14:creationId xmlns:p14="http://schemas.microsoft.com/office/powerpoint/2010/main" val="1357124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RESULT</a:t>
            </a:r>
            <a:endParaRPr lang="en-US" u="sng" dirty="0"/>
          </a:p>
        </p:txBody>
      </p:sp>
      <p:pic>
        <p:nvPicPr>
          <p:cNvPr id="4" name="Picture 3"/>
          <p:cNvPicPr/>
          <p:nvPr/>
        </p:nvPicPr>
        <p:blipFill>
          <a:blip r:embed="rId2" cstate="print">
            <a:extLst>
              <a:ext uri="{28A0092B-C50C-407E-A947-70E740481C1C}">
                <a14:useLocalDpi xmlns:a14="http://schemas.microsoft.com/office/drawing/2010/main" val="0"/>
              </a:ext>
            </a:extLst>
          </a:blip>
          <a:srcRect t="10706" r="18965" b="10424"/>
          <a:stretch>
            <a:fillRect/>
          </a:stretch>
        </p:blipFill>
        <p:spPr bwMode="auto">
          <a:xfrm>
            <a:off x="838200" y="1295400"/>
            <a:ext cx="7315200" cy="47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100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ADVANTAGES</a:t>
            </a:r>
            <a:endParaRPr lang="en-US" u="sng" dirty="0"/>
          </a:p>
        </p:txBody>
      </p:sp>
      <p:sp>
        <p:nvSpPr>
          <p:cNvPr id="3" name="Content Placeholder 2"/>
          <p:cNvSpPr>
            <a:spLocks noGrp="1"/>
          </p:cNvSpPr>
          <p:nvPr>
            <p:ph idx="1"/>
          </p:nvPr>
        </p:nvSpPr>
        <p:spPr>
          <a:xfrm>
            <a:off x="457200" y="1600200"/>
            <a:ext cx="8229600" cy="5257800"/>
          </a:xfrm>
        </p:spPr>
        <p:txBody>
          <a:bodyPr>
            <a:normAutofit/>
          </a:bodyPr>
          <a:lstStyle/>
          <a:p>
            <a:pPr fontAlgn="base">
              <a:buFont typeface="Wingdings" panose="05000000000000000000" pitchFamily="2" charset="2"/>
              <a:buChar char="Ø"/>
            </a:pPr>
            <a:r>
              <a:rPr lang="en-US" dirty="0"/>
              <a:t>A reduction </a:t>
            </a:r>
            <a:r>
              <a:rPr lang="en-US" dirty="0" smtClean="0"/>
              <a:t>in manpower</a:t>
            </a:r>
            <a:r>
              <a:rPr lang="en-US" dirty="0"/>
              <a:t>, emissions, fuel use and </a:t>
            </a:r>
            <a:r>
              <a:rPr lang="en-US" dirty="0" smtClean="0"/>
              <a:t>traffic.</a:t>
            </a:r>
            <a:endParaRPr lang="en-US" dirty="0"/>
          </a:p>
          <a:p>
            <a:pPr fontAlgn="base">
              <a:buFont typeface="Wingdings" panose="05000000000000000000" pitchFamily="2" charset="2"/>
              <a:buChar char="Ø"/>
            </a:pPr>
            <a:r>
              <a:rPr lang="en-US" dirty="0" smtClean="0"/>
              <a:t>Minimize </a:t>
            </a:r>
            <a:r>
              <a:rPr lang="en-US" dirty="0"/>
              <a:t>the number of waste bins </a:t>
            </a:r>
            <a:r>
              <a:rPr lang="en-US" dirty="0" smtClean="0"/>
              <a:t>needed.</a:t>
            </a:r>
            <a:endParaRPr lang="en-US" dirty="0"/>
          </a:p>
          <a:p>
            <a:pPr fontAlgn="base">
              <a:buFont typeface="Wingdings" panose="05000000000000000000" pitchFamily="2" charset="2"/>
              <a:buChar char="Ø"/>
            </a:pPr>
            <a:r>
              <a:rPr lang="en-US" dirty="0" smtClean="0"/>
              <a:t>Improved environment (no overflowing bins and less unpleasant smell).</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964986" y="4038600"/>
            <a:ext cx="2675691" cy="2632793"/>
          </a:xfrm>
          <a:prstGeom prst="rect">
            <a:avLst/>
          </a:prstGeom>
        </p:spPr>
      </p:pic>
    </p:spTree>
    <p:extLst>
      <p:ext uri="{BB962C8B-B14F-4D97-AF65-F5344CB8AC3E}">
        <p14:creationId xmlns:p14="http://schemas.microsoft.com/office/powerpoint/2010/main" val="315260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APPLICATIONS</a:t>
            </a:r>
            <a:endParaRPr lang="en-US" u="sng" dirty="0"/>
          </a:p>
        </p:txBody>
      </p:sp>
      <p:sp>
        <p:nvSpPr>
          <p:cNvPr id="3" name="Content Placeholder 2"/>
          <p:cNvSpPr>
            <a:spLocks noGrp="1"/>
          </p:cNvSpPr>
          <p:nvPr>
            <p:ph idx="1"/>
          </p:nvPr>
        </p:nvSpPr>
        <p:spPr>
          <a:xfrm>
            <a:off x="457200" y="1600200"/>
            <a:ext cx="8229600" cy="5257800"/>
          </a:xfrm>
        </p:spPr>
        <p:txBody>
          <a:bodyPr>
            <a:normAutofit/>
          </a:bodyPr>
          <a:lstStyle/>
          <a:p>
            <a:pPr fontAlgn="base">
              <a:buFont typeface="Wingdings" panose="05000000000000000000" pitchFamily="2" charset="2"/>
              <a:buChar char="Ø"/>
            </a:pPr>
            <a:r>
              <a:rPr lang="en-US" dirty="0" smtClean="0"/>
              <a:t>Real time based cleaning of our cities.</a:t>
            </a:r>
            <a:endParaRPr lang="en-US" dirty="0"/>
          </a:p>
          <a:p>
            <a:pPr fontAlgn="base">
              <a:buFont typeface="Wingdings" panose="05000000000000000000" pitchFamily="2" charset="2"/>
              <a:buChar char="Ø"/>
            </a:pPr>
            <a:r>
              <a:rPr lang="en-US" dirty="0" smtClean="0"/>
              <a:t>Empowered </a:t>
            </a:r>
            <a:r>
              <a:rPr lang="en-US" dirty="0" err="1"/>
              <a:t>Swachh</a:t>
            </a:r>
            <a:r>
              <a:rPr lang="en-US" dirty="0"/>
              <a:t> </a:t>
            </a:r>
            <a:r>
              <a:rPr lang="en-US" dirty="0" smtClean="0"/>
              <a:t>Bharat Mission.</a:t>
            </a:r>
          </a:p>
          <a:p>
            <a:pPr fontAlgn="base">
              <a:buFont typeface="Wingdings" panose="05000000000000000000" pitchFamily="2" charset="2"/>
              <a:buChar char="Ø"/>
            </a:pPr>
            <a:r>
              <a:rPr lang="en-US" dirty="0" smtClean="0"/>
              <a:t>Used in public areas like bus stands, railways stations, etc…</a:t>
            </a:r>
          </a:p>
          <a:p>
            <a:pPr fontAlgn="base">
              <a:buFont typeface="Wingdings" panose="05000000000000000000" pitchFamily="2" charset="2"/>
              <a:buChar char="Ø"/>
            </a:pPr>
            <a:r>
              <a:rPr lang="en-US" dirty="0" smtClean="0"/>
              <a:t>Used in industries to deliver waste at proper timing.</a:t>
            </a:r>
            <a:endParaRPr lang="en-US" dirty="0"/>
          </a:p>
          <a:p>
            <a:pPr fontAlgn="base">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65115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FUTURE SCOPE</a:t>
            </a:r>
            <a:endParaRPr lang="en-US" u="sng" dirty="0"/>
          </a:p>
        </p:txBody>
      </p:sp>
      <p:sp>
        <p:nvSpPr>
          <p:cNvPr id="3" name="Content Placeholder 2"/>
          <p:cNvSpPr>
            <a:spLocks noGrp="1"/>
          </p:cNvSpPr>
          <p:nvPr>
            <p:ph idx="1"/>
          </p:nvPr>
        </p:nvSpPr>
        <p:spPr>
          <a:xfrm>
            <a:off x="609600" y="1828800"/>
            <a:ext cx="7924800" cy="4419600"/>
          </a:xfrm>
        </p:spPr>
        <p:txBody>
          <a:bodyPr>
            <a:normAutofit/>
          </a:bodyPr>
          <a:lstStyle/>
          <a:p>
            <a:pPr marL="0" indent="0" algn="just" fontAlgn="base">
              <a:buNone/>
            </a:pPr>
            <a:r>
              <a:rPr lang="en-US" dirty="0"/>
              <a:t>	The system will develop the recycling (burning process for converting the waste into heat energy i.e., power generator or fertilizer) the wastage of the dust within the unit.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498" y="4267200"/>
            <a:ext cx="6400800" cy="2438400"/>
          </a:xfrm>
          <a:prstGeom prst="rect">
            <a:avLst/>
          </a:prstGeom>
        </p:spPr>
      </p:pic>
    </p:spTree>
    <p:extLst>
      <p:ext uri="{BB962C8B-B14F-4D97-AF65-F5344CB8AC3E}">
        <p14:creationId xmlns:p14="http://schemas.microsoft.com/office/powerpoint/2010/main" val="2843856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CONCULSION</a:t>
            </a:r>
            <a:endParaRPr lang="en-US" u="sng" dirty="0"/>
          </a:p>
        </p:txBody>
      </p:sp>
      <p:sp>
        <p:nvSpPr>
          <p:cNvPr id="3" name="Content Placeholder 2"/>
          <p:cNvSpPr>
            <a:spLocks noGrp="1"/>
          </p:cNvSpPr>
          <p:nvPr>
            <p:ph idx="1"/>
          </p:nvPr>
        </p:nvSpPr>
        <p:spPr>
          <a:xfrm>
            <a:off x="457200" y="1600200"/>
            <a:ext cx="7924800" cy="4419600"/>
          </a:xfrm>
        </p:spPr>
        <p:txBody>
          <a:bodyPr>
            <a:normAutofit fontScale="92500" lnSpcReduction="10000"/>
          </a:bodyPr>
          <a:lstStyle/>
          <a:p>
            <a:pPr marL="0" indent="0" algn="just" fontAlgn="base">
              <a:buNone/>
            </a:pPr>
            <a:r>
              <a:rPr lang="en-US" dirty="0" smtClean="0"/>
              <a:t>	The </a:t>
            </a:r>
            <a:r>
              <a:rPr lang="en-US" dirty="0"/>
              <a:t>proposed system uses a more powerful and efficient microcontroller and the data is uploaded to the </a:t>
            </a:r>
            <a:r>
              <a:rPr lang="en-US" dirty="0" smtClean="0"/>
              <a:t>database only </a:t>
            </a:r>
            <a:r>
              <a:rPr lang="en-US" dirty="0"/>
              <a:t>when leftover space and garbage weight in the garbage container cross thresholds. The collected data is stored in the cloud and can be used for predicting the waste generation. The automated execution of commands and triggering helps in providing exact values of the garbage levels resulting in efficient garbage collection and monitor. </a:t>
            </a:r>
            <a:endParaRPr lang="en-US" dirty="0" smtClean="0"/>
          </a:p>
          <a:p>
            <a:pPr algn="just">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9997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OBJECTIVE</a:t>
            </a:r>
            <a:endParaRPr lang="en-US" u="sng" dirty="0"/>
          </a:p>
        </p:txBody>
      </p:sp>
      <p:sp>
        <p:nvSpPr>
          <p:cNvPr id="3" name="Content Placeholder 2"/>
          <p:cNvSpPr>
            <a:spLocks noGrp="1"/>
          </p:cNvSpPr>
          <p:nvPr>
            <p:ph idx="1"/>
          </p:nvPr>
        </p:nvSpPr>
        <p:spPr>
          <a:xfrm>
            <a:off x="457200" y="1130105"/>
            <a:ext cx="8208498" cy="4813495"/>
          </a:xfrm>
        </p:spPr>
        <p:txBody>
          <a:bodyPr>
            <a:normAutofit/>
          </a:bodyPr>
          <a:lstStyle/>
          <a:p>
            <a:pPr marL="0" indent="0" algn="just">
              <a:buNone/>
            </a:pPr>
            <a:endParaRPr lang="en-US" sz="2800" dirty="0" smtClean="0"/>
          </a:p>
          <a:p>
            <a:pPr algn="just">
              <a:buFont typeface="Wingdings" panose="05000000000000000000" pitchFamily="2" charset="2"/>
              <a:buChar char="Ø"/>
            </a:pPr>
            <a:r>
              <a:rPr lang="en-US" sz="2800" dirty="0" smtClean="0"/>
              <a:t>       To </a:t>
            </a:r>
            <a:r>
              <a:rPr lang="en-US" sz="2800" dirty="0"/>
              <a:t>design a “Smart Dustbin” which is </a:t>
            </a:r>
            <a:r>
              <a:rPr lang="en-US" sz="2800" dirty="0" smtClean="0"/>
              <a:t>a </a:t>
            </a:r>
            <a:r>
              <a:rPr lang="en-US" sz="2800" dirty="0" err="1" smtClean="0"/>
              <a:t>wifi</a:t>
            </a:r>
            <a:r>
              <a:rPr lang="en-US" sz="2800" dirty="0" smtClean="0"/>
              <a:t> </a:t>
            </a:r>
            <a:r>
              <a:rPr lang="en-US" sz="2800" dirty="0"/>
              <a:t>enabled bin which automatically detects the garbage level and sends message to respective municipal authorities updating the status of the bin</a:t>
            </a:r>
            <a:r>
              <a:rPr lang="en-US" sz="2800" dirty="0" smtClean="0"/>
              <a:t>.</a:t>
            </a:r>
          </a:p>
          <a:p>
            <a:pPr algn="just">
              <a:buFont typeface="Wingdings" panose="05000000000000000000" pitchFamily="2" charset="2"/>
              <a:buChar char="Ø"/>
            </a:pPr>
            <a:r>
              <a:rPr lang="en-US" sz="2800" dirty="0" smtClean="0"/>
              <a:t>       The </a:t>
            </a:r>
            <a:r>
              <a:rPr lang="en-US" sz="2800" dirty="0"/>
              <a:t>salient feature of this method is to build a clean environment and to empower the “SWACHH BHARATH” Mission</a:t>
            </a:r>
            <a:r>
              <a:rPr lang="en-US" sz="2800" dirty="0" smtClean="0"/>
              <a:t>. </a:t>
            </a:r>
            <a:endParaRPr lang="en-US" sz="2800" dirty="0"/>
          </a:p>
        </p:txBody>
      </p:sp>
      <p:pic>
        <p:nvPicPr>
          <p:cNvPr id="4" name="Picture 3"/>
          <p:cNvPicPr>
            <a:picLocks noChangeAspect="1"/>
          </p:cNvPicPr>
          <p:nvPr/>
        </p:nvPicPr>
        <p:blipFill>
          <a:blip r:embed="rId2"/>
          <a:stretch>
            <a:fillRect/>
          </a:stretch>
        </p:blipFill>
        <p:spPr>
          <a:xfrm>
            <a:off x="6858000" y="4800600"/>
            <a:ext cx="2057400" cy="1881609"/>
          </a:xfrm>
          <a:prstGeom prst="rect">
            <a:avLst/>
          </a:prstGeom>
        </p:spPr>
      </p:pic>
    </p:spTree>
    <p:extLst>
      <p:ext uri="{BB962C8B-B14F-4D97-AF65-F5344CB8AC3E}">
        <p14:creationId xmlns:p14="http://schemas.microsoft.com/office/powerpoint/2010/main" val="1202918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229600" cy="1143000"/>
          </a:xfrm>
        </p:spPr>
        <p:txBody>
          <a:bodyPr/>
          <a:lstStyle/>
          <a:p>
            <a:r>
              <a:rPr lang="en-US" u="sng" dirty="0" smtClean="0"/>
              <a:t>ANY QUERIES</a:t>
            </a:r>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02165"/>
            <a:ext cx="9144000" cy="5433934"/>
          </a:xfrm>
          <a:prstGeom prst="rect">
            <a:avLst/>
          </a:prstGeom>
        </p:spPr>
      </p:pic>
    </p:spTree>
    <p:extLst>
      <p:ext uri="{BB962C8B-B14F-4D97-AF65-F5344CB8AC3E}">
        <p14:creationId xmlns:p14="http://schemas.microsoft.com/office/powerpoint/2010/main" val="2676465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114800"/>
            <a:ext cx="2539682" cy="253968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9434"/>
            <a:ext cx="3962400" cy="3962400"/>
          </a:xfrm>
          <a:prstGeom prst="rect">
            <a:avLst/>
          </a:prstGeom>
        </p:spPr>
      </p:pic>
    </p:spTree>
    <p:extLst>
      <p:ext uri="{BB962C8B-B14F-4D97-AF65-F5344CB8AC3E}">
        <p14:creationId xmlns:p14="http://schemas.microsoft.com/office/powerpoint/2010/main" val="271605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ABSTRACT</a:t>
            </a:r>
            <a:endParaRPr lang="en-US" u="sng" dirty="0"/>
          </a:p>
        </p:txBody>
      </p:sp>
      <p:sp>
        <p:nvSpPr>
          <p:cNvPr id="3" name="Content Placeholder 2"/>
          <p:cNvSpPr>
            <a:spLocks noGrp="1"/>
          </p:cNvSpPr>
          <p:nvPr>
            <p:ph idx="1"/>
          </p:nvPr>
        </p:nvSpPr>
        <p:spPr>
          <a:xfrm>
            <a:off x="457200" y="1130105"/>
            <a:ext cx="8208498" cy="4813495"/>
          </a:xfrm>
        </p:spPr>
        <p:txBody>
          <a:bodyPr>
            <a:normAutofit lnSpcReduction="10000"/>
          </a:bodyPr>
          <a:lstStyle/>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	</a:t>
            </a:r>
            <a:r>
              <a:rPr lang="en-US" sz="2800" dirty="0" smtClean="0">
                <a:latin typeface="+mj-lt"/>
                <a:cs typeface="Times New Roman" panose="02020603050405020304" pitchFamily="18" charset="0"/>
              </a:rPr>
              <a:t>In </a:t>
            </a:r>
            <a:r>
              <a:rPr lang="en-US" sz="2800" dirty="0">
                <a:latin typeface="+mj-lt"/>
                <a:cs typeface="Times New Roman" panose="02020603050405020304" pitchFamily="18" charset="0"/>
              </a:rPr>
              <a:t>this system, smart bin is built </a:t>
            </a:r>
            <a:r>
              <a:rPr lang="en-US" sz="2800" dirty="0" smtClean="0">
                <a:latin typeface="+mj-lt"/>
                <a:cs typeface="Times New Roman" panose="02020603050405020304" pitchFamily="18" charset="0"/>
              </a:rPr>
              <a:t>with a pic microcontroller, which </a:t>
            </a:r>
            <a:r>
              <a:rPr lang="en-US" sz="2800" dirty="0">
                <a:latin typeface="+mj-lt"/>
                <a:cs typeface="Times New Roman" panose="02020603050405020304" pitchFamily="18" charset="0"/>
              </a:rPr>
              <a:t>is interfaced </a:t>
            </a:r>
            <a:r>
              <a:rPr lang="en-US" sz="2800" dirty="0" smtClean="0">
                <a:latin typeface="+mj-lt"/>
                <a:cs typeface="Times New Roman" panose="02020603050405020304" pitchFamily="18" charset="0"/>
              </a:rPr>
              <a:t>with </a:t>
            </a:r>
            <a:r>
              <a:rPr lang="en-US" sz="2800" dirty="0" err="1">
                <a:latin typeface="+mj-lt"/>
                <a:cs typeface="Times New Roman" panose="02020603050405020304" pitchFamily="18" charset="0"/>
              </a:rPr>
              <a:t>wifi</a:t>
            </a:r>
            <a:r>
              <a:rPr lang="en-US" sz="2800" dirty="0">
                <a:latin typeface="+mj-lt"/>
                <a:cs typeface="Times New Roman" panose="02020603050405020304" pitchFamily="18" charset="0"/>
              </a:rPr>
              <a:t> module and sensor network (</a:t>
            </a:r>
            <a:r>
              <a:rPr lang="en-US" sz="2800" dirty="0" smtClean="0">
                <a:latin typeface="+mj-lt"/>
                <a:cs typeface="Times New Roman" panose="02020603050405020304" pitchFamily="18" charset="0"/>
              </a:rPr>
              <a:t>Ultrasonic,MQ6,LM-35,LDR), Once </a:t>
            </a:r>
            <a:r>
              <a:rPr lang="en-US" sz="2800" dirty="0">
                <a:latin typeface="+mj-lt"/>
                <a:cs typeface="Times New Roman" panose="02020603050405020304" pitchFamily="18" charset="0"/>
              </a:rPr>
              <a:t>the garbage reaches the threshold level sensor will trigger the Microcontroller. </a:t>
            </a:r>
            <a:r>
              <a:rPr lang="en-US" sz="2800" dirty="0" smtClean="0">
                <a:latin typeface="+mj-lt"/>
                <a:cs typeface="Times New Roman" panose="02020603050405020304" pitchFamily="18" charset="0"/>
              </a:rPr>
              <a:t>This </a:t>
            </a:r>
            <a:r>
              <a:rPr lang="en-US" sz="2800" dirty="0">
                <a:latin typeface="+mj-lt"/>
                <a:cs typeface="Times New Roman" panose="02020603050405020304" pitchFamily="18" charset="0"/>
              </a:rPr>
              <a:t>system also includes GAS sensor (MQ6) for measuring the various gas level from dust bin as well as environment. </a:t>
            </a:r>
            <a:r>
              <a:rPr lang="en-US" sz="2800" dirty="0" smtClean="0">
                <a:latin typeface="+mj-lt"/>
                <a:cs typeface="Times New Roman" panose="02020603050405020304" pitchFamily="18" charset="0"/>
              </a:rPr>
              <a:t>Once </a:t>
            </a:r>
            <a:r>
              <a:rPr lang="en-US" sz="2800" dirty="0">
                <a:latin typeface="+mj-lt"/>
                <a:cs typeface="Times New Roman" panose="02020603050405020304" pitchFamily="18" charset="0"/>
              </a:rPr>
              <a:t>these smart bins are </a:t>
            </a:r>
            <a:r>
              <a:rPr lang="en-US" sz="2800" dirty="0" smtClean="0">
                <a:latin typeface="+mj-lt"/>
                <a:cs typeface="Times New Roman" panose="02020603050405020304" pitchFamily="18" charset="0"/>
              </a:rPr>
              <a:t>implemented </a:t>
            </a:r>
            <a:r>
              <a:rPr lang="en-US" sz="2800" dirty="0">
                <a:latin typeface="+mj-lt"/>
                <a:cs typeface="Times New Roman" panose="02020603050405020304" pitchFamily="18" charset="0"/>
              </a:rPr>
              <a:t>by replacing our traditional </a:t>
            </a:r>
            <a:r>
              <a:rPr lang="en-US" sz="2800" dirty="0" smtClean="0">
                <a:latin typeface="+mj-lt"/>
                <a:cs typeface="Times New Roman" panose="02020603050405020304" pitchFamily="18" charset="0"/>
              </a:rPr>
              <a:t>bins that </a:t>
            </a:r>
            <a:r>
              <a:rPr lang="en-US" sz="2800" dirty="0">
                <a:latin typeface="+mj-lt"/>
                <a:cs typeface="Times New Roman" panose="02020603050405020304" pitchFamily="18" charset="0"/>
              </a:rPr>
              <a:t>present today, </a:t>
            </a:r>
            <a:r>
              <a:rPr lang="en-US" sz="2800" dirty="0" smtClean="0">
                <a:latin typeface="+mj-lt"/>
                <a:cs typeface="Times New Roman" panose="02020603050405020304" pitchFamily="18" charset="0"/>
              </a:rPr>
              <a:t>we had an opportunity to bring clean environment from lumping </a:t>
            </a:r>
            <a:r>
              <a:rPr lang="en-US" sz="2800" dirty="0">
                <a:latin typeface="+mj-lt"/>
                <a:cs typeface="Times New Roman" panose="02020603050405020304" pitchFamily="18" charset="0"/>
              </a:rPr>
              <a:t>of wastes on roadside.</a:t>
            </a:r>
          </a:p>
        </p:txBody>
      </p:sp>
    </p:spTree>
    <p:extLst>
      <p:ext uri="{BB962C8B-B14F-4D97-AF65-F5344CB8AC3E}">
        <p14:creationId xmlns:p14="http://schemas.microsoft.com/office/powerpoint/2010/main" val="922428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LITERATURE REVIEW</a:t>
            </a:r>
            <a:endParaRPr lang="en-US" u="sng" dirty="0"/>
          </a:p>
        </p:txBody>
      </p:sp>
      <p:sp>
        <p:nvSpPr>
          <p:cNvPr id="3" name="Content Placeholder 2"/>
          <p:cNvSpPr>
            <a:spLocks noGrp="1"/>
          </p:cNvSpPr>
          <p:nvPr>
            <p:ph idx="1"/>
          </p:nvPr>
        </p:nvSpPr>
        <p:spPr>
          <a:xfrm>
            <a:off x="457200" y="1130105"/>
            <a:ext cx="8208498" cy="4813495"/>
          </a:xfrm>
        </p:spPr>
        <p:txBody>
          <a:bodyPr>
            <a:normAutofit/>
          </a:bodyPr>
          <a:lstStyle/>
          <a:p>
            <a:pPr marL="0" indent="0" algn="just">
              <a:buNone/>
            </a:pPr>
            <a:endParaRPr lang="en-US" sz="2800" dirty="0" smtClean="0"/>
          </a:p>
          <a:p>
            <a:pPr algn="just">
              <a:buFont typeface="Wingdings" panose="05000000000000000000" pitchFamily="2" charset="2"/>
              <a:buChar char="Ø"/>
            </a:pPr>
            <a:r>
              <a:rPr lang="en-US" sz="2800" dirty="0" smtClean="0">
                <a:cs typeface="Times New Roman" panose="02020603050405020304" pitchFamily="18" charset="0"/>
              </a:rPr>
              <a:t>An </a:t>
            </a:r>
            <a:r>
              <a:rPr lang="en-US" sz="2800" dirty="0" err="1">
                <a:cs typeface="Times New Roman" panose="02020603050405020304" pitchFamily="18" charset="0"/>
              </a:rPr>
              <a:t>IoT</a:t>
            </a:r>
            <a:r>
              <a:rPr lang="en-US" sz="2800" dirty="0">
                <a:cs typeface="Times New Roman" panose="02020603050405020304" pitchFamily="18" charset="0"/>
              </a:rPr>
              <a:t> based Smart Garbage Alert </a:t>
            </a:r>
            <a:r>
              <a:rPr lang="en-US" sz="2800" dirty="0" smtClean="0">
                <a:cs typeface="Times New Roman" panose="02020603050405020304" pitchFamily="18" charset="0"/>
              </a:rPr>
              <a:t>System.</a:t>
            </a:r>
          </a:p>
          <a:p>
            <a:pPr algn="just">
              <a:buFont typeface="Wingdings" panose="05000000000000000000" pitchFamily="2" charset="2"/>
              <a:buChar char="Ø"/>
            </a:pPr>
            <a:r>
              <a:rPr lang="en-US" sz="2800" dirty="0" smtClean="0"/>
              <a:t>A </a:t>
            </a:r>
            <a:r>
              <a:rPr lang="en-US" sz="2800" dirty="0"/>
              <a:t>low-cost </a:t>
            </a:r>
            <a:r>
              <a:rPr lang="en-US" sz="2800" dirty="0" err="1"/>
              <a:t>IoT</a:t>
            </a:r>
            <a:r>
              <a:rPr lang="en-US" sz="2800" dirty="0"/>
              <a:t> based Environmental Monitoring System</a:t>
            </a:r>
            <a:r>
              <a:rPr lang="en-US" sz="2800" dirty="0" smtClean="0"/>
              <a:t>.</a:t>
            </a:r>
          </a:p>
          <a:p>
            <a:pPr algn="just">
              <a:buFont typeface="Wingdings" panose="05000000000000000000" pitchFamily="2" charset="2"/>
              <a:buChar char="Ø"/>
            </a:pPr>
            <a:r>
              <a:rPr lang="en-US" sz="2800" dirty="0" err="1"/>
              <a:t>IoT</a:t>
            </a:r>
            <a:r>
              <a:rPr lang="en-US" sz="2800" dirty="0"/>
              <a:t> based intelligent garbage monitoring </a:t>
            </a:r>
            <a:r>
              <a:rPr lang="en-US" sz="2800" dirty="0" smtClean="0"/>
              <a:t>system.</a:t>
            </a:r>
          </a:p>
          <a:p>
            <a:pPr algn="just">
              <a:buFont typeface="Wingdings" panose="05000000000000000000" pitchFamily="2" charset="2"/>
              <a:buChar char="Ø"/>
            </a:pPr>
            <a:r>
              <a:rPr lang="en-US" sz="2800" dirty="0" err="1" smtClean="0"/>
              <a:t>IoT</a:t>
            </a:r>
            <a:r>
              <a:rPr lang="en-US" sz="2800" dirty="0" smtClean="0"/>
              <a:t> </a:t>
            </a:r>
            <a:r>
              <a:rPr lang="en-US" sz="2800" dirty="0"/>
              <a:t>garbage monitoring </a:t>
            </a:r>
            <a:r>
              <a:rPr lang="en-US" sz="2800" dirty="0" smtClean="0"/>
              <a:t>system.</a:t>
            </a:r>
          </a:p>
          <a:p>
            <a:pPr algn="just">
              <a:buFont typeface="Wingdings" panose="05000000000000000000" pitchFamily="2" charset="2"/>
              <a:buChar char="Ø"/>
            </a:pPr>
            <a:r>
              <a:rPr lang="en-US" sz="2800" dirty="0"/>
              <a:t>Smart Garbage Monitoring System using Internet of Things (IOT</a:t>
            </a:r>
            <a:r>
              <a:rPr lang="en-US" sz="2800" dirty="0" smtClean="0"/>
              <a:t>).</a:t>
            </a:r>
            <a:endParaRPr lang="en-US" sz="2800" dirty="0">
              <a:cs typeface="Times New Roman" panose="02020603050405020304" pitchFamily="18" charset="0"/>
            </a:endParaRPr>
          </a:p>
        </p:txBody>
      </p:sp>
    </p:spTree>
    <p:extLst>
      <p:ext uri="{BB962C8B-B14F-4D97-AF65-F5344CB8AC3E}">
        <p14:creationId xmlns:p14="http://schemas.microsoft.com/office/powerpoint/2010/main" val="37545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u="sng" dirty="0" smtClean="0"/>
              <a:t>PROPOSED SYSTEM</a:t>
            </a:r>
            <a:endParaRPr lang="en-US" u="sng" dirty="0"/>
          </a:p>
        </p:txBody>
      </p:sp>
      <p:sp>
        <p:nvSpPr>
          <p:cNvPr id="4" name="Content Placeholder 3"/>
          <p:cNvSpPr>
            <a:spLocks noGrp="1"/>
          </p:cNvSpPr>
          <p:nvPr>
            <p:ph idx="1"/>
          </p:nvPr>
        </p:nvSpPr>
        <p:spPr>
          <a:xfrm>
            <a:off x="457200" y="1524000"/>
            <a:ext cx="8229600" cy="4525963"/>
          </a:xfrm>
        </p:spPr>
        <p:txBody>
          <a:bodyPr>
            <a:normAutofit fontScale="77500" lnSpcReduction="20000"/>
          </a:bodyPr>
          <a:lstStyle/>
          <a:p>
            <a:pPr marL="0" indent="0" algn="just">
              <a:lnSpc>
                <a:spcPct val="120000"/>
              </a:lnSpc>
              <a:buNone/>
            </a:pPr>
            <a:r>
              <a:rPr lang="en-US" dirty="0" smtClean="0"/>
              <a:t>	 </a:t>
            </a:r>
            <a:r>
              <a:rPr lang="en-US" dirty="0"/>
              <a:t>In the proposed method, a Sensor node is installed in every Smart-bin with a power supply. The Sensor node senses bin </a:t>
            </a:r>
            <a:r>
              <a:rPr lang="en-US" dirty="0" smtClean="0"/>
              <a:t>fullness, temperature, </a:t>
            </a:r>
            <a:r>
              <a:rPr lang="en-US" dirty="0"/>
              <a:t>air </a:t>
            </a:r>
            <a:r>
              <a:rPr lang="en-US" dirty="0" smtClean="0"/>
              <a:t>quality </a:t>
            </a:r>
            <a:r>
              <a:rPr lang="en-US" dirty="0"/>
              <a:t>readings and s</a:t>
            </a:r>
            <a:r>
              <a:rPr lang="en-US" dirty="0" smtClean="0"/>
              <a:t>ends </a:t>
            </a:r>
            <a:r>
              <a:rPr lang="en-US" dirty="0"/>
              <a:t>statuses by using </a:t>
            </a:r>
            <a:r>
              <a:rPr lang="en-US" dirty="0" err="1"/>
              <a:t>wifi</a:t>
            </a:r>
            <a:r>
              <a:rPr lang="en-US" dirty="0"/>
              <a:t> module, additionally air quality of the area around </a:t>
            </a:r>
            <a:r>
              <a:rPr lang="en-US" dirty="0" smtClean="0"/>
              <a:t>two meters </a:t>
            </a:r>
            <a:r>
              <a:rPr lang="en-US" dirty="0"/>
              <a:t>are measured and </a:t>
            </a:r>
            <a:r>
              <a:rPr lang="en-US" dirty="0" smtClean="0"/>
              <a:t>displayed and </a:t>
            </a:r>
            <a:r>
              <a:rPr lang="en-US" dirty="0"/>
              <a:t>L</a:t>
            </a:r>
            <a:r>
              <a:rPr lang="en-US" dirty="0" smtClean="0"/>
              <a:t>ED setup is fixed around the dustbin to visible at night times, </a:t>
            </a:r>
            <a:r>
              <a:rPr lang="en-US" dirty="0"/>
              <a:t>The following hardware components are fixed to the bin. It can also update the status </a:t>
            </a:r>
            <a:r>
              <a:rPr lang="en-US" dirty="0" smtClean="0"/>
              <a:t>instantly and </a:t>
            </a:r>
            <a:r>
              <a:rPr lang="en-US" dirty="0"/>
              <a:t>sends this information to its nearest corporation office. An effective HTML based webpage is used to get the status in the office.</a:t>
            </a:r>
          </a:p>
        </p:txBody>
      </p:sp>
    </p:spTree>
    <p:extLst>
      <p:ext uri="{BB962C8B-B14F-4D97-AF65-F5344CB8AC3E}">
        <p14:creationId xmlns:p14="http://schemas.microsoft.com/office/powerpoint/2010/main" val="595490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2700"/>
            <a:ext cx="8229600" cy="1143000"/>
          </a:xfrm>
        </p:spPr>
        <p:txBody>
          <a:bodyPr/>
          <a:lstStyle/>
          <a:p>
            <a:r>
              <a:rPr lang="en-US" u="sng" dirty="0" smtClean="0"/>
              <a:t>BLOCK DIAGRAM</a:t>
            </a:r>
            <a:endParaRPr lang="en-US"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000"/>
            <a:ext cx="7488652" cy="3533971"/>
          </a:xfrm>
          <a:prstGeom prst="rect">
            <a:avLst/>
          </a:prstGeom>
        </p:spPr>
      </p:pic>
    </p:spTree>
    <p:extLst>
      <p:ext uri="{BB962C8B-B14F-4D97-AF65-F5344CB8AC3E}">
        <p14:creationId xmlns:p14="http://schemas.microsoft.com/office/powerpoint/2010/main" val="3088363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lstStyle/>
          <a:p>
            <a:r>
              <a:rPr lang="en-US" u="sng" dirty="0" smtClean="0"/>
              <a:t>LIST OF HARDWARE COMPONENTS</a:t>
            </a:r>
            <a:endParaRPr lang="en-US" u="sng" dirty="0"/>
          </a:p>
        </p:txBody>
      </p:sp>
      <p:sp>
        <p:nvSpPr>
          <p:cNvPr id="3" name="Content Placeholder 2"/>
          <p:cNvSpPr>
            <a:spLocks noGrp="1"/>
          </p:cNvSpPr>
          <p:nvPr>
            <p:ph idx="1"/>
          </p:nvPr>
        </p:nvSpPr>
        <p:spPr>
          <a:xfrm>
            <a:off x="457200" y="1600200"/>
            <a:ext cx="8229600" cy="5257800"/>
          </a:xfrm>
        </p:spPr>
        <p:txBody>
          <a:bodyPr>
            <a:normAutofit/>
          </a:bodyPr>
          <a:lstStyle/>
          <a:p>
            <a:pPr>
              <a:buFont typeface="Wingdings" panose="05000000000000000000" pitchFamily="2" charset="2"/>
              <a:buChar char="ü"/>
            </a:pPr>
            <a:r>
              <a:rPr lang="en-US" dirty="0" smtClean="0"/>
              <a:t>PIC 16F877A CONTROLLER</a:t>
            </a:r>
          </a:p>
          <a:p>
            <a:pPr>
              <a:buFont typeface="Wingdings" panose="05000000000000000000" pitchFamily="2" charset="2"/>
              <a:buChar char="ü"/>
            </a:pPr>
            <a:r>
              <a:rPr lang="en-US" dirty="0" smtClean="0"/>
              <a:t>ESP8266 WIFI-MODULE</a:t>
            </a:r>
          </a:p>
          <a:p>
            <a:pPr>
              <a:buFont typeface="Wingdings" panose="05000000000000000000" pitchFamily="2" charset="2"/>
              <a:buChar char="ü"/>
            </a:pPr>
            <a:r>
              <a:rPr lang="en-US" dirty="0" smtClean="0"/>
              <a:t>MQ-6(GAS SENSOR)</a:t>
            </a:r>
          </a:p>
          <a:p>
            <a:pPr>
              <a:buFont typeface="Wingdings" panose="05000000000000000000" pitchFamily="2" charset="2"/>
              <a:buChar char="ü"/>
            </a:pPr>
            <a:r>
              <a:rPr lang="en-US" dirty="0" smtClean="0"/>
              <a:t>ULTRASONIC SENSOR</a:t>
            </a:r>
          </a:p>
          <a:p>
            <a:pPr>
              <a:buFont typeface="Wingdings" panose="05000000000000000000" pitchFamily="2" charset="2"/>
              <a:buChar char="ü"/>
            </a:pPr>
            <a:r>
              <a:rPr lang="en-US" dirty="0" smtClean="0"/>
              <a:t>LDR(LIGHT DEPENDENT RESISTOR)</a:t>
            </a:r>
          </a:p>
          <a:p>
            <a:pPr>
              <a:buFont typeface="Wingdings" panose="05000000000000000000" pitchFamily="2" charset="2"/>
              <a:buChar char="ü"/>
            </a:pPr>
            <a:r>
              <a:rPr lang="en-US" dirty="0" smtClean="0"/>
              <a:t>POWER SUPPLY UNIT</a:t>
            </a:r>
          </a:p>
          <a:p>
            <a:pPr>
              <a:buFont typeface="Wingdings" panose="05000000000000000000" pitchFamily="2" charset="2"/>
              <a:buChar char="ü"/>
            </a:pPr>
            <a:r>
              <a:rPr lang="en-US" dirty="0" smtClean="0"/>
              <a:t>LED</a:t>
            </a:r>
          </a:p>
          <a:p>
            <a:pPr>
              <a:buFont typeface="Wingdings" panose="05000000000000000000" pitchFamily="2" charset="2"/>
              <a:buChar char="ü"/>
            </a:pPr>
            <a:r>
              <a:rPr lang="en-US" dirty="0" smtClean="0"/>
              <a:t>LM35(TEMPERATURE SENSOR)</a:t>
            </a:r>
          </a:p>
          <a:p>
            <a:pPr>
              <a:buFont typeface="Wingdings" panose="05000000000000000000" pitchFamily="2" charset="2"/>
              <a:buChar char="ü"/>
            </a:pPr>
            <a:endParaRPr lang="en-US" dirty="0" smtClean="0"/>
          </a:p>
          <a:p>
            <a:pPr marL="0" indent="0">
              <a:buNone/>
            </a:pPr>
            <a:endParaRPr lang="en-US" dirty="0" smtClean="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412000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836"/>
            <a:ext cx="8229600" cy="1143000"/>
          </a:xfrm>
        </p:spPr>
        <p:txBody>
          <a:bodyPr>
            <a:normAutofit/>
          </a:bodyPr>
          <a:lstStyle/>
          <a:p>
            <a:r>
              <a:rPr lang="en-US" u="sng" dirty="0"/>
              <a:t>PIC 16F877A </a:t>
            </a:r>
            <a:r>
              <a:rPr lang="en-US" u="sng" dirty="0" smtClean="0"/>
              <a:t>CONTROLLER</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3005840" cy="4033837"/>
          </a:xfrm>
          <a:prstGeom prst="rect">
            <a:avLst/>
          </a:prstGeom>
        </p:spPr>
      </p:pic>
      <p:sp>
        <p:nvSpPr>
          <p:cNvPr id="3" name="Rectangle 2"/>
          <p:cNvSpPr/>
          <p:nvPr/>
        </p:nvSpPr>
        <p:spPr>
          <a:xfrm>
            <a:off x="3352800" y="1295400"/>
            <a:ext cx="5181600" cy="4616648"/>
          </a:xfrm>
          <a:prstGeom prst="rect">
            <a:avLst/>
          </a:prstGeom>
        </p:spPr>
        <p:txBody>
          <a:bodyPr wrap="square">
            <a:spAutoFit/>
          </a:bodyPr>
          <a:lstStyle/>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Bus width - 8 bits</a:t>
            </a:r>
          </a:p>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Pin </a:t>
            </a:r>
            <a:r>
              <a:rPr lang="en-US" sz="2800" dirty="0">
                <a:solidFill>
                  <a:srgbClr val="000000"/>
                </a:solidFill>
                <a:latin typeface="+mj-lt"/>
                <a:cs typeface="Times New Roman" panose="02020603050405020304" pitchFamily="18" charset="0"/>
              </a:rPr>
              <a:t>Count - 40 </a:t>
            </a:r>
            <a:endParaRPr lang="en-US" sz="2800" dirty="0" smtClean="0">
              <a:solidFill>
                <a:srgbClr val="000000"/>
              </a:solidFill>
              <a:latin typeface="+mj-lt"/>
              <a:cs typeface="Times New Roman" panose="02020603050405020304" pitchFamily="18" charset="0"/>
            </a:endParaRPr>
          </a:p>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Program </a:t>
            </a:r>
            <a:r>
              <a:rPr lang="en-US" sz="2800" dirty="0">
                <a:solidFill>
                  <a:srgbClr val="000000"/>
                </a:solidFill>
                <a:latin typeface="+mj-lt"/>
                <a:cs typeface="Times New Roman" panose="02020603050405020304" pitchFamily="18" charset="0"/>
              </a:rPr>
              <a:t>Memory - </a:t>
            </a:r>
            <a:r>
              <a:rPr lang="en-US" sz="2800" dirty="0" smtClean="0">
                <a:solidFill>
                  <a:srgbClr val="000000"/>
                </a:solidFill>
                <a:latin typeface="+mj-lt"/>
                <a:cs typeface="Times New Roman" panose="02020603050405020304" pitchFamily="18" charset="0"/>
              </a:rPr>
              <a:t>14.3 kb</a:t>
            </a:r>
          </a:p>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CPU </a:t>
            </a:r>
            <a:r>
              <a:rPr lang="en-US" sz="2800" dirty="0">
                <a:solidFill>
                  <a:srgbClr val="000000"/>
                </a:solidFill>
                <a:latin typeface="+mj-lt"/>
                <a:cs typeface="Times New Roman" panose="02020603050405020304" pitchFamily="18" charset="0"/>
              </a:rPr>
              <a:t>Speed - 5 million instructions per </a:t>
            </a:r>
            <a:r>
              <a:rPr lang="en-US" sz="2800" dirty="0" smtClean="0">
                <a:solidFill>
                  <a:srgbClr val="000000"/>
                </a:solidFill>
                <a:latin typeface="+mj-lt"/>
                <a:cs typeface="Times New Roman" panose="02020603050405020304" pitchFamily="18" charset="0"/>
              </a:rPr>
              <a:t>second</a:t>
            </a:r>
          </a:p>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RAM Size - 368 bytes</a:t>
            </a:r>
          </a:p>
          <a:p>
            <a:pPr marL="457200" indent="-457200">
              <a:lnSpc>
                <a:spcPct val="150000"/>
              </a:lnSpc>
              <a:buFont typeface="Wingdings" panose="05000000000000000000" pitchFamily="2" charset="2"/>
              <a:buChar char="Ø"/>
            </a:pPr>
            <a:r>
              <a:rPr lang="en-US" sz="2800" dirty="0" smtClean="0">
                <a:solidFill>
                  <a:srgbClr val="000000"/>
                </a:solidFill>
                <a:latin typeface="+mj-lt"/>
                <a:cs typeface="Times New Roman" panose="02020603050405020304" pitchFamily="18" charset="0"/>
              </a:rPr>
              <a:t>EEPROM </a:t>
            </a:r>
            <a:r>
              <a:rPr lang="en-US" sz="2800" dirty="0">
                <a:solidFill>
                  <a:srgbClr val="000000"/>
                </a:solidFill>
                <a:latin typeface="+mj-lt"/>
                <a:cs typeface="Times New Roman" panose="02020603050405020304" pitchFamily="18" charset="0"/>
              </a:rPr>
              <a:t>Size - 256 bytes</a:t>
            </a:r>
            <a:endParaRPr lang="en-US" sz="2800" b="0" i="0" dirty="0">
              <a:solidFill>
                <a:srgbClr val="000000"/>
              </a:solidFill>
              <a:effectLst/>
              <a:latin typeface="+mj-lt"/>
              <a:cs typeface="Times New Roman" panose="02020603050405020304" pitchFamily="18" charset="0"/>
            </a:endParaRPr>
          </a:p>
        </p:txBody>
      </p:sp>
    </p:spTree>
    <p:extLst>
      <p:ext uri="{BB962C8B-B14F-4D97-AF65-F5344CB8AC3E}">
        <p14:creationId xmlns:p14="http://schemas.microsoft.com/office/powerpoint/2010/main" val="3156695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98" y="-12895"/>
            <a:ext cx="8229600" cy="1143000"/>
          </a:xfrm>
        </p:spPr>
        <p:txBody>
          <a:bodyPr>
            <a:normAutofit/>
          </a:bodyPr>
          <a:lstStyle/>
          <a:p>
            <a:r>
              <a:rPr lang="en-US" u="sng" dirty="0"/>
              <a:t>ESP8266 WIFI-MODULE</a:t>
            </a:r>
          </a:p>
        </p:txBody>
      </p:sp>
      <p:sp>
        <p:nvSpPr>
          <p:cNvPr id="3" name="Content Placeholder 2"/>
          <p:cNvSpPr>
            <a:spLocks noGrp="1"/>
          </p:cNvSpPr>
          <p:nvPr>
            <p:ph idx="1"/>
          </p:nvPr>
        </p:nvSpPr>
        <p:spPr>
          <a:xfrm>
            <a:off x="3200400" y="1772529"/>
            <a:ext cx="6324600" cy="5118295"/>
          </a:xfrm>
        </p:spPr>
        <p:txBody>
          <a:bodyPr>
            <a:normAutofit/>
          </a:bodyPr>
          <a:lstStyle/>
          <a:p>
            <a:pPr>
              <a:buFont typeface="Wingdings" panose="05000000000000000000" pitchFamily="2" charset="2"/>
              <a:buChar char="Ø"/>
            </a:pPr>
            <a:r>
              <a:rPr lang="en-US" dirty="0"/>
              <a:t>802.11 </a:t>
            </a:r>
            <a:r>
              <a:rPr lang="en-US" dirty="0" smtClean="0"/>
              <a:t>b/g/n.</a:t>
            </a:r>
          </a:p>
          <a:p>
            <a:pPr>
              <a:buFont typeface="Wingdings" panose="05000000000000000000" pitchFamily="2" charset="2"/>
              <a:buChar char="Ø"/>
            </a:pPr>
            <a:r>
              <a:rPr lang="en-US" dirty="0" smtClean="0"/>
              <a:t>Frequency </a:t>
            </a:r>
            <a:r>
              <a:rPr lang="en-US" dirty="0"/>
              <a:t>range : 2.4GHz - </a:t>
            </a:r>
            <a:r>
              <a:rPr lang="en-US" dirty="0" smtClean="0"/>
              <a:t>2.5GHZ.</a:t>
            </a:r>
          </a:p>
          <a:p>
            <a:pPr>
              <a:buFont typeface="Wingdings" panose="05000000000000000000" pitchFamily="2" charset="2"/>
              <a:buChar char="Ø"/>
            </a:pPr>
            <a:r>
              <a:rPr lang="en-US" dirty="0" smtClean="0"/>
              <a:t>Operating </a:t>
            </a:r>
            <a:r>
              <a:rPr lang="en-US" dirty="0"/>
              <a:t>voltage : </a:t>
            </a:r>
            <a:r>
              <a:rPr lang="en-US" dirty="0" smtClean="0"/>
              <a:t>3.0v~3.6v.</a:t>
            </a:r>
          </a:p>
          <a:p>
            <a:pPr>
              <a:buFont typeface="Wingdings" panose="05000000000000000000" pitchFamily="2" charset="2"/>
              <a:buChar char="Ø"/>
            </a:pPr>
            <a:r>
              <a:rPr lang="en-US" dirty="0" smtClean="0"/>
              <a:t>Operating </a:t>
            </a:r>
            <a:r>
              <a:rPr lang="en-US" dirty="0"/>
              <a:t>current: Average value 80mA.</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772529"/>
            <a:ext cx="2286000" cy="2286000"/>
          </a:xfrm>
          <a:prstGeom prst="rect">
            <a:avLst/>
          </a:prstGeom>
        </p:spPr>
      </p:pic>
    </p:spTree>
    <p:extLst>
      <p:ext uri="{BB962C8B-B14F-4D97-AF65-F5344CB8AC3E}">
        <p14:creationId xmlns:p14="http://schemas.microsoft.com/office/powerpoint/2010/main" val="688112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1200</TotalTime>
  <Words>341</Words>
  <Application>Microsoft Office PowerPoint</Application>
  <PresentationFormat>On-screen Show (4:3)</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IOT BASED SMART WASTE MANAGEMENT SYSTEM </vt:lpstr>
      <vt:lpstr>OBJECTIVE</vt:lpstr>
      <vt:lpstr>ABSTRACT</vt:lpstr>
      <vt:lpstr>LITERATURE REVIEW</vt:lpstr>
      <vt:lpstr>PROPOSED SYSTEM</vt:lpstr>
      <vt:lpstr>BLOCK DIAGRAM</vt:lpstr>
      <vt:lpstr>LIST OF HARDWARE COMPONENTS</vt:lpstr>
      <vt:lpstr>PIC 16F877A CONTROLLER</vt:lpstr>
      <vt:lpstr>ESP8266 WIFI-MODULE</vt:lpstr>
      <vt:lpstr>MQ-6(GAS SENSOR)</vt:lpstr>
      <vt:lpstr>ULTRASONIC SENSOR</vt:lpstr>
      <vt:lpstr>LDR</vt:lpstr>
      <vt:lpstr>LM-35</vt:lpstr>
      <vt:lpstr>SOFTWARE COMPONENTS</vt:lpstr>
      <vt:lpstr>RESULT</vt:lpstr>
      <vt:lpstr>ADVANTAGES</vt:lpstr>
      <vt:lpstr>APPLICATIONS</vt:lpstr>
      <vt:lpstr>FUTURE SCOPE</vt:lpstr>
      <vt:lpstr>CONCULSION</vt:lpstr>
      <vt:lpstr>ANY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KAVERY ENGINEERING COLLEGE</dc:title>
  <dc:creator>Windows User</dc:creator>
  <cp:lastModifiedBy>Astro</cp:lastModifiedBy>
  <cp:revision>119</cp:revision>
  <dcterms:created xsi:type="dcterms:W3CDTF">2020-01-06T15:07:12Z</dcterms:created>
  <dcterms:modified xsi:type="dcterms:W3CDTF">2020-09-21T12:10:39Z</dcterms:modified>
</cp:coreProperties>
</file>