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10.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12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1" name="Jake Smith"/>
  <p:cmAuthor clrIdx="1" id="1" initials="" lastIdx="1" name="Cole Balla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12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8-29T01:19:27.592">
    <p:pos x="6000" y="0"/>
    <p:text>Sprint 1</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0" dt="2018-08-29T01:18:06.675">
    <p:pos x="6000" y="0"/>
    <p:text>Sprint 2</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1" dt="2018-08-29T01:18:17.005">
    <p:pos x="6000" y="0"/>
    <p:text>Sprint 2</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8-08-29T01:19:20.295">
    <p:pos x="6000" y="0"/>
    <p:text>Sprint 1</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8-08-29T01:19:14.036">
    <p:pos x="6000" y="0"/>
    <p:text>Sprint 1</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8-08-29T01:19:04.092">
    <p:pos x="6000" y="0"/>
    <p:text>Sprint 1</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5" dt="2018-08-29T01:18:54.726">
    <p:pos x="6000" y="0"/>
    <p:text>Sprint 1</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6" dt="2018-08-29T01:18:46.951">
    <p:pos x="6000" y="0"/>
    <p:text>Sprint 1</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1" idx="1" dt="2018-08-29T01:26:35.004">
    <p:pos x="6000" y="0"/>
    <p:text>last slide in Sprint 1</p:text>
  </p:cm>
  <p:cm authorId="0" idx="7" dt="2018-08-29T01:18:38.438">
    <p:pos x="6000" y="100"/>
    <p:text>Sprint 1</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8" dt="2018-08-29T01:17:51.100">
    <p:pos x="6000" y="0"/>
    <p:text>Sprint 2</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9" dt="2018-08-29T01:17:58.814">
    <p:pos x="6000" y="0"/>
    <p:text>Sprint 2</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ff57957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76" name="Google Shape;176;g3ff579571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3ff579571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87" name="Google Shape;187;g3ff5795717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10fddefa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98" name="Google Shape;198;g410fddefac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10fddefac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88" name="Google Shape;88;g410fddefac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074b05b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10" name="Google Shape;110;g4074b05bc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fd6b88c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21" name="Google Shape;121;g3fd6b88cd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4074b05bc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32" name="Google Shape;132;g4074b05bcd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4074b05bc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43" name="Google Shape;143;g4074b05bcd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ff5795717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54" name="Google Shape;154;g3ff5795717_0_2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11fdb85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
        <p:nvSpPr>
          <p:cNvPr id="165" name="Google Shape;165;g411fdb858f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body"/>
          </p:nvPr>
        </p:nvSpPr>
        <p:spPr>
          <a:xfrm>
            <a:off x="495300" y="1600201"/>
            <a:ext cx="89154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Google Shape;70;p11"/>
          <p:cNvSpPr txBox="1"/>
          <p:nvPr>
            <p:ph idx="1" type="body"/>
          </p:nvPr>
        </p:nvSpPr>
        <p:spPr>
          <a:xfrm rot="5400000">
            <a:off x="2690018" y="-594518"/>
            <a:ext cx="4525963" cy="891540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5370512" y="2085976"/>
            <a:ext cx="5851525" cy="222885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Google Shape;76;p12"/>
          <p:cNvSpPr txBox="1"/>
          <p:nvPr>
            <p:ph idx="1" type="body"/>
          </p:nvPr>
        </p:nvSpPr>
        <p:spPr>
          <a:xfrm rot="5400000">
            <a:off x="830262" y="-60323"/>
            <a:ext cx="5851525" cy="6521450"/>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742950" y="2130426"/>
            <a:ext cx="8420100" cy="14700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
          <p:cNvSpPr txBox="1"/>
          <p:nvPr>
            <p:ph idx="1" type="subTitle"/>
          </p:nvPr>
        </p:nvSpPr>
        <p:spPr>
          <a:xfrm>
            <a:off x="1485900" y="3886200"/>
            <a:ext cx="6934200" cy="1752600"/>
          </a:xfrm>
          <a:prstGeom prst="rect">
            <a:avLst/>
          </a:prstGeom>
          <a:noFill/>
          <a:ln>
            <a:noFill/>
          </a:ln>
        </p:spPr>
        <p:txBody>
          <a:bodyPr anchorCtr="0" anchor="t" bIns="45700" lIns="91425" spcFirstLastPara="1" rIns="91425" wrap="square" tIns="45700"/>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3"/>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82506" y="4406901"/>
            <a:ext cx="8420100" cy="1362075"/>
          </a:xfrm>
          <a:prstGeom prst="rect">
            <a:avLst/>
          </a:prstGeom>
          <a:noFill/>
          <a:ln>
            <a:noFill/>
          </a:ln>
        </p:spPr>
        <p:txBody>
          <a:bodyPr anchorCtr="0" anchor="t" bIns="45700" lIns="91425" spcFirstLastPara="1" rIns="91425" wrap="square" tIns="45700"/>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 type="body"/>
          </p:nvPr>
        </p:nvSpPr>
        <p:spPr>
          <a:xfrm>
            <a:off x="782506" y="2906713"/>
            <a:ext cx="8420100" cy="1500187"/>
          </a:xfrm>
          <a:prstGeom prst="rect">
            <a:avLst/>
          </a:prstGeom>
          <a:noFill/>
          <a:ln>
            <a:noFill/>
          </a:ln>
        </p:spPr>
        <p:txBody>
          <a:bodyPr anchorCtr="0" anchor="b" bIns="45700" lIns="91425" spcFirstLastPara="1" rIns="91425" wrap="square" tIns="45700"/>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5"/>
          <p:cNvSpPr txBox="1"/>
          <p:nvPr>
            <p:ph idx="1" type="body"/>
          </p:nvPr>
        </p:nvSpPr>
        <p:spPr>
          <a:xfrm>
            <a:off x="495300" y="1600201"/>
            <a:ext cx="437515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5035550" y="1600201"/>
            <a:ext cx="4375150" cy="4525963"/>
          </a:xfrm>
          <a:prstGeom prst="rect">
            <a:avLst/>
          </a:prstGeom>
          <a:noFill/>
          <a:ln>
            <a:noFill/>
          </a:ln>
        </p:spPr>
        <p:txBody>
          <a:bodyPr anchorCtr="0" anchor="t" bIns="45700" lIns="91425" spcFirstLastPara="1" rIns="91425" wrap="square" tIns="45700"/>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6"/>
          <p:cNvSpPr txBox="1"/>
          <p:nvPr>
            <p:ph idx="1" type="body"/>
          </p:nvPr>
        </p:nvSpPr>
        <p:spPr>
          <a:xfrm>
            <a:off x="495300" y="1535113"/>
            <a:ext cx="4376870"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495300" y="2174875"/>
            <a:ext cx="4376870"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5032111" y="1535113"/>
            <a:ext cx="4378590" cy="639762"/>
          </a:xfrm>
          <a:prstGeom prst="rect">
            <a:avLst/>
          </a:prstGeom>
          <a:noFill/>
          <a:ln>
            <a:noFill/>
          </a:ln>
        </p:spPr>
        <p:txBody>
          <a:bodyPr anchorCtr="0" anchor="b" bIns="45700" lIns="91425" spcFirstLastPara="1" rIns="91425" wrap="square" tIns="45700"/>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5032111" y="2174875"/>
            <a:ext cx="4378590" cy="3951288"/>
          </a:xfrm>
          <a:prstGeom prst="rect">
            <a:avLst/>
          </a:prstGeom>
          <a:noFill/>
          <a:ln>
            <a:noFill/>
          </a:ln>
        </p:spPr>
        <p:txBody>
          <a:bodyPr anchorCtr="0" anchor="t" bIns="45700" lIns="91425" spcFirstLastPara="1" rIns="91425" wrap="square" tIns="45700"/>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Google Shape;47;p7"/>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95300" y="273050"/>
            <a:ext cx="3259006" cy="116205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p9"/>
          <p:cNvSpPr txBox="1"/>
          <p:nvPr>
            <p:ph idx="1" type="body"/>
          </p:nvPr>
        </p:nvSpPr>
        <p:spPr>
          <a:xfrm>
            <a:off x="3872971" y="273051"/>
            <a:ext cx="5537729" cy="585311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495300" y="1435101"/>
            <a:ext cx="3259006" cy="4691063"/>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941645" y="4800600"/>
            <a:ext cx="5943600" cy="566738"/>
          </a:xfrm>
          <a:prstGeom prst="rect">
            <a:avLst/>
          </a:prstGeom>
          <a:noFill/>
          <a:ln>
            <a:noFill/>
          </a:ln>
        </p:spPr>
        <p:txBody>
          <a:bodyPr anchorCtr="0" anchor="b" bIns="45700" lIns="91425" spcFirstLastPara="1" rIns="91425" wrap="square" tIns="45700"/>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10"/>
          <p:cNvSpPr/>
          <p:nvPr>
            <p:ph idx="2" type="pic"/>
          </p:nvPr>
        </p:nvSpPr>
        <p:spPr>
          <a:xfrm>
            <a:off x="1941645" y="612775"/>
            <a:ext cx="5943600" cy="4114800"/>
          </a:xfrm>
          <a:prstGeom prst="rect">
            <a:avLst/>
          </a:prstGeom>
          <a:noFill/>
          <a:ln>
            <a:noFill/>
          </a:ln>
        </p:spPr>
        <p:txBody>
          <a:bodyPr anchorCtr="0" anchor="t" bIns="45700" lIns="91425" spcFirstLastPara="1" rIns="91425" wrap="square" tIns="45700"/>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941645" y="5367338"/>
            <a:ext cx="5943600" cy="804862"/>
          </a:xfrm>
          <a:prstGeom prst="rect">
            <a:avLst/>
          </a:prstGeom>
          <a:noFill/>
          <a:ln>
            <a:noFill/>
          </a:ln>
        </p:spPr>
        <p:txBody>
          <a:bodyPr anchorCtr="0" anchor="t" bIns="45700" lIns="91425" spcFirstLastPara="1" rIns="91425" wrap="square" tIns="45700"/>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95300" y="274638"/>
            <a:ext cx="8915400" cy="1143000"/>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95300" y="1600201"/>
            <a:ext cx="8915400" cy="4525963"/>
          </a:xfrm>
          <a:prstGeom prst="rect">
            <a:avLst/>
          </a:prstGeom>
          <a:noFill/>
          <a:ln>
            <a:noFill/>
          </a:ln>
        </p:spPr>
        <p:txBody>
          <a:bodyPr anchorCtr="0" anchor="t" bIns="45700" lIns="91425" spcFirstLastPara="1" rIns="91425" wrap="square" tIns="45700"/>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95300" y="6356351"/>
            <a:ext cx="2311400" cy="365125"/>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384550" y="6356351"/>
            <a:ext cx="3136900" cy="365125"/>
          </a:xfrm>
          <a:prstGeom prst="rect">
            <a:avLst/>
          </a:prstGeom>
          <a:noFill/>
          <a:ln>
            <a:noFill/>
          </a:ln>
        </p:spPr>
        <p:txBody>
          <a:bodyPr anchorCtr="0" anchor="ctr" bIns="45700" lIns="91425" spcFirstLastPara="1" rIns="91425" wrap="square" tIns="45700"/>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7099300" y="6356351"/>
            <a:ext cx="2311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A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omments" Target="../comments/commen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omments" Target="../comments/commen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txBox="1"/>
          <p:nvPr>
            <p:ph idx="1" type="body"/>
          </p:nvPr>
        </p:nvSpPr>
        <p:spPr>
          <a:xfrm>
            <a:off x="160215" y="867509"/>
            <a:ext cx="9585570" cy="5258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000"/>
              <a:buFont typeface="Arial"/>
              <a:buNone/>
            </a:pPr>
            <a:r>
              <a:rPr lang="en-AU" sz="2000" u="sng"/>
              <a:t>Customer</a:t>
            </a:r>
            <a:r>
              <a:rPr b="0" i="0" lang="en-AU" sz="2000" u="none" cap="none" strike="noStrike">
                <a:solidFill>
                  <a:schemeClr val="dk1"/>
                </a:solidFill>
                <a:latin typeface="Calibri"/>
                <a:ea typeface="Calibri"/>
                <a:cs typeface="Calibri"/>
                <a:sym typeface="Calibri"/>
              </a:rPr>
              <a:t> – </a:t>
            </a:r>
            <a:r>
              <a:rPr lang="en-AU" sz="2000"/>
              <a:t>A person who has or will be hiring a car. Potential customers, those who might be interested in hiring a car are also included in this group.</a:t>
            </a:r>
            <a:endParaRPr/>
          </a:p>
          <a:p>
            <a:pPr indent="0" lvl="0" marL="0" marR="0" rtl="0" algn="l">
              <a:spcBef>
                <a:spcPts val="900"/>
              </a:spcBef>
              <a:spcAft>
                <a:spcPts val="0"/>
              </a:spcAft>
              <a:buClr>
                <a:schemeClr val="dk1"/>
              </a:buClr>
              <a:buSzPts val="2000"/>
              <a:buFont typeface="Arial"/>
              <a:buNone/>
            </a:pPr>
            <a:r>
              <a:rPr lang="en-AU" sz="2000" u="sng"/>
              <a:t>Employee</a:t>
            </a:r>
            <a:r>
              <a:rPr b="0" i="0" lang="en-AU" sz="2000" u="none" cap="none" strike="noStrike">
                <a:solidFill>
                  <a:schemeClr val="dk1"/>
                </a:solidFill>
                <a:latin typeface="Calibri"/>
                <a:ea typeface="Calibri"/>
                <a:cs typeface="Calibri"/>
                <a:sym typeface="Calibri"/>
              </a:rPr>
              <a:t> – </a:t>
            </a:r>
            <a:r>
              <a:rPr lang="en-AU" sz="2000"/>
              <a:t>Someone who works for the company, includes store managers and the sales personale.</a:t>
            </a:r>
            <a:endParaRPr sz="2000"/>
          </a:p>
          <a:p>
            <a:pPr indent="0" lvl="0" marL="0" rtl="0">
              <a:spcBef>
                <a:spcPts val="900"/>
              </a:spcBef>
              <a:spcAft>
                <a:spcPts val="0"/>
              </a:spcAft>
              <a:buClr>
                <a:schemeClr val="dk1"/>
              </a:buClr>
              <a:buSzPts val="2000"/>
              <a:buFont typeface="Arial"/>
              <a:buNone/>
            </a:pPr>
            <a:r>
              <a:rPr lang="en-AU" sz="2000" u="sng"/>
              <a:t>Board of Directors</a:t>
            </a:r>
            <a:r>
              <a:rPr lang="en-AU" sz="2000"/>
              <a:t> – The overseers of the CRC organisation.</a:t>
            </a:r>
            <a:endParaRPr sz="2000"/>
          </a:p>
        </p:txBody>
      </p:sp>
      <p:sp>
        <p:nvSpPr>
          <p:cNvPr id="85" name="Google Shape;85;p13"/>
          <p:cNvSpPr/>
          <p:nvPr/>
        </p:nvSpPr>
        <p:spPr>
          <a:xfrm>
            <a:off x="101505" y="109410"/>
            <a:ext cx="9691171"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AU" sz="2800" u="none" cap="none" strike="noStrike">
                <a:solidFill>
                  <a:schemeClr val="lt1"/>
                </a:solidFill>
                <a:latin typeface="Calibri"/>
                <a:ea typeface="Calibri"/>
                <a:cs typeface="Calibri"/>
                <a:sym typeface="Calibri"/>
              </a:rPr>
              <a:t>System Roles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2"/>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9</a:t>
            </a:r>
            <a:endParaRPr b="0" i="0" sz="2000" u="none" cap="none" strike="noStrike">
              <a:solidFill>
                <a:schemeClr val="dk1"/>
              </a:solidFill>
              <a:latin typeface="Calibri"/>
              <a:ea typeface="Calibri"/>
              <a:cs typeface="Calibri"/>
              <a:sym typeface="Calibri"/>
            </a:endParaRPr>
          </a:p>
        </p:txBody>
      </p:sp>
      <p:sp>
        <p:nvSpPr>
          <p:cNvPr id="179" name="Google Shape;179;p22"/>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Employee - </a:t>
            </a:r>
            <a:r>
              <a:rPr lang="en-AU" sz="2800">
                <a:solidFill>
                  <a:schemeClr val="lt1"/>
                </a:solidFill>
                <a:latin typeface="Calibri"/>
                <a:ea typeface="Calibri"/>
                <a:cs typeface="Calibri"/>
                <a:sym typeface="Calibri"/>
              </a:rPr>
              <a:t>Customer Rental History</a:t>
            </a:r>
            <a:endParaRPr b="0" i="0" sz="2800" u="none" cap="none" strike="noStrike">
              <a:solidFill>
                <a:schemeClr val="lt1"/>
              </a:solidFill>
              <a:latin typeface="Calibri"/>
              <a:ea typeface="Calibri"/>
              <a:cs typeface="Calibri"/>
              <a:sym typeface="Calibri"/>
            </a:endParaRPr>
          </a:p>
        </p:txBody>
      </p:sp>
      <p:sp>
        <p:nvSpPr>
          <p:cNvPr id="180" name="Google Shape;180;p22"/>
          <p:cNvSpPr/>
          <p:nvPr/>
        </p:nvSpPr>
        <p:spPr>
          <a:xfrm>
            <a:off x="39150" y="822472"/>
            <a:ext cx="9828000" cy="10731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rgbClr val="FF00FF"/>
                </a:solidFill>
                <a:latin typeface="Calibri"/>
                <a:ea typeface="Calibri"/>
                <a:cs typeface="Calibri"/>
                <a:sym typeface="Calibri"/>
              </a:rPr>
              <a:t>employee </a:t>
            </a:r>
            <a:r>
              <a:rPr b="0" i="0" lang="en-AU" sz="2400" u="none" cap="none" strike="noStrike">
                <a:solidFill>
                  <a:schemeClr val="dk1"/>
                </a:solidFill>
                <a:latin typeface="Calibri"/>
                <a:ea typeface="Calibri"/>
                <a:cs typeface="Calibri"/>
                <a:sym typeface="Calibri"/>
              </a:rPr>
              <a:t>I want </a:t>
            </a:r>
            <a:r>
              <a:rPr lang="en-AU" sz="2400">
                <a:solidFill>
                  <a:srgbClr val="FF0000"/>
                </a:solidFill>
                <a:latin typeface="Calibri"/>
                <a:ea typeface="Calibri"/>
                <a:cs typeface="Calibri"/>
                <a:sym typeface="Calibri"/>
              </a:rPr>
              <a:t>to see my customer’s rental history </a:t>
            </a:r>
            <a:r>
              <a:rPr b="0" i="0" lang="en-AU" sz="2400" u="none" cap="none" strike="noStrike">
                <a:solidFill>
                  <a:schemeClr val="dk1"/>
                </a:solidFill>
                <a:latin typeface="Calibri"/>
                <a:ea typeface="Calibri"/>
                <a:cs typeface="Calibri"/>
                <a:sym typeface="Calibri"/>
              </a:rPr>
              <a:t>so that </a:t>
            </a:r>
            <a:r>
              <a:rPr lang="en-AU" sz="2400">
                <a:solidFill>
                  <a:srgbClr val="0000FF"/>
                </a:solidFill>
                <a:latin typeface="Calibri"/>
                <a:ea typeface="Calibri"/>
                <a:cs typeface="Calibri"/>
                <a:sym typeface="Calibri"/>
              </a:rPr>
              <a:t>I can understand their rental habits which will help me effectively provide support.</a:t>
            </a:r>
            <a:endParaRPr>
              <a:solidFill>
                <a:srgbClr val="0000FF"/>
              </a:solidFill>
            </a:endParaRPr>
          </a:p>
        </p:txBody>
      </p:sp>
      <p:sp>
        <p:nvSpPr>
          <p:cNvPr id="181" name="Google Shape;181;p22"/>
          <p:cNvSpPr/>
          <p:nvPr/>
        </p:nvSpPr>
        <p:spPr>
          <a:xfrm>
            <a:off x="39150" y="2059575"/>
            <a:ext cx="9828000" cy="26046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link “Customer History” is displayed on the employee homepage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After clicking on the “Customer History” link I am presented with a popup box asking me to enter either the customers: ID, name, phone or address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This opens up a new page containing more customer information including details such as occupation and birthday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Beneath this a tabular list is generated containing information on previous cars that have been hired such as: car model, make, type, order store and return store</a:t>
            </a:r>
            <a:endParaRPr sz="2000">
              <a:solidFill>
                <a:schemeClr val="dk1"/>
              </a:solidFill>
              <a:latin typeface="Calibri"/>
              <a:ea typeface="Calibri"/>
              <a:cs typeface="Calibri"/>
              <a:sym typeface="Calibri"/>
            </a:endParaRPr>
          </a:p>
          <a:p>
            <a:pPr indent="0" lvl="0" marL="179387"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82" name="Google Shape;182;p22"/>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83" name="Google Shape;183;p22"/>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184" name="Google Shape;184;p22"/>
          <p:cNvSpPr/>
          <p:nvPr/>
        </p:nvSpPr>
        <p:spPr>
          <a:xfrm>
            <a:off x="39150" y="4828178"/>
            <a:ext cx="9828000" cy="1920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If the customer in question is not in the system a error message is displayed</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If the customer hasn’t yet hired a car, the new page containing customer information is still displayed, but without the blank tabular list that should of contained a list of previously hired cars.</a:t>
            </a: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3"/>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10</a:t>
            </a:r>
            <a:endParaRPr b="0" i="0" sz="2000" u="none" cap="none" strike="noStrike">
              <a:solidFill>
                <a:schemeClr val="dk1"/>
              </a:solidFill>
              <a:latin typeface="Calibri"/>
              <a:ea typeface="Calibri"/>
              <a:cs typeface="Calibri"/>
              <a:sym typeface="Calibri"/>
            </a:endParaRPr>
          </a:p>
        </p:txBody>
      </p:sp>
      <p:sp>
        <p:nvSpPr>
          <p:cNvPr id="190" name="Google Shape;190;p23"/>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Employee - </a:t>
            </a:r>
            <a:r>
              <a:rPr lang="en-AU" sz="2800">
                <a:solidFill>
                  <a:schemeClr val="lt1"/>
                </a:solidFill>
                <a:latin typeface="Calibri"/>
                <a:ea typeface="Calibri"/>
                <a:cs typeface="Calibri"/>
                <a:sym typeface="Calibri"/>
              </a:rPr>
              <a:t>Car Rental History </a:t>
            </a:r>
            <a:endParaRPr b="0" i="0" sz="2800" u="none" cap="none" strike="noStrike">
              <a:solidFill>
                <a:schemeClr val="lt1"/>
              </a:solidFill>
              <a:latin typeface="Calibri"/>
              <a:ea typeface="Calibri"/>
              <a:cs typeface="Calibri"/>
              <a:sym typeface="Calibri"/>
            </a:endParaRPr>
          </a:p>
        </p:txBody>
      </p:sp>
      <p:sp>
        <p:nvSpPr>
          <p:cNvPr id="191" name="Google Shape;191;p23"/>
          <p:cNvSpPr/>
          <p:nvPr/>
        </p:nvSpPr>
        <p:spPr>
          <a:xfrm>
            <a:off x="39150" y="822475"/>
            <a:ext cx="9828000" cy="8652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rgbClr val="FF00FF"/>
                </a:solidFill>
                <a:latin typeface="Calibri"/>
                <a:ea typeface="Calibri"/>
                <a:cs typeface="Calibri"/>
                <a:sym typeface="Calibri"/>
              </a:rPr>
              <a:t>employee</a:t>
            </a:r>
            <a:r>
              <a:rPr b="0" i="0" lang="en-AU" sz="2400" u="none" cap="none" strike="noStrike">
                <a:solidFill>
                  <a:srgbClr val="FF00FF"/>
                </a:solidFill>
                <a:latin typeface="Calibri"/>
                <a:ea typeface="Calibri"/>
                <a:cs typeface="Calibri"/>
                <a:sym typeface="Calibri"/>
              </a:rPr>
              <a:t> </a:t>
            </a:r>
            <a:r>
              <a:rPr b="0" i="0" lang="en-AU" sz="2400" u="none" cap="none" strike="noStrike">
                <a:solidFill>
                  <a:schemeClr val="dk1"/>
                </a:solidFill>
                <a:latin typeface="Calibri"/>
                <a:ea typeface="Calibri"/>
                <a:cs typeface="Calibri"/>
                <a:sym typeface="Calibri"/>
              </a:rPr>
              <a:t>I want </a:t>
            </a:r>
            <a:r>
              <a:rPr lang="en-AU" sz="2400">
                <a:solidFill>
                  <a:schemeClr val="dk1"/>
                </a:solidFill>
                <a:latin typeface="Calibri"/>
                <a:ea typeface="Calibri"/>
                <a:cs typeface="Calibri"/>
                <a:sym typeface="Calibri"/>
              </a:rPr>
              <a:t>to </a:t>
            </a:r>
            <a:r>
              <a:rPr lang="en-AU" sz="2400">
                <a:solidFill>
                  <a:srgbClr val="FF0000"/>
                </a:solidFill>
                <a:latin typeface="Calibri"/>
                <a:ea typeface="Calibri"/>
                <a:cs typeface="Calibri"/>
                <a:sym typeface="Calibri"/>
              </a:rPr>
              <a:t>be able to view the history of each car </a:t>
            </a:r>
            <a:r>
              <a:rPr b="0" i="0" lang="en-AU" sz="2400" u="none" cap="none" strike="noStrike">
                <a:solidFill>
                  <a:schemeClr val="dk1"/>
                </a:solidFill>
                <a:latin typeface="Calibri"/>
                <a:ea typeface="Calibri"/>
                <a:cs typeface="Calibri"/>
                <a:sym typeface="Calibri"/>
              </a:rPr>
              <a:t>so tha</a:t>
            </a:r>
            <a:r>
              <a:rPr lang="en-AU" sz="2400">
                <a:solidFill>
                  <a:schemeClr val="dk1"/>
                </a:solidFill>
                <a:latin typeface="Calibri"/>
                <a:ea typeface="Calibri"/>
                <a:cs typeface="Calibri"/>
                <a:sym typeface="Calibri"/>
              </a:rPr>
              <a:t>t </a:t>
            </a:r>
            <a:r>
              <a:rPr lang="en-AU" sz="2400">
                <a:solidFill>
                  <a:srgbClr val="0000FF"/>
                </a:solidFill>
                <a:latin typeface="Calibri"/>
                <a:ea typeface="Calibri"/>
                <a:cs typeface="Calibri"/>
                <a:sym typeface="Calibri"/>
              </a:rPr>
              <a:t>I can provide an informed decision regarding </a:t>
            </a:r>
            <a:r>
              <a:rPr lang="en-AU" sz="2400">
                <a:solidFill>
                  <a:srgbClr val="0000FF"/>
                </a:solidFill>
                <a:latin typeface="Calibri"/>
                <a:ea typeface="Calibri"/>
                <a:cs typeface="Calibri"/>
                <a:sym typeface="Calibri"/>
              </a:rPr>
              <a:t>maintenance</a:t>
            </a:r>
            <a:r>
              <a:rPr lang="en-AU" sz="2400">
                <a:solidFill>
                  <a:srgbClr val="0000FF"/>
                </a:solidFill>
                <a:latin typeface="Calibri"/>
                <a:ea typeface="Calibri"/>
                <a:cs typeface="Calibri"/>
                <a:sym typeface="Calibri"/>
              </a:rPr>
              <a:t>. </a:t>
            </a:r>
            <a:endParaRPr>
              <a:solidFill>
                <a:srgbClr val="0000FF"/>
              </a:solidFill>
            </a:endParaRPr>
          </a:p>
        </p:txBody>
      </p:sp>
      <p:sp>
        <p:nvSpPr>
          <p:cNvPr id="192" name="Google Shape;192;p23"/>
          <p:cNvSpPr/>
          <p:nvPr/>
        </p:nvSpPr>
        <p:spPr>
          <a:xfrm>
            <a:off x="39150" y="1828002"/>
            <a:ext cx="9828000" cy="37479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link “View Car Rental History” is displayed on the employee homepage </a:t>
            </a:r>
            <a:endParaRPr sz="2000">
              <a:solidFill>
                <a:srgbClr val="FF0000"/>
              </a:solidFill>
              <a:latin typeface="Calibri"/>
              <a:ea typeface="Calibri"/>
              <a:cs typeface="Calibri"/>
              <a:sym typeface="Calibri"/>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on this link opens a new page, that has a drop down box which contains a list of car ID’s grouped with its model</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When a car is selected from the drop down box a tabular list is displayed beneath, containing information including: order id, order date, pickup or return date, customer id, customer name and store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Functional buttons used to filter results according to most recent/earliest rental is located at the top of the tabular list</a:t>
            </a:r>
            <a:endParaRPr sz="2000">
              <a:solidFill>
                <a:schemeClr val="dk1"/>
              </a:solidFill>
              <a:latin typeface="Calibri"/>
              <a:ea typeface="Calibri"/>
              <a:cs typeface="Calibri"/>
              <a:sym typeface="Calibri"/>
            </a:endParaRPr>
          </a:p>
          <a:p>
            <a:pPr indent="0" lvl="0" marL="179387" rtl="0">
              <a:spcBef>
                <a:spcPts val="0"/>
              </a:spcBef>
              <a:spcAft>
                <a:spcPts val="0"/>
              </a:spcAft>
              <a:buNone/>
            </a:pPr>
            <a:r>
              <a:t/>
            </a:r>
            <a:endParaRPr sz="2000">
              <a:solidFill>
                <a:schemeClr val="dk1"/>
              </a:solidFill>
              <a:latin typeface="Calibri"/>
              <a:ea typeface="Calibri"/>
              <a:cs typeface="Calibri"/>
              <a:sym typeface="Calibri"/>
            </a:endParaRPr>
          </a:p>
          <a:p>
            <a:pPr indent="0" lvl="0" marL="0" rtl="0">
              <a:spcBef>
                <a:spcPts val="0"/>
              </a:spcBef>
              <a:spcAft>
                <a:spcPts val="0"/>
              </a:spcAft>
              <a:buNone/>
            </a:pPr>
            <a:r>
              <a:t/>
            </a:r>
            <a:endParaRPr sz="2000">
              <a:solidFill>
                <a:schemeClr val="dk1"/>
              </a:solidFill>
              <a:latin typeface="Calibri"/>
              <a:ea typeface="Calibri"/>
              <a:cs typeface="Calibri"/>
              <a:sym typeface="Calibri"/>
            </a:endParaRPr>
          </a:p>
        </p:txBody>
      </p:sp>
      <p:sp>
        <p:nvSpPr>
          <p:cNvPr id="193" name="Google Shape;193;p23"/>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94" name="Google Shape;194;p23"/>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195" name="Google Shape;195;p23"/>
          <p:cNvSpPr/>
          <p:nvPr/>
        </p:nvSpPr>
        <p:spPr>
          <a:xfrm>
            <a:off x="39150" y="5753346"/>
            <a:ext cx="9828000" cy="9951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Potential Stretch Goal</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11</a:t>
            </a:r>
            <a:endParaRPr b="0" i="0" sz="2000" u="none" cap="none" strike="noStrike">
              <a:solidFill>
                <a:schemeClr val="dk1"/>
              </a:solidFill>
              <a:latin typeface="Calibri"/>
              <a:ea typeface="Calibri"/>
              <a:cs typeface="Calibri"/>
              <a:sym typeface="Calibri"/>
            </a:endParaRPr>
          </a:p>
        </p:txBody>
      </p:sp>
      <p:sp>
        <p:nvSpPr>
          <p:cNvPr id="201" name="Google Shape;201;p2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400">
                <a:solidFill>
                  <a:schemeClr val="lt1"/>
                </a:solidFill>
                <a:latin typeface="Calibri"/>
                <a:ea typeface="Calibri"/>
                <a:cs typeface="Calibri"/>
                <a:sym typeface="Calibri"/>
              </a:rPr>
              <a:t>Board Member - Graphical Representation of Rental Data</a:t>
            </a:r>
            <a:endParaRPr b="0" i="0" sz="2400" u="none" cap="none" strike="noStrike">
              <a:solidFill>
                <a:schemeClr val="lt1"/>
              </a:solidFill>
              <a:latin typeface="Calibri"/>
              <a:ea typeface="Calibri"/>
              <a:cs typeface="Calibri"/>
              <a:sym typeface="Calibri"/>
            </a:endParaRPr>
          </a:p>
        </p:txBody>
      </p:sp>
      <p:sp>
        <p:nvSpPr>
          <p:cNvPr id="202" name="Google Shape;202;p24"/>
          <p:cNvSpPr/>
          <p:nvPr/>
        </p:nvSpPr>
        <p:spPr>
          <a:xfrm>
            <a:off x="39150" y="822473"/>
            <a:ext cx="9828000" cy="1248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a:t>
            </a:r>
            <a:r>
              <a:rPr lang="en-AU" sz="2400">
                <a:solidFill>
                  <a:schemeClr val="dk1"/>
                </a:solidFill>
                <a:latin typeface="Calibri"/>
                <a:ea typeface="Calibri"/>
                <a:cs typeface="Calibri"/>
                <a:sym typeface="Calibri"/>
              </a:rPr>
              <a:t> </a:t>
            </a:r>
            <a:r>
              <a:rPr lang="en-AU" sz="2400">
                <a:solidFill>
                  <a:srgbClr val="FF00FF"/>
                </a:solidFill>
                <a:latin typeface="Calibri"/>
                <a:ea typeface="Calibri"/>
                <a:cs typeface="Calibri"/>
                <a:sym typeface="Calibri"/>
              </a:rPr>
              <a:t>member of the board </a:t>
            </a:r>
            <a:r>
              <a:rPr lang="en-AU" sz="2400">
                <a:solidFill>
                  <a:schemeClr val="dk1"/>
                </a:solidFill>
                <a:latin typeface="Calibri"/>
                <a:ea typeface="Calibri"/>
                <a:cs typeface="Calibri"/>
                <a:sym typeface="Calibri"/>
              </a:rPr>
              <a:t>I want to be able </a:t>
            </a:r>
            <a:r>
              <a:rPr lang="en-AU" sz="2400">
                <a:solidFill>
                  <a:srgbClr val="FF0000"/>
                </a:solidFill>
                <a:latin typeface="Calibri"/>
                <a:ea typeface="Calibri"/>
                <a:cs typeface="Calibri"/>
                <a:sym typeface="Calibri"/>
              </a:rPr>
              <a:t>view a graphical representation of rental data </a:t>
            </a:r>
            <a:r>
              <a:rPr lang="en-AU" sz="2400">
                <a:solidFill>
                  <a:schemeClr val="dk1"/>
                </a:solidFill>
                <a:latin typeface="Calibri"/>
                <a:ea typeface="Calibri"/>
                <a:cs typeface="Calibri"/>
                <a:sym typeface="Calibri"/>
              </a:rPr>
              <a:t>which allows me to </a:t>
            </a:r>
            <a:r>
              <a:rPr lang="en-AU" sz="2400">
                <a:solidFill>
                  <a:srgbClr val="0000FF"/>
                </a:solidFill>
                <a:latin typeface="Calibri"/>
                <a:ea typeface="Calibri"/>
                <a:cs typeface="Calibri"/>
                <a:sym typeface="Calibri"/>
              </a:rPr>
              <a:t>more easily understand and analyze rental trends to improve the business</a:t>
            </a:r>
            <a:r>
              <a:rPr lang="en-AU"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u="sng">
              <a:solidFill>
                <a:schemeClr val="dk1"/>
              </a:solidFill>
              <a:latin typeface="Calibri"/>
              <a:ea typeface="Calibri"/>
              <a:cs typeface="Calibri"/>
              <a:sym typeface="Calibri"/>
            </a:endParaRPr>
          </a:p>
        </p:txBody>
      </p:sp>
      <p:sp>
        <p:nvSpPr>
          <p:cNvPr id="203" name="Google Shape;203;p24"/>
          <p:cNvSpPr/>
          <p:nvPr/>
        </p:nvSpPr>
        <p:spPr>
          <a:xfrm>
            <a:off x="39150" y="2226721"/>
            <a:ext cx="9828000" cy="27288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link “Graphical representation” is available when logged in as an employee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When the “graphical representation” link is pressed, data containing the hiring and returning rates of each store is generated into a graph, and displayed in a new webpage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option to print the graph is placed beneath the graph and appears as a button</a:t>
            </a:r>
            <a:endParaRPr sz="2000">
              <a:solidFill>
                <a:schemeClr val="dk1"/>
              </a:solidFill>
              <a:latin typeface="Calibri"/>
              <a:ea typeface="Calibri"/>
              <a:cs typeface="Calibri"/>
              <a:sym typeface="Calibri"/>
            </a:endParaRPr>
          </a:p>
        </p:txBody>
      </p:sp>
      <p:sp>
        <p:nvSpPr>
          <p:cNvPr id="204" name="Google Shape;204;p2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8</a:t>
            </a:r>
            <a:endParaRPr sz="2000">
              <a:solidFill>
                <a:schemeClr val="dk1"/>
              </a:solidFill>
              <a:latin typeface="Calibri"/>
              <a:ea typeface="Calibri"/>
              <a:cs typeface="Calibri"/>
              <a:sym typeface="Calibri"/>
            </a:endParaRPr>
          </a:p>
        </p:txBody>
      </p:sp>
      <p:sp>
        <p:nvSpPr>
          <p:cNvPr id="205" name="Google Shape;205;p2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206" name="Google Shape;206;p2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Stretch goal, using graphing library to represent data </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4"/>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b="0" i="0" sz="2000" u="none" cap="none" strike="noStrike">
              <a:solidFill>
                <a:schemeClr val="dk1"/>
              </a:solidFill>
              <a:latin typeface="Calibri"/>
              <a:ea typeface="Calibri"/>
              <a:cs typeface="Calibri"/>
              <a:sym typeface="Calibri"/>
            </a:endParaRPr>
          </a:p>
        </p:txBody>
      </p:sp>
      <p:sp>
        <p:nvSpPr>
          <p:cNvPr id="91" name="Google Shape;91;p14"/>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400">
                <a:solidFill>
                  <a:schemeClr val="lt1"/>
                </a:solidFill>
                <a:latin typeface="Calibri"/>
                <a:ea typeface="Calibri"/>
                <a:cs typeface="Calibri"/>
                <a:sym typeface="Calibri"/>
              </a:rPr>
              <a:t>Clear Navigation</a:t>
            </a:r>
            <a:endParaRPr b="0" i="0" sz="2400" u="none" cap="none" strike="noStrike">
              <a:solidFill>
                <a:schemeClr val="lt1"/>
              </a:solidFill>
              <a:latin typeface="Calibri"/>
              <a:ea typeface="Calibri"/>
              <a:cs typeface="Calibri"/>
              <a:sym typeface="Calibri"/>
            </a:endParaRPr>
          </a:p>
        </p:txBody>
      </p:sp>
      <p:sp>
        <p:nvSpPr>
          <p:cNvPr id="92" name="Google Shape;92;p14"/>
          <p:cNvSpPr/>
          <p:nvPr/>
        </p:nvSpPr>
        <p:spPr>
          <a:xfrm>
            <a:off x="39150" y="822473"/>
            <a:ext cx="9828000" cy="1248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a:t>
            </a:r>
            <a:r>
              <a:rPr lang="en-AU" sz="2400">
                <a:solidFill>
                  <a:schemeClr val="dk1"/>
                </a:solidFill>
                <a:latin typeface="Calibri"/>
                <a:ea typeface="Calibri"/>
                <a:cs typeface="Calibri"/>
                <a:sym typeface="Calibri"/>
              </a:rPr>
              <a:t> </a:t>
            </a:r>
            <a:r>
              <a:rPr lang="en-AU" sz="2400">
                <a:solidFill>
                  <a:srgbClr val="FF00FF"/>
                </a:solidFill>
                <a:latin typeface="Calibri"/>
                <a:ea typeface="Calibri"/>
                <a:cs typeface="Calibri"/>
                <a:sym typeface="Calibri"/>
              </a:rPr>
              <a:t>user </a:t>
            </a:r>
            <a:r>
              <a:rPr lang="en-AU" sz="2400">
                <a:solidFill>
                  <a:schemeClr val="dk1"/>
                </a:solidFill>
                <a:latin typeface="Calibri"/>
                <a:ea typeface="Calibri"/>
                <a:cs typeface="Calibri"/>
                <a:sym typeface="Calibri"/>
              </a:rPr>
              <a:t>I want to be able to </a:t>
            </a:r>
            <a:r>
              <a:rPr lang="en-AU" sz="2400">
                <a:solidFill>
                  <a:srgbClr val="FF0000"/>
                </a:solidFill>
                <a:latin typeface="Calibri"/>
                <a:ea typeface="Calibri"/>
                <a:cs typeface="Calibri"/>
                <a:sym typeface="Calibri"/>
              </a:rPr>
              <a:t>reach important features and pages from each page in the site</a:t>
            </a:r>
            <a:r>
              <a:rPr lang="en-AU" sz="2400">
                <a:solidFill>
                  <a:srgbClr val="FF0000"/>
                </a:solidFill>
                <a:latin typeface="Calibri"/>
                <a:ea typeface="Calibri"/>
                <a:cs typeface="Calibri"/>
                <a:sym typeface="Calibri"/>
              </a:rPr>
              <a:t> </a:t>
            </a:r>
            <a:r>
              <a:rPr lang="en-AU" sz="2400">
                <a:solidFill>
                  <a:schemeClr val="dk1"/>
                </a:solidFill>
                <a:latin typeface="Calibri"/>
                <a:ea typeface="Calibri"/>
                <a:cs typeface="Calibri"/>
                <a:sym typeface="Calibri"/>
              </a:rPr>
              <a:t>so I can</a:t>
            </a:r>
            <a:r>
              <a:rPr lang="en-AU" sz="2400">
                <a:solidFill>
                  <a:schemeClr val="dk1"/>
                </a:solidFill>
                <a:latin typeface="Calibri"/>
                <a:ea typeface="Calibri"/>
                <a:cs typeface="Calibri"/>
                <a:sym typeface="Calibri"/>
              </a:rPr>
              <a:t> </a:t>
            </a:r>
            <a:r>
              <a:rPr lang="en-AU" sz="2400">
                <a:solidFill>
                  <a:srgbClr val="0000FF"/>
                </a:solidFill>
                <a:latin typeface="Calibri"/>
                <a:ea typeface="Calibri"/>
                <a:cs typeface="Calibri"/>
                <a:sym typeface="Calibri"/>
              </a:rPr>
              <a:t>quickly and easily navigate the website.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u="sng">
              <a:solidFill>
                <a:schemeClr val="dk1"/>
              </a:solidFill>
              <a:latin typeface="Calibri"/>
              <a:ea typeface="Calibri"/>
              <a:cs typeface="Calibri"/>
              <a:sym typeface="Calibri"/>
            </a:endParaRPr>
          </a:p>
        </p:txBody>
      </p:sp>
      <p:sp>
        <p:nvSpPr>
          <p:cNvPr id="93" name="Google Shape;93;p14"/>
          <p:cNvSpPr/>
          <p:nvPr/>
        </p:nvSpPr>
        <p:spPr>
          <a:xfrm>
            <a:off x="39150" y="2226721"/>
            <a:ext cx="9828000" cy="27288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navigation bar is present on each page of the website</a:t>
            </a: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The navigation bar includes a link back to the home page</a:t>
            </a:r>
            <a:endParaRPr sz="2000">
              <a:solidFill>
                <a:schemeClr val="dk1"/>
              </a:solidFill>
              <a:latin typeface="Calibri"/>
              <a:ea typeface="Calibri"/>
              <a:cs typeface="Calibri"/>
              <a:sym typeface="Calibri"/>
            </a:endParaRPr>
          </a:p>
        </p:txBody>
      </p:sp>
      <p:sp>
        <p:nvSpPr>
          <p:cNvPr id="94" name="Google Shape;94;p14"/>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1</a:t>
            </a:r>
            <a:endParaRPr sz="2000">
              <a:solidFill>
                <a:schemeClr val="dk1"/>
              </a:solidFill>
              <a:latin typeface="Calibri"/>
              <a:ea typeface="Calibri"/>
              <a:cs typeface="Calibri"/>
              <a:sym typeface="Calibri"/>
            </a:endParaRPr>
          </a:p>
        </p:txBody>
      </p:sp>
      <p:sp>
        <p:nvSpPr>
          <p:cNvPr id="95" name="Google Shape;95;p14"/>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96" name="Google Shape;96;p14"/>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Can be done through the use of a template</a:t>
            </a:r>
            <a:endParaRPr sz="2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b="0" i="0" sz="2000" u="none" cap="none" strike="noStrike">
              <a:solidFill>
                <a:schemeClr val="dk1"/>
              </a:solidFill>
              <a:latin typeface="Calibri"/>
              <a:ea typeface="Calibri"/>
              <a:cs typeface="Calibri"/>
              <a:sym typeface="Calibri"/>
            </a:endParaRPr>
          </a:p>
        </p:txBody>
      </p:sp>
      <p:sp>
        <p:nvSpPr>
          <p:cNvPr id="102" name="Google Shape;102;p15"/>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Customer - Finding Available Cars</a:t>
            </a:r>
            <a:endParaRPr b="0" i="0" sz="2800" u="none" cap="none" strike="noStrike">
              <a:solidFill>
                <a:schemeClr val="lt1"/>
              </a:solidFill>
              <a:latin typeface="Calibri"/>
              <a:ea typeface="Calibri"/>
              <a:cs typeface="Calibri"/>
              <a:sym typeface="Calibri"/>
            </a:endParaRPr>
          </a:p>
        </p:txBody>
      </p:sp>
      <p:sp>
        <p:nvSpPr>
          <p:cNvPr id="103" name="Google Shape;103;p15"/>
          <p:cNvSpPr/>
          <p:nvPr/>
        </p:nvSpPr>
        <p:spPr>
          <a:xfrm>
            <a:off x="39150" y="822475"/>
            <a:ext cx="9828000" cy="942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AU" sz="2400">
                <a:solidFill>
                  <a:schemeClr val="dk1"/>
                </a:solidFill>
                <a:latin typeface="Calibri"/>
                <a:ea typeface="Calibri"/>
                <a:cs typeface="Calibri"/>
                <a:sym typeface="Calibri"/>
              </a:rPr>
              <a:t>As a </a:t>
            </a:r>
            <a:r>
              <a:rPr lang="en-AU" sz="2400">
                <a:solidFill>
                  <a:srgbClr val="FF00FF"/>
                </a:solidFill>
                <a:latin typeface="Calibri"/>
                <a:ea typeface="Calibri"/>
                <a:cs typeface="Calibri"/>
                <a:sym typeface="Calibri"/>
              </a:rPr>
              <a:t>customer </a:t>
            </a:r>
            <a:r>
              <a:rPr lang="en-AU" sz="2400">
                <a:solidFill>
                  <a:schemeClr val="dk1"/>
                </a:solidFill>
                <a:latin typeface="Calibri"/>
                <a:ea typeface="Calibri"/>
                <a:cs typeface="Calibri"/>
                <a:sym typeface="Calibri"/>
              </a:rPr>
              <a:t>I want to</a:t>
            </a:r>
            <a:r>
              <a:rPr lang="en-AU" sz="2400">
                <a:solidFill>
                  <a:srgbClr val="FF0000"/>
                </a:solidFill>
                <a:latin typeface="Calibri"/>
                <a:ea typeface="Calibri"/>
                <a:cs typeface="Calibri"/>
                <a:sym typeface="Calibri"/>
              </a:rPr>
              <a:t> view all available</a:t>
            </a:r>
            <a:r>
              <a:rPr lang="en-AU" sz="2400">
                <a:solidFill>
                  <a:schemeClr val="dk1"/>
                </a:solidFill>
                <a:latin typeface="Calibri"/>
                <a:ea typeface="Calibri"/>
                <a:cs typeface="Calibri"/>
                <a:sym typeface="Calibri"/>
              </a:rPr>
              <a:t> </a:t>
            </a:r>
            <a:r>
              <a:rPr lang="en-AU" sz="2400">
                <a:solidFill>
                  <a:srgbClr val="FF0000"/>
                </a:solidFill>
                <a:latin typeface="Calibri"/>
                <a:ea typeface="Calibri"/>
                <a:cs typeface="Calibri"/>
                <a:sym typeface="Calibri"/>
              </a:rPr>
              <a:t>cars</a:t>
            </a:r>
            <a:r>
              <a:rPr lang="en-AU" sz="2400">
                <a:solidFill>
                  <a:schemeClr val="dk1"/>
                </a:solidFill>
                <a:latin typeface="Calibri"/>
                <a:ea typeface="Calibri"/>
                <a:cs typeface="Calibri"/>
                <a:sym typeface="Calibri"/>
              </a:rPr>
              <a:t> so that </a:t>
            </a:r>
            <a:r>
              <a:rPr lang="en-AU" sz="2400">
                <a:solidFill>
                  <a:schemeClr val="hlink"/>
                </a:solidFill>
                <a:latin typeface="Calibri"/>
                <a:ea typeface="Calibri"/>
                <a:cs typeface="Calibri"/>
                <a:sym typeface="Calibri"/>
              </a:rPr>
              <a:t>I can make an informed decision on what car to hire based off personal criteria. </a:t>
            </a:r>
            <a:endParaRPr/>
          </a:p>
        </p:txBody>
      </p:sp>
      <p:sp>
        <p:nvSpPr>
          <p:cNvPr id="104" name="Google Shape;104;p15"/>
          <p:cNvSpPr/>
          <p:nvPr/>
        </p:nvSpPr>
        <p:spPr>
          <a:xfrm>
            <a:off x="39150" y="1937550"/>
            <a:ext cx="9828000" cy="32022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link “All Available Cars” is shown to me on the default homepage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on the link “All Available Cars” generates a list of cars in tabular format currently available for hire containing relevant information</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a link to the car displays more detailed information of that car (e.g. fuel tank capacity)</a:t>
            </a:r>
            <a:endParaRPr sz="2000">
              <a:solidFill>
                <a:schemeClr val="dk1"/>
              </a:solidFill>
              <a:latin typeface="Calibri"/>
              <a:ea typeface="Calibri"/>
              <a:cs typeface="Calibri"/>
              <a:sym typeface="Calibri"/>
            </a:endParaRPr>
          </a:p>
        </p:txBody>
      </p:sp>
      <p:sp>
        <p:nvSpPr>
          <p:cNvPr id="105" name="Google Shape;105;p15"/>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106" name="Google Shape;106;p15"/>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107" name="Google Shape;107;p15"/>
          <p:cNvSpPr/>
          <p:nvPr/>
        </p:nvSpPr>
        <p:spPr>
          <a:xfrm>
            <a:off x="39150" y="5312826"/>
            <a:ext cx="9828000" cy="14358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Available cars initial grouped by location and then car body type.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Stretch goal: display picture of each car in the list</a:t>
            </a:r>
            <a:endParaRPr sz="2000">
              <a:solidFill>
                <a:schemeClr val="dk1"/>
              </a:solidFill>
              <a:latin typeface="Calibri"/>
              <a:ea typeface="Calibri"/>
              <a:cs typeface="Calibri"/>
              <a:sym typeface="Calibri"/>
            </a:endParaRPr>
          </a:p>
          <a:p>
            <a:pPr indent="0" lvl="0" marL="179387"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3</a:t>
            </a:r>
            <a:endParaRPr b="0" i="0" sz="2000" u="none" cap="none" strike="noStrike">
              <a:solidFill>
                <a:schemeClr val="dk1"/>
              </a:solidFill>
              <a:latin typeface="Calibri"/>
              <a:ea typeface="Calibri"/>
              <a:cs typeface="Calibri"/>
              <a:sym typeface="Calibri"/>
            </a:endParaRPr>
          </a:p>
        </p:txBody>
      </p:sp>
      <p:sp>
        <p:nvSpPr>
          <p:cNvPr id="113" name="Google Shape;113;p16"/>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Board Member - Secure Login System</a:t>
            </a:r>
            <a:endParaRPr b="0" i="0" sz="2800" u="none" cap="none" strike="noStrike">
              <a:solidFill>
                <a:schemeClr val="lt1"/>
              </a:solidFill>
              <a:latin typeface="Calibri"/>
              <a:ea typeface="Calibri"/>
              <a:cs typeface="Calibri"/>
              <a:sym typeface="Calibri"/>
            </a:endParaRPr>
          </a:p>
        </p:txBody>
      </p:sp>
      <p:sp>
        <p:nvSpPr>
          <p:cNvPr id="114" name="Google Shape;114;p16"/>
          <p:cNvSpPr/>
          <p:nvPr/>
        </p:nvSpPr>
        <p:spPr>
          <a:xfrm>
            <a:off x="39150" y="822472"/>
            <a:ext cx="9828000" cy="9573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rtl="0">
              <a:spcBef>
                <a:spcPts val="0"/>
              </a:spcBef>
              <a:spcAft>
                <a:spcPts val="0"/>
              </a:spcAft>
              <a:buClr>
                <a:schemeClr val="dk1"/>
              </a:buClr>
              <a:buFont typeface="Arial"/>
              <a:buNone/>
            </a:pPr>
            <a:r>
              <a:rPr lang="en-AU" sz="2400">
                <a:solidFill>
                  <a:schemeClr val="dk1"/>
                </a:solidFill>
                <a:latin typeface="Calibri"/>
                <a:ea typeface="Calibri"/>
                <a:cs typeface="Calibri"/>
                <a:sym typeface="Calibri"/>
              </a:rPr>
              <a:t>As a </a:t>
            </a:r>
            <a:r>
              <a:rPr lang="en-AU" sz="2400">
                <a:solidFill>
                  <a:srgbClr val="FF00FF"/>
                </a:solidFill>
                <a:latin typeface="Calibri"/>
                <a:ea typeface="Calibri"/>
                <a:cs typeface="Calibri"/>
                <a:sym typeface="Calibri"/>
              </a:rPr>
              <a:t>member of the board</a:t>
            </a:r>
            <a:r>
              <a:rPr lang="en-AU" sz="2400">
                <a:solidFill>
                  <a:schemeClr val="dk1"/>
                </a:solidFill>
                <a:latin typeface="Calibri"/>
                <a:ea typeface="Calibri"/>
                <a:cs typeface="Calibri"/>
                <a:sym typeface="Calibri"/>
              </a:rPr>
              <a:t> I want </a:t>
            </a:r>
            <a:r>
              <a:rPr lang="en-AU" sz="2400">
                <a:solidFill>
                  <a:srgbClr val="FF0000"/>
                </a:solidFill>
                <a:latin typeface="Calibri"/>
                <a:ea typeface="Calibri"/>
                <a:cs typeface="Calibri"/>
                <a:sym typeface="Calibri"/>
              </a:rPr>
              <a:t>a secure login authentication system for employees </a:t>
            </a:r>
            <a:r>
              <a:rPr lang="en-AU" sz="2400">
                <a:solidFill>
                  <a:schemeClr val="dk1"/>
                </a:solidFill>
                <a:latin typeface="Calibri"/>
                <a:ea typeface="Calibri"/>
                <a:cs typeface="Calibri"/>
                <a:sym typeface="Calibri"/>
              </a:rPr>
              <a:t>so that </a:t>
            </a:r>
            <a:r>
              <a:rPr lang="en-AU" sz="2400">
                <a:solidFill>
                  <a:srgbClr val="0000FF"/>
                </a:solidFill>
                <a:latin typeface="Calibri"/>
                <a:ea typeface="Calibri"/>
                <a:cs typeface="Calibri"/>
                <a:sym typeface="Calibri"/>
              </a:rPr>
              <a:t>company confidentiality is maintained.</a:t>
            </a:r>
            <a:endParaRPr sz="2400">
              <a:solidFill>
                <a:srgbClr val="0000FF"/>
              </a:solidFill>
              <a:latin typeface="Calibri"/>
              <a:ea typeface="Calibri"/>
              <a:cs typeface="Calibri"/>
              <a:sym typeface="Calibri"/>
            </a:endParaRPr>
          </a:p>
          <a:p>
            <a:pPr indent="0" lvl="0" marL="0" rtl="0">
              <a:spcBef>
                <a:spcPts val="0"/>
              </a:spcBef>
              <a:spcAft>
                <a:spcPts val="0"/>
              </a:spcAft>
              <a:buClr>
                <a:schemeClr val="dk1"/>
              </a:buClr>
              <a:buFont typeface="Arial"/>
              <a:buNone/>
            </a:pPr>
            <a:r>
              <a:t/>
            </a:r>
            <a:endParaRPr sz="2400">
              <a:solidFill>
                <a:srgbClr val="0000FF"/>
              </a:solidFill>
              <a:latin typeface="Calibri"/>
              <a:ea typeface="Calibri"/>
              <a:cs typeface="Calibri"/>
              <a:sym typeface="Calibri"/>
            </a:endParaRPr>
          </a:p>
          <a:p>
            <a:pPr indent="0" lvl="0" marL="0" rtl="0">
              <a:spcBef>
                <a:spcPts val="0"/>
              </a:spcBef>
              <a:spcAft>
                <a:spcPts val="0"/>
              </a:spcAft>
              <a:buClr>
                <a:schemeClr val="dk1"/>
              </a:buClr>
              <a:buFont typeface="Arial"/>
              <a:buNone/>
            </a:pPr>
            <a:r>
              <a:t/>
            </a:r>
            <a:endParaRPr sz="2400">
              <a:solidFill>
                <a:schemeClr val="dk1"/>
              </a:solidFill>
              <a:latin typeface="Calibri"/>
              <a:ea typeface="Calibri"/>
              <a:cs typeface="Calibri"/>
              <a:sym typeface="Calibri"/>
            </a:endParaRPr>
          </a:p>
        </p:txBody>
      </p:sp>
      <p:sp>
        <p:nvSpPr>
          <p:cNvPr id="115" name="Google Shape;115;p16"/>
          <p:cNvSpPr/>
          <p:nvPr/>
        </p:nvSpPr>
        <p:spPr>
          <a:xfrm>
            <a:off x="39150" y="1950658"/>
            <a:ext cx="9828000" cy="30048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link “Add Employee” is displayed on the employee homepage for administrators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on the “Add Employee” link brings up a webpage that requires new employee information to be entered into the system including: name, address, email, username, password and employment position</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A confirmation email is sent to the new employee detailing their new username and password</a:t>
            </a:r>
            <a:endParaRPr sz="2000">
              <a:solidFill>
                <a:schemeClr val="dk1"/>
              </a:solidFill>
              <a:latin typeface="Calibri"/>
              <a:ea typeface="Calibri"/>
              <a:cs typeface="Calibri"/>
              <a:sym typeface="Calibri"/>
            </a:endParaRPr>
          </a:p>
        </p:txBody>
      </p:sp>
      <p:sp>
        <p:nvSpPr>
          <p:cNvPr id="116" name="Google Shape;116;p16"/>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17" name="Google Shape;117;p16"/>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118" name="Google Shape;118;p16"/>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All usernames and passwords encrypted in database to maximise security</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Error messages are displayed when incorrect username/password is entered into the “Login” page, aimed at helping employees know what is wrong with the information that they entered</a:t>
            </a:r>
            <a:endParaRPr sz="2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7"/>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b="0" i="0" sz="2000" u="none" cap="none" strike="noStrike">
              <a:solidFill>
                <a:schemeClr val="dk1"/>
              </a:solidFill>
              <a:latin typeface="Calibri"/>
              <a:ea typeface="Calibri"/>
              <a:cs typeface="Calibri"/>
              <a:sym typeface="Calibri"/>
            </a:endParaRPr>
          </a:p>
        </p:txBody>
      </p:sp>
      <p:sp>
        <p:nvSpPr>
          <p:cNvPr id="124" name="Google Shape;124;p17"/>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Employee - Finding info. about a car</a:t>
            </a:r>
            <a:endParaRPr b="0" i="0" sz="2800" u="none" cap="none" strike="noStrike">
              <a:solidFill>
                <a:schemeClr val="lt1"/>
              </a:solidFill>
              <a:latin typeface="Calibri"/>
              <a:ea typeface="Calibri"/>
              <a:cs typeface="Calibri"/>
              <a:sym typeface="Calibri"/>
            </a:endParaRPr>
          </a:p>
        </p:txBody>
      </p:sp>
      <p:sp>
        <p:nvSpPr>
          <p:cNvPr id="125" name="Google Shape;125;p17"/>
          <p:cNvSpPr/>
          <p:nvPr/>
        </p:nvSpPr>
        <p:spPr>
          <a:xfrm>
            <a:off x="39150" y="822472"/>
            <a:ext cx="9828000" cy="8652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a:t>
            </a:r>
            <a:r>
              <a:rPr lang="en-AU" sz="2400">
                <a:solidFill>
                  <a:schemeClr val="dk1"/>
                </a:solidFill>
                <a:latin typeface="Calibri"/>
                <a:ea typeface="Calibri"/>
                <a:cs typeface="Calibri"/>
                <a:sym typeface="Calibri"/>
              </a:rPr>
              <a:t> </a:t>
            </a:r>
            <a:r>
              <a:rPr lang="en-AU" sz="2400">
                <a:solidFill>
                  <a:srgbClr val="FF00FF"/>
                </a:solidFill>
                <a:latin typeface="Calibri"/>
                <a:ea typeface="Calibri"/>
                <a:cs typeface="Calibri"/>
                <a:sym typeface="Calibri"/>
              </a:rPr>
              <a:t>employee</a:t>
            </a:r>
            <a:r>
              <a:rPr lang="en-AU" sz="2400">
                <a:solidFill>
                  <a:srgbClr val="FF00FF"/>
                </a:solidFill>
                <a:latin typeface="Calibri"/>
                <a:ea typeface="Calibri"/>
                <a:cs typeface="Calibri"/>
                <a:sym typeface="Calibri"/>
              </a:rPr>
              <a:t> </a:t>
            </a:r>
            <a:r>
              <a:rPr lang="en-AU" sz="2400">
                <a:solidFill>
                  <a:schemeClr val="dk1"/>
                </a:solidFill>
                <a:latin typeface="Calibri"/>
                <a:ea typeface="Calibri"/>
                <a:cs typeface="Calibri"/>
                <a:sym typeface="Calibri"/>
              </a:rPr>
              <a:t>I want to be able </a:t>
            </a:r>
            <a:r>
              <a:rPr lang="en-AU" sz="2400">
                <a:solidFill>
                  <a:srgbClr val="FF0000"/>
                </a:solidFill>
                <a:latin typeface="Calibri"/>
                <a:ea typeface="Calibri"/>
                <a:cs typeface="Calibri"/>
                <a:sym typeface="Calibri"/>
              </a:rPr>
              <a:t>view all individual car information</a:t>
            </a:r>
            <a:r>
              <a:rPr lang="en-AU" sz="2400">
                <a:solidFill>
                  <a:srgbClr val="FF0000"/>
                </a:solidFill>
                <a:latin typeface="Calibri"/>
                <a:ea typeface="Calibri"/>
                <a:cs typeface="Calibri"/>
                <a:sym typeface="Calibri"/>
              </a:rPr>
              <a:t> </a:t>
            </a:r>
            <a:r>
              <a:rPr lang="en-AU" sz="2400">
                <a:solidFill>
                  <a:schemeClr val="dk1"/>
                </a:solidFill>
                <a:latin typeface="Calibri"/>
                <a:ea typeface="Calibri"/>
                <a:cs typeface="Calibri"/>
                <a:sym typeface="Calibri"/>
              </a:rPr>
              <a:t>so that</a:t>
            </a:r>
            <a:r>
              <a:rPr lang="en-AU" sz="2400">
                <a:solidFill>
                  <a:schemeClr val="dk1"/>
                </a:solidFill>
                <a:latin typeface="Calibri"/>
                <a:ea typeface="Calibri"/>
                <a:cs typeface="Calibri"/>
                <a:sym typeface="Calibri"/>
              </a:rPr>
              <a:t> </a:t>
            </a:r>
            <a:r>
              <a:rPr lang="en-AU" sz="2400">
                <a:solidFill>
                  <a:srgbClr val="0000FF"/>
                </a:solidFill>
                <a:latin typeface="Calibri"/>
                <a:ea typeface="Calibri"/>
                <a:cs typeface="Calibri"/>
                <a:sym typeface="Calibri"/>
              </a:rPr>
              <a:t>I can give a detailed description of company cars to the customer.</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u="sng">
              <a:solidFill>
                <a:schemeClr val="dk1"/>
              </a:solidFill>
              <a:latin typeface="Calibri"/>
              <a:ea typeface="Calibri"/>
              <a:cs typeface="Calibri"/>
              <a:sym typeface="Calibri"/>
            </a:endParaRPr>
          </a:p>
        </p:txBody>
      </p:sp>
      <p:sp>
        <p:nvSpPr>
          <p:cNvPr id="126" name="Google Shape;126;p17"/>
          <p:cNvSpPr/>
          <p:nvPr/>
        </p:nvSpPr>
        <p:spPr>
          <a:xfrm>
            <a:off x="39150" y="1812550"/>
            <a:ext cx="9828000" cy="28821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link “Search For Car” is displayed on the employee homepage</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on this link opens a new page, that has a search bar at the top of the page. Any car characteristic whether its car id, model,  fuel capacity or seat number can be entered into this search bar</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After a search has been initiated, a list of results is generated in tabular format below the search bar</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Functional buttons used to filter/order results is presented above the tabular list</a:t>
            </a:r>
            <a:endParaRPr sz="2000">
              <a:solidFill>
                <a:schemeClr val="dk1"/>
              </a:solidFill>
              <a:latin typeface="Calibri"/>
              <a:ea typeface="Calibri"/>
              <a:cs typeface="Calibri"/>
              <a:sym typeface="Calibri"/>
            </a:endParaRPr>
          </a:p>
        </p:txBody>
      </p:sp>
      <p:sp>
        <p:nvSpPr>
          <p:cNvPr id="127" name="Google Shape;127;p17"/>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128" name="Google Shape;128;p17"/>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129" name="Google Shape;129;p17"/>
          <p:cNvSpPr/>
          <p:nvPr/>
        </p:nvSpPr>
        <p:spPr>
          <a:xfrm>
            <a:off x="39150" y="4909521"/>
            <a:ext cx="9828000" cy="1839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Error messages displayed when user enters information that doesn’t return any data</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Employee info more detailed than customer info</a:t>
            </a:r>
            <a:endParaRPr sz="2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5</a:t>
            </a:r>
            <a:endParaRPr b="0" i="0" sz="2000" u="none" cap="none" strike="noStrike">
              <a:solidFill>
                <a:schemeClr val="dk1"/>
              </a:solidFill>
              <a:latin typeface="Calibri"/>
              <a:ea typeface="Calibri"/>
              <a:cs typeface="Calibri"/>
              <a:sym typeface="Calibri"/>
            </a:endParaRPr>
          </a:p>
        </p:txBody>
      </p:sp>
      <p:sp>
        <p:nvSpPr>
          <p:cNvPr id="135" name="Google Shape;135;p18"/>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Board Member - Rental Information</a:t>
            </a:r>
            <a:endParaRPr b="0" i="0" sz="2800" u="none" cap="none" strike="noStrike">
              <a:solidFill>
                <a:schemeClr val="lt1"/>
              </a:solidFill>
              <a:latin typeface="Calibri"/>
              <a:ea typeface="Calibri"/>
              <a:cs typeface="Calibri"/>
              <a:sym typeface="Calibri"/>
            </a:endParaRPr>
          </a:p>
        </p:txBody>
      </p:sp>
      <p:sp>
        <p:nvSpPr>
          <p:cNvPr id="136" name="Google Shape;136;p18"/>
          <p:cNvSpPr/>
          <p:nvPr/>
        </p:nvSpPr>
        <p:spPr>
          <a:xfrm>
            <a:off x="39150" y="822473"/>
            <a:ext cx="9828000" cy="13101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AU" sz="2400">
                <a:solidFill>
                  <a:schemeClr val="dk1"/>
                </a:solidFill>
                <a:latin typeface="Calibri"/>
                <a:ea typeface="Calibri"/>
                <a:cs typeface="Calibri"/>
                <a:sym typeface="Calibri"/>
              </a:rPr>
              <a:t>As a </a:t>
            </a:r>
            <a:r>
              <a:rPr lang="en-AU" sz="2400">
                <a:solidFill>
                  <a:srgbClr val="FF00FF"/>
                </a:solidFill>
                <a:latin typeface="Calibri"/>
                <a:ea typeface="Calibri"/>
                <a:cs typeface="Calibri"/>
                <a:sym typeface="Calibri"/>
              </a:rPr>
              <a:t>member of the board</a:t>
            </a:r>
            <a:r>
              <a:rPr lang="en-AU" sz="2400">
                <a:solidFill>
                  <a:schemeClr val="dk1"/>
                </a:solidFill>
                <a:latin typeface="Calibri"/>
                <a:ea typeface="Calibri"/>
                <a:cs typeface="Calibri"/>
                <a:sym typeface="Calibri"/>
              </a:rPr>
              <a:t> I want to </a:t>
            </a:r>
            <a:r>
              <a:rPr lang="en-AU" sz="2400">
                <a:solidFill>
                  <a:srgbClr val="FF0000"/>
                </a:solidFill>
                <a:latin typeface="Calibri"/>
                <a:ea typeface="Calibri"/>
                <a:cs typeface="Calibri"/>
                <a:sym typeface="Calibri"/>
              </a:rPr>
              <a:t>monitor the different car types rented out and returned to each store over a period of a month</a:t>
            </a:r>
            <a:r>
              <a:rPr lang="en-AU" sz="2400">
                <a:solidFill>
                  <a:schemeClr val="dk1"/>
                </a:solidFill>
                <a:latin typeface="Calibri"/>
                <a:ea typeface="Calibri"/>
                <a:cs typeface="Calibri"/>
                <a:sym typeface="Calibri"/>
              </a:rPr>
              <a:t> so that I </a:t>
            </a:r>
            <a:r>
              <a:rPr lang="en-AU" sz="2400">
                <a:solidFill>
                  <a:srgbClr val="0000FF"/>
                </a:solidFill>
                <a:latin typeface="Calibri"/>
                <a:ea typeface="Calibri"/>
                <a:cs typeface="Calibri"/>
                <a:sym typeface="Calibri"/>
              </a:rPr>
              <a:t>can analyze customer patterns and use this </a:t>
            </a:r>
            <a:r>
              <a:rPr lang="en-AU" sz="2400">
                <a:solidFill>
                  <a:srgbClr val="0000FF"/>
                </a:solidFill>
                <a:latin typeface="Calibri"/>
                <a:ea typeface="Calibri"/>
                <a:cs typeface="Calibri"/>
                <a:sym typeface="Calibri"/>
              </a:rPr>
              <a:t>information</a:t>
            </a:r>
            <a:r>
              <a:rPr lang="en-AU" sz="2400">
                <a:solidFill>
                  <a:srgbClr val="0000FF"/>
                </a:solidFill>
                <a:latin typeface="Calibri"/>
                <a:ea typeface="Calibri"/>
                <a:cs typeface="Calibri"/>
                <a:sym typeface="Calibri"/>
              </a:rPr>
              <a:t> to improve services at each store.</a:t>
            </a:r>
            <a:endParaRPr sz="2400">
              <a:solidFill>
                <a:srgbClr val="0000FF"/>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a:p>
        </p:txBody>
      </p:sp>
      <p:sp>
        <p:nvSpPr>
          <p:cNvPr id="137" name="Google Shape;137;p18"/>
          <p:cNvSpPr/>
          <p:nvPr/>
        </p:nvSpPr>
        <p:spPr>
          <a:xfrm>
            <a:off x="39150" y="2295822"/>
            <a:ext cx="9828000" cy="26598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link “Hiring Patterns” is displayed on the employee homepage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Clicking the “Hiring Patterns” link displays a tabular formatted report containing an inventory of stores; each store listing all the different car types (e.g. Sedan, Hatch, Van, etc.) and the number of times each car type has been hired and returned from that particular store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At the top of the report, an option to print the displayed data is presented</a:t>
            </a:r>
            <a:endParaRPr sz="2000">
              <a:solidFill>
                <a:schemeClr val="dk1"/>
              </a:solidFill>
              <a:latin typeface="Calibri"/>
              <a:ea typeface="Calibri"/>
              <a:cs typeface="Calibri"/>
              <a:sym typeface="Calibri"/>
            </a:endParaRPr>
          </a:p>
        </p:txBody>
      </p:sp>
      <p:sp>
        <p:nvSpPr>
          <p:cNvPr id="138" name="Google Shape;138;p18"/>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39" name="Google Shape;139;p18"/>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140" name="Google Shape;140;p18"/>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The previous months total of the number of cars hired/returned is displayed </a:t>
            </a:r>
            <a:endParaRPr sz="2000">
              <a:solidFill>
                <a:schemeClr val="dk1"/>
              </a:solidFill>
              <a:latin typeface="Calibri"/>
              <a:ea typeface="Calibri"/>
              <a:cs typeface="Calibri"/>
              <a:sym typeface="Calibri"/>
            </a:endParaRPr>
          </a:p>
          <a:p>
            <a:pPr indent="0" lvl="0" marL="179387"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9"/>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6</a:t>
            </a:r>
            <a:endParaRPr b="0" i="0" sz="2000" u="none" cap="none" strike="noStrike">
              <a:solidFill>
                <a:schemeClr val="dk1"/>
              </a:solidFill>
              <a:latin typeface="Calibri"/>
              <a:ea typeface="Calibri"/>
              <a:cs typeface="Calibri"/>
              <a:sym typeface="Calibri"/>
            </a:endParaRPr>
          </a:p>
        </p:txBody>
      </p:sp>
      <p:sp>
        <p:nvSpPr>
          <p:cNvPr id="146" name="Google Shape;146;p19"/>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Customer - Recommended Cars</a:t>
            </a:r>
            <a:endParaRPr b="0" i="0" sz="2800" u="none" cap="none" strike="noStrike">
              <a:solidFill>
                <a:schemeClr val="lt1"/>
              </a:solidFill>
              <a:latin typeface="Calibri"/>
              <a:ea typeface="Calibri"/>
              <a:cs typeface="Calibri"/>
              <a:sym typeface="Calibri"/>
            </a:endParaRPr>
          </a:p>
        </p:txBody>
      </p:sp>
      <p:sp>
        <p:nvSpPr>
          <p:cNvPr id="147" name="Google Shape;147;p19"/>
          <p:cNvSpPr/>
          <p:nvPr/>
        </p:nvSpPr>
        <p:spPr>
          <a:xfrm>
            <a:off x="39150" y="822473"/>
            <a:ext cx="9828000" cy="12333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a:t>
            </a:r>
            <a:r>
              <a:rPr lang="en-AU" sz="2400">
                <a:solidFill>
                  <a:schemeClr val="dk1"/>
                </a:solidFill>
                <a:latin typeface="Calibri"/>
                <a:ea typeface="Calibri"/>
                <a:cs typeface="Calibri"/>
                <a:sym typeface="Calibri"/>
              </a:rPr>
              <a:t> </a:t>
            </a:r>
            <a:r>
              <a:rPr lang="en-AU" sz="2400">
                <a:solidFill>
                  <a:srgbClr val="FF00FF"/>
                </a:solidFill>
                <a:latin typeface="Calibri"/>
                <a:ea typeface="Calibri"/>
                <a:cs typeface="Calibri"/>
                <a:sym typeface="Calibri"/>
              </a:rPr>
              <a:t>customer</a:t>
            </a:r>
            <a:r>
              <a:rPr b="0" i="0" lang="en-AU" sz="2400" u="none" cap="none" strike="noStrike">
                <a:solidFill>
                  <a:schemeClr val="dk1"/>
                </a:solidFill>
                <a:latin typeface="Calibri"/>
                <a:ea typeface="Calibri"/>
                <a:cs typeface="Calibri"/>
                <a:sym typeface="Calibri"/>
              </a:rPr>
              <a:t> </a:t>
            </a:r>
            <a:r>
              <a:rPr lang="en-AU" sz="2400">
                <a:solidFill>
                  <a:schemeClr val="dk1"/>
                </a:solidFill>
                <a:latin typeface="Calibri"/>
                <a:ea typeface="Calibri"/>
                <a:cs typeface="Calibri"/>
                <a:sym typeface="Calibri"/>
              </a:rPr>
              <a:t>I want to </a:t>
            </a:r>
            <a:r>
              <a:rPr lang="en-AU" sz="2400">
                <a:solidFill>
                  <a:srgbClr val="FF0000"/>
                </a:solidFill>
                <a:latin typeface="Calibri"/>
                <a:ea typeface="Calibri"/>
                <a:cs typeface="Calibri"/>
                <a:sym typeface="Calibri"/>
              </a:rPr>
              <a:t>be provided with a list of recommendations that is based off information I provide (car type, city located, and time)</a:t>
            </a:r>
            <a:r>
              <a:rPr lang="en-AU" sz="2400">
                <a:solidFill>
                  <a:schemeClr val="dk1"/>
                </a:solidFill>
                <a:latin typeface="Calibri"/>
                <a:ea typeface="Calibri"/>
                <a:cs typeface="Calibri"/>
                <a:sym typeface="Calibri"/>
              </a:rPr>
              <a:t> so that I </a:t>
            </a:r>
            <a:r>
              <a:rPr lang="en-AU" sz="2400">
                <a:solidFill>
                  <a:srgbClr val="0000FF"/>
                </a:solidFill>
                <a:latin typeface="Calibri"/>
                <a:ea typeface="Calibri"/>
                <a:cs typeface="Calibri"/>
                <a:sym typeface="Calibri"/>
              </a:rPr>
              <a:t>can easily and quickly choose a car suited to my needs</a:t>
            </a:r>
            <a:r>
              <a:rPr lang="en-AU" sz="2400">
                <a:solidFill>
                  <a:schemeClr val="dk1"/>
                </a:solidFill>
                <a:latin typeface="Calibri"/>
                <a:ea typeface="Calibri"/>
                <a:cs typeface="Calibri"/>
                <a:sym typeface="Calibri"/>
              </a:rPr>
              <a:t>.</a:t>
            </a:r>
            <a:endParaRPr/>
          </a:p>
        </p:txBody>
      </p:sp>
      <p:sp>
        <p:nvSpPr>
          <p:cNvPr id="148" name="Google Shape;148;p19"/>
          <p:cNvSpPr/>
          <p:nvPr/>
        </p:nvSpPr>
        <p:spPr>
          <a:xfrm>
            <a:off x="39150" y="2226724"/>
            <a:ext cx="9828000" cy="31584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A link “Recommended Cars” is displayed on the customer homepage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When the “Recommended Cars” link is clicked on, I am presented with a popup box asking me to enter the type of car that I want, in addition to the pickup located and time</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After this information is entered I am presented with a list of cars suited to my preferences containing</a:t>
            </a:r>
            <a:r>
              <a:rPr lang="en-AU" sz="2000">
                <a:solidFill>
                  <a:schemeClr val="dk1"/>
                </a:solidFill>
                <a:latin typeface="Calibri"/>
                <a:ea typeface="Calibri"/>
                <a:cs typeface="Calibri"/>
                <a:sym typeface="Calibri"/>
              </a:rPr>
              <a:t>: car id, car make, model, series, year, body type, fuel system and current location</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unique id displays more detailed information of that car (e.g. fuel tank capacity)</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other fields in the list filters display results to match selected item (e.g. selecting car make only displays cars of that make)</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Additional filter options present at the top of list allowing me to change display as I please</a:t>
            </a:r>
            <a:endParaRPr sz="2000">
              <a:solidFill>
                <a:schemeClr val="dk1"/>
              </a:solidFill>
              <a:latin typeface="Calibri"/>
              <a:ea typeface="Calibri"/>
              <a:cs typeface="Calibri"/>
              <a:sym typeface="Calibri"/>
            </a:endParaRPr>
          </a:p>
        </p:txBody>
      </p:sp>
      <p:sp>
        <p:nvSpPr>
          <p:cNvPr id="149" name="Google Shape;149;p19"/>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150" name="Google Shape;150;p19"/>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151" name="Google Shape;151;p19"/>
          <p:cNvSpPr/>
          <p:nvPr/>
        </p:nvSpPr>
        <p:spPr>
          <a:xfrm>
            <a:off x="39150" y="5515229"/>
            <a:ext cx="9828000" cy="12333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Employee also uses this same Recommendation system to recommend cars to customers. The acceptance criteria for employees is the sames as customers but the “Recommended Cars” link is access from the employee homepage. </a:t>
            </a:r>
            <a:endParaRPr sz="2000">
              <a:solidFill>
                <a:srgbClr val="FF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0"/>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7</a:t>
            </a:r>
            <a:endParaRPr b="0" i="0" sz="2000" u="none" cap="none" strike="noStrike">
              <a:solidFill>
                <a:schemeClr val="dk1"/>
              </a:solidFill>
              <a:latin typeface="Calibri"/>
              <a:ea typeface="Calibri"/>
              <a:cs typeface="Calibri"/>
              <a:sym typeface="Calibri"/>
            </a:endParaRPr>
          </a:p>
        </p:txBody>
      </p:sp>
      <p:sp>
        <p:nvSpPr>
          <p:cNvPr id="157" name="Google Shape;157;p20"/>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800">
                <a:solidFill>
                  <a:schemeClr val="lt1"/>
                </a:solidFill>
                <a:latin typeface="Calibri"/>
                <a:ea typeface="Calibri"/>
                <a:cs typeface="Calibri"/>
                <a:sym typeface="Calibri"/>
              </a:rPr>
              <a:t>Board Member - Customer restricted access</a:t>
            </a:r>
            <a:endParaRPr b="0" i="0" sz="2800" u="none" cap="none" strike="noStrike">
              <a:solidFill>
                <a:schemeClr val="lt1"/>
              </a:solidFill>
              <a:latin typeface="Calibri"/>
              <a:ea typeface="Calibri"/>
              <a:cs typeface="Calibri"/>
              <a:sym typeface="Calibri"/>
            </a:endParaRPr>
          </a:p>
        </p:txBody>
      </p:sp>
      <p:sp>
        <p:nvSpPr>
          <p:cNvPr id="158" name="Google Shape;158;p20"/>
          <p:cNvSpPr/>
          <p:nvPr/>
        </p:nvSpPr>
        <p:spPr>
          <a:xfrm>
            <a:off x="39150" y="822472"/>
            <a:ext cx="9828000" cy="9420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 </a:t>
            </a:r>
            <a:r>
              <a:rPr lang="en-AU" sz="2400">
                <a:solidFill>
                  <a:srgbClr val="FF00FF"/>
                </a:solidFill>
                <a:latin typeface="Calibri"/>
                <a:ea typeface="Calibri"/>
                <a:cs typeface="Calibri"/>
                <a:sym typeface="Calibri"/>
              </a:rPr>
              <a:t>member of the board</a:t>
            </a:r>
            <a:r>
              <a:rPr lang="en-AU" sz="2400">
                <a:solidFill>
                  <a:srgbClr val="FF00FF"/>
                </a:solidFill>
                <a:latin typeface="Calibri"/>
                <a:ea typeface="Calibri"/>
                <a:cs typeface="Calibri"/>
                <a:sym typeface="Calibri"/>
              </a:rPr>
              <a:t> </a:t>
            </a:r>
            <a:r>
              <a:rPr b="0" i="0" lang="en-AU" sz="2400" u="none" cap="none" strike="noStrike">
                <a:solidFill>
                  <a:schemeClr val="dk1"/>
                </a:solidFill>
                <a:latin typeface="Calibri"/>
                <a:ea typeface="Calibri"/>
                <a:cs typeface="Calibri"/>
                <a:sym typeface="Calibri"/>
              </a:rPr>
              <a:t>I want</a:t>
            </a:r>
            <a:r>
              <a:rPr lang="en-AU" sz="2400">
                <a:solidFill>
                  <a:schemeClr val="dk1"/>
                </a:solidFill>
                <a:latin typeface="Calibri"/>
                <a:ea typeface="Calibri"/>
                <a:cs typeface="Calibri"/>
                <a:sym typeface="Calibri"/>
              </a:rPr>
              <a:t> </a:t>
            </a:r>
            <a:r>
              <a:rPr lang="en-AU" sz="2400">
                <a:solidFill>
                  <a:srgbClr val="FF0000"/>
                </a:solidFill>
                <a:latin typeface="Calibri"/>
                <a:ea typeface="Calibri"/>
                <a:cs typeface="Calibri"/>
                <a:sym typeface="Calibri"/>
              </a:rPr>
              <a:t>employee specific information hidden from the customers</a:t>
            </a:r>
            <a:r>
              <a:rPr lang="en-AU" sz="2400">
                <a:solidFill>
                  <a:srgbClr val="FF0000"/>
                </a:solidFill>
                <a:latin typeface="Calibri"/>
                <a:ea typeface="Calibri"/>
                <a:cs typeface="Calibri"/>
                <a:sym typeface="Calibri"/>
              </a:rPr>
              <a:t> </a:t>
            </a:r>
            <a:r>
              <a:rPr b="0" i="0" lang="en-AU" sz="2400" u="none" cap="none" strike="noStrike">
                <a:solidFill>
                  <a:schemeClr val="dk1"/>
                </a:solidFill>
                <a:latin typeface="Calibri"/>
                <a:ea typeface="Calibri"/>
                <a:cs typeface="Calibri"/>
                <a:sym typeface="Calibri"/>
              </a:rPr>
              <a:t>so that </a:t>
            </a:r>
            <a:r>
              <a:rPr lang="en-AU" sz="2400">
                <a:solidFill>
                  <a:srgbClr val="0000FF"/>
                </a:solidFill>
                <a:latin typeface="Calibri"/>
                <a:ea typeface="Calibri"/>
                <a:cs typeface="Calibri"/>
                <a:sym typeface="Calibri"/>
              </a:rPr>
              <a:t>company and employee confidentiality is maintained.</a:t>
            </a:r>
            <a:endParaRPr>
              <a:solidFill>
                <a:srgbClr val="0000FF"/>
              </a:solidFill>
            </a:endParaRPr>
          </a:p>
        </p:txBody>
      </p:sp>
      <p:sp>
        <p:nvSpPr>
          <p:cNvPr id="159" name="Google Shape;159;p20"/>
          <p:cNvSpPr/>
          <p:nvPr/>
        </p:nvSpPr>
        <p:spPr>
          <a:xfrm>
            <a:off x="39150" y="1896970"/>
            <a:ext cx="9828000" cy="30585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Main homepage of the website has the option to login as an “Employee” </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Employee home page is secured through a login validation system restricting the access of the customers</a:t>
            </a:r>
            <a:endParaRPr sz="2000">
              <a:solidFill>
                <a:schemeClr val="dk1"/>
              </a:solidFill>
              <a:latin typeface="Calibri"/>
              <a:ea typeface="Calibri"/>
              <a:cs typeface="Calibri"/>
              <a:sym typeface="Calibri"/>
            </a:endParaRPr>
          </a:p>
          <a:p>
            <a:pPr indent="-179387" lvl="0" marL="179387" marR="0" rtl="0" algn="l">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Logging in as an employee allows for access of new “Customers” page, which shows details about the company’s customers</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rgbClr val="FF0000"/>
              </a:solidFill>
              <a:latin typeface="Calibri"/>
              <a:ea typeface="Calibri"/>
              <a:cs typeface="Calibri"/>
              <a:sym typeface="Calibri"/>
            </a:endParaRPr>
          </a:p>
        </p:txBody>
      </p:sp>
      <p:sp>
        <p:nvSpPr>
          <p:cNvPr id="160" name="Google Shape;160;p20"/>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4</a:t>
            </a:r>
            <a:endParaRPr sz="2000">
              <a:solidFill>
                <a:schemeClr val="dk1"/>
              </a:solidFill>
              <a:latin typeface="Calibri"/>
              <a:ea typeface="Calibri"/>
              <a:cs typeface="Calibri"/>
              <a:sym typeface="Calibri"/>
            </a:endParaRPr>
          </a:p>
        </p:txBody>
      </p:sp>
      <p:sp>
        <p:nvSpPr>
          <p:cNvPr id="161" name="Google Shape;161;p20"/>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M</a:t>
            </a:r>
            <a:endParaRPr sz="2000">
              <a:solidFill>
                <a:schemeClr val="dk1"/>
              </a:solidFill>
              <a:latin typeface="Calibri"/>
              <a:ea typeface="Calibri"/>
              <a:cs typeface="Calibri"/>
              <a:sym typeface="Calibri"/>
            </a:endParaRPr>
          </a:p>
        </p:txBody>
      </p:sp>
      <p:sp>
        <p:nvSpPr>
          <p:cNvPr id="162" name="Google Shape;162;p20"/>
          <p:cNvSpPr/>
          <p:nvPr/>
        </p:nvSpPr>
        <p:spPr>
          <a:xfrm>
            <a:off x="39153" y="5128565"/>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sz="2000">
              <a:solidFill>
                <a:srgbClr val="FF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1"/>
          <p:cNvSpPr/>
          <p:nvPr/>
        </p:nvSpPr>
        <p:spPr>
          <a:xfrm>
            <a:off x="39153" y="109410"/>
            <a:ext cx="720000" cy="540000"/>
          </a:xfrm>
          <a:prstGeom prst="rect">
            <a:avLst/>
          </a:prstGeom>
          <a:solidFill>
            <a:srgbClr val="B7CCE4"/>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8</a:t>
            </a:r>
            <a:endParaRPr b="0" i="0" sz="2000" u="none" cap="none" strike="noStrike">
              <a:solidFill>
                <a:schemeClr val="dk1"/>
              </a:solidFill>
              <a:latin typeface="Calibri"/>
              <a:ea typeface="Calibri"/>
              <a:cs typeface="Calibri"/>
              <a:sym typeface="Calibri"/>
            </a:endParaRPr>
          </a:p>
        </p:txBody>
      </p:sp>
      <p:sp>
        <p:nvSpPr>
          <p:cNvPr id="168" name="Google Shape;168;p21"/>
          <p:cNvSpPr/>
          <p:nvPr/>
        </p:nvSpPr>
        <p:spPr>
          <a:xfrm>
            <a:off x="831153" y="109410"/>
            <a:ext cx="7380000" cy="540000"/>
          </a:xfrm>
          <a:prstGeom prst="rect">
            <a:avLst/>
          </a:prstGeom>
          <a:solidFill>
            <a:schemeClr val="accent1"/>
          </a:solidFill>
          <a:ln cap="flat" cmpd="sng" w="25400">
            <a:solidFill>
              <a:srgbClr val="24406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2400">
                <a:solidFill>
                  <a:schemeClr val="lt1"/>
                </a:solidFill>
                <a:latin typeface="Calibri"/>
                <a:ea typeface="Calibri"/>
                <a:cs typeface="Calibri"/>
                <a:sym typeface="Calibri"/>
              </a:rPr>
              <a:t>Client - Advanced Search filter</a:t>
            </a:r>
            <a:endParaRPr b="0" i="0" sz="2400" u="none" cap="none" strike="noStrike">
              <a:solidFill>
                <a:schemeClr val="lt1"/>
              </a:solidFill>
              <a:latin typeface="Calibri"/>
              <a:ea typeface="Calibri"/>
              <a:cs typeface="Calibri"/>
              <a:sym typeface="Calibri"/>
            </a:endParaRPr>
          </a:p>
        </p:txBody>
      </p:sp>
      <p:sp>
        <p:nvSpPr>
          <p:cNvPr id="169" name="Google Shape;169;p21"/>
          <p:cNvSpPr/>
          <p:nvPr/>
        </p:nvSpPr>
        <p:spPr>
          <a:xfrm>
            <a:off x="39150" y="822473"/>
            <a:ext cx="9828000" cy="1248600"/>
          </a:xfrm>
          <a:prstGeom prst="rect">
            <a:avLst/>
          </a:prstGeom>
          <a:solidFill>
            <a:srgbClr val="C5D8F1"/>
          </a:solidFill>
          <a:ln cap="flat" cmpd="sng" w="25400">
            <a:solidFill>
              <a:srgbClr val="24406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en-AU" sz="2400" u="none" cap="none" strike="noStrike">
                <a:solidFill>
                  <a:schemeClr val="dk1"/>
                </a:solidFill>
                <a:latin typeface="Calibri"/>
                <a:ea typeface="Calibri"/>
                <a:cs typeface="Calibri"/>
                <a:sym typeface="Calibri"/>
              </a:rPr>
              <a:t>As a</a:t>
            </a:r>
            <a:r>
              <a:rPr lang="en-AU" sz="2400">
                <a:solidFill>
                  <a:schemeClr val="dk1"/>
                </a:solidFill>
                <a:latin typeface="Calibri"/>
                <a:ea typeface="Calibri"/>
                <a:cs typeface="Calibri"/>
                <a:sym typeface="Calibri"/>
              </a:rPr>
              <a:t> </a:t>
            </a:r>
            <a:r>
              <a:rPr lang="en-AU" sz="2400">
                <a:solidFill>
                  <a:srgbClr val="FF00FF"/>
                </a:solidFill>
                <a:latin typeface="Calibri"/>
                <a:ea typeface="Calibri"/>
                <a:cs typeface="Calibri"/>
                <a:sym typeface="Calibri"/>
              </a:rPr>
              <a:t>customer</a:t>
            </a:r>
            <a:r>
              <a:rPr lang="en-AU" sz="2400">
                <a:solidFill>
                  <a:srgbClr val="FF00FF"/>
                </a:solidFill>
                <a:latin typeface="Calibri"/>
                <a:ea typeface="Calibri"/>
                <a:cs typeface="Calibri"/>
                <a:sym typeface="Calibri"/>
              </a:rPr>
              <a:t> </a:t>
            </a:r>
            <a:r>
              <a:rPr lang="en-AU" sz="2400">
                <a:solidFill>
                  <a:schemeClr val="dk1"/>
                </a:solidFill>
                <a:latin typeface="Calibri"/>
                <a:ea typeface="Calibri"/>
                <a:cs typeface="Calibri"/>
                <a:sym typeface="Calibri"/>
              </a:rPr>
              <a:t>I want to be able </a:t>
            </a:r>
            <a:r>
              <a:rPr lang="en-AU" sz="2400">
                <a:solidFill>
                  <a:srgbClr val="FF0000"/>
                </a:solidFill>
                <a:latin typeface="Calibri"/>
                <a:ea typeface="Calibri"/>
                <a:cs typeface="Calibri"/>
                <a:sym typeface="Calibri"/>
              </a:rPr>
              <a:t>filter my search </a:t>
            </a:r>
            <a:r>
              <a:rPr lang="en-AU" sz="2400">
                <a:solidFill>
                  <a:schemeClr val="dk1"/>
                </a:solidFill>
                <a:latin typeface="Calibri"/>
                <a:ea typeface="Calibri"/>
                <a:cs typeface="Calibri"/>
                <a:sym typeface="Calibri"/>
              </a:rPr>
              <a:t>which allows me to </a:t>
            </a:r>
            <a:r>
              <a:rPr lang="en-AU" sz="2400">
                <a:solidFill>
                  <a:srgbClr val="0000FF"/>
                </a:solidFill>
                <a:latin typeface="Calibri"/>
                <a:ea typeface="Calibri"/>
                <a:cs typeface="Calibri"/>
                <a:sym typeface="Calibri"/>
              </a:rPr>
              <a:t>refine my search to cars more specific to my needs.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u="sng">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u="sng">
              <a:solidFill>
                <a:schemeClr val="dk1"/>
              </a:solidFill>
              <a:latin typeface="Calibri"/>
              <a:ea typeface="Calibri"/>
              <a:cs typeface="Calibri"/>
              <a:sym typeface="Calibri"/>
            </a:endParaRPr>
          </a:p>
        </p:txBody>
      </p:sp>
      <p:sp>
        <p:nvSpPr>
          <p:cNvPr id="170" name="Google Shape;170;p21"/>
          <p:cNvSpPr/>
          <p:nvPr/>
        </p:nvSpPr>
        <p:spPr>
          <a:xfrm>
            <a:off x="39150" y="2226721"/>
            <a:ext cx="9828000" cy="2728800"/>
          </a:xfrm>
          <a:prstGeom prst="rect">
            <a:avLst/>
          </a:prstGeom>
          <a:solidFill>
            <a:srgbClr val="DAE5F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Acceptance Criteria</a:t>
            </a:r>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Clicking on fields in the list filters display results to match selected item (e.g. selecting car make only displays cars of that make)</a:t>
            </a:r>
            <a:endParaRPr sz="2000">
              <a:solidFill>
                <a:schemeClr val="dk1"/>
              </a:solidFill>
              <a:latin typeface="Calibri"/>
              <a:ea typeface="Calibri"/>
              <a:cs typeface="Calibri"/>
              <a:sym typeface="Calibri"/>
            </a:endParaRPr>
          </a:p>
          <a:p>
            <a:pPr indent="-179387" lvl="0" marL="179387" rtl="0">
              <a:spcBef>
                <a:spcPts val="0"/>
              </a:spcBef>
              <a:spcAft>
                <a:spcPts val="0"/>
              </a:spcAft>
              <a:buClr>
                <a:schemeClr val="dk1"/>
              </a:buClr>
              <a:buSzPts val="2000"/>
              <a:buFont typeface="Calibri"/>
              <a:buChar char="•"/>
            </a:pPr>
            <a:r>
              <a:rPr lang="en-AU" sz="2000">
                <a:solidFill>
                  <a:schemeClr val="dk1"/>
                </a:solidFill>
                <a:latin typeface="Calibri"/>
                <a:ea typeface="Calibri"/>
                <a:cs typeface="Calibri"/>
                <a:sym typeface="Calibri"/>
              </a:rPr>
              <a:t>Additional filter options present at the top of list allowing me to change display as I please</a:t>
            </a:r>
            <a:endParaRPr sz="2000">
              <a:solidFill>
                <a:schemeClr val="dk1"/>
              </a:solidFill>
              <a:latin typeface="Calibri"/>
              <a:ea typeface="Calibri"/>
              <a:cs typeface="Calibri"/>
              <a:sym typeface="Calibri"/>
            </a:endParaRPr>
          </a:p>
        </p:txBody>
      </p:sp>
      <p:sp>
        <p:nvSpPr>
          <p:cNvPr id="171" name="Google Shape;171;p21"/>
          <p:cNvSpPr/>
          <p:nvPr/>
        </p:nvSpPr>
        <p:spPr>
          <a:xfrm>
            <a:off x="9147153" y="109410"/>
            <a:ext cx="720000" cy="540000"/>
          </a:xfrm>
          <a:prstGeom prst="rect">
            <a:avLst/>
          </a:prstGeom>
          <a:solidFill>
            <a:srgbClr val="CCF0CD">
              <a:alpha val="20000"/>
            </a:srgbClr>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2</a:t>
            </a:r>
            <a:endParaRPr sz="2000">
              <a:solidFill>
                <a:schemeClr val="dk1"/>
              </a:solidFill>
              <a:latin typeface="Calibri"/>
              <a:ea typeface="Calibri"/>
              <a:cs typeface="Calibri"/>
              <a:sym typeface="Calibri"/>
            </a:endParaRPr>
          </a:p>
        </p:txBody>
      </p:sp>
      <p:sp>
        <p:nvSpPr>
          <p:cNvPr id="172" name="Google Shape;172;p21"/>
          <p:cNvSpPr/>
          <p:nvPr/>
        </p:nvSpPr>
        <p:spPr>
          <a:xfrm>
            <a:off x="8283153" y="109410"/>
            <a:ext cx="792000" cy="540000"/>
          </a:xfrm>
          <a:prstGeom prst="rect">
            <a:avLst/>
          </a:prstGeom>
          <a:solidFill>
            <a:srgbClr val="E5DFEC"/>
          </a:solidFill>
          <a:ln cap="flat" cmpd="sng" w="25400">
            <a:solidFill>
              <a:srgbClr val="244061"/>
            </a:solidFill>
            <a:prstDash val="solid"/>
            <a:round/>
            <a:headEnd len="sm" w="sm" type="none"/>
            <a:tailEnd len="sm" w="sm" type="none"/>
          </a:ln>
        </p:spPr>
        <p:txBody>
          <a:bodyPr anchorCtr="0" anchor="ctr" bIns="45700" lIns="0" spcFirstLastPara="1" rIns="0" wrap="square" tIns="45700">
            <a:noAutofit/>
          </a:bodyPr>
          <a:lstStyle/>
          <a:p>
            <a:pPr indent="0" lvl="0" marL="0" marR="0" rtl="0" algn="ctr">
              <a:spcBef>
                <a:spcPts val="0"/>
              </a:spcBef>
              <a:spcAft>
                <a:spcPts val="0"/>
              </a:spcAft>
              <a:buNone/>
            </a:pPr>
            <a:r>
              <a:rPr lang="en-AU" sz="2000">
                <a:solidFill>
                  <a:schemeClr val="dk1"/>
                </a:solidFill>
                <a:latin typeface="Calibri"/>
                <a:ea typeface="Calibri"/>
                <a:cs typeface="Calibri"/>
                <a:sym typeface="Calibri"/>
              </a:rPr>
              <a:t>C</a:t>
            </a:r>
            <a:endParaRPr sz="2000">
              <a:solidFill>
                <a:schemeClr val="dk1"/>
              </a:solidFill>
              <a:latin typeface="Calibri"/>
              <a:ea typeface="Calibri"/>
              <a:cs typeface="Calibri"/>
              <a:sym typeface="Calibri"/>
            </a:endParaRPr>
          </a:p>
        </p:txBody>
      </p:sp>
      <p:sp>
        <p:nvSpPr>
          <p:cNvPr id="173" name="Google Shape;173;p21"/>
          <p:cNvSpPr/>
          <p:nvPr/>
        </p:nvSpPr>
        <p:spPr>
          <a:xfrm>
            <a:off x="39153" y="5128590"/>
            <a:ext cx="9828000" cy="1620000"/>
          </a:xfrm>
          <a:prstGeom prst="rect">
            <a:avLst/>
          </a:prstGeom>
          <a:solidFill>
            <a:schemeClr val="lt1"/>
          </a:solidFill>
          <a:ln cap="flat" cmpd="sng" w="25400">
            <a:solidFill>
              <a:srgbClr val="244061"/>
            </a:solidFill>
            <a:prstDash val="solid"/>
            <a:round/>
            <a:headEnd len="sm" w="sm" type="none"/>
            <a:tailEnd len="sm" w="sm" type="none"/>
          </a:ln>
        </p:spPr>
        <p:txBody>
          <a:bodyPr anchorCtr="0" anchor="t" bIns="45700" lIns="91425" spcFirstLastPara="1" rIns="91425" wrap="square" tIns="36000">
            <a:noAutofit/>
          </a:bodyPr>
          <a:lstStyle/>
          <a:p>
            <a:pPr indent="0" lvl="0" marL="0" marR="0" rtl="0" algn="l">
              <a:spcBef>
                <a:spcPts val="0"/>
              </a:spcBef>
              <a:spcAft>
                <a:spcPts val="0"/>
              </a:spcAft>
              <a:buNone/>
            </a:pPr>
            <a:r>
              <a:rPr lang="en-AU" sz="2000">
                <a:solidFill>
                  <a:schemeClr val="dk1"/>
                </a:solidFill>
                <a:latin typeface="Calibri"/>
                <a:ea typeface="Calibri"/>
                <a:cs typeface="Calibri"/>
                <a:sym typeface="Calibri"/>
              </a:rPr>
              <a:t>Notes</a:t>
            </a:r>
            <a:endParaRPr/>
          </a:p>
          <a:p>
            <a:pPr indent="-179387" lvl="0" marL="179387" marR="0" rtl="0" algn="l">
              <a:spcBef>
                <a:spcPts val="0"/>
              </a:spcBef>
              <a:spcAft>
                <a:spcPts val="0"/>
              </a:spcAft>
              <a:buClr>
                <a:schemeClr val="dk1"/>
              </a:buClr>
              <a:buSzPts val="2000"/>
              <a:buFont typeface="Arial"/>
              <a:buChar char="•"/>
            </a:pPr>
            <a:r>
              <a:rPr lang="en-AU"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