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57" r:id="rId4"/>
    <p:sldId id="263" r:id="rId5"/>
    <p:sldId id="266" r:id="rId6"/>
    <p:sldId id="268" r:id="rId7"/>
    <p:sldId id="259" r:id="rId8"/>
    <p:sldId id="265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81F7E-0AF8-4CD4-BFD4-56EF5322F035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01F950-DECB-4764-91EE-A9E3A752B69B}">
      <dgm:prSet phldrT="[Texto]"/>
      <dgm:spPr/>
      <dgm:t>
        <a:bodyPr/>
        <a:lstStyle/>
        <a:p>
          <a:r>
            <a:rPr lang="pt-PT" dirty="0"/>
            <a:t>Problemas</a:t>
          </a:r>
        </a:p>
      </dgm:t>
    </dgm:pt>
    <dgm:pt modelId="{EC70459B-223A-4F0D-8E30-29101C73611B}" type="parTrans" cxnId="{88A55BAB-5CFC-41DA-9E13-AE98CE2B3952}">
      <dgm:prSet/>
      <dgm:spPr/>
      <dgm:t>
        <a:bodyPr/>
        <a:lstStyle/>
        <a:p>
          <a:endParaRPr lang="pt-PT"/>
        </a:p>
      </dgm:t>
    </dgm:pt>
    <dgm:pt modelId="{001F0BB1-FDD7-49EB-BECD-81CDC085BEE7}" type="sibTrans" cxnId="{88A55BAB-5CFC-41DA-9E13-AE98CE2B3952}">
      <dgm:prSet/>
      <dgm:spPr/>
      <dgm:t>
        <a:bodyPr/>
        <a:lstStyle/>
        <a:p>
          <a:endParaRPr lang="pt-PT"/>
        </a:p>
      </dgm:t>
    </dgm:pt>
    <dgm:pt modelId="{CE73D8DC-EDCD-404F-93DB-3CDF1EFDA41C}">
      <dgm:prSet phldrT="[Texto]"/>
      <dgm:spPr/>
      <dgm:t>
        <a:bodyPr/>
        <a:lstStyle/>
        <a:p>
          <a:r>
            <a:rPr lang="pt-PT" dirty="0"/>
            <a:t>Soluções</a:t>
          </a:r>
        </a:p>
      </dgm:t>
    </dgm:pt>
    <dgm:pt modelId="{C858A557-C759-4BFD-9F25-56458C0B0CBF}" type="parTrans" cxnId="{A70A290C-E412-4AA6-BD48-F501AD1A76F4}">
      <dgm:prSet/>
      <dgm:spPr/>
      <dgm:t>
        <a:bodyPr/>
        <a:lstStyle/>
        <a:p>
          <a:endParaRPr lang="pt-PT"/>
        </a:p>
      </dgm:t>
    </dgm:pt>
    <dgm:pt modelId="{20DBE27B-36FF-4454-AE9D-F908567A9B19}" type="sibTrans" cxnId="{A70A290C-E412-4AA6-BD48-F501AD1A76F4}">
      <dgm:prSet/>
      <dgm:spPr/>
      <dgm:t>
        <a:bodyPr/>
        <a:lstStyle/>
        <a:p>
          <a:endParaRPr lang="pt-PT"/>
        </a:p>
      </dgm:t>
    </dgm:pt>
    <dgm:pt modelId="{3FF1A7DF-E0C3-47AC-B60A-DBF19BB58EB4}">
      <dgm:prSet phldrT="[Texto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t-PT" sz="1800" dirty="0"/>
            <a:t>- Tempo Bateria</a:t>
          </a:r>
        </a:p>
      </dgm:t>
    </dgm:pt>
    <dgm:pt modelId="{67B68CD5-3B62-495A-A6F1-0E970083FA75}" type="sibTrans" cxnId="{83FFDAFA-EE31-402E-A596-AE9BC0C0DDD7}">
      <dgm:prSet/>
      <dgm:spPr/>
      <dgm:t>
        <a:bodyPr/>
        <a:lstStyle/>
        <a:p>
          <a:endParaRPr lang="pt-PT"/>
        </a:p>
      </dgm:t>
    </dgm:pt>
    <dgm:pt modelId="{4C29E3F1-5A74-40F4-A435-9FF142518474}" type="parTrans" cxnId="{83FFDAFA-EE31-402E-A596-AE9BC0C0DDD7}">
      <dgm:prSet/>
      <dgm:spPr/>
      <dgm:t>
        <a:bodyPr/>
        <a:lstStyle/>
        <a:p>
          <a:endParaRPr lang="pt-PT"/>
        </a:p>
      </dgm:t>
    </dgm:pt>
    <dgm:pt modelId="{4110345D-E1FD-4E62-96DF-DC5A47A78981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800" i="1" dirty="0"/>
            <a:t>- Bug</a:t>
          </a:r>
          <a:r>
            <a:rPr lang="pt-PT" sz="1800" dirty="0"/>
            <a:t> nos limites dos corredores</a:t>
          </a:r>
        </a:p>
      </dgm:t>
    </dgm:pt>
    <dgm:pt modelId="{CBDED0C0-4F84-4430-9B12-42F4CEA9E12E}" type="sibTrans" cxnId="{B76BA5AD-4DA3-45A8-A560-6A6AB8B2D477}">
      <dgm:prSet/>
      <dgm:spPr/>
      <dgm:t>
        <a:bodyPr/>
        <a:lstStyle/>
        <a:p>
          <a:endParaRPr lang="pt-PT"/>
        </a:p>
      </dgm:t>
    </dgm:pt>
    <dgm:pt modelId="{D0C25B6A-2C19-42B2-9CAA-6C7BC08777A0}" type="parTrans" cxnId="{B76BA5AD-4DA3-45A8-A560-6A6AB8B2D477}">
      <dgm:prSet/>
      <dgm:spPr/>
      <dgm:t>
        <a:bodyPr/>
        <a:lstStyle/>
        <a:p>
          <a:endParaRPr lang="pt-PT"/>
        </a:p>
      </dgm:t>
    </dgm:pt>
    <dgm:pt modelId="{F8AA74C3-3FA5-4F22-A22A-A8FF1E35E9E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PT" sz="1800" dirty="0"/>
            <a:t>- Dúvida Probabilidades</a:t>
          </a:r>
        </a:p>
      </dgm:t>
    </dgm:pt>
    <dgm:pt modelId="{46E56BC5-7596-4FCB-BBE2-D989AB0113EE}" type="sibTrans" cxnId="{6655F8B8-12F8-42DA-9333-4BCF3AB7ECE9}">
      <dgm:prSet/>
      <dgm:spPr/>
      <dgm:t>
        <a:bodyPr/>
        <a:lstStyle/>
        <a:p>
          <a:endParaRPr lang="pt-PT"/>
        </a:p>
      </dgm:t>
    </dgm:pt>
    <dgm:pt modelId="{BCE1C21B-C9BE-4E61-9011-F6799FBB5C6C}" type="parTrans" cxnId="{6655F8B8-12F8-42DA-9333-4BCF3AB7ECE9}">
      <dgm:prSet/>
      <dgm:spPr/>
      <dgm:t>
        <a:bodyPr/>
        <a:lstStyle/>
        <a:p>
          <a:endParaRPr lang="pt-PT"/>
        </a:p>
      </dgm:t>
    </dgm:pt>
    <dgm:pt modelId="{65882187-381E-4C5E-A757-C35B733A04F2}">
      <dgm:prSet phldrT="[Texto]" custT="1"/>
      <dgm:spPr/>
      <dgm:t>
        <a:bodyPr/>
        <a:lstStyle/>
        <a:p>
          <a:pPr>
            <a:buNone/>
          </a:pPr>
          <a:r>
            <a:rPr lang="pt-PT" sz="1800" dirty="0"/>
            <a:t>- Função Linear</a:t>
          </a:r>
        </a:p>
        <a:p>
          <a:pPr>
            <a:buNone/>
          </a:pPr>
          <a:r>
            <a:rPr lang="pt-PT" sz="1800" dirty="0"/>
            <a:t>- Direção do </a:t>
          </a:r>
          <a:r>
            <a:rPr lang="pt-PT" sz="1800" i="1" dirty="0"/>
            <a:t>robot</a:t>
          </a:r>
          <a:endParaRPr lang="pt-PT" sz="1800" dirty="0"/>
        </a:p>
        <a:p>
          <a:pPr>
            <a:buNone/>
          </a:pPr>
          <a:r>
            <a:rPr lang="pt-PT" sz="1800" dirty="0"/>
            <a:t>- Rede </a:t>
          </a:r>
          <a:r>
            <a:rPr lang="pt-PT" sz="1800" i="1" dirty="0" err="1"/>
            <a:t>Bayesiana</a:t>
          </a:r>
          <a:endParaRPr lang="pt-PT" sz="1800" i="1" dirty="0"/>
        </a:p>
      </dgm:t>
    </dgm:pt>
    <dgm:pt modelId="{FC81AEB3-FA1C-4B28-8448-EC4F93C84428}" type="sibTrans" cxnId="{1BD40FE2-56FE-4282-8984-6E60080B5937}">
      <dgm:prSet/>
      <dgm:spPr/>
      <dgm:t>
        <a:bodyPr/>
        <a:lstStyle/>
        <a:p>
          <a:endParaRPr lang="pt-PT"/>
        </a:p>
      </dgm:t>
    </dgm:pt>
    <dgm:pt modelId="{52C5EEE9-3A97-44F9-B79F-77A6B662F1E4}" type="parTrans" cxnId="{1BD40FE2-56FE-4282-8984-6E60080B5937}">
      <dgm:prSet/>
      <dgm:spPr/>
      <dgm:t>
        <a:bodyPr/>
        <a:lstStyle/>
        <a:p>
          <a:endParaRPr lang="pt-PT"/>
        </a:p>
      </dgm:t>
    </dgm:pt>
    <dgm:pt modelId="{758FE88D-7AC6-4DB9-B459-882D6770F88E}" type="pres">
      <dgm:prSet presAssocID="{DD781F7E-0AF8-4CD4-BFD4-56EF5322F03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ECD0DBB-B6C3-4CBC-B240-3E51EDD9F37D}" type="pres">
      <dgm:prSet presAssocID="{4501F950-DECB-4764-91EE-A9E3A752B69B}" presName="composite" presStyleCnt="0"/>
      <dgm:spPr/>
    </dgm:pt>
    <dgm:pt modelId="{5F704544-8606-4984-B134-27CCE4647A4B}" type="pres">
      <dgm:prSet presAssocID="{4501F950-DECB-4764-91EE-A9E3A752B69B}" presName="BackAccent" presStyleLbl="bgShp" presStyleIdx="0" presStyleCnt="2"/>
      <dgm:spPr>
        <a:solidFill>
          <a:schemeClr val="bg1">
            <a:lumMod val="75000"/>
          </a:schemeClr>
        </a:solidFill>
      </dgm:spPr>
    </dgm:pt>
    <dgm:pt modelId="{D7030EEE-5ACA-433D-A770-0EB6A8AE51D1}" type="pres">
      <dgm:prSet presAssocID="{4501F950-DECB-4764-91EE-A9E3A752B69B}" presName="Accent" presStyleLbl="alignNode1" presStyleIdx="0" presStyleCnt="2"/>
      <dgm:spPr>
        <a:solidFill>
          <a:srgbClr val="212E67"/>
        </a:solidFill>
        <a:ln>
          <a:solidFill>
            <a:srgbClr val="212E67"/>
          </a:solidFill>
        </a:ln>
      </dgm:spPr>
    </dgm:pt>
    <dgm:pt modelId="{7C0092AA-14D3-4E93-A784-0BF47A9A7A8D}" type="pres">
      <dgm:prSet presAssocID="{4501F950-DECB-4764-91EE-A9E3A752B69B}" presName="Child" presStyleLbl="revTx" presStyleIdx="0" presStyleCnt="4" custScaleY="66621" custLinFactNeighborX="-17114" custLinFactNeighborY="202">
        <dgm:presLayoutVars>
          <dgm:chMax val="0"/>
          <dgm:chPref val="0"/>
          <dgm:bulletEnabled val="1"/>
        </dgm:presLayoutVars>
      </dgm:prSet>
      <dgm:spPr/>
    </dgm:pt>
    <dgm:pt modelId="{98CB5E19-AFFF-4EB7-BD2C-1D11D077E0E2}" type="pres">
      <dgm:prSet presAssocID="{4501F950-DECB-4764-91EE-A9E3A752B69B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41841DC5-B79E-4658-8187-E0DE4F1F899A}" type="pres">
      <dgm:prSet presAssocID="{001F0BB1-FDD7-49EB-BECD-81CDC085BEE7}" presName="sibTrans" presStyleCnt="0"/>
      <dgm:spPr/>
    </dgm:pt>
    <dgm:pt modelId="{85CC2BD5-F741-4EF5-878E-24022A1FF68D}" type="pres">
      <dgm:prSet presAssocID="{CE73D8DC-EDCD-404F-93DB-3CDF1EFDA41C}" presName="composite" presStyleCnt="0"/>
      <dgm:spPr/>
    </dgm:pt>
    <dgm:pt modelId="{00E257E0-CC21-43A4-99FE-D533372E7CA1}" type="pres">
      <dgm:prSet presAssocID="{CE73D8DC-EDCD-404F-93DB-3CDF1EFDA41C}" presName="BackAccent" presStyleLbl="bgShp" presStyleIdx="1" presStyleCnt="2" custScaleX="94644"/>
      <dgm:spPr>
        <a:solidFill>
          <a:schemeClr val="bg1">
            <a:lumMod val="75000"/>
          </a:schemeClr>
        </a:solidFill>
      </dgm:spPr>
    </dgm:pt>
    <dgm:pt modelId="{029E62C2-A3D7-4367-A51F-5CF825DCD7A8}" type="pres">
      <dgm:prSet presAssocID="{CE73D8DC-EDCD-404F-93DB-3CDF1EFDA41C}" presName="Accent" presStyleLbl="alignNode1" presStyleIdx="1" presStyleCnt="2" custFlipHor="1" custScaleX="103620" custScaleY="102578" custLinFactNeighborX="-1012" custLinFactNeighborY="1369"/>
      <dgm:spPr>
        <a:solidFill>
          <a:srgbClr val="212E67"/>
        </a:solidFill>
        <a:ln>
          <a:solidFill>
            <a:srgbClr val="212E67"/>
          </a:solidFill>
        </a:ln>
      </dgm:spPr>
    </dgm:pt>
    <dgm:pt modelId="{536E96E5-A6BC-4A97-B83A-A5DB3DA43F28}" type="pres">
      <dgm:prSet presAssocID="{CE73D8DC-EDCD-404F-93DB-3CDF1EFDA41C}" presName="Child" presStyleLbl="revTx" presStyleIdx="2" presStyleCnt="4" custScaleY="53734" custLinFactNeighborX="-21704" custLinFactNeighborY="-4681">
        <dgm:presLayoutVars>
          <dgm:chMax val="0"/>
          <dgm:chPref val="0"/>
          <dgm:bulletEnabled val="1"/>
        </dgm:presLayoutVars>
      </dgm:prSet>
      <dgm:spPr/>
    </dgm:pt>
    <dgm:pt modelId="{63002E0A-303A-42A5-9FAC-00A3E3DE08B6}" type="pres">
      <dgm:prSet presAssocID="{CE73D8DC-EDCD-404F-93DB-3CDF1EFDA41C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9A9A103-AA25-4ED7-923F-67A7C7E8D2A4}" type="presOf" srcId="{65882187-381E-4C5E-A757-C35B733A04F2}" destId="{536E96E5-A6BC-4A97-B83A-A5DB3DA43F28}" srcOrd="0" destOrd="0" presId="urn:microsoft.com/office/officeart/2008/layout/IncreasingCircleProcess"/>
    <dgm:cxn modelId="{A70A290C-E412-4AA6-BD48-F501AD1A76F4}" srcId="{DD781F7E-0AF8-4CD4-BFD4-56EF5322F035}" destId="{CE73D8DC-EDCD-404F-93DB-3CDF1EFDA41C}" srcOrd="1" destOrd="0" parTransId="{C858A557-C759-4BFD-9F25-56458C0B0CBF}" sibTransId="{20DBE27B-36FF-4454-AE9D-F908567A9B19}"/>
    <dgm:cxn modelId="{BD1D5B10-0254-4BCE-A7A4-87B712ECCCE9}" type="presOf" srcId="{CE73D8DC-EDCD-404F-93DB-3CDF1EFDA41C}" destId="{63002E0A-303A-42A5-9FAC-00A3E3DE08B6}" srcOrd="0" destOrd="0" presId="urn:microsoft.com/office/officeart/2008/layout/IncreasingCircleProcess"/>
    <dgm:cxn modelId="{88FE211A-E653-4AAB-80EF-BC565AB42A40}" type="presOf" srcId="{F8AA74C3-3FA5-4F22-A22A-A8FF1E35E9EB}" destId="{7C0092AA-14D3-4E93-A784-0BF47A9A7A8D}" srcOrd="0" destOrd="2" presId="urn:microsoft.com/office/officeart/2008/layout/IncreasingCircleProcess"/>
    <dgm:cxn modelId="{4001A633-8239-4A0F-B6E5-D0C2EE8B30B9}" type="presOf" srcId="{4110345D-E1FD-4E62-96DF-DC5A47A78981}" destId="{7C0092AA-14D3-4E93-A784-0BF47A9A7A8D}" srcOrd="0" destOrd="1" presId="urn:microsoft.com/office/officeart/2008/layout/IncreasingCircleProcess"/>
    <dgm:cxn modelId="{E2121D49-34F1-4E5C-BBE5-4282B9C3CD0D}" type="presOf" srcId="{3FF1A7DF-E0C3-47AC-B60A-DBF19BB58EB4}" destId="{7C0092AA-14D3-4E93-A784-0BF47A9A7A8D}" srcOrd="0" destOrd="0" presId="urn:microsoft.com/office/officeart/2008/layout/IncreasingCircleProcess"/>
    <dgm:cxn modelId="{E8501E4E-F2CE-42EA-B534-999D54F1250D}" type="presOf" srcId="{4501F950-DECB-4764-91EE-A9E3A752B69B}" destId="{98CB5E19-AFFF-4EB7-BD2C-1D11D077E0E2}" srcOrd="0" destOrd="0" presId="urn:microsoft.com/office/officeart/2008/layout/IncreasingCircleProcess"/>
    <dgm:cxn modelId="{D1212D6F-404E-4215-B0DC-E687FF5AA32B}" type="presOf" srcId="{DD781F7E-0AF8-4CD4-BFD4-56EF5322F035}" destId="{758FE88D-7AC6-4DB9-B459-882D6770F88E}" srcOrd="0" destOrd="0" presId="urn:microsoft.com/office/officeart/2008/layout/IncreasingCircleProcess"/>
    <dgm:cxn modelId="{88A55BAB-5CFC-41DA-9E13-AE98CE2B3952}" srcId="{DD781F7E-0AF8-4CD4-BFD4-56EF5322F035}" destId="{4501F950-DECB-4764-91EE-A9E3A752B69B}" srcOrd="0" destOrd="0" parTransId="{EC70459B-223A-4F0D-8E30-29101C73611B}" sibTransId="{001F0BB1-FDD7-49EB-BECD-81CDC085BEE7}"/>
    <dgm:cxn modelId="{B76BA5AD-4DA3-45A8-A560-6A6AB8B2D477}" srcId="{4501F950-DECB-4764-91EE-A9E3A752B69B}" destId="{4110345D-E1FD-4E62-96DF-DC5A47A78981}" srcOrd="1" destOrd="0" parTransId="{D0C25B6A-2C19-42B2-9CAA-6C7BC08777A0}" sibTransId="{CBDED0C0-4F84-4430-9B12-42F4CEA9E12E}"/>
    <dgm:cxn modelId="{6655F8B8-12F8-42DA-9333-4BCF3AB7ECE9}" srcId="{4501F950-DECB-4764-91EE-A9E3A752B69B}" destId="{F8AA74C3-3FA5-4F22-A22A-A8FF1E35E9EB}" srcOrd="2" destOrd="0" parTransId="{BCE1C21B-C9BE-4E61-9011-F6799FBB5C6C}" sibTransId="{46E56BC5-7596-4FCB-BBE2-D989AB0113EE}"/>
    <dgm:cxn modelId="{1BD40FE2-56FE-4282-8984-6E60080B5937}" srcId="{CE73D8DC-EDCD-404F-93DB-3CDF1EFDA41C}" destId="{65882187-381E-4C5E-A757-C35B733A04F2}" srcOrd="0" destOrd="0" parTransId="{52C5EEE9-3A97-44F9-B79F-77A6B662F1E4}" sibTransId="{FC81AEB3-FA1C-4B28-8448-EC4F93C84428}"/>
    <dgm:cxn modelId="{83FFDAFA-EE31-402E-A596-AE9BC0C0DDD7}" srcId="{4501F950-DECB-4764-91EE-A9E3A752B69B}" destId="{3FF1A7DF-E0C3-47AC-B60A-DBF19BB58EB4}" srcOrd="0" destOrd="0" parTransId="{4C29E3F1-5A74-40F4-A435-9FF142518474}" sibTransId="{67B68CD5-3B62-495A-A6F1-0E970083FA75}"/>
    <dgm:cxn modelId="{C53F160B-7062-40B9-98EB-777E3C3D5445}" type="presParOf" srcId="{758FE88D-7AC6-4DB9-B459-882D6770F88E}" destId="{5ECD0DBB-B6C3-4CBC-B240-3E51EDD9F37D}" srcOrd="0" destOrd="0" presId="urn:microsoft.com/office/officeart/2008/layout/IncreasingCircleProcess"/>
    <dgm:cxn modelId="{0D507F5E-10DA-405A-921C-30804B944E0F}" type="presParOf" srcId="{5ECD0DBB-B6C3-4CBC-B240-3E51EDD9F37D}" destId="{5F704544-8606-4984-B134-27CCE4647A4B}" srcOrd="0" destOrd="0" presId="urn:microsoft.com/office/officeart/2008/layout/IncreasingCircleProcess"/>
    <dgm:cxn modelId="{3553AC17-857F-4FFB-ABC4-8400141D59E2}" type="presParOf" srcId="{5ECD0DBB-B6C3-4CBC-B240-3E51EDD9F37D}" destId="{D7030EEE-5ACA-433D-A770-0EB6A8AE51D1}" srcOrd="1" destOrd="0" presId="urn:microsoft.com/office/officeart/2008/layout/IncreasingCircleProcess"/>
    <dgm:cxn modelId="{4028CEBF-64B9-4E59-A978-A8DC8011F8F5}" type="presParOf" srcId="{5ECD0DBB-B6C3-4CBC-B240-3E51EDD9F37D}" destId="{7C0092AA-14D3-4E93-A784-0BF47A9A7A8D}" srcOrd="2" destOrd="0" presId="urn:microsoft.com/office/officeart/2008/layout/IncreasingCircleProcess"/>
    <dgm:cxn modelId="{6AD18834-2582-4333-A0C4-2472C637855B}" type="presParOf" srcId="{5ECD0DBB-B6C3-4CBC-B240-3E51EDD9F37D}" destId="{98CB5E19-AFFF-4EB7-BD2C-1D11D077E0E2}" srcOrd="3" destOrd="0" presId="urn:microsoft.com/office/officeart/2008/layout/IncreasingCircleProcess"/>
    <dgm:cxn modelId="{337E6DEC-647D-4D67-9298-902260867A5D}" type="presParOf" srcId="{758FE88D-7AC6-4DB9-B459-882D6770F88E}" destId="{41841DC5-B79E-4658-8187-E0DE4F1F899A}" srcOrd="1" destOrd="0" presId="urn:microsoft.com/office/officeart/2008/layout/IncreasingCircleProcess"/>
    <dgm:cxn modelId="{8393CBCB-5A97-4959-AB51-5AB3B37F4210}" type="presParOf" srcId="{758FE88D-7AC6-4DB9-B459-882D6770F88E}" destId="{85CC2BD5-F741-4EF5-878E-24022A1FF68D}" srcOrd="2" destOrd="0" presId="urn:microsoft.com/office/officeart/2008/layout/IncreasingCircleProcess"/>
    <dgm:cxn modelId="{2F43DE4B-3D3E-486A-8C16-927208D39D2E}" type="presParOf" srcId="{85CC2BD5-F741-4EF5-878E-24022A1FF68D}" destId="{00E257E0-CC21-43A4-99FE-D533372E7CA1}" srcOrd="0" destOrd="0" presId="urn:microsoft.com/office/officeart/2008/layout/IncreasingCircleProcess"/>
    <dgm:cxn modelId="{76AF1C4E-E5F9-4F61-B7D6-2D8EAD194E72}" type="presParOf" srcId="{85CC2BD5-F741-4EF5-878E-24022A1FF68D}" destId="{029E62C2-A3D7-4367-A51F-5CF825DCD7A8}" srcOrd="1" destOrd="0" presId="urn:microsoft.com/office/officeart/2008/layout/IncreasingCircleProcess"/>
    <dgm:cxn modelId="{7607EE67-DF02-4AA2-94FF-4266655D7CC7}" type="presParOf" srcId="{85CC2BD5-F741-4EF5-878E-24022A1FF68D}" destId="{536E96E5-A6BC-4A97-B83A-A5DB3DA43F28}" srcOrd="2" destOrd="0" presId="urn:microsoft.com/office/officeart/2008/layout/IncreasingCircleProcess"/>
    <dgm:cxn modelId="{FDA66569-A56C-4F13-9A0E-31ABE02F4C5A}" type="presParOf" srcId="{85CC2BD5-F741-4EF5-878E-24022A1FF68D}" destId="{63002E0A-303A-42A5-9FAC-00A3E3DE08B6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04544-8606-4984-B134-27CCE4647A4B}">
      <dsp:nvSpPr>
        <dsp:cNvPr id="0" name=""/>
        <dsp:cNvSpPr/>
      </dsp:nvSpPr>
      <dsp:spPr>
        <a:xfrm>
          <a:off x="1722" y="0"/>
          <a:ext cx="715518" cy="715518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30EEE-5ACA-433D-A770-0EB6A8AE51D1}">
      <dsp:nvSpPr>
        <dsp:cNvPr id="0" name=""/>
        <dsp:cNvSpPr/>
      </dsp:nvSpPr>
      <dsp:spPr>
        <a:xfrm>
          <a:off x="73274" y="71551"/>
          <a:ext cx="572414" cy="572414"/>
        </a:xfrm>
        <a:prstGeom prst="chord">
          <a:avLst>
            <a:gd name="adj1" fmla="val 0"/>
            <a:gd name="adj2" fmla="val 10800000"/>
          </a:avLst>
        </a:prstGeom>
        <a:solidFill>
          <a:srgbClr val="212E67"/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092AA-14D3-4E93-A784-0BF47A9A7A8D}">
      <dsp:nvSpPr>
        <dsp:cNvPr id="0" name=""/>
        <dsp:cNvSpPr/>
      </dsp:nvSpPr>
      <dsp:spPr>
        <a:xfrm>
          <a:off x="504047" y="1224144"/>
          <a:ext cx="2116740" cy="2006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kern="1200" dirty="0"/>
            <a:t>- Tempo Bateria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i="1" kern="1200" dirty="0"/>
            <a:t>- Bug</a:t>
          </a:r>
          <a:r>
            <a:rPr lang="pt-PT" sz="1800" kern="1200" dirty="0"/>
            <a:t> nos limites dos corredores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1800" kern="1200" dirty="0"/>
            <a:t>- Dúvida Probabilidades</a:t>
          </a:r>
        </a:p>
      </dsp:txBody>
      <dsp:txXfrm>
        <a:off x="504047" y="1224144"/>
        <a:ext cx="2116740" cy="2006050"/>
      </dsp:txXfrm>
    </dsp:sp>
    <dsp:sp modelId="{98CB5E19-AFFF-4EB7-BD2C-1D11D077E0E2}">
      <dsp:nvSpPr>
        <dsp:cNvPr id="0" name=""/>
        <dsp:cNvSpPr/>
      </dsp:nvSpPr>
      <dsp:spPr>
        <a:xfrm>
          <a:off x="866306" y="0"/>
          <a:ext cx="2116740" cy="71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Problemas</a:t>
          </a:r>
        </a:p>
      </dsp:txBody>
      <dsp:txXfrm>
        <a:off x="866306" y="0"/>
        <a:ext cx="2116740" cy="715518"/>
      </dsp:txXfrm>
    </dsp:sp>
    <dsp:sp modelId="{00E257E0-CC21-43A4-99FE-D533372E7CA1}">
      <dsp:nvSpPr>
        <dsp:cNvPr id="0" name=""/>
        <dsp:cNvSpPr/>
      </dsp:nvSpPr>
      <dsp:spPr>
        <a:xfrm>
          <a:off x="3132113" y="97011"/>
          <a:ext cx="677194" cy="715518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62C2-A3D7-4367-A51F-5CF825DCD7A8}">
      <dsp:nvSpPr>
        <dsp:cNvPr id="0" name=""/>
        <dsp:cNvSpPr/>
      </dsp:nvSpPr>
      <dsp:spPr>
        <a:xfrm flipH="1">
          <a:off x="3168350" y="169021"/>
          <a:ext cx="593135" cy="587171"/>
        </a:xfrm>
        <a:prstGeom prst="chord">
          <a:avLst>
            <a:gd name="adj1" fmla="val 16200000"/>
            <a:gd name="adj2" fmla="val 16200000"/>
          </a:avLst>
        </a:prstGeom>
        <a:solidFill>
          <a:srgbClr val="212E67"/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E96E5-A6BC-4A97-B83A-A5DB3DA43F28}">
      <dsp:nvSpPr>
        <dsp:cNvPr id="0" name=""/>
        <dsp:cNvSpPr/>
      </dsp:nvSpPr>
      <dsp:spPr>
        <a:xfrm>
          <a:off x="3518119" y="1368144"/>
          <a:ext cx="2116740" cy="161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Função Linear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Direção do </a:t>
          </a:r>
          <a:r>
            <a:rPr lang="pt-PT" sz="1800" i="1" kern="1200" dirty="0"/>
            <a:t>robot</a:t>
          </a:r>
          <a:endParaRPr lang="pt-PT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- Rede </a:t>
          </a:r>
          <a:r>
            <a:rPr lang="pt-PT" sz="1800" i="1" kern="1200" dirty="0" err="1"/>
            <a:t>Bayesiana</a:t>
          </a:r>
          <a:endParaRPr lang="pt-PT" sz="1800" i="1" kern="1200" dirty="0"/>
        </a:p>
      </dsp:txBody>
      <dsp:txXfrm>
        <a:off x="3518119" y="1368144"/>
        <a:ext cx="2116740" cy="1618005"/>
      </dsp:txXfrm>
    </dsp:sp>
    <dsp:sp modelId="{63002E0A-303A-42A5-9FAC-00A3E3DE08B6}">
      <dsp:nvSpPr>
        <dsp:cNvPr id="0" name=""/>
        <dsp:cNvSpPr/>
      </dsp:nvSpPr>
      <dsp:spPr>
        <a:xfrm>
          <a:off x="3977536" y="97011"/>
          <a:ext cx="2116740" cy="71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Soluções</a:t>
          </a:r>
        </a:p>
      </dsp:txBody>
      <dsp:txXfrm>
        <a:off x="3977536" y="97011"/>
        <a:ext cx="2116740" cy="71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4E25B173-2480-4B55-BD48-B365749C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5E72FED2-1D4A-4955-87AA-55A04710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6C2A06D5-1DA0-4D58-B59B-686F1B46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5390390-4D8D-4F6A-87DE-C2FC512A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640CD744-55D0-4267-A698-4A4930374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85B9890-3BC5-4BA1-9B57-39B730B807A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E25D5E7-C5ED-41DA-9FE0-C72B10CE7E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altLang="pt-PT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4C2A37A2-5156-414E-B157-78433D26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3029648-45C0-4E12-8519-7B1B7996BB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2725" algn="r" eaLnBrk="1" hangingPunct="1">
              <a:buClrTx/>
              <a:buSzPct val="45000"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8140BB5-09D2-406C-89DC-06DCD98692CE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37ADB44-36C9-4F77-8409-EE90617853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566AF7-B7A8-4AED-98FF-AAE124EF5026}" type="slidenum">
              <a:rPr lang="en-US" altLang="pt-PT"/>
              <a:pPr/>
              <a:t>1</a:t>
            </a:fld>
            <a:endParaRPr lang="en-US" altLang="pt-PT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FF2B7F06-4676-4B9C-A48C-669EDD6233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5E2B14D-558E-42BD-9825-962834F86A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5738D28-3D6C-4D4B-995D-AA662CCD42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C8A7A6-B7C5-4F1E-B2F8-1D61ECFDE88B}" type="slidenum">
              <a:rPr lang="en-US" altLang="pt-PT"/>
              <a:pPr/>
              <a:t>2</a:t>
            </a:fld>
            <a:endParaRPr lang="en-US" altLang="pt-PT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A21B84C8-24C3-4A85-8CD0-D7186E4F61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9E0EA75-7A7D-4FC8-A78F-AC78CE7EB9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7614DE-20AE-43C9-8A73-98A9DDBBE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8C126-7A2B-4F38-B3DE-32C3ECD4338F}" type="slidenum">
              <a:rPr lang="en-US" altLang="pt-PT"/>
              <a:pPr/>
              <a:t>6</a:t>
            </a:fld>
            <a:endParaRPr lang="en-US" altLang="pt-PT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6C517143-29AF-40F9-B1F4-2A9928F7EC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94C6FDE-C769-4AE2-9F54-C5EC473932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F96AD75-77BA-463D-834E-0EFDC9FAB8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6620A-0D44-497E-B75E-F48D75F57A2B}" type="slidenum">
              <a:rPr lang="en-US" altLang="pt-PT"/>
              <a:pPr/>
              <a:t>8</a:t>
            </a:fld>
            <a:endParaRPr lang="en-US" altLang="pt-PT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F1850E5D-0852-4C37-99FA-8E82711567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B138897-396E-4942-9D18-81E4A6E011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470F47B-BC87-4A4A-A875-35CC304ABF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AE9DC-2702-45D3-B0AC-DC9EF474E36A}" type="slidenum">
              <a:rPr lang="en-US" altLang="pt-PT"/>
              <a:pPr/>
              <a:t>9</a:t>
            </a:fld>
            <a:endParaRPr lang="en-US" altLang="pt-PT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6C01590B-A052-493E-92F0-0B87C158CA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C027B1F-59D5-4C1A-A30F-767514BEA7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7D79F0E-0DB0-4457-87D5-AD5DB06E7E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C0A122-119C-4D94-B14F-6DFDBDF20C72}" type="slidenum">
              <a:rPr lang="en-US" altLang="pt-PT"/>
              <a:pPr/>
              <a:t>10</a:t>
            </a:fld>
            <a:endParaRPr lang="en-US" altLang="pt-PT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5A8935B3-17F7-4C38-9E9A-EA420CE0F4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0DD3AD3-7779-4BD0-BD30-1290B5B22E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A310-F694-4F7C-99C1-5C82F375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0DA8B-B5AD-4924-A686-E0A2AA668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BEC6F3-E76A-4F46-8943-2EC2A7BA3B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92BCD6-8CBB-4D54-B627-71BAAAB56F28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64809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0CC1F-8DA1-47D1-94B5-2505812C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E9BDC0-0459-44D3-A9E1-573A506E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CD978F-5D09-452E-8151-0D3EDBF7958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909551-C67C-4668-890C-55FA74636BBD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5768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83577-305E-48FB-9A25-4900CFDD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8DEE76-31B3-4B1A-8241-CC56512C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D358D5-DA38-4893-ABF5-B168F2E737D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9FD7E3-44AA-4EDF-993E-A6757F9A9A9E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71694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E1FC-6A02-43CC-971A-DDF6A349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74638"/>
            <a:ext cx="7354888" cy="1277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768869-2D6F-4C22-BDF1-5C5E688AEB8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336550" y="6308725"/>
            <a:ext cx="500063" cy="328613"/>
          </a:xfrm>
        </p:spPr>
        <p:txBody>
          <a:bodyPr/>
          <a:lstStyle>
            <a:lvl1pPr>
              <a:defRPr/>
            </a:lvl1pPr>
          </a:lstStyle>
          <a:p>
            <a:fld id="{C3A5D424-D97A-4E48-939C-A3A5781490F5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82710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938B-0881-4572-85E0-3A05AECAD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BD421-C72A-43A1-BEE6-1E14C6B5A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5223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0A9AF-3EE6-49E3-95AB-D9FAE1A9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E7D5F1-361E-4277-8C10-2CD2DA2F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312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EB2B-6563-4566-AB28-2E4CCF15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6E9D73-8DC1-4CF6-917B-1613B20F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2836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64AC2-EC9E-4F89-8FA2-841D6789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CEEFFA-8892-4663-B677-74B8D2CC1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1667668-188B-461F-B047-4B7A43C1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2355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2775B-4B5E-428E-AF1E-7F8C1B13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F479C0-0414-47B7-BEE2-EE3AC9C7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97ABA65-A8D5-431F-A18A-413641B2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6664644-9FB5-4BF3-98B5-EDEDBF92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C963371-E74E-45CC-B271-BBDEF8ACC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4667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E879-946D-4D13-A5B8-650919B9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99880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4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338FA-25FF-434D-8611-6E457DEB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CC3E4D-80A9-459C-B17D-F8CE1F38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071A94-1902-4188-8961-99A6C6FFF0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913339-D9E7-4F60-9D8D-1B53EA7DCE1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62626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77994-32FE-4AC0-9D10-F3132EE4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044DC9-23C5-4A37-8ABB-39AAF82B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0A64885-9120-411D-B44E-17B026F5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61768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EF83-5533-4642-95F0-965774F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B9517C6-DCF3-40B8-A457-350E66D8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5A886E-747C-4584-AFDE-477D1530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05582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21788-BA81-4342-A985-61F3234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905D3D-563A-465D-B011-216D0AE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1808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1CC2E-1135-4904-BA43-0CCB62F2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65D3AFD-2ADA-4602-BBF4-1EAB4D24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0554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598C7-FA49-4091-B99A-B0708817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2E0C85-3550-4C51-A1CA-291842AC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B70DA22-9DCD-46FD-B4EC-278E462A29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D81906-BC0B-45A7-AE10-339C545676A1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0148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A916-EE3F-408B-A946-4A63882C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F8D6C7-66DE-4602-9788-27AA85817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72E680-6987-4AAF-91A6-ABB17F98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7E9423D-E8FA-4E2B-BFB5-C8C1A754326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597336-8B58-430A-B949-ED7848C1AEA8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0278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57A8-9420-42DC-8A79-857F66B7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616EF3-3C43-469D-84E4-5B3C2A43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33F56E-0DF8-4D3F-9213-55D903D3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A57B1F2-279A-47BF-BE49-DE22B97BC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6A0D539-ACE6-4AA6-ADC3-3E682AC1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85DF78-8F1B-4C98-9054-A0B510F329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D49790-CB55-4B89-9AD9-809CBA1E636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418056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A57EB-844D-4574-AABE-1F6B599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869279C-6D16-4C08-951E-F3C3D940AD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3502A57-346B-46A4-B256-C73332BFA2F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2251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E0C4430-62D6-4413-8F67-99B97D8C5E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AA2A25-6B2C-4496-8D5C-C5CA7E4D607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5797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8024-9CE9-4CC1-9D04-5AF00DF6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1C088D-6275-4941-B409-B8E28FE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D3C36F-50A1-4360-B7DC-57442024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7B698E-061E-4523-AD99-4F9B39DDBAC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9735D4-0B23-4024-B6EE-A35E489367E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08987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C2CE-CE12-453E-89B5-02B344BB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302539C-62DE-41F2-8DDB-0F8AE59A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A3ACA36-D057-4506-BE2A-C30B19D5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9C8382-B0D8-4A0B-8461-69CD66261C0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388AA0-D956-4A73-BAA1-4B6D1581FC6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750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C3AA20C4-8E72-4DF9-8849-CFAF9076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23850"/>
            <a:ext cx="11890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AB6246-A57A-4247-987D-4BC0E5D3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4475"/>
            <a:ext cx="91440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DA94CEC-3BA4-499F-95D3-734A848EC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967DC7-66AA-4E0B-8FD2-5F7B20F61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7E027634-F660-4293-8423-9D9FDAC4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6308725"/>
            <a:ext cx="7359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EC2736-42B0-49A1-A8AD-5C147ABA36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36550" y="6308725"/>
            <a:ext cx="5000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601200" algn="l"/>
                <a:tab pos="10058400" algn="l"/>
                <a:tab pos="10515600" algn="l"/>
              </a:tabLst>
              <a:defRPr sz="1200" b="1">
                <a:solidFill>
                  <a:srgbClr val="212E67"/>
                </a:solidFill>
                <a:latin typeface="+mn-lt"/>
                <a:cs typeface="DejaVu Sans" charset="0"/>
              </a:defRPr>
            </a:lvl1pPr>
          </a:lstStyle>
          <a:p>
            <a:fld id="{37D25A61-6166-4F19-8EF5-AC690CC73924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3880E36-0A30-41C0-B084-4F9F1D5F4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6732587" cy="6858000"/>
          </a:xfrm>
          <a:prstGeom prst="rect">
            <a:avLst/>
          </a:prstGeom>
          <a:solidFill>
            <a:srgbClr val="212E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D48EB50-BE9A-4BAB-AB23-BB3E95579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FDA6C6-B891-449C-AF66-821D8DC0B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D9D5D110-04F4-4275-86D3-D58716AD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245225"/>
            <a:ext cx="2428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7FAA7220-DEE8-4E2A-AC9C-505FA9E2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6245225"/>
            <a:ext cx="3330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05D7FC-5926-4C17-8E54-394A3030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2425"/>
            <a:ext cx="1908175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3E994475-D726-4BDB-B9ED-0728CF71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1268413"/>
            <a:ext cx="590391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4200">
                <a:solidFill>
                  <a:srgbClr val="212E67"/>
                </a:solidFill>
                <a:latin typeface="Georgia" panose="02040502050405020303" pitchFamily="18" charset="0"/>
              </a:rPr>
              <a:t>Projeto Prático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4CD28CC-AB8F-4208-9781-81BEE479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2997200"/>
            <a:ext cx="59039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ABC8B74-3228-4D8B-B416-2B0FCD16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6119813"/>
            <a:ext cx="29257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 dirty="0">
                <a:solidFill>
                  <a:srgbClr val="FFFFFF"/>
                </a:solidFill>
                <a:latin typeface="Georgia" panose="02040502050405020303" pitchFamily="18" charset="0"/>
              </a:rPr>
              <a:t>  41266 – Diogo Simões</a:t>
            </a:r>
          </a:p>
          <a:p>
            <a:pPr algn="just">
              <a:buClrTx/>
              <a:buFontTx/>
              <a:buNone/>
            </a:pPr>
            <a:r>
              <a:rPr lang="pt-PT" altLang="pt-PT" sz="1500" dirty="0">
                <a:solidFill>
                  <a:srgbClr val="FFFFFF"/>
                </a:solidFill>
                <a:latin typeface="Georgia" panose="02040502050405020303" pitchFamily="18" charset="0"/>
              </a:rPr>
              <a:t>  43464 – Cristiano Santos      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2B9C05B-7C74-4187-BCE9-F30F9A50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103438"/>
            <a:ext cx="3800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2600">
                <a:solidFill>
                  <a:srgbClr val="FFFFFF"/>
                </a:solidFill>
                <a:latin typeface="Georgia" panose="02040502050405020303" pitchFamily="18" charset="0"/>
              </a:rPr>
              <a:t>Inteligência Artificial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EECB6DFA-BA0A-4582-8B5B-15E9E4C31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919413"/>
            <a:ext cx="31083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Prof. Doutor Luís Alexandre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626A56A5-9130-4E9A-9CBB-39532C1A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D151BC56-C5FC-4718-B925-9A34B33AE581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10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592FC604-BD7A-4977-9C6C-84BC5CFA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7A2F20B2-EE0B-42B0-AC7A-0B2876E3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73238"/>
            <a:ext cx="73485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7FFFDC5-AC35-4381-B31F-B74AA54BBFC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98525" y="1253331"/>
            <a:ext cx="7346950" cy="4351338"/>
          </a:xfrm>
          <a:ln/>
        </p:spPr>
        <p:txBody>
          <a:bodyPr lIns="0" tIns="0" rIns="0" bIns="0" anchor="ctr"/>
          <a:lstStyle/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dirty="0" err="1"/>
              <a:t>Obrigada</a:t>
            </a:r>
            <a:r>
              <a:rPr lang="en-US" altLang="pt-PT" dirty="0"/>
              <a:t> pela </a:t>
            </a:r>
            <a:r>
              <a:rPr lang="en-US" altLang="pt-PT" dirty="0" err="1"/>
              <a:t>atenção</a:t>
            </a:r>
            <a:r>
              <a:rPr lang="en-US" altLang="pt-PT" dirty="0"/>
              <a:t>.</a:t>
            </a:r>
          </a:p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dirty="0" err="1"/>
              <a:t>Questões</a:t>
            </a:r>
            <a:r>
              <a:rPr lang="en-US" altLang="pt-PT" dirty="0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A8D64F6E-F46C-4ED3-BB96-928F4643A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C5858453-27AC-4A95-A4CB-3BEAD0B7ADFB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2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C2A6495-DDD4-4B83-B289-210A6E14D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35345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E6F9E38-4991-4C05-9159-53AFE22CC6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pt-PT" altLang="pt-PT" sz="2800" dirty="0">
                <a:solidFill>
                  <a:srgbClr val="010122"/>
                </a:solidFill>
              </a:rPr>
              <a:t>Diagrama de Dependências</a:t>
            </a:r>
            <a:endParaRPr lang="en-US" altLang="pt-PT" sz="2800" dirty="0">
              <a:solidFill>
                <a:srgbClr val="010122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532A67-F58F-45B6-B010-E96443AB0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56" y="1555750"/>
            <a:ext cx="6649986" cy="478190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158C-4B9D-4C12-8277-4F49F6B1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>
                <a:solidFill>
                  <a:schemeClr val="tx1"/>
                </a:solidFill>
              </a:rPr>
              <a:t>Grafo </a:t>
            </a:r>
            <a:r>
              <a:rPr lang="pt-PT" sz="2800" i="1" dirty="0" err="1">
                <a:solidFill>
                  <a:schemeClr val="tx1"/>
                </a:solidFill>
              </a:rPr>
              <a:t>zoneMap</a:t>
            </a:r>
            <a:r>
              <a:rPr lang="pt-PT" sz="2800" dirty="0">
                <a:solidFill>
                  <a:schemeClr val="tx1"/>
                </a:solidFill>
              </a:rPr>
              <a:t> do mundo virtual fornecido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Imagem 6" descr="Uma imagem com céu, ar, acessório, vários&#10;&#10;Descrição gerada automaticamente">
            <a:extLst>
              <a:ext uri="{FF2B5EF4-FFF2-40B4-BE49-F238E27FC236}">
                <a16:creationId xmlns:a16="http://schemas.microsoft.com/office/drawing/2014/main" id="{6791B2EC-0604-4122-95C9-D5AB82210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78" y="1552575"/>
            <a:ext cx="5633843" cy="42253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3AF32C0-1D9E-4489-8557-9B5EF30D1BAD}"/>
              </a:ext>
            </a:extLst>
          </p:cNvPr>
          <p:cNvSpPr txBox="1"/>
          <p:nvPr/>
        </p:nvSpPr>
        <p:spPr>
          <a:xfrm>
            <a:off x="467063" y="5723964"/>
            <a:ext cx="13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- entry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FAB290-9EB9-4E11-98A1-452F35CCD48A}"/>
              </a:ext>
            </a:extLst>
          </p:cNvPr>
          <p:cNvSpPr txBox="1"/>
          <p:nvPr/>
        </p:nvSpPr>
        <p:spPr>
          <a:xfrm>
            <a:off x="-397032" y="60932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 -zone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35710-38BC-452F-A362-67EF1617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</a:rPr>
              <a:t>Pergunta</a:t>
            </a:r>
            <a:r>
              <a:rPr lang="en-US" sz="2800" dirty="0">
                <a:solidFill>
                  <a:schemeClr val="tx1"/>
                </a:solidFill>
              </a:rPr>
              <a:t> 1 e 2</a:t>
            </a:r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1A2628-FA1C-4068-B969-E728FBD530A9}"/>
              </a:ext>
            </a:extLst>
          </p:cNvPr>
          <p:cNvSpPr txBox="1"/>
          <p:nvPr/>
        </p:nvSpPr>
        <p:spPr>
          <a:xfrm>
            <a:off x="503548" y="2420888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tx1"/>
                </a:solidFill>
                <a:latin typeface="+mj-lt"/>
              </a:rPr>
              <a:t>1 - </a:t>
            </a:r>
            <a:r>
              <a:rPr lang="pt-PT" b="0" dirty="0">
                <a:solidFill>
                  <a:schemeClr val="tx1"/>
                </a:solidFill>
                <a:effectLst/>
                <a:latin typeface="+mj-lt"/>
              </a:rPr>
              <a:t>Indica o sexo do “objeto” se o nome estiver dentro do </a:t>
            </a:r>
            <a:r>
              <a:rPr lang="pt-PT" b="0" i="1" dirty="0" err="1">
                <a:solidFill>
                  <a:schemeClr val="tx1"/>
                </a:solidFill>
                <a:effectLst/>
                <a:latin typeface="+mj-lt"/>
              </a:rPr>
              <a:t>dataset</a:t>
            </a:r>
            <a:r>
              <a:rPr lang="pt-PT" b="0" dirty="0"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algn="ctr"/>
            <a:r>
              <a:rPr lang="pt-PT" b="0" dirty="0">
                <a:solidFill>
                  <a:schemeClr val="tx1"/>
                </a:solidFill>
                <a:effectLst/>
                <a:latin typeface="+mj-lt"/>
              </a:rPr>
              <a:t>do registo de nomes próprios femininos do anos de 2017 em Portugal.</a:t>
            </a:r>
          </a:p>
          <a:p>
            <a:pPr algn="ctr"/>
            <a:endParaRPr lang="pt-PT" dirty="0">
              <a:solidFill>
                <a:schemeClr val="tx1"/>
              </a:solidFill>
              <a:latin typeface="+mj-lt"/>
            </a:endParaRPr>
          </a:p>
          <a:p>
            <a:pPr algn="ctr"/>
            <a:endParaRPr lang="pt-PT" b="0" dirty="0">
              <a:solidFill>
                <a:schemeClr val="tx1"/>
              </a:solidFill>
              <a:effectLst/>
              <a:latin typeface="+mj-lt"/>
            </a:endParaRPr>
          </a:p>
          <a:p>
            <a:pPr algn="ctr"/>
            <a:endParaRPr lang="pt-PT" dirty="0">
              <a:solidFill>
                <a:schemeClr val="tx1"/>
              </a:solidFill>
              <a:latin typeface="+mj-lt"/>
            </a:endParaRPr>
          </a:p>
          <a:p>
            <a:pPr algn="ctr"/>
            <a:endParaRPr lang="pt-PT" b="0" dirty="0">
              <a:solidFill>
                <a:schemeClr val="tx1"/>
              </a:solidFill>
              <a:effectLst/>
              <a:latin typeface="+mj-lt"/>
            </a:endParaRPr>
          </a:p>
          <a:p>
            <a:pPr algn="ctr"/>
            <a:r>
              <a:rPr lang="pt-PT" dirty="0">
                <a:solidFill>
                  <a:schemeClr val="tx1"/>
                </a:solidFill>
                <a:latin typeface="+mj-lt"/>
              </a:rPr>
              <a:t>2- Utilizamos a função </a:t>
            </a:r>
            <a:r>
              <a:rPr lang="pt-PT" i="1" dirty="0" err="1">
                <a:solidFill>
                  <a:schemeClr val="tx1"/>
                </a:solidFill>
                <a:latin typeface="+mj-lt"/>
              </a:rPr>
              <a:t>getCurrentZone</a:t>
            </a:r>
            <a:r>
              <a:rPr lang="pt-PT" i="1" dirty="0">
                <a:solidFill>
                  <a:schemeClr val="tx1"/>
                </a:solidFill>
                <a:latin typeface="+mj-lt"/>
              </a:rPr>
              <a:t>()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da classe </a:t>
            </a:r>
            <a:r>
              <a:rPr lang="pt-PT" i="1" dirty="0" err="1">
                <a:solidFill>
                  <a:schemeClr val="tx1"/>
                </a:solidFill>
                <a:latin typeface="+mj-lt"/>
              </a:rPr>
              <a:t>Environment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e a função </a:t>
            </a:r>
            <a:r>
              <a:rPr lang="pt-PT" i="1" dirty="0" err="1">
                <a:solidFill>
                  <a:schemeClr val="tx1"/>
                </a:solidFill>
                <a:latin typeface="+mj-lt"/>
              </a:rPr>
              <a:t>getType</a:t>
            </a:r>
            <a:r>
              <a:rPr lang="pt-PT" i="1" dirty="0">
                <a:solidFill>
                  <a:schemeClr val="tx1"/>
                </a:solidFill>
                <a:latin typeface="+mj-lt"/>
              </a:rPr>
              <a:t>() 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da classe </a:t>
            </a:r>
            <a:r>
              <a:rPr lang="pt-PT" i="1" dirty="0">
                <a:solidFill>
                  <a:schemeClr val="tx1"/>
                </a:solidFill>
                <a:latin typeface="+mj-lt"/>
              </a:rPr>
              <a:t>Zone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. É assim devolvido um código que indica o tipo da sala onde o </a:t>
            </a:r>
            <a:r>
              <a:rPr lang="pt-PT" i="1" dirty="0">
                <a:solidFill>
                  <a:schemeClr val="tx1"/>
                </a:solidFill>
                <a:latin typeface="+mj-lt"/>
              </a:rPr>
              <a:t>robot</a:t>
            </a:r>
            <a:r>
              <a:rPr lang="pt-PT" dirty="0">
                <a:solidFill>
                  <a:schemeClr val="tx1"/>
                </a:solidFill>
                <a:latin typeface="+mj-lt"/>
              </a:rPr>
              <a:t> se encontra no momento.</a:t>
            </a:r>
          </a:p>
          <a:p>
            <a:pPr algn="ctr"/>
            <a:endParaRPr lang="pt-PT" b="0" dirty="0">
              <a:solidFill>
                <a:schemeClr val="tx1"/>
              </a:solidFill>
              <a:effectLst/>
              <a:latin typeface="+mj-lt"/>
            </a:endParaRPr>
          </a:p>
          <a:p>
            <a:pPr algn="ctr"/>
            <a:endParaRPr lang="pt-PT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960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1AE22-9BA6-4136-81B7-77464223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</a:rPr>
              <a:t>Perguntas</a:t>
            </a:r>
            <a:r>
              <a:rPr lang="en-US" sz="2800" dirty="0">
                <a:solidFill>
                  <a:schemeClr val="tx1"/>
                </a:solidFill>
              </a:rPr>
              <a:t> 3 e 4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ighlighting the shortest path in a Networkx graph - Stack Overflow">
            <a:extLst>
              <a:ext uri="{FF2B5EF4-FFF2-40B4-BE49-F238E27FC236}">
                <a16:creationId xmlns:a16="http://schemas.microsoft.com/office/drawing/2014/main" id="{1CE24F97-256F-4978-8736-0293730A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850" y="1359607"/>
            <a:ext cx="5491330" cy="413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71BDD6-C9FE-4B0B-A55F-C97F53BC0581}"/>
              </a:ext>
            </a:extLst>
          </p:cNvPr>
          <p:cNvSpPr txBox="1"/>
          <p:nvPr/>
        </p:nvSpPr>
        <p:spPr>
          <a:xfrm>
            <a:off x="4762762" y="566124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+mj-lt"/>
              </a:rPr>
              <a:t>aster_path_length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28EEE2-F014-4D12-97C1-8499251886A8}"/>
              </a:ext>
            </a:extLst>
          </p:cNvPr>
          <p:cNvSpPr txBox="1"/>
          <p:nvPr/>
        </p:nvSpPr>
        <p:spPr>
          <a:xfrm>
            <a:off x="4211961" y="58053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&amp;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87C358-09EB-45BF-9C5A-32E659CFC166}"/>
              </a:ext>
            </a:extLst>
          </p:cNvPr>
          <p:cNvSpPr txBox="1"/>
          <p:nvPr/>
        </p:nvSpPr>
        <p:spPr>
          <a:xfrm>
            <a:off x="996862" y="566124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+mj-lt"/>
              </a:rPr>
              <a:t>aster_path</a:t>
            </a: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013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D0F3621-5ED9-4865-95BB-ED413036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B0A6FD5-D970-495D-A8D3-740B6D499F6A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6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82F62A14-820F-406F-A8A9-84BF68FD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F3BE7BA-8996-492A-98D2-E535971A6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Estimação</a:t>
            </a:r>
            <a:r>
              <a:rPr lang="en-US" altLang="pt-PT" sz="2800" dirty="0">
                <a:solidFill>
                  <a:srgbClr val="000000"/>
                </a:solidFill>
              </a:rPr>
              <a:t> da </a:t>
            </a:r>
            <a:r>
              <a:rPr lang="en-US" altLang="pt-PT" sz="2800" dirty="0" err="1">
                <a:solidFill>
                  <a:srgbClr val="000000"/>
                </a:solidFill>
              </a:rPr>
              <a:t>Velocidade</a:t>
            </a:r>
            <a:r>
              <a:rPr lang="en-US" altLang="pt-PT" sz="2800" dirty="0">
                <a:solidFill>
                  <a:srgbClr val="000000"/>
                </a:solidFill>
              </a:rPr>
              <a:t> para </a:t>
            </a:r>
            <a:r>
              <a:rPr lang="en-US" altLang="pt-PT" sz="2800" dirty="0" err="1">
                <a:solidFill>
                  <a:srgbClr val="000000"/>
                </a:solidFill>
              </a:rPr>
              <a:t>retirar</a:t>
            </a:r>
            <a:r>
              <a:rPr lang="en-US" altLang="pt-PT" sz="2800" dirty="0">
                <a:solidFill>
                  <a:srgbClr val="000000"/>
                </a:solidFill>
              </a:rPr>
              <a:t> o </a:t>
            </a:r>
            <a:r>
              <a:rPr lang="el-GR" altLang="pt-PT" sz="2800" dirty="0">
                <a:solidFill>
                  <a:srgbClr val="000000"/>
                </a:solidFill>
              </a:rPr>
              <a:t>Δ</a:t>
            </a:r>
            <a:r>
              <a:rPr lang="en-US" altLang="pt-PT" sz="2800" dirty="0">
                <a:solidFill>
                  <a:srgbClr val="000000"/>
                </a:solidFill>
              </a:rPr>
              <a:t>t</a:t>
            </a:r>
            <a:br>
              <a:rPr lang="en-US" altLang="pt-PT" sz="2800" dirty="0">
                <a:solidFill>
                  <a:srgbClr val="000000"/>
                </a:solidFill>
              </a:rPr>
            </a:br>
            <a:r>
              <a:rPr lang="en-US" altLang="pt-PT" sz="2800" dirty="0">
                <a:solidFill>
                  <a:srgbClr val="000000"/>
                </a:solidFill>
              </a:rPr>
              <a:t>(</a:t>
            </a:r>
            <a:r>
              <a:rPr lang="en-US" altLang="pt-PT" sz="2800" dirty="0" err="1">
                <a:solidFill>
                  <a:srgbClr val="000000"/>
                </a:solidFill>
              </a:rPr>
              <a:t>Pergunta</a:t>
            </a:r>
            <a:r>
              <a:rPr lang="en-US" altLang="pt-PT" sz="2800" dirty="0">
                <a:solidFill>
                  <a:srgbClr val="000000"/>
                </a:solidFill>
              </a:rPr>
              <a:t>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BF66D05-ECDD-4C4D-A892-2817EEC3FA6F}"/>
                  </a:ext>
                </a:extLst>
              </p:cNvPr>
              <p:cNvSpPr txBox="1"/>
              <p:nvPr/>
            </p:nvSpPr>
            <p:spPr>
              <a:xfrm>
                <a:off x="1259632" y="3101314"/>
                <a:ext cx="1608454" cy="655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P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ⅆ</m:t>
                          </m:r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BF66D05-ECDD-4C4D-A892-2817EEC3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101314"/>
                <a:ext cx="1608454" cy="655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4" name="Agrupar 7173">
            <a:extLst>
              <a:ext uri="{FF2B5EF4-FFF2-40B4-BE49-F238E27FC236}">
                <a16:creationId xmlns:a16="http://schemas.microsoft.com/office/drawing/2014/main" id="{2596CF79-B2B8-4D39-B430-5AC2A54F0FE0}"/>
              </a:ext>
            </a:extLst>
          </p:cNvPr>
          <p:cNvGrpSpPr/>
          <p:nvPr/>
        </p:nvGrpSpPr>
        <p:grpSpPr>
          <a:xfrm>
            <a:off x="3273756" y="1699907"/>
            <a:ext cx="3796889" cy="3265453"/>
            <a:chOff x="2751288" y="1947194"/>
            <a:chExt cx="3796889" cy="3265453"/>
          </a:xfrm>
        </p:grpSpPr>
        <p:cxnSp>
          <p:nvCxnSpPr>
            <p:cNvPr id="8" name="Conexão reta unidirecional 7">
              <a:extLst>
                <a:ext uri="{FF2B5EF4-FFF2-40B4-BE49-F238E27FC236}">
                  <a16:creationId xmlns:a16="http://schemas.microsoft.com/office/drawing/2014/main" id="{37DA0D0F-4AD5-4590-910B-C4A9AF03C254}"/>
                </a:ext>
              </a:extLst>
            </p:cNvPr>
            <p:cNvCxnSpPr/>
            <p:nvPr/>
          </p:nvCxnSpPr>
          <p:spPr bwMode="auto">
            <a:xfrm flipV="1">
              <a:off x="3131840" y="2060848"/>
              <a:ext cx="0" cy="273630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8D5CDC72-C197-4237-822C-4988ED6EA629}"/>
                </a:ext>
              </a:extLst>
            </p:cNvPr>
            <p:cNvGrpSpPr/>
            <p:nvPr/>
          </p:nvGrpSpPr>
          <p:grpSpPr>
            <a:xfrm>
              <a:off x="3131840" y="3212976"/>
              <a:ext cx="3312368" cy="1584176"/>
              <a:chOff x="3419872" y="2996952"/>
              <a:chExt cx="3312368" cy="1584176"/>
            </a:xfrm>
          </p:grpSpPr>
          <p:cxnSp>
            <p:nvCxnSpPr>
              <p:cNvPr id="10" name="Conexão reta unidirecional 9">
                <a:extLst>
                  <a:ext uri="{FF2B5EF4-FFF2-40B4-BE49-F238E27FC236}">
                    <a16:creationId xmlns:a16="http://schemas.microsoft.com/office/drawing/2014/main" id="{A9B50F2C-ACCE-41FD-821C-FB118CF199A5}"/>
                  </a:ext>
                </a:extLst>
              </p:cNvPr>
              <p:cNvCxnSpPr/>
              <p:nvPr/>
            </p:nvCxnSpPr>
            <p:spPr bwMode="auto">
              <a:xfrm>
                <a:off x="3419872" y="4581128"/>
                <a:ext cx="3312368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Fluxograma: Introdução Manual 14">
                <a:extLst>
                  <a:ext uri="{FF2B5EF4-FFF2-40B4-BE49-F238E27FC236}">
                    <a16:creationId xmlns:a16="http://schemas.microsoft.com/office/drawing/2014/main" id="{D382ABD6-2232-41F3-B12E-85B9AF26CD92}"/>
                  </a:ext>
                </a:extLst>
              </p:cNvPr>
              <p:cNvSpPr/>
              <p:nvPr/>
            </p:nvSpPr>
            <p:spPr bwMode="auto">
              <a:xfrm flipH="1">
                <a:off x="4154328" y="3140976"/>
                <a:ext cx="1605805" cy="1431800"/>
              </a:xfrm>
              <a:prstGeom prst="flowChartManualInput">
                <a:avLst/>
              </a:prstGeom>
              <a:solidFill>
                <a:srgbClr val="212E67">
                  <a:alpha val="45882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PT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Bitstream Vera Sans" charset="0"/>
                </a:endParaRPr>
              </a:p>
            </p:txBody>
          </p:sp>
          <p:cxnSp>
            <p:nvCxnSpPr>
              <p:cNvPr id="12" name="Conexão reta 11">
                <a:extLst>
                  <a:ext uri="{FF2B5EF4-FFF2-40B4-BE49-F238E27FC236}">
                    <a16:creationId xmlns:a16="http://schemas.microsoft.com/office/drawing/2014/main" id="{9D0D0437-D829-4BD9-AFAF-CEAB8C853B1B}"/>
                  </a:ext>
                </a:extLst>
              </p:cNvPr>
              <p:cNvCxnSpPr/>
              <p:nvPr/>
            </p:nvCxnSpPr>
            <p:spPr bwMode="auto">
              <a:xfrm>
                <a:off x="3419872" y="2996952"/>
                <a:ext cx="2952328" cy="537962"/>
              </a:xfrm>
              <a:prstGeom prst="line">
                <a:avLst/>
              </a:prstGeom>
              <a:solidFill>
                <a:srgbClr val="00B8FF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AC2B5811-73CA-453F-AC75-4CCFD1FC7D9D}"/>
                    </a:ext>
                  </a:extLst>
                </p:cNvPr>
                <p:cNvSpPr txBox="1"/>
                <p:nvPr/>
              </p:nvSpPr>
              <p:spPr>
                <a:xfrm>
                  <a:off x="3384077" y="4003973"/>
                  <a:ext cx="446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AC2B5811-73CA-453F-AC75-4CCFD1FC7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077" y="4003973"/>
                  <a:ext cx="4462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D9BE6A5-95C1-4033-82C5-D9B8F3EFBEA6}"/>
                    </a:ext>
                  </a:extLst>
                </p:cNvPr>
                <p:cNvSpPr txBox="1"/>
                <p:nvPr/>
              </p:nvSpPr>
              <p:spPr>
                <a:xfrm>
                  <a:off x="5472101" y="4005971"/>
                  <a:ext cx="47269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D9BE6A5-95C1-4033-82C5-D9B8F3EFB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01" y="4005971"/>
                  <a:ext cx="472694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9BE3D441-B6B1-4858-A30C-212C18082E4B}"/>
                    </a:ext>
                  </a:extLst>
                </p:cNvPr>
                <p:cNvSpPr txBox="1"/>
                <p:nvPr/>
              </p:nvSpPr>
              <p:spPr>
                <a:xfrm>
                  <a:off x="4427368" y="4843315"/>
                  <a:ext cx="483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pt-P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9BE3D441-B6B1-4858-A30C-212C18082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368" y="4843315"/>
                  <a:ext cx="48365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7F1A9435-BD19-49F4-9125-6362B252E8A7}"/>
                    </a:ext>
                  </a:extLst>
                </p:cNvPr>
                <p:cNvSpPr txBox="1"/>
                <p:nvPr/>
              </p:nvSpPr>
              <p:spPr>
                <a:xfrm>
                  <a:off x="6202378" y="4805505"/>
                  <a:ext cx="345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7F1A9435-BD19-49F4-9125-6362B252E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378" y="4805505"/>
                  <a:ext cx="3457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7888A2EA-BE6D-43B3-BFDF-C8217F7F40C3}"/>
                    </a:ext>
                  </a:extLst>
                </p:cNvPr>
                <p:cNvSpPr txBox="1"/>
                <p:nvPr/>
              </p:nvSpPr>
              <p:spPr>
                <a:xfrm>
                  <a:off x="2751288" y="1947194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7888A2EA-BE6D-43B3-BFDF-C8217F7F4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288" y="1947194"/>
                  <a:ext cx="38055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950A45D1-1DD5-4F79-B658-D42530856871}"/>
                    </a:ext>
                  </a:extLst>
                </p:cNvPr>
                <p:cNvSpPr txBox="1"/>
                <p:nvPr/>
              </p:nvSpPr>
              <p:spPr>
                <a:xfrm>
                  <a:off x="5761245" y="3323458"/>
                  <a:ext cx="6699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PT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950A45D1-1DD5-4F79-B658-D42530856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245" y="3323458"/>
                  <a:ext cx="6699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04F9EF9-B4CF-4E06-BDA8-FA6F5D82A701}"/>
                  </a:ext>
                </a:extLst>
              </p:cNvPr>
              <p:cNvSpPr txBox="1"/>
              <p:nvPr/>
            </p:nvSpPr>
            <p:spPr>
              <a:xfrm>
                <a:off x="3653196" y="5198397"/>
                <a:ext cx="3397533" cy="696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P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04F9EF9-B4CF-4E06-BDA8-FA6F5D82A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96" y="5198397"/>
                <a:ext cx="3397533" cy="696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0F939-AB45-46F4-AD7C-5A2F28C4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</a:rPr>
              <a:t>Pergunta</a:t>
            </a:r>
            <a:r>
              <a:rPr lang="en-US" sz="2800" dirty="0">
                <a:solidFill>
                  <a:schemeClr val="tx1"/>
                </a:solidFill>
              </a:rPr>
              <a:t> 6 – </a:t>
            </a:r>
            <a:r>
              <a:rPr lang="en-US" sz="2800" dirty="0" err="1">
                <a:solidFill>
                  <a:schemeClr val="tx1"/>
                </a:solidFill>
              </a:rPr>
              <a:t>Regressao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não</a:t>
            </a:r>
            <a:r>
              <a:rPr lang="en-US" sz="2800" dirty="0">
                <a:solidFill>
                  <a:schemeClr val="tx1"/>
                </a:solidFill>
              </a:rPr>
              <a:t> linear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Non-Linear Regression aka Attributes Data Analysis -">
            <a:extLst>
              <a:ext uri="{FF2B5EF4-FFF2-40B4-BE49-F238E27FC236}">
                <a16:creationId xmlns:a16="http://schemas.microsoft.com/office/drawing/2014/main" id="{79CB42E0-F8EC-42EC-BE9E-628D43C3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5059362"/>
            <a:ext cx="40290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BB51BA2-D3BD-41E8-B225-508570E87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63" y="1683648"/>
            <a:ext cx="4654272" cy="34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A42898D-3314-491A-AF95-42CE804322A3}"/>
              </a:ext>
            </a:extLst>
          </p:cNvPr>
          <p:cNvGrpSpPr/>
          <p:nvPr/>
        </p:nvGrpSpPr>
        <p:grpSpPr>
          <a:xfrm>
            <a:off x="5555889" y="4816880"/>
            <a:ext cx="3262673" cy="1504658"/>
            <a:chOff x="-7779" y="307461"/>
            <a:chExt cx="2240027" cy="4088573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4B263361-6B6A-4CC1-B21F-72E12BB98891}"/>
                </a:ext>
              </a:extLst>
            </p:cNvPr>
            <p:cNvSpPr/>
            <p:nvPr/>
          </p:nvSpPr>
          <p:spPr>
            <a:xfrm>
              <a:off x="1" y="307461"/>
              <a:ext cx="2232247" cy="4088573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tângulo: Cantos Arredondados 4">
              <a:extLst>
                <a:ext uri="{FF2B5EF4-FFF2-40B4-BE49-F238E27FC236}">
                  <a16:creationId xmlns:a16="http://schemas.microsoft.com/office/drawing/2014/main" id="{0AA009A4-4C38-41F1-81E3-CEDB8DC770DE}"/>
                </a:ext>
              </a:extLst>
            </p:cNvPr>
            <p:cNvSpPr txBox="1"/>
            <p:nvPr/>
          </p:nvSpPr>
          <p:spPr>
            <a:xfrm>
              <a:off x="-7779" y="725639"/>
              <a:ext cx="2232248" cy="12265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i="1" kern="1200" dirty="0"/>
                <a:t>Probabilidade Condicionada</a:t>
              </a:r>
            </a:p>
          </p:txBody>
        </p:sp>
      </p:grpSp>
      <p:sp>
        <p:nvSpPr>
          <p:cNvPr id="8193" name="Text Box 1">
            <a:extLst>
              <a:ext uri="{FF2B5EF4-FFF2-40B4-BE49-F238E27FC236}">
                <a16:creationId xmlns:a16="http://schemas.microsoft.com/office/drawing/2014/main" id="{A3D53BEA-A0C1-4672-AC00-84B48F1C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463CEC6E-648B-482C-A648-379BEE0329F8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8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9DDA5501-566C-4E05-ABDE-F8E33F92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E02EFA3-B268-474F-BFA9-2A868486E5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Questões</a:t>
            </a:r>
            <a:r>
              <a:rPr lang="en-US" altLang="pt-PT" sz="2800" dirty="0">
                <a:solidFill>
                  <a:srgbClr val="000000"/>
                </a:solidFill>
              </a:rPr>
              <a:t> </a:t>
            </a:r>
            <a:r>
              <a:rPr lang="en-US" altLang="pt-PT" sz="2800" dirty="0" err="1">
                <a:solidFill>
                  <a:srgbClr val="000000"/>
                </a:solidFill>
              </a:rPr>
              <a:t>Probabilísticas</a:t>
            </a:r>
            <a:r>
              <a:rPr lang="en-US" altLang="pt-PT" sz="2800" dirty="0">
                <a:solidFill>
                  <a:srgbClr val="000000"/>
                </a:solidFill>
              </a:rPr>
              <a:t> (</a:t>
            </a:r>
            <a:r>
              <a:rPr lang="en-US" altLang="pt-PT" sz="2800" dirty="0" err="1">
                <a:solidFill>
                  <a:srgbClr val="000000"/>
                </a:solidFill>
              </a:rPr>
              <a:t>Perguntas</a:t>
            </a:r>
            <a:r>
              <a:rPr lang="en-US" altLang="pt-PT" sz="2800" dirty="0">
                <a:solidFill>
                  <a:srgbClr val="000000"/>
                </a:solidFill>
              </a:rPr>
              <a:t> 7 e 8)</a:t>
            </a:r>
          </a:p>
        </p:txBody>
      </p:sp>
      <p:sp>
        <p:nvSpPr>
          <p:cNvPr id="23" name="Retângulo: Cantos Arredondados 4">
            <a:extLst>
              <a:ext uri="{FF2B5EF4-FFF2-40B4-BE49-F238E27FC236}">
                <a16:creationId xmlns:a16="http://schemas.microsoft.com/office/drawing/2014/main" id="{06AD48F3-4D26-4A15-AD2C-B2461135870B}"/>
              </a:ext>
            </a:extLst>
          </p:cNvPr>
          <p:cNvSpPr txBox="1"/>
          <p:nvPr/>
        </p:nvSpPr>
        <p:spPr>
          <a:xfrm>
            <a:off x="1323455" y="1686975"/>
            <a:ext cx="2752674" cy="54694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Rede</a:t>
            </a:r>
            <a:r>
              <a:rPr lang="pt-PT" sz="2400" i="1" kern="1200" dirty="0"/>
              <a:t> </a:t>
            </a:r>
            <a:r>
              <a:rPr lang="pt-PT" sz="2400" i="1" kern="1200" dirty="0" err="1"/>
              <a:t>Bayesiana</a:t>
            </a:r>
            <a:endParaRPr lang="pt-PT" sz="2400" i="1" kern="1200" dirty="0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D07EFAF-F6E2-4F7B-8E7E-BB1245EA4C35}"/>
              </a:ext>
            </a:extLst>
          </p:cNvPr>
          <p:cNvGrpSpPr/>
          <p:nvPr/>
        </p:nvGrpSpPr>
        <p:grpSpPr>
          <a:xfrm>
            <a:off x="5794244" y="1709646"/>
            <a:ext cx="2960956" cy="1504658"/>
            <a:chOff x="6495248" y="2016911"/>
            <a:chExt cx="2072873" cy="1314799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B6372078-FC88-40B4-B043-94781A445E0E}"/>
                </a:ext>
              </a:extLst>
            </p:cNvPr>
            <p:cNvGrpSpPr/>
            <p:nvPr/>
          </p:nvGrpSpPr>
          <p:grpSpPr>
            <a:xfrm>
              <a:off x="6495248" y="2016911"/>
              <a:ext cx="2072873" cy="1314799"/>
              <a:chOff x="-7779" y="307461"/>
              <a:chExt cx="2240027" cy="408857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7BB569DB-C1D7-45CB-A197-C436B4DC469A}"/>
                  </a:ext>
                </a:extLst>
              </p:cNvPr>
              <p:cNvSpPr/>
              <p:nvPr/>
            </p:nvSpPr>
            <p:spPr>
              <a:xfrm>
                <a:off x="1" y="307461"/>
                <a:ext cx="2232247" cy="4088573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tângulo: Cantos Arredondados 4">
                <a:extLst>
                  <a:ext uri="{FF2B5EF4-FFF2-40B4-BE49-F238E27FC236}">
                    <a16:creationId xmlns:a16="http://schemas.microsoft.com/office/drawing/2014/main" id="{0D0AAF83-AE8F-45FB-AA84-3CBB41C23E22}"/>
                  </a:ext>
                </a:extLst>
              </p:cNvPr>
              <p:cNvSpPr txBox="1"/>
              <p:nvPr/>
            </p:nvSpPr>
            <p:spPr>
              <a:xfrm>
                <a:off x="-7779" y="725639"/>
                <a:ext cx="2232248" cy="12265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i="1" kern="1200" dirty="0"/>
                  <a:t>Probabilidade </a:t>
                </a:r>
                <a:r>
                  <a:rPr lang="pt-PT" i="1" dirty="0"/>
                  <a:t>a calcular através da RB</a:t>
                </a:r>
                <a:endParaRPr lang="pt-PT" i="1" kern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05524496-885D-4A5F-BD64-8E076EE770E5}"/>
                    </a:ext>
                  </a:extLst>
                </p:cNvPr>
                <p:cNvSpPr txBox="1"/>
                <p:nvPr/>
              </p:nvSpPr>
              <p:spPr>
                <a:xfrm>
                  <a:off x="6578535" y="2604222"/>
                  <a:ext cx="1913497" cy="669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num>
                          <m:den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pt-P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pt-PT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05524496-885D-4A5F-BD64-8E076EE77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8535" y="2604222"/>
                  <a:ext cx="1913497" cy="6690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11D4A1C3-B6D8-47AE-8123-151E5DED1D17}"/>
                  </a:ext>
                </a:extLst>
              </p:cNvPr>
              <p:cNvSpPr txBox="1"/>
              <p:nvPr/>
            </p:nvSpPr>
            <p:spPr>
              <a:xfrm>
                <a:off x="5510856" y="3330375"/>
                <a:ext cx="3051024" cy="96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PT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pt-P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pt-PT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  <m:r>
                        <a:rPr lang="pt-P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600" i="1" u="sng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pt-PT" sz="1600" i="1" u="sng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600" i="1" u="sng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PT" sz="1600" i="1" u="sng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u="sng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pt-PT" sz="1600" u="sng" dirty="0"/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11D4A1C3-B6D8-47AE-8123-151E5DED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56" y="3330375"/>
                <a:ext cx="3051024" cy="963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Uma imagem com texto, eletrónica&#10;&#10;Descrição gerada automaticamente">
            <a:extLst>
              <a:ext uri="{FF2B5EF4-FFF2-40B4-BE49-F238E27FC236}">
                <a16:creationId xmlns:a16="http://schemas.microsoft.com/office/drawing/2014/main" id="{85C90836-3C23-4F24-8E46-C36BE442E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5" y="2233918"/>
            <a:ext cx="3895001" cy="41134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818A33C-A78A-43EA-A421-2AD844E48755}"/>
                  </a:ext>
                </a:extLst>
              </p:cNvPr>
              <p:cNvSpPr txBox="1"/>
              <p:nvPr/>
            </p:nvSpPr>
            <p:spPr>
              <a:xfrm>
                <a:off x="5515111" y="5517582"/>
                <a:ext cx="3303451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PT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P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pt-PT" smtClean="0">
                                  <a:solidFill>
                                    <a:schemeClr val="tx1"/>
                                  </a:solidFill>
                                </a:rPr>
                                <m:t>∩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pt-PT" smtClean="0">
                                  <a:solidFill>
                                    <a:schemeClr val="tx1"/>
                                  </a:solidFill>
                                </a:rPr>
                                <m:t>∩</m:t>
                              </m:r>
                              <m:r>
                                <a:rPr lang="pt-PT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pt-P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P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pt-PT" smtClean="0">
                                  <a:solidFill>
                                    <a:schemeClr val="tx1"/>
                                  </a:solidFill>
                                </a:rPr>
                                <m:t>∩</m:t>
                              </m:r>
                              <m:r>
                                <a:rPr lang="pt-PT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PT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818A33C-A78A-43EA-A421-2AD844E48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11" y="5517582"/>
                <a:ext cx="3303451" cy="669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C339662F-561B-4F30-9447-FCC8E7985EDF}"/>
              </a:ext>
            </a:extLst>
          </p:cNvPr>
          <p:cNvSpPr txBox="1"/>
          <p:nvPr/>
        </p:nvSpPr>
        <p:spPr>
          <a:xfrm>
            <a:off x="6087916" y="4447548"/>
            <a:ext cx="23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+mj-lt"/>
              </a:rPr>
              <a:t>Pergunta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8</a:t>
            </a:r>
            <a:endParaRPr lang="pt-PT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423E24B3-FB11-43BB-9CF0-D85F92DF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1C51F2C-5610-4756-9F2B-4C2CB32170A4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9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0989065B-1A00-469C-B3EC-D765299D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967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B540118-4095-44CE-B3F5-4CFC58743A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00000"/>
                </a:solidFill>
              </a:rPr>
              <a:t>Análise</a:t>
            </a:r>
            <a:r>
              <a:rPr lang="en-US" altLang="pt-PT" sz="2800" dirty="0">
                <a:solidFill>
                  <a:srgbClr val="000000"/>
                </a:solidFill>
              </a:rPr>
              <a:t> </a:t>
            </a:r>
            <a:r>
              <a:rPr lang="en-US" altLang="pt-PT" sz="2800" dirty="0" err="1">
                <a:solidFill>
                  <a:srgbClr val="000000"/>
                </a:solidFill>
              </a:rPr>
              <a:t>Crítica</a:t>
            </a:r>
            <a:endParaRPr lang="en-US" altLang="pt-PT" sz="2800" dirty="0">
              <a:solidFill>
                <a:srgbClr val="000000"/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391ADC0-FF85-49D8-9C3E-9551744A4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231245"/>
              </p:ext>
            </p:extLst>
          </p:nvPr>
        </p:nvGraphicFramePr>
        <p:xfrm>
          <a:off x="1691680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249</Words>
  <Application>Microsoft Office PowerPoint</Application>
  <PresentationFormat>Apresentação no Ecrã (4:3)</PresentationFormat>
  <Paragraphs>62</Paragraphs>
  <Slides>10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Georgia</vt:lpstr>
      <vt:lpstr>Times New Roman</vt:lpstr>
      <vt:lpstr>Tema do Office</vt:lpstr>
      <vt:lpstr>Tema do Office</vt:lpstr>
      <vt:lpstr>Apresentação do PowerPoint</vt:lpstr>
      <vt:lpstr>Diagrama de Dependências</vt:lpstr>
      <vt:lpstr>Grafo zoneMap do mundo virtual fornecido</vt:lpstr>
      <vt:lpstr>Pergunta 1 e 2</vt:lpstr>
      <vt:lpstr>Perguntas 3 e 4</vt:lpstr>
      <vt:lpstr>Estimação da Velocidade para retirar o Δt (Pergunta 5)</vt:lpstr>
      <vt:lpstr>Pergunta 6 – Regressao não linear</vt:lpstr>
      <vt:lpstr>Questões Probabilísticas (Perguntas 7 e 8)</vt:lpstr>
      <vt:lpstr>Análise Crítica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 Rosa</dc:creator>
  <cp:lastModifiedBy>Cristiano Santos</cp:lastModifiedBy>
  <cp:revision>35</cp:revision>
  <cp:lastPrinted>1601-01-01T00:00:00Z</cp:lastPrinted>
  <dcterms:created xsi:type="dcterms:W3CDTF">2016-11-16T15:24:04Z</dcterms:created>
  <dcterms:modified xsi:type="dcterms:W3CDTF">2021-12-22T20:19:14Z</dcterms:modified>
</cp:coreProperties>
</file>