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21"/>
  </p:notesMasterIdLst>
  <p:handoutMasterIdLst>
    <p:handoutMasterId r:id="rId22"/>
  </p:handoutMasterIdLst>
  <p:sldIdLst>
    <p:sldId id="551" r:id="rId4"/>
    <p:sldId id="1536" r:id="rId5"/>
    <p:sldId id="1749" r:id="rId6"/>
    <p:sldId id="1503" r:id="rId7"/>
    <p:sldId id="1465" r:id="rId8"/>
    <p:sldId id="1466" r:id="rId9"/>
    <p:sldId id="1600" r:id="rId10"/>
    <p:sldId id="1750" r:id="rId11"/>
    <p:sldId id="1461" r:id="rId12"/>
    <p:sldId id="1460" r:id="rId13"/>
    <p:sldId id="1606" r:id="rId14"/>
    <p:sldId id="1681" r:id="rId15"/>
    <p:sldId id="1751" r:id="rId16"/>
    <p:sldId id="1752" r:id="rId17"/>
    <p:sldId id="1746" r:id="rId18"/>
    <p:sldId id="1747" r:id="rId19"/>
    <p:sldId id="1513" r:id="rId20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6" autoAdjust="0"/>
    <p:restoredTop sz="95678" autoAdjust="0"/>
  </p:normalViewPr>
  <p:slideViewPr>
    <p:cSldViewPr>
      <p:cViewPr varScale="1">
        <p:scale>
          <a:sx n="106" d="100"/>
          <a:sy n="106" d="100"/>
        </p:scale>
        <p:origin x="798" y="132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6998262575581125E-2"/>
          <c:y val="8.5354619842061413E-2"/>
          <c:w val="0.98300176925784177"/>
          <c:h val="0.858174879218810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单周期上板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Sheet1!$B$11:$B$18</c:f>
              <c:numCache>
                <c:formatCode>0%</c:formatCode>
                <c:ptCount val="8"/>
                <c:pt idx="0">
                  <c:v>0.68</c:v>
                </c:pt>
                <c:pt idx="1">
                  <c:v>0.82</c:v>
                </c:pt>
                <c:pt idx="2">
                  <c:v>0.93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A-4813-8346-902C12AA00E1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理想流水线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Sheet1!$C$11:$C$18</c:f>
              <c:numCache>
                <c:formatCode>0%</c:formatCode>
                <c:ptCount val="8"/>
                <c:pt idx="0">
                  <c:v>0</c:v>
                </c:pt>
                <c:pt idx="1">
                  <c:v>0.08</c:v>
                </c:pt>
                <c:pt idx="2">
                  <c:v>0.38</c:v>
                </c:pt>
                <c:pt idx="3">
                  <c:v>0.69</c:v>
                </c:pt>
                <c:pt idx="4">
                  <c:v>0.91</c:v>
                </c:pt>
                <c:pt idx="5">
                  <c:v>0.93</c:v>
                </c:pt>
                <c:pt idx="6">
                  <c:v>0.95</c:v>
                </c:pt>
                <c:pt idx="7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CA-4813-8346-902C12AA00E1}"/>
            </c:ext>
          </c:extLst>
        </c:ser>
        <c:ser>
          <c:idx val="2"/>
          <c:order val="2"/>
          <c:tx>
            <c:strRef>
              <c:f>Sheet1!$D$10</c:f>
              <c:strCache>
                <c:ptCount val="1"/>
                <c:pt idx="0">
                  <c:v>气泡流水线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Sheet1!$D$11:$D$18</c:f>
              <c:numCache>
                <c:formatCode>0%</c:formatCode>
                <c:ptCount val="8"/>
                <c:pt idx="0">
                  <c:v>0</c:v>
                </c:pt>
                <c:pt idx="1">
                  <c:v>0.01</c:v>
                </c:pt>
                <c:pt idx="2">
                  <c:v>7.0000000000000007E-2</c:v>
                </c:pt>
                <c:pt idx="3">
                  <c:v>0.48</c:v>
                </c:pt>
                <c:pt idx="4">
                  <c:v>0.72</c:v>
                </c:pt>
                <c:pt idx="5">
                  <c:v>0.86</c:v>
                </c:pt>
                <c:pt idx="6">
                  <c:v>0.91</c:v>
                </c:pt>
                <c:pt idx="7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CA-4813-8346-902C12AA00E1}"/>
            </c:ext>
          </c:extLst>
        </c:ser>
        <c:ser>
          <c:idx val="3"/>
          <c:order val="3"/>
          <c:tx>
            <c:strRef>
              <c:f>Sheet1!$E$10</c:f>
              <c:strCache>
                <c:ptCount val="1"/>
                <c:pt idx="0">
                  <c:v>重定向流水线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Sheet1!$E$11:$E$18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0.03</c:v>
                </c:pt>
                <c:pt idx="3">
                  <c:v>0.37</c:v>
                </c:pt>
                <c:pt idx="4">
                  <c:v>0.63</c:v>
                </c:pt>
                <c:pt idx="5">
                  <c:v>0.75</c:v>
                </c:pt>
                <c:pt idx="6">
                  <c:v>0.78</c:v>
                </c:pt>
                <c:pt idx="7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CA-4813-8346-902C12AA00E1}"/>
            </c:ext>
          </c:extLst>
        </c:ser>
        <c:ser>
          <c:idx val="4"/>
          <c:order val="4"/>
          <c:tx>
            <c:strRef>
              <c:f>Sheet1!$F$10</c:f>
              <c:strCache>
                <c:ptCount val="1"/>
                <c:pt idx="0">
                  <c:v>单级中断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Sheet1!$F$11:$F$18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0.05</c:v>
                </c:pt>
                <c:pt idx="4">
                  <c:v>0.17</c:v>
                </c:pt>
                <c:pt idx="5">
                  <c:v>0.34</c:v>
                </c:pt>
                <c:pt idx="6">
                  <c:v>0.43</c:v>
                </c:pt>
                <c:pt idx="7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A-4813-8346-902C12AA00E1}"/>
            </c:ext>
          </c:extLst>
        </c:ser>
        <c:ser>
          <c:idx val="5"/>
          <c:order val="5"/>
          <c:tx>
            <c:strRef>
              <c:f>Sheet1!$G$10</c:f>
              <c:strCache>
                <c:ptCount val="1"/>
                <c:pt idx="0">
                  <c:v>多级中断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Sheet1!$G$11:$G$18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0.03</c:v>
                </c:pt>
                <c:pt idx="4">
                  <c:v>0.1</c:v>
                </c:pt>
                <c:pt idx="5">
                  <c:v>0.22</c:v>
                </c:pt>
                <c:pt idx="6">
                  <c:v>0.27</c:v>
                </c:pt>
                <c:pt idx="7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CA-4813-8346-902C12AA00E1}"/>
            </c:ext>
          </c:extLst>
        </c:ser>
        <c:ser>
          <c:idx val="6"/>
          <c:order val="6"/>
          <c:tx>
            <c:strRef>
              <c:f>Sheet1!$H$10</c:f>
              <c:strCache>
                <c:ptCount val="1"/>
                <c:pt idx="0">
                  <c:v>流水中断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Sheet1!$H$11:$H$18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0.04</c:v>
                </c:pt>
                <c:pt idx="5">
                  <c:v>0.09</c:v>
                </c:pt>
                <c:pt idx="6">
                  <c:v>0.14000000000000001</c:v>
                </c:pt>
                <c:pt idx="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CA-4813-8346-902C12AA00E1}"/>
            </c:ext>
          </c:extLst>
        </c:ser>
        <c:ser>
          <c:idx val="7"/>
          <c:order val="7"/>
          <c:tx>
            <c:strRef>
              <c:f>Sheet1!$I$10</c:f>
              <c:strCache>
                <c:ptCount val="1"/>
                <c:pt idx="0">
                  <c:v>流水上板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Sheet1!$I$11:$I$18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0.01</c:v>
                </c:pt>
                <c:pt idx="4">
                  <c:v>0.03</c:v>
                </c:pt>
                <c:pt idx="5">
                  <c:v>0.09</c:v>
                </c:pt>
                <c:pt idx="6">
                  <c:v>0.13</c:v>
                </c:pt>
                <c:pt idx="7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5CA-4813-8346-902C12AA00E1}"/>
            </c:ext>
          </c:extLst>
        </c:ser>
        <c:ser>
          <c:idx val="8"/>
          <c:order val="8"/>
          <c:tx>
            <c:strRef>
              <c:f>Sheet1!$J$10</c:f>
              <c:strCache>
                <c:ptCount val="1"/>
                <c:pt idx="0">
                  <c:v>动态分支预测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Sheet1!$J$11:$J$18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0.02</c:v>
                </c:pt>
                <c:pt idx="6">
                  <c:v>0.05</c:v>
                </c:pt>
                <c:pt idx="7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CA-4813-8346-902C12AA00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83924847"/>
        <c:axId val="783921519"/>
      </c:barChart>
      <c:catAx>
        <c:axId val="78392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3921519"/>
        <c:crosses val="autoZero"/>
        <c:auto val="1"/>
        <c:lblAlgn val="ctr"/>
        <c:lblOffset val="100"/>
        <c:noMultiLvlLbl val="0"/>
      </c:catAx>
      <c:valAx>
        <c:axId val="78392151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8392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2018/3/11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56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2018/3/11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2018/3/11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2018/3/11 Sunday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2018/3/11 Sunday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2018/3/11 Sunday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2018/3/11 Sunday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2018/3/11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2018/3/11 Sunday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2018/3/11 Sunday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iqixie.com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2018-03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百分制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联存储器设计，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12</a:t>
            </a:fld>
            <a:r>
              <a:rPr lang="en-US" altLang="zh-CN"/>
              <a:t>-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完成度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96752"/>
            <a:ext cx="8275920" cy="36004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6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时间进度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14</a:t>
            </a:fld>
            <a:r>
              <a:rPr lang="en-US" altLang="zh-CN" smtClean="0"/>
              <a:t>- </a:t>
            </a:r>
            <a:endParaRPr lang="en-US" altLang="zh-CN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2224"/>
              </p:ext>
            </p:extLst>
          </p:nvPr>
        </p:nvGraphicFramePr>
        <p:xfrm>
          <a:off x="179512" y="980728"/>
          <a:ext cx="8805387" cy="540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15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zh-CN" altLang="en-US" dirty="0" smtClean="0"/>
              <a:t>上板</a:t>
            </a:r>
            <a:r>
              <a:rPr dirty="0" smtClean="0"/>
              <a:t>检查</a:t>
            </a:r>
            <a:endParaRPr dirty="0"/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   </a:t>
            </a:r>
            <a:endParaRPr lang="en-US" altLang="zh-CN" dirty="0" smtClean="0">
              <a:sym typeface="+mn-ea"/>
            </a:endParaRPr>
          </a:p>
          <a:p>
            <a:pPr lvl="3"/>
            <a:r>
              <a:rPr lang="zh-CN" altLang="en-US" dirty="0" smtClean="0">
                <a:sym typeface="+mn-ea"/>
              </a:rPr>
              <a:t>程序显示，时钟周期统计，内存数据观察，其他运行参数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可切换频率，可</a:t>
            </a:r>
            <a:r>
              <a:rPr lang="zh-CN" altLang="en-US" dirty="0">
                <a:sym typeface="+mn-ea"/>
              </a:rPr>
              <a:t>复位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，中断服务</a:t>
            </a:r>
            <a:r>
              <a:rPr lang="zh-CN" altLang="en-US" dirty="0"/>
              <a:t>程序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中断演示程序</a:t>
            </a:r>
            <a:r>
              <a:rPr lang="en-US" altLang="zh-CN" dirty="0" smtClean="0"/>
              <a:t>2.0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23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1CPU</a:t>
            </a:r>
          </a:p>
          <a:p>
            <a:pPr lvl="1"/>
            <a:r>
              <a:rPr lang="zh-CN" altLang="en-US" dirty="0"/>
              <a:t>多重嵌套中断依次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2,3,1</a:t>
            </a:r>
            <a:r>
              <a:rPr lang="zh-CN" altLang="en-US" dirty="0" smtClean="0"/>
              <a:t>号中断按键</a:t>
            </a:r>
            <a:endParaRPr lang="en-US" altLang="zh-CN" dirty="0"/>
          </a:p>
          <a:p>
            <a:pPr lvl="2"/>
            <a:r>
              <a:rPr lang="zh-CN" altLang="en-US" dirty="0"/>
              <a:t>应先后</a:t>
            </a:r>
            <a:r>
              <a:rPr lang="zh-CN" altLang="en-US" dirty="0" smtClean="0"/>
              <a:t>进入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15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16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968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zh-CN" altLang="en-US" b="1" dirty="0">
                <a:solidFill>
                  <a:srgbClr val="FF0000"/>
                </a:solidFill>
              </a:rPr>
              <a:t>讨论，多讨论，多</a:t>
            </a:r>
            <a:r>
              <a:rPr lang="zh-CN" altLang="en-US" b="1" dirty="0" smtClean="0">
                <a:solidFill>
                  <a:srgbClr val="FF0000"/>
                </a:solidFill>
              </a:rPr>
              <a:t>讨论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没有愚蠢的问题，不要闭门造车</a:t>
            </a:r>
            <a:endParaRPr lang="en-US" altLang="zh-CN" dirty="0" smtClean="0"/>
          </a:p>
          <a:p>
            <a:pPr lvl="1"/>
            <a:r>
              <a:rPr lang="zh-CN" altLang="en-US" dirty="0"/>
              <a:t>方案不是唯一的，但一定要想清楚！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存</a:t>
            </a:r>
            <a:r>
              <a:rPr lang="zh-CN" altLang="en-US" dirty="0" smtClean="0"/>
              <a:t>盘，存网盘，别存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注意版本管理</a:t>
            </a:r>
            <a:endParaRPr lang="en-US" altLang="zh-CN" dirty="0" smtClean="0"/>
          </a:p>
          <a:p>
            <a:r>
              <a:rPr lang="zh-CN" altLang="en-US" dirty="0" smtClean="0"/>
              <a:t>要通关，要通关，要通关</a:t>
            </a:r>
            <a:endParaRPr lang="en-US" altLang="zh-CN" dirty="0" smtClean="0"/>
          </a:p>
          <a:p>
            <a:pPr lvl="1"/>
            <a:r>
              <a:rPr lang="zh-CN" altLang="en-US" dirty="0"/>
              <a:t>取乎其上，得乎</a:t>
            </a:r>
            <a:r>
              <a:rPr lang="zh-CN" altLang="en-US" dirty="0" smtClean="0"/>
              <a:t>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</a:t>
            </a:r>
            <a:r>
              <a:rPr lang="zh-CN" altLang="en-US" dirty="0"/>
              <a:t>乎其中，得乎其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</a:t>
            </a:r>
            <a:r>
              <a:rPr lang="zh-CN" altLang="en-US" dirty="0"/>
              <a:t>乎其下，则无所得矣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严禁做全指令集版本。</a:t>
            </a:r>
            <a:endParaRPr lang="zh-CN" altLang="en-US" dirty="0"/>
          </a:p>
          <a:p>
            <a:endParaRPr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E8529C5-D33F-47E9-81DB-55D10E1BE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616277"/>
          </a:xfrm>
        </p:spPr>
        <p:txBody>
          <a:bodyPr/>
          <a:lstStyle/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</a:t>
            </a:r>
            <a:r>
              <a:rPr lang="en-US" altLang="zh-CN" dirty="0"/>
              <a:t>: https://pan.baidu.com/s/1ebLmiy </a:t>
            </a:r>
            <a:r>
              <a:rPr lang="zh-CN" altLang="en-US" dirty="0"/>
              <a:t>密码</a:t>
            </a:r>
            <a:r>
              <a:rPr lang="en-US" altLang="zh-CN" dirty="0"/>
              <a:t>: 525b</a:t>
            </a:r>
            <a:endParaRPr lang="en-US" altLang="zh-CN" dirty="0" smtClean="0"/>
          </a:p>
          <a:p>
            <a:r>
              <a:rPr lang="zh-CN" altLang="en-US" dirty="0" smtClean="0"/>
              <a:t>加入组成原理</a:t>
            </a:r>
            <a:r>
              <a:rPr lang="zh-CN" altLang="en-US" dirty="0"/>
              <a:t>课设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  </a:t>
            </a:r>
            <a:r>
              <a:rPr lang="en-US" altLang="zh-CN" dirty="0"/>
              <a:t>192313547</a:t>
            </a:r>
          </a:p>
          <a:p>
            <a:r>
              <a:rPr lang="zh-CN" altLang="en-US" dirty="0" smtClean="0"/>
              <a:t>注册一起写账号进行文档写作</a:t>
            </a:r>
            <a:endParaRPr lang="en-US" altLang="zh-CN" dirty="0" smtClean="0"/>
          </a:p>
          <a:p>
            <a:pPr lvl="1"/>
            <a:r>
              <a:rPr lang="en-US" altLang="zh-CN" u="sng" dirty="0">
                <a:solidFill>
                  <a:srgbClr val="0070C0"/>
                </a:solidFill>
                <a:hlinkClick r:id="rId2"/>
              </a:rPr>
              <a:t>http</a:t>
            </a:r>
            <a:r>
              <a:rPr lang="en-US" altLang="zh-CN" u="sng" dirty="0" smtClean="0">
                <a:solidFill>
                  <a:srgbClr val="0070C0"/>
                </a:solidFill>
                <a:hlinkClick r:id="rId2"/>
              </a:rPr>
              <a:t>://www.yiqixie.com</a:t>
            </a:r>
            <a:endParaRPr lang="en-US" altLang="zh-CN" u="sng" dirty="0" smtClean="0">
              <a:solidFill>
                <a:srgbClr val="0070C0"/>
              </a:solidFill>
            </a:endParaRPr>
          </a:p>
          <a:p>
            <a:pPr lvl="1"/>
            <a:endParaRPr lang="en-US" altLang="zh-CN" u="sng" dirty="0" smtClean="0">
              <a:solidFill>
                <a:srgbClr val="0070C0"/>
              </a:solidFill>
            </a:endParaRPr>
          </a:p>
          <a:p>
            <a:r>
              <a:rPr lang="zh-CN" altLang="en-US" dirty="0"/>
              <a:t>按</a:t>
            </a:r>
            <a:r>
              <a:rPr lang="zh-CN" altLang="en-US" dirty="0" smtClean="0"/>
              <a:t>班级</a:t>
            </a:r>
            <a:r>
              <a:rPr lang="zh-CN" altLang="en-US" dirty="0"/>
              <a:t>顺序</a:t>
            </a:r>
            <a:r>
              <a:rPr lang="zh-CN" altLang="en-US" dirty="0" smtClean="0"/>
              <a:t>按团队从前</a:t>
            </a:r>
            <a:r>
              <a:rPr lang="zh-CN" altLang="en-US" dirty="0"/>
              <a:t>到后分区就坐！</a:t>
            </a:r>
          </a:p>
          <a:p>
            <a:pPr lvl="1"/>
            <a:r>
              <a:rPr lang="zh-CN" altLang="en-US" dirty="0"/>
              <a:t>各</a:t>
            </a:r>
            <a:r>
              <a:rPr lang="zh-CN" altLang="en-US" dirty="0" smtClean="0"/>
              <a:t>班点将形式组队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zh-CN" altLang="en-US" dirty="0"/>
              <a:t>选</a:t>
            </a:r>
            <a:r>
              <a:rPr lang="en-US" altLang="zh-CN" dirty="0"/>
              <a:t>4-5</a:t>
            </a:r>
            <a:r>
              <a:rPr lang="zh-CN" altLang="en-US" dirty="0"/>
              <a:t>个种子秘密选</a:t>
            </a:r>
            <a:r>
              <a:rPr lang="zh-CN" altLang="en-US" dirty="0" smtClean="0"/>
              <a:t>秀点将，</a:t>
            </a:r>
            <a:r>
              <a:rPr lang="zh-CN" altLang="en-US" dirty="0"/>
              <a:t>每组最多</a:t>
            </a:r>
            <a:r>
              <a:rPr lang="en-US" altLang="zh-CN" dirty="0"/>
              <a:t>6</a:t>
            </a:r>
            <a:r>
              <a:rPr lang="zh-CN" altLang="en-US" dirty="0"/>
              <a:t>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小组取一个大家都认同的团队名</a:t>
            </a:r>
            <a:endParaRPr lang="zh-CN" altLang="en-US" dirty="0"/>
          </a:p>
          <a:p>
            <a:pPr lvl="1"/>
            <a:r>
              <a:rPr lang="zh-CN" altLang="en-US" dirty="0" smtClean="0"/>
              <a:t>周一上午报告小组</a:t>
            </a:r>
            <a:r>
              <a:rPr lang="zh-CN" altLang="en-US" dirty="0"/>
              <a:t>名称</a:t>
            </a:r>
          </a:p>
          <a:p>
            <a:pPr lvl="1"/>
            <a:endParaRPr lang="en-US" altLang="zh-CN" u="sng" dirty="0">
              <a:solidFill>
                <a:srgbClr val="0070C0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教师团队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90" y="1548806"/>
            <a:ext cx="1381703" cy="184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71" y="1556792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7" y="1529018"/>
            <a:ext cx="1385965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920262" y="346151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秦磊华 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38329" y="34615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1805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胡迪青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25" y="1529017"/>
            <a:ext cx="1388004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7544708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姚 杰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72238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蒋文斌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91288" y="4278562"/>
            <a:ext cx="8218487" cy="198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i="0" kern="0" dirty="0" smtClean="0"/>
              <a:t>各班指导教师</a:t>
            </a:r>
          </a:p>
          <a:p>
            <a:pPr lvl="1"/>
            <a:r>
              <a:rPr lang="en-US" altLang="zh-CN" sz="1800" i="0" kern="0" dirty="0" smtClean="0">
                <a:solidFill>
                  <a:srgbClr val="0000FF"/>
                </a:solidFill>
              </a:rPr>
              <a:t>1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班：秦磊华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2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班：谭志虎 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3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班：胡迪青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4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班：姚  杰</a:t>
            </a:r>
            <a:endParaRPr lang="en-US" altLang="zh-CN" sz="1800" i="0" kern="0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i="0" kern="0" dirty="0"/>
              <a:t>5</a:t>
            </a:r>
            <a:r>
              <a:rPr lang="zh-CN" altLang="en-US" sz="1800" i="0" kern="0" dirty="0"/>
              <a:t>班：蒋文斌   </a:t>
            </a:r>
            <a:r>
              <a:rPr lang="zh-CN" altLang="en-US" sz="1800" i="0" kern="0" dirty="0" smtClean="0"/>
              <a:t>    </a:t>
            </a:r>
            <a:r>
              <a:rPr lang="en-US" altLang="zh-CN" sz="1800" i="0" kern="0" dirty="0" smtClean="0"/>
              <a:t>6</a:t>
            </a:r>
            <a:r>
              <a:rPr lang="zh-CN" altLang="en-US" sz="1800" i="0" kern="0" dirty="0"/>
              <a:t>班：胡迪青   </a:t>
            </a:r>
            <a:r>
              <a:rPr lang="zh-CN" altLang="en-US" sz="1800" i="0" kern="0" dirty="0" smtClean="0"/>
              <a:t>    </a:t>
            </a:r>
            <a:r>
              <a:rPr lang="en-US" altLang="zh-CN" sz="1800" i="0" kern="0" dirty="0"/>
              <a:t>7</a:t>
            </a:r>
            <a:r>
              <a:rPr lang="zh-CN" altLang="en-US" sz="1800" i="0" kern="0" dirty="0"/>
              <a:t>班：谭志虎  </a:t>
            </a:r>
            <a:r>
              <a:rPr lang="zh-CN" altLang="en-US" sz="1800" i="0" kern="0" dirty="0" smtClean="0"/>
              <a:t>     </a:t>
            </a:r>
            <a:r>
              <a:rPr lang="en-US" altLang="zh-CN" sz="1800" i="0" kern="0" dirty="0"/>
              <a:t>8</a:t>
            </a:r>
            <a:r>
              <a:rPr lang="zh-CN" altLang="en-US" sz="1800" i="0" kern="0" dirty="0"/>
              <a:t>班：秦磊华 </a:t>
            </a:r>
            <a:endParaRPr lang="en-US" altLang="zh-CN" sz="1800" i="0" kern="0" dirty="0"/>
          </a:p>
          <a:p>
            <a:pPr lvl="1"/>
            <a:r>
              <a:rPr lang="en-US" altLang="zh-CN" sz="1800" i="0" kern="0" dirty="0">
                <a:solidFill>
                  <a:srgbClr val="0000FF"/>
                </a:solidFill>
              </a:rPr>
              <a:t>9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班：胡迪青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</a:t>
            </a:r>
            <a:r>
              <a:rPr lang="en-US" altLang="zh-CN" sz="1800" i="0" kern="0" dirty="0" smtClean="0">
                <a:solidFill>
                  <a:srgbClr val="0000FF"/>
                </a:solidFill>
              </a:rPr>
              <a:t>10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谭志虎      </a:t>
            </a:r>
            <a:r>
              <a:rPr lang="zh-CN" altLang="en-US" sz="1800" i="0" kern="0" dirty="0" smtClean="0"/>
              <a:t>卓越：谭志虎    </a:t>
            </a:r>
            <a:r>
              <a:rPr lang="en-US" altLang="zh-CN" sz="1800" i="0" kern="0" dirty="0" smtClean="0"/>
              <a:t>ACM</a:t>
            </a:r>
            <a:r>
              <a:rPr lang="zh-CN" altLang="en-US" sz="1800" i="0" kern="0" dirty="0" smtClean="0"/>
              <a:t>：秦磊华</a:t>
            </a:r>
            <a:endParaRPr lang="en-US" altLang="zh-CN" sz="1800" i="0" kern="0" dirty="0" smtClean="0"/>
          </a:p>
          <a:p>
            <a:pPr lvl="1"/>
            <a:r>
              <a:rPr lang="zh-CN" altLang="en-US" sz="1800" i="0" kern="0" dirty="0"/>
              <a:t>物</a:t>
            </a:r>
            <a:r>
              <a:rPr lang="zh-CN" altLang="en-US" sz="1800" i="0" kern="0" dirty="0" smtClean="0"/>
              <a:t>联网：胡迪青</a:t>
            </a:r>
            <a:endParaRPr lang="zh-CN" altLang="en-US" sz="1800" i="0" kern="0" dirty="0"/>
          </a:p>
          <a:p>
            <a:endParaRPr lang="zh-CN" altLang="en-US" i="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55" y="1549032"/>
            <a:ext cx="1386593" cy="1848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6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严格考勤   周一</a:t>
            </a:r>
            <a:r>
              <a:rPr lang="en-US" altLang="zh-CN" dirty="0" smtClean="0"/>
              <a:t>~</a:t>
            </a:r>
            <a:r>
              <a:rPr dirty="0" smtClean="0"/>
              <a:t>周五 </a:t>
            </a:r>
            <a:r>
              <a:rPr lang="en-US" altLang="zh-CN" dirty="0" smtClean="0"/>
              <a:t>8:00-11:00   14:00-17:00</a:t>
            </a:r>
          </a:p>
          <a:p>
            <a:pPr lvl="1"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天</a:t>
            </a:r>
            <a:r>
              <a:rPr lang="en-US" altLang="zh-CN" dirty="0" smtClean="0"/>
              <a:t>18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次为满分 （周四下午不来）</a:t>
            </a:r>
          </a:p>
          <a:p>
            <a:pPr lvl="1">
              <a:defRPr/>
            </a:pPr>
            <a:r>
              <a:rPr dirty="0" smtClean="0">
                <a:sym typeface="+mn-ea"/>
              </a:rPr>
              <a:t>报告完成后，可不考勤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不来的</a:t>
            </a:r>
            <a:r>
              <a:rPr lang="zh-CN" altLang="en-US" dirty="0" smtClean="0"/>
              <a:t>要请假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代</a:t>
            </a:r>
            <a:r>
              <a:rPr lang="zh-CN" altLang="en-US" dirty="0" smtClean="0"/>
              <a:t>签到（作弊处理，直接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分）</a:t>
            </a:r>
            <a:endParaRPr dirty="0" smtClean="0"/>
          </a:p>
          <a:p>
            <a:pPr>
              <a:defRPr/>
            </a:pPr>
            <a:r>
              <a:rPr dirty="0" smtClean="0"/>
              <a:t>每日提交工作进度（一起写）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每日</a:t>
            </a:r>
            <a:r>
              <a:rPr lang="en-US" altLang="zh-CN" dirty="0" smtClean="0"/>
              <a:t>24:00</a:t>
            </a:r>
            <a:r>
              <a:rPr dirty="0" smtClean="0"/>
              <a:t>之前提交当日进度，未提交按缺勤处理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设计过程和结果占</a:t>
            </a:r>
            <a:r>
              <a:rPr lang="en-US" altLang="zh-CN" dirty="0" smtClean="0"/>
              <a:t>70%</a:t>
            </a:r>
          </a:p>
          <a:p>
            <a:pPr lvl="1"/>
            <a:r>
              <a:rPr altLang="zh-CN" dirty="0" smtClean="0"/>
              <a:t>报告部分占</a:t>
            </a:r>
            <a:r>
              <a:rPr lang="en-US" altLang="zh-CN" dirty="0" smtClean="0"/>
              <a:t>          30%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dirty="0" smtClean="0"/>
              <a:t>缺勤直接负分（</a:t>
            </a:r>
            <a:r>
              <a:rPr lang="en-US" altLang="zh-CN" dirty="0" smtClean="0"/>
              <a:t>10%</a:t>
            </a:r>
            <a:r>
              <a:rPr dirty="0" smtClean="0"/>
              <a:t>），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缺勤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，不扣分</a:t>
            </a:r>
          </a:p>
          <a:p>
            <a:pPr lvl="2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zh-CN" altLang="en-US" dirty="0" smtClean="0"/>
              <a:t>，代签扣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endParaRPr lang="zh-CN" altLang="en-US" dirty="0"/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r>
              <a:rPr lang="zh-CN" altLang="en-US" dirty="0"/>
              <a:t>以上按缺勤</a:t>
            </a:r>
            <a:r>
              <a:rPr lang="en-US" altLang="zh-CN" dirty="0"/>
              <a:t>1/3</a:t>
            </a:r>
            <a:r>
              <a:rPr lang="zh-CN" altLang="en-US" dirty="0"/>
              <a:t>记，无最终成绩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单周期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版本代码可以共享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流水阶段代码不得共享</a:t>
            </a:r>
            <a:endParaRPr lang="zh-CN" altLang="en-US" dirty="0"/>
          </a:p>
          <a:p>
            <a:pPr marL="914400" lvl="2" indent="0">
              <a:buNone/>
            </a:pPr>
            <a:r>
              <a:rPr dirty="0" smtClean="0">
                <a:solidFill>
                  <a:schemeClr val="bg1"/>
                </a:solidFill>
              </a:rPr>
              <a:t>缺勤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天：查阅资料，</a:t>
            </a:r>
            <a:r>
              <a:rPr lang="zh-CN" altLang="en-US" dirty="0" smtClean="0"/>
              <a:t>小组合作完成单周期上板</a:t>
            </a:r>
            <a:r>
              <a:rPr altLang="zh-CN" dirty="0" smtClean="0"/>
              <a:t>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天：中期检查，单周期</a:t>
            </a:r>
            <a:r>
              <a:rPr lang="zh-CN" altLang="en-US" dirty="0" smtClean="0"/>
              <a:t>上板</a:t>
            </a:r>
            <a:r>
              <a:rPr altLang="zh-CN" dirty="0" smtClean="0"/>
              <a:t>验收检查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测试）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</a:t>
            </a:r>
            <a:r>
              <a:rPr lang="zh-CN" altLang="en-US" dirty="0" smtClean="0"/>
              <a:t>（便于老师掌握进度）</a:t>
            </a:r>
            <a:r>
              <a:rPr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</a:t>
            </a:r>
            <a:r>
              <a:rPr lang="zh-CN" altLang="en-US" dirty="0" smtClean="0"/>
              <a:t>（不延期检查）</a:t>
            </a:r>
            <a:r>
              <a:rPr altLang="zh-CN" dirty="0" smtClean="0"/>
              <a:t>。</a:t>
            </a:r>
          </a:p>
          <a:p>
            <a:r>
              <a:rPr lang="zh-CN" altLang="en-US" dirty="0" smtClean="0"/>
              <a:t>报告不得超过</a:t>
            </a:r>
            <a:r>
              <a:rPr lang="en-US" altLang="zh-CN" dirty="0" smtClean="0">
                <a:solidFill>
                  <a:srgbClr val="0000FF"/>
                </a:solidFill>
              </a:rPr>
              <a:t>60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课程设计团队天梯赛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每班</a:t>
            </a:r>
            <a:r>
              <a:rPr lang="en-US" altLang="zh-CN" dirty="0" smtClean="0"/>
              <a:t>4-5</a:t>
            </a:r>
            <a:r>
              <a:rPr lang="zh-CN" altLang="en-US" dirty="0" smtClean="0"/>
              <a:t>只队伍，各班前两名团队有分数奖励（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原不及格的队员成绩不计入团队总成绩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重修生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留级生</a:t>
            </a:r>
            <a:r>
              <a:rPr lang="zh-CN" altLang="en-US" dirty="0"/>
              <a:t>不计</a:t>
            </a:r>
            <a:r>
              <a:rPr lang="zh-CN" altLang="en-US" dirty="0" smtClean="0"/>
              <a:t>入团队总成绩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为团队取一个响亮的名字</a:t>
            </a:r>
            <a:endParaRPr lang="en-US" altLang="zh-CN" dirty="0"/>
          </a:p>
          <a:p>
            <a:r>
              <a:rPr lang="zh-CN" altLang="en-US" dirty="0" smtClean="0"/>
              <a:t>合作学习，互帮互助，团队精神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每日上午</a:t>
            </a:r>
            <a:r>
              <a:rPr lang="en-US" altLang="zh-CN" dirty="0" smtClean="0"/>
              <a:t>8:00-8:30</a:t>
            </a:r>
            <a:r>
              <a:rPr lang="zh-CN" altLang="en-US" dirty="0" smtClean="0"/>
              <a:t>团队会议，提交团队工作日志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团队内有抄袭者团队全体罚分（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各团队自选团队杰出贡献奖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人（加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</a:t>
            </a:r>
            <a:r>
              <a:rPr lang="zh-CN" altLang="en-US" dirty="0"/>
              <a:t>奖励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会议记录不完整团队取消团队贡献奖和天梯赛奖励</a:t>
            </a:r>
            <a:endParaRPr lang="en-US" altLang="zh-CN" dirty="0"/>
          </a:p>
          <a:p>
            <a:r>
              <a:rPr lang="zh-CN" altLang="en-US" dirty="0" smtClean="0"/>
              <a:t>奖励分数加到总分中，加爆为止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学生掌握</a:t>
            </a:r>
            <a:r>
              <a:rPr lang="en-US" altLang="zh-CN" dirty="0" smtClean="0"/>
              <a:t>5</a:t>
            </a:r>
            <a:r>
              <a:rPr lang="zh-CN" altLang="en-US" dirty="0" smtClean="0"/>
              <a:t>段流水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基本原理，可以解决五段流水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设计的复杂工程问题，能设计流水接口部件，能运用正确的逻辑处理指令流水线的各类冲突，最终设计完成的流水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能执行课程实验中的标准测试程序。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在此基础上，可进一步为自行设计的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增加中断异常处理机制，动态分支预测机制等扩展功能。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提升复杂工程问题分析解决能力。</a:t>
            </a:r>
            <a:endParaRPr lang="zh-CN" altLang="en-US" dirty="0"/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2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（中断机制，动态</a:t>
            </a:r>
            <a:r>
              <a:rPr lang="zh-CN" altLang="en-US" dirty="0"/>
              <a:t>分支预测）</a:t>
            </a:r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无条件跳转次数，有条件成功跳转次数，失败跳转次数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664</TotalTime>
  <Words>1318</Words>
  <Application>Microsoft Office PowerPoint</Application>
  <PresentationFormat>全屏显示(4:3)</PresentationFormat>
  <Paragraphs>200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华文细黑</vt:lpstr>
      <vt:lpstr>华文中宋</vt:lpstr>
      <vt:lpstr>宋体</vt:lpstr>
      <vt:lpstr>微软雅黑</vt:lpstr>
      <vt:lpstr>Arial</vt:lpstr>
      <vt:lpstr>Verdana</vt:lpstr>
      <vt:lpstr>Wingdings</vt:lpstr>
      <vt:lpstr>2_nordridesign</vt:lpstr>
      <vt:lpstr>1_nordridesign</vt:lpstr>
      <vt:lpstr>1_Profile</vt:lpstr>
      <vt:lpstr>PowerPoint 演示文稿</vt:lpstr>
      <vt:lpstr>准备工作</vt:lpstr>
      <vt:lpstr>教师团队</vt:lpstr>
      <vt:lpstr>纪律要求 </vt:lpstr>
      <vt:lpstr>成绩评定</vt:lpstr>
      <vt:lpstr>进度安排</vt:lpstr>
      <vt:lpstr>课程设计团队天梯赛</vt:lpstr>
      <vt:lpstr>教学目标</vt:lpstr>
      <vt:lpstr>课程设计任务</vt:lpstr>
      <vt:lpstr>课程设计实验环境</vt:lpstr>
      <vt:lpstr>课程设计路径及评分标准(百分制)</vt:lpstr>
      <vt:lpstr>我们的口号</vt:lpstr>
      <vt:lpstr>完成度</vt:lpstr>
      <vt:lpstr>时间进度</vt:lpstr>
      <vt:lpstr>各阶段检查要求</vt:lpstr>
      <vt:lpstr>各阶段检查要求</vt:lpstr>
      <vt:lpstr>注意事项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tanzhihu</cp:lastModifiedBy>
  <cp:revision>1110</cp:revision>
  <dcterms:created xsi:type="dcterms:W3CDTF">2009-09-14T03:13:00Z</dcterms:created>
  <dcterms:modified xsi:type="dcterms:W3CDTF">2018-03-11T15:57:01Z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