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6"/>
  </p:notesMasterIdLst>
  <p:handoutMasterIdLst>
    <p:handoutMasterId r:id="rId57"/>
  </p:handoutMasterIdLst>
  <p:sldIdLst>
    <p:sldId id="298" r:id="rId5"/>
    <p:sldId id="283" r:id="rId6"/>
    <p:sldId id="295" r:id="rId7"/>
    <p:sldId id="299" r:id="rId8"/>
    <p:sldId id="300" r:id="rId9"/>
    <p:sldId id="301" r:id="rId10"/>
    <p:sldId id="302" r:id="rId11"/>
    <p:sldId id="303" r:id="rId12"/>
    <p:sldId id="306" r:id="rId13"/>
    <p:sldId id="305" r:id="rId14"/>
    <p:sldId id="304" r:id="rId15"/>
    <p:sldId id="307" r:id="rId16"/>
    <p:sldId id="309" r:id="rId17"/>
    <p:sldId id="310" r:id="rId18"/>
    <p:sldId id="308"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37" r:id="rId46"/>
    <p:sldId id="338" r:id="rId47"/>
    <p:sldId id="339" r:id="rId48"/>
    <p:sldId id="340" r:id="rId49"/>
    <p:sldId id="341" r:id="rId50"/>
    <p:sldId id="342" r:id="rId51"/>
    <p:sldId id="343" r:id="rId52"/>
    <p:sldId id="345" r:id="rId53"/>
    <p:sldId id="344" r:id="rId54"/>
    <p:sldId id="29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92217-743C-4EAC-B777-E3E16C02597D}" v="301" dt="2023-01-12T05:09:49.189"/>
    <p1510:client id="{4AF2FAE1-6627-4D78-BBDA-03E06BCA454E}" v="559" dt="2023-01-11T21:10:58.660"/>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712" autoAdjust="0"/>
  </p:normalViewPr>
  <p:slideViewPr>
    <p:cSldViewPr snapToGrid="0">
      <p:cViewPr>
        <p:scale>
          <a:sx n="100" d="100"/>
          <a:sy n="100" d="100"/>
        </p:scale>
        <p:origin x="-533" y="-490"/>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3D1E-436F-B155-11D12081ECA9}"/>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Company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c:ext xmlns:c16="http://schemas.microsoft.com/office/drawing/2014/chart" uri="{C3380CC4-5D6E-409C-BE32-E72D297353CC}">
                <c16:uniqueId val="{00000009-DA66-4D13-90A4-391C509065DF}"/>
              </c:ext>
            </c:extLst>
          </c:dPt>
          <c:dLbls>
            <c:dLbl>
              <c:idx val="0"/>
              <c:delete val="1"/>
              <c:extLst>
                <c:ext xmlns:c15="http://schemas.microsoft.com/office/drawing/2012/chart" uri="{CE6537A1-D6FC-4f65-9D91-7224C49458BB}"/>
                <c:ext xmlns:c16="http://schemas.microsoft.com/office/drawing/2014/chart" uri="{C3380CC4-5D6E-409C-BE32-E72D297353CC}">
                  <c16:uniqueId val="{00000001-DA66-4D13-90A4-391C509065DF}"/>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66-4D13-90A4-391C509065DF}"/>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66-4D13-90A4-391C509065DF}"/>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66-4D13-90A4-391C509065DF}"/>
                </c:ext>
              </c:extLst>
            </c:dLbl>
            <c:dLbl>
              <c:idx val="4"/>
              <c:layout>
                <c:manualLayout>
                  <c:x val="-8.1787666114047294E-2"/>
                  <c:y val="0.2286126251322228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A66-4D13-90A4-391C509065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Revenue</a:t>
            </a:r>
            <a:r>
              <a:rPr lang="en-US" baseline="0" dirty="0">
                <a:solidFill>
                  <a:schemeClr val="tx1">
                    <a:lumMod val="75000"/>
                    <a:lumOff val="25000"/>
                  </a:schemeClr>
                </a:solidFill>
              </a:rPr>
              <a:t> Over Time</a:t>
            </a:r>
            <a:endParaRPr lang="en-US"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B30D-47FC-97C2-FA87298C22F3}"/>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204063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graphicFrame>
        <p:nvGraphicFramePr>
          <p:cNvPr id="8" name="Chart 7" title="Gross Revenue Placeholder Chart">
            <a:extLst>
              <a:ext uri="{FF2B5EF4-FFF2-40B4-BE49-F238E27FC236}">
                <a16:creationId xmlns:a16="http://schemas.microsoft.com/office/drawing/2014/main" id="{0F60C5FF-F2F2-4EA7-ADED-E162A5B82B4C}"/>
              </a:ext>
            </a:extLst>
          </p:cNvPr>
          <p:cNvGraphicFramePr/>
          <p:nvPr userDrawn="1">
            <p:extLst>
              <p:ext uri="{D42A27DB-BD31-4B8C-83A1-F6EECF244321}">
                <p14:modId xmlns:p14="http://schemas.microsoft.com/office/powerpoint/2010/main" val="537021869"/>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title="Gross Revenue Placeholder Chart">
            <a:extLst>
              <a:ext uri="{FF2B5EF4-FFF2-40B4-BE49-F238E27FC236}">
                <a16:creationId xmlns:a16="http://schemas.microsoft.com/office/drawing/2014/main" id="{D5AA46A9-40E0-4FA5-BFED-6D14ED62EFFB}"/>
              </a:ext>
            </a:extLst>
          </p:cNvPr>
          <p:cNvGraphicFramePr/>
          <p:nvPr userDrawn="1">
            <p:extLst>
              <p:ext uri="{D42A27DB-BD31-4B8C-83A1-F6EECF244321}">
                <p14:modId xmlns:p14="http://schemas.microsoft.com/office/powerpoint/2010/main" val="2314973354"/>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title="Gross Revenue Placeholder Chart">
            <a:extLst>
              <a:ext uri="{FF2B5EF4-FFF2-40B4-BE49-F238E27FC236}">
                <a16:creationId xmlns:a16="http://schemas.microsoft.com/office/drawing/2014/main" id="{F7175363-BD78-41A0-92CF-0F9E5A14568A}"/>
              </a:ext>
            </a:extLst>
          </p:cNvPr>
          <p:cNvGraphicFramePr/>
          <p:nvPr userDrawn="1">
            <p:extLst>
              <p:ext uri="{D42A27DB-BD31-4B8C-83A1-F6EECF244321}">
                <p14:modId xmlns:p14="http://schemas.microsoft.com/office/powerpoint/2010/main" val="351553000"/>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62553"/>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69901"/>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63078"/>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67078"/>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3 content">
    <p:spTree>
      <p:nvGrpSpPr>
        <p:cNvPr id="1" name=""/>
        <p:cNvGrpSpPr/>
        <p:nvPr/>
      </p:nvGrpSpPr>
      <p:grpSpPr>
        <a:xfrm>
          <a:off x="0" y="0"/>
          <a:ext cx="0" cy="0"/>
          <a:chOff x="0" y="0"/>
          <a:chExt cx="0" cy="0"/>
        </a:xfrm>
      </p:grpSpPr>
      <p:sp>
        <p:nvSpPr>
          <p:cNvPr id="13" name="Content Placeholder 10">
            <a:extLst>
              <a:ext uri="{FF2B5EF4-FFF2-40B4-BE49-F238E27FC236}">
                <a16:creationId xmlns:a16="http://schemas.microsoft.com/office/drawing/2014/main" id="{454B80C6-ACBE-4877-BC36-02B9C42A2DA0}"/>
              </a:ext>
            </a:extLst>
          </p:cNvPr>
          <p:cNvSpPr>
            <a:spLocks noGrp="1"/>
          </p:cNvSpPr>
          <p:nvPr>
            <p:ph sz="quarter" idx="36"/>
          </p:nvPr>
        </p:nvSpPr>
        <p:spPr>
          <a:xfrm>
            <a:off x="8485569"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2D5A5AA1-9589-4EC6-B469-1EE7724E7DD3}"/>
              </a:ext>
            </a:extLst>
          </p:cNvPr>
          <p:cNvSpPr>
            <a:spLocks noGrp="1"/>
          </p:cNvSpPr>
          <p:nvPr>
            <p:ph sz="quarter" idx="35"/>
          </p:nvPr>
        </p:nvSpPr>
        <p:spPr>
          <a:xfrm>
            <a:off x="4508564" y="1590675"/>
            <a:ext cx="3246121" cy="42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A9557FF2-93A3-48A1-AB68-35D6813B3A91}"/>
              </a:ext>
            </a:extLst>
          </p:cNvPr>
          <p:cNvSpPr>
            <a:spLocks noGrp="1"/>
          </p:cNvSpPr>
          <p:nvPr>
            <p:ph sz="quarter" idx="34"/>
          </p:nvPr>
        </p:nvSpPr>
        <p:spPr>
          <a:xfrm>
            <a:off x="502920"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411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6">
            <a:extLst>
              <a:ext uri="{FF2B5EF4-FFF2-40B4-BE49-F238E27FC236}">
                <a16:creationId xmlns:a16="http://schemas.microsoft.com/office/drawing/2014/main" id="{0D32884E-EBB5-47FA-9B0A-E32B264BC5A1}"/>
              </a:ext>
            </a:extLst>
          </p:cNvPr>
          <p:cNvSpPr>
            <a:spLocks noGrp="1"/>
          </p:cNvSpPr>
          <p:nvPr>
            <p:ph sz="quarter" idx="34"/>
          </p:nvPr>
        </p:nvSpPr>
        <p:spPr>
          <a:xfrm>
            <a:off x="512064" y="1655063"/>
            <a:ext cx="11248136" cy="4123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8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6" r:id="rId3"/>
    <p:sldLayoutId id="2147483662" r:id="rId4"/>
    <p:sldLayoutId id="2147483659" r:id="rId5"/>
    <p:sldLayoutId id="2147483663" r:id="rId6"/>
    <p:sldLayoutId id="2147483677" r:id="rId7"/>
    <p:sldLayoutId id="2147483654" r:id="rId8"/>
    <p:sldLayoutId id="2147483660" r:id="rId9"/>
    <p:sldLayoutId id="2147483664" r:id="rId10"/>
    <p:sldLayoutId id="2147483650" r:id="rId11"/>
    <p:sldLayoutId id="2147483652" r:id="rId12"/>
    <p:sldLayoutId id="2147483656" r:id="rId13"/>
    <p:sldLayoutId id="2147483657" r:id="rId14"/>
    <p:sldLayoutId id="2147483667" r:id="rId15"/>
    <p:sldLayoutId id="2147483668" r:id="rId16"/>
    <p:sldLayoutId id="2147483669" r:id="rId17"/>
    <p:sldLayoutId id="2147483670" r:id="rId18"/>
    <p:sldLayoutId id="2147483671" r:id="rId19"/>
    <p:sldLayoutId id="2147483673" r:id="rId20"/>
    <p:sldLayoutId id="2147483674" r:id="rId21"/>
    <p:sldLayoutId id="2147483676" r:id="rId22"/>
    <p:sldLayoutId id="2147483655" r:id="rId23"/>
    <p:sldLayoutId id="2147483675" r:id="rId24"/>
    <p:sldLayoutId id="2147483672" r:id="rId25"/>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jpeg"/><Relationship Id="rId1" Type="http://schemas.openxmlformats.org/officeDocument/2006/relationships/slideLayout" Target="../slideLayouts/slideLayout10.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a:t>CUSTOMER RETENTION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vert="horz" lIns="180000" tIns="180000" rIns="180000" bIns="180000" rtlCol="0" anchor="t">
            <a:noAutofit/>
          </a:bodyPr>
          <a:lstStyle/>
          <a:p>
            <a:r>
              <a:rPr lang="en-US"/>
              <a:t>PRESENTED BY ASHISH BHAKTE</a:t>
            </a:r>
          </a:p>
        </p:txBody>
      </p:sp>
      <p:sp>
        <p:nvSpPr>
          <p:cNvPr id="51" name="TextBox 50">
            <a:extLst>
              <a:ext uri="{FF2B5EF4-FFF2-40B4-BE49-F238E27FC236}">
                <a16:creationId xmlns:a16="http://schemas.microsoft.com/office/drawing/2014/main" id="{66C1DE0A-7865-466B-B5D7-781C92357026}"/>
              </a:ext>
            </a:extLst>
          </p:cNvPr>
          <p:cNvSpPr txBox="1"/>
          <p:nvPr/>
        </p:nvSpPr>
        <p:spPr>
          <a:xfrm>
            <a:off x="10284923" y="4231637"/>
            <a:ext cx="1402741" cy="414716"/>
          </a:xfrm>
          <a:prstGeom prst="rect">
            <a:avLst/>
          </a:prstGeom>
          <a:noFill/>
        </p:spPr>
        <p:txBody>
          <a:bodyPr wrap="square" lIns="91440" tIns="108000" rIns="91440" bIns="0" rtlCol="0" anchor="ctr">
            <a:spAutoFit/>
          </a:bodyPr>
          <a:lstStyle/>
          <a:p>
            <a:pPr algn="ctr">
              <a:lnSpc>
                <a:spcPts val="1000"/>
              </a:lnSpc>
            </a:pPr>
            <a:r>
              <a:rPr lang="en-US" sz="2400" b="1" spc="-100" dirty="0">
                <a:solidFill>
                  <a:schemeClr val="tx1">
                    <a:lumMod val="75000"/>
                    <a:lumOff val="25000"/>
                  </a:schemeClr>
                </a:solidFill>
                <a:latin typeface="+mj-lt"/>
              </a:rPr>
              <a:t> </a:t>
            </a:r>
            <a:br>
              <a:rPr lang="en-US" sz="2400" b="1" spc="-100" dirty="0">
                <a:latin typeface="+mj-lt"/>
              </a:rPr>
            </a:br>
            <a:r>
              <a:rPr lang="en-US" sz="2400" b="1" spc="-100" dirty="0">
                <a:solidFill>
                  <a:schemeClr val="tx1">
                    <a:lumMod val="75000"/>
                    <a:lumOff val="25000"/>
                  </a:schemeClr>
                </a:solidFill>
                <a:latin typeface="+mj-lt"/>
              </a:rPr>
              <a:t>DS006</a:t>
            </a:r>
            <a:endParaRPr lang="en-US" sz="2400" b="1" i="0" spc="-100" baseline="0" dirty="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solidFill>
                  <a:srgbClr val="404040"/>
                </a:solidFill>
                <a:latin typeface="Corbel"/>
                <a:cs typeface="Times New Roman"/>
              </a:rPr>
              <a:t>DATA ANALYSIS OF  THE GIVEN DATASET</a:t>
            </a:r>
            <a:endParaRPr lang="en-US" dirty="0">
              <a:cs typeface="Times New Roman"/>
            </a:endParaRP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10</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pic>
        <p:nvPicPr>
          <p:cNvPr id="3" name="Picture 3">
            <a:extLst>
              <a:ext uri="{FF2B5EF4-FFF2-40B4-BE49-F238E27FC236}">
                <a16:creationId xmlns:a16="http://schemas.microsoft.com/office/drawing/2014/main" id="{BF9B1967-7F23-4A4F-E5B8-A609B1C6957B}"/>
              </a:ext>
            </a:extLst>
          </p:cNvPr>
          <p:cNvPicPr>
            <a:picLocks noChangeAspect="1"/>
          </p:cNvPicPr>
          <p:nvPr/>
        </p:nvPicPr>
        <p:blipFill>
          <a:blip r:embed="rId2"/>
          <a:stretch>
            <a:fillRect/>
          </a:stretch>
        </p:blipFill>
        <p:spPr>
          <a:xfrm>
            <a:off x="1016000" y="1792288"/>
            <a:ext cx="2095500" cy="923925"/>
          </a:xfrm>
          <a:prstGeom prst="rect">
            <a:avLst/>
          </a:prstGeom>
        </p:spPr>
      </p:pic>
      <p:pic>
        <p:nvPicPr>
          <p:cNvPr id="4" name="Picture 4" descr="A picture containing text, television, flat&#10;&#10;Description automatically generated">
            <a:extLst>
              <a:ext uri="{FF2B5EF4-FFF2-40B4-BE49-F238E27FC236}">
                <a16:creationId xmlns:a16="http://schemas.microsoft.com/office/drawing/2014/main" id="{281FF2E2-B158-C7DE-7AA3-FFDB691B786A}"/>
              </a:ext>
            </a:extLst>
          </p:cNvPr>
          <p:cNvPicPr>
            <a:picLocks noChangeAspect="1"/>
          </p:cNvPicPr>
          <p:nvPr/>
        </p:nvPicPr>
        <p:blipFill>
          <a:blip r:embed="rId3"/>
          <a:stretch>
            <a:fillRect/>
          </a:stretch>
        </p:blipFill>
        <p:spPr>
          <a:xfrm>
            <a:off x="3269192" y="2084917"/>
            <a:ext cx="933450" cy="571500"/>
          </a:xfrm>
          <a:prstGeom prst="rect">
            <a:avLst/>
          </a:prstGeom>
        </p:spPr>
      </p:pic>
      <p:pic>
        <p:nvPicPr>
          <p:cNvPr id="5" name="Picture 7">
            <a:extLst>
              <a:ext uri="{FF2B5EF4-FFF2-40B4-BE49-F238E27FC236}">
                <a16:creationId xmlns:a16="http://schemas.microsoft.com/office/drawing/2014/main" id="{D5857778-8172-7F78-CB5C-191162111966}"/>
              </a:ext>
            </a:extLst>
          </p:cNvPr>
          <p:cNvPicPr>
            <a:picLocks noChangeAspect="1"/>
          </p:cNvPicPr>
          <p:nvPr/>
        </p:nvPicPr>
        <p:blipFill>
          <a:blip r:embed="rId4"/>
          <a:stretch>
            <a:fillRect/>
          </a:stretch>
        </p:blipFill>
        <p:spPr>
          <a:xfrm>
            <a:off x="4203171" y="1851025"/>
            <a:ext cx="2219325" cy="933450"/>
          </a:xfrm>
          <a:prstGeom prst="rect">
            <a:avLst/>
          </a:prstGeom>
        </p:spPr>
      </p:pic>
      <p:pic>
        <p:nvPicPr>
          <p:cNvPr id="8" name="Picture 8">
            <a:extLst>
              <a:ext uri="{FF2B5EF4-FFF2-40B4-BE49-F238E27FC236}">
                <a16:creationId xmlns:a16="http://schemas.microsoft.com/office/drawing/2014/main" id="{B2350F85-D534-CC05-1663-C9AEEA327ADC}"/>
              </a:ext>
            </a:extLst>
          </p:cNvPr>
          <p:cNvPicPr>
            <a:picLocks noChangeAspect="1"/>
          </p:cNvPicPr>
          <p:nvPr/>
        </p:nvPicPr>
        <p:blipFill>
          <a:blip r:embed="rId5"/>
          <a:stretch>
            <a:fillRect/>
          </a:stretch>
        </p:blipFill>
        <p:spPr>
          <a:xfrm>
            <a:off x="7581900" y="1787525"/>
            <a:ext cx="2362200" cy="933450"/>
          </a:xfrm>
          <a:prstGeom prst="rect">
            <a:avLst/>
          </a:prstGeom>
        </p:spPr>
      </p:pic>
      <p:pic>
        <p:nvPicPr>
          <p:cNvPr id="9" name="Picture 9">
            <a:extLst>
              <a:ext uri="{FF2B5EF4-FFF2-40B4-BE49-F238E27FC236}">
                <a16:creationId xmlns:a16="http://schemas.microsoft.com/office/drawing/2014/main" id="{CB8C9E84-1BB4-484B-49BA-BBE23AF3AE56}"/>
              </a:ext>
            </a:extLst>
          </p:cNvPr>
          <p:cNvPicPr>
            <a:picLocks noChangeAspect="1"/>
          </p:cNvPicPr>
          <p:nvPr/>
        </p:nvPicPr>
        <p:blipFill>
          <a:blip r:embed="rId6"/>
          <a:stretch>
            <a:fillRect/>
          </a:stretch>
        </p:blipFill>
        <p:spPr>
          <a:xfrm>
            <a:off x="8506883" y="2787121"/>
            <a:ext cx="533400" cy="923925"/>
          </a:xfrm>
          <a:prstGeom prst="rect">
            <a:avLst/>
          </a:prstGeom>
        </p:spPr>
      </p:pic>
      <p:pic>
        <p:nvPicPr>
          <p:cNvPr id="11" name="Picture 12" descr="Text&#10;&#10;Description automatically generated">
            <a:extLst>
              <a:ext uri="{FF2B5EF4-FFF2-40B4-BE49-F238E27FC236}">
                <a16:creationId xmlns:a16="http://schemas.microsoft.com/office/drawing/2014/main" id="{6266FE51-5BDA-EB00-D7FB-E7E9066DD9AD}"/>
              </a:ext>
            </a:extLst>
          </p:cNvPr>
          <p:cNvPicPr>
            <a:picLocks noChangeAspect="1"/>
          </p:cNvPicPr>
          <p:nvPr/>
        </p:nvPicPr>
        <p:blipFill>
          <a:blip r:embed="rId7"/>
          <a:stretch>
            <a:fillRect/>
          </a:stretch>
        </p:blipFill>
        <p:spPr>
          <a:xfrm>
            <a:off x="7687734" y="3793067"/>
            <a:ext cx="2362200" cy="1028700"/>
          </a:xfrm>
          <a:prstGeom prst="rect">
            <a:avLst/>
          </a:prstGeom>
        </p:spPr>
      </p:pic>
      <p:pic>
        <p:nvPicPr>
          <p:cNvPr id="13" name="Picture 13">
            <a:extLst>
              <a:ext uri="{FF2B5EF4-FFF2-40B4-BE49-F238E27FC236}">
                <a16:creationId xmlns:a16="http://schemas.microsoft.com/office/drawing/2014/main" id="{DBE5F617-6120-4B37-DACF-5AC710695F47}"/>
              </a:ext>
            </a:extLst>
          </p:cNvPr>
          <p:cNvPicPr>
            <a:picLocks noChangeAspect="1"/>
          </p:cNvPicPr>
          <p:nvPr/>
        </p:nvPicPr>
        <p:blipFill>
          <a:blip r:embed="rId8"/>
          <a:stretch>
            <a:fillRect/>
          </a:stretch>
        </p:blipFill>
        <p:spPr>
          <a:xfrm>
            <a:off x="6597120" y="4035955"/>
            <a:ext cx="923925" cy="542925"/>
          </a:xfrm>
          <a:prstGeom prst="rect">
            <a:avLst/>
          </a:prstGeom>
        </p:spPr>
      </p:pic>
      <p:pic>
        <p:nvPicPr>
          <p:cNvPr id="14" name="Picture 14" descr="Graphical user interface, application&#10;&#10;Description automatically generated">
            <a:extLst>
              <a:ext uri="{FF2B5EF4-FFF2-40B4-BE49-F238E27FC236}">
                <a16:creationId xmlns:a16="http://schemas.microsoft.com/office/drawing/2014/main" id="{4CAC7F39-7D04-40A0-DE8A-2991C10E2B40}"/>
              </a:ext>
            </a:extLst>
          </p:cNvPr>
          <p:cNvPicPr>
            <a:picLocks noChangeAspect="1"/>
          </p:cNvPicPr>
          <p:nvPr/>
        </p:nvPicPr>
        <p:blipFill>
          <a:blip r:embed="rId9"/>
          <a:stretch>
            <a:fillRect/>
          </a:stretch>
        </p:blipFill>
        <p:spPr>
          <a:xfrm>
            <a:off x="4251325" y="3856567"/>
            <a:ext cx="2228850" cy="1028700"/>
          </a:xfrm>
          <a:prstGeom prst="rect">
            <a:avLst/>
          </a:prstGeom>
        </p:spPr>
      </p:pic>
      <p:pic>
        <p:nvPicPr>
          <p:cNvPr id="15" name="Picture 15" descr="Graphical user interface, text, application&#10;&#10;Description automatically generated">
            <a:extLst>
              <a:ext uri="{FF2B5EF4-FFF2-40B4-BE49-F238E27FC236}">
                <a16:creationId xmlns:a16="http://schemas.microsoft.com/office/drawing/2014/main" id="{1DF05D8A-3A29-BCE7-EC2D-F99F054136D9}"/>
              </a:ext>
            </a:extLst>
          </p:cNvPr>
          <p:cNvPicPr>
            <a:picLocks noChangeAspect="1"/>
          </p:cNvPicPr>
          <p:nvPr/>
        </p:nvPicPr>
        <p:blipFill>
          <a:blip r:embed="rId10"/>
          <a:stretch>
            <a:fillRect/>
          </a:stretch>
        </p:blipFill>
        <p:spPr>
          <a:xfrm>
            <a:off x="1006475" y="3856566"/>
            <a:ext cx="2114550" cy="1028700"/>
          </a:xfrm>
          <a:prstGeom prst="rect">
            <a:avLst/>
          </a:prstGeom>
        </p:spPr>
      </p:pic>
      <p:pic>
        <p:nvPicPr>
          <p:cNvPr id="16" name="Picture 4" descr="A picture containing text, television, flat&#10;&#10;Description automatically generated">
            <a:extLst>
              <a:ext uri="{FF2B5EF4-FFF2-40B4-BE49-F238E27FC236}">
                <a16:creationId xmlns:a16="http://schemas.microsoft.com/office/drawing/2014/main" id="{DE8BBB70-DDA7-A419-C3B0-E4921DC39F18}"/>
              </a:ext>
            </a:extLst>
          </p:cNvPr>
          <p:cNvPicPr>
            <a:picLocks noChangeAspect="1"/>
          </p:cNvPicPr>
          <p:nvPr/>
        </p:nvPicPr>
        <p:blipFill>
          <a:blip r:embed="rId3"/>
          <a:stretch>
            <a:fillRect/>
          </a:stretch>
        </p:blipFill>
        <p:spPr>
          <a:xfrm>
            <a:off x="6528858" y="2032000"/>
            <a:ext cx="933450" cy="571500"/>
          </a:xfrm>
          <a:prstGeom prst="rect">
            <a:avLst/>
          </a:prstGeom>
        </p:spPr>
      </p:pic>
      <p:pic>
        <p:nvPicPr>
          <p:cNvPr id="17" name="Picture 13">
            <a:extLst>
              <a:ext uri="{FF2B5EF4-FFF2-40B4-BE49-F238E27FC236}">
                <a16:creationId xmlns:a16="http://schemas.microsoft.com/office/drawing/2014/main" id="{1B431EEF-64CC-EA39-0832-AA9C7E637572}"/>
              </a:ext>
            </a:extLst>
          </p:cNvPr>
          <p:cNvPicPr>
            <a:picLocks noChangeAspect="1"/>
          </p:cNvPicPr>
          <p:nvPr/>
        </p:nvPicPr>
        <p:blipFill>
          <a:blip r:embed="rId8"/>
          <a:stretch>
            <a:fillRect/>
          </a:stretch>
        </p:blipFill>
        <p:spPr>
          <a:xfrm>
            <a:off x="3189286" y="4173538"/>
            <a:ext cx="923925" cy="542925"/>
          </a:xfrm>
          <a:prstGeom prst="rect">
            <a:avLst/>
          </a:prstGeom>
        </p:spPr>
      </p:pic>
    </p:spTree>
    <p:extLst>
      <p:ext uri="{BB962C8B-B14F-4D97-AF65-F5344CB8AC3E}">
        <p14:creationId xmlns:p14="http://schemas.microsoft.com/office/powerpoint/2010/main" val="7571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EXPLORATORY DATA  ANALYSIS  STEPS :</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11</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r>
              <a:rPr lang="en-US" sz="2400" dirty="0">
                <a:solidFill>
                  <a:schemeClr val="tx1">
                    <a:lumMod val="95000"/>
                    <a:lumOff val="5000"/>
                  </a:schemeClr>
                </a:solidFill>
                <a:latin typeface="Times New Roman"/>
                <a:ea typeface="+mn-lt"/>
                <a:cs typeface="Times New Roman"/>
              </a:rPr>
              <a:t>I have imported the dataset which was in excel format.</a:t>
            </a:r>
            <a:endParaRPr lang="en-US" sz="2400" dirty="0">
              <a:solidFill>
                <a:schemeClr val="tx1">
                  <a:lumMod val="95000"/>
                  <a:lumOff val="5000"/>
                </a:schemeClr>
              </a:solidFill>
              <a:ea typeface="+mn-lt"/>
              <a:cs typeface="+mn-lt"/>
            </a:endParaRPr>
          </a:p>
          <a:p>
            <a:pPr marL="342900" indent="-342900" algn="just">
              <a:buNone/>
            </a:pPr>
            <a:r>
              <a:rPr lang="en-US" sz="2400" dirty="0">
                <a:solidFill>
                  <a:schemeClr val="tx1">
                    <a:lumMod val="95000"/>
                    <a:lumOff val="5000"/>
                  </a:schemeClr>
                </a:solidFill>
                <a:latin typeface="Times New Roman"/>
                <a:ea typeface="+mn-lt"/>
                <a:cs typeface="Times New Roman"/>
              </a:rPr>
              <a:t>    Performed some of the statistical analysis like dimension of the dataset, data types, info, number of unique values, value counts etc.</a:t>
            </a:r>
            <a:endParaRPr lang="en-US" sz="2400" dirty="0">
              <a:solidFill>
                <a:schemeClr val="tx1">
                  <a:lumMod val="95000"/>
                  <a:lumOff val="5000"/>
                </a:schemeClr>
              </a:solidFill>
              <a:ea typeface="+mn-lt"/>
              <a:cs typeface="+mn-lt"/>
            </a:endParaRPr>
          </a:p>
          <a:p>
            <a:pPr marL="342900" indent="-342900" algn="just">
              <a:buNone/>
            </a:pPr>
            <a:r>
              <a:rPr lang="en-US" sz="2400" dirty="0">
                <a:solidFill>
                  <a:schemeClr val="tx1">
                    <a:lumMod val="95000"/>
                    <a:lumOff val="5000"/>
                  </a:schemeClr>
                </a:solidFill>
                <a:latin typeface="Times New Roman"/>
                <a:ea typeface="+mn-lt"/>
                <a:cs typeface="Times New Roman"/>
              </a:rPr>
              <a:t>    The column names in the dataset were not in the proper format so, I have renamed them for better understanding. </a:t>
            </a:r>
            <a:endParaRPr lang="en-US" sz="2400" dirty="0">
              <a:solidFill>
                <a:schemeClr val="tx1">
                  <a:lumMod val="95000"/>
                  <a:lumOff val="5000"/>
                </a:schemeClr>
              </a:solidFill>
              <a:ea typeface="+mn-lt"/>
              <a:cs typeface="+mn-lt"/>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Tree>
    <p:extLst>
      <p:ext uri="{BB962C8B-B14F-4D97-AF65-F5344CB8AC3E}">
        <p14:creationId xmlns:p14="http://schemas.microsoft.com/office/powerpoint/2010/main" val="334015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NEW COLUMNS NAME:</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12</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pic>
        <p:nvPicPr>
          <p:cNvPr id="3" name="Picture 3" descr="Text&#10;&#10;Description automatically generated">
            <a:extLst>
              <a:ext uri="{FF2B5EF4-FFF2-40B4-BE49-F238E27FC236}">
                <a16:creationId xmlns:a16="http://schemas.microsoft.com/office/drawing/2014/main" id="{C0A1C6C7-0769-2C10-07EC-2CBA2113CAD2}"/>
              </a:ext>
            </a:extLst>
          </p:cNvPr>
          <p:cNvPicPr>
            <a:picLocks noChangeAspect="1"/>
          </p:cNvPicPr>
          <p:nvPr/>
        </p:nvPicPr>
        <p:blipFill>
          <a:blip r:embed="rId2"/>
          <a:stretch>
            <a:fillRect/>
          </a:stretch>
        </p:blipFill>
        <p:spPr>
          <a:xfrm>
            <a:off x="374650" y="1353752"/>
            <a:ext cx="11590866" cy="4203413"/>
          </a:xfrm>
          <a:prstGeom prst="rect">
            <a:avLst/>
          </a:prstGeom>
        </p:spPr>
      </p:pic>
    </p:spTree>
    <p:extLst>
      <p:ext uri="{BB962C8B-B14F-4D97-AF65-F5344CB8AC3E}">
        <p14:creationId xmlns:p14="http://schemas.microsoft.com/office/powerpoint/2010/main" val="251830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EDA STEPS:</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13</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r>
              <a:rPr lang="en-US" sz="2400" dirty="0">
                <a:solidFill>
                  <a:srgbClr val="0D0D0D"/>
                </a:solidFill>
                <a:latin typeface="Times New Roman"/>
                <a:cs typeface="Arial"/>
              </a:rPr>
              <a:t>While looking into the value count function I found some duplicate entries in the columns, so I have replaced them.</a:t>
            </a:r>
            <a:r>
              <a:rPr lang="en-US" sz="2400" dirty="0">
                <a:latin typeface="Times New Roman"/>
                <a:cs typeface="Arial"/>
              </a:rPr>
              <a:t>​</a:t>
            </a:r>
          </a:p>
          <a:p>
            <a:pPr algn="just">
              <a:buChar char="•"/>
            </a:pPr>
            <a:endParaRPr lang="en-US" sz="2400" dirty="0">
              <a:solidFill>
                <a:srgbClr val="000000"/>
              </a:solidFill>
              <a:latin typeface="Times New Roman"/>
              <a:cs typeface="Arial"/>
            </a:endParaRPr>
          </a:p>
          <a:p>
            <a:pPr algn="just">
              <a:buChar char="•"/>
            </a:pPr>
            <a:r>
              <a:rPr lang="en-US" sz="2400" dirty="0">
                <a:solidFill>
                  <a:srgbClr val="0D0D0D"/>
                </a:solidFill>
                <a:latin typeface="Times New Roman"/>
                <a:cs typeface="Arial"/>
              </a:rPr>
              <a:t>Checked the null values and found no null values in the dataset.</a:t>
            </a:r>
            <a:r>
              <a:rPr lang="en-US" sz="2400" dirty="0">
                <a:latin typeface="Times New Roman"/>
                <a:cs typeface="Arial"/>
              </a:rPr>
              <a:t>​</a:t>
            </a:r>
          </a:p>
          <a:p>
            <a:pPr algn="just">
              <a:buChar char="•"/>
            </a:pPr>
            <a:endParaRPr lang="en-US" sz="2400" dirty="0">
              <a:solidFill>
                <a:srgbClr val="000000"/>
              </a:solidFill>
              <a:latin typeface="Times New Roman"/>
              <a:cs typeface="Arial"/>
            </a:endParaRPr>
          </a:p>
          <a:p>
            <a:pPr algn="just">
              <a:buChar char="•"/>
            </a:pPr>
            <a:r>
              <a:rPr lang="en-US" sz="2400" dirty="0">
                <a:solidFill>
                  <a:srgbClr val="0D0D0D"/>
                </a:solidFill>
                <a:latin typeface="Times New Roman"/>
                <a:cs typeface="Arial"/>
              </a:rPr>
              <a:t>Performed both univariate and bivariate analysis and </a:t>
            </a:r>
            <a:r>
              <a:rPr lang="en-IN" sz="2400" dirty="0">
                <a:solidFill>
                  <a:srgbClr val="0D0D0D"/>
                </a:solidFill>
                <a:latin typeface="Times New Roman"/>
                <a:cs typeface="Arial"/>
              </a:rPr>
              <a:t>v</a:t>
            </a:r>
            <a:r>
              <a:rPr lang="en-IN" sz="2400" dirty="0">
                <a:latin typeface="Times New Roman"/>
                <a:cs typeface="Arial"/>
              </a:rPr>
              <a:t>isualized each feature using seaborn and matplotlib libraries by plotting count plot, pie plot, distribution plot, box plot and factor plot.</a:t>
            </a:r>
            <a:r>
              <a:rPr lang="en-US" sz="2400" dirty="0">
                <a:latin typeface="Times New Roman"/>
                <a:cs typeface="Arial"/>
              </a:rPr>
              <a:t>​</a:t>
            </a:r>
          </a:p>
          <a:p>
            <a:pPr algn="just">
              <a:buChar char="•"/>
            </a:pPr>
            <a:endParaRPr lang="en-US" sz="2400" dirty="0">
              <a:solidFill>
                <a:srgbClr val="000000"/>
              </a:solidFill>
              <a:latin typeface="Times New Roman"/>
              <a:cs typeface="Arial"/>
            </a:endParaRPr>
          </a:p>
          <a:p>
            <a:pPr algn="just">
              <a:buChar char="•"/>
            </a:pPr>
            <a:r>
              <a:rPr lang="en-IN" sz="2400" dirty="0">
                <a:solidFill>
                  <a:srgbClr val="0D0D0D"/>
                </a:solidFill>
                <a:latin typeface="Times New Roman"/>
                <a:cs typeface="Arial"/>
              </a:rPr>
              <a:t>In this presentation I am using only bivariate analysis plots for visualization.</a:t>
            </a:r>
            <a:r>
              <a:rPr lang="en-US" sz="2400" dirty="0">
                <a:latin typeface="Times New Roman"/>
                <a:cs typeface="Arial"/>
              </a:rPr>
              <a:t>​</a:t>
            </a:r>
          </a:p>
          <a:p>
            <a:pPr algn="just">
              <a:buChar char="•"/>
            </a:pPr>
            <a:endParaRPr lang="en-US" dirty="0">
              <a:latin typeface="Times New Roman"/>
              <a:cs typeface="Arial"/>
            </a:endParaRPr>
          </a:p>
        </p:txBody>
      </p:sp>
    </p:spTree>
    <p:extLst>
      <p:ext uri="{BB962C8B-B14F-4D97-AF65-F5344CB8AC3E}">
        <p14:creationId xmlns:p14="http://schemas.microsoft.com/office/powerpoint/2010/main" val="370740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14</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8" name="Picture 8" descr="Chart, bar chart, waterfall chart&#10;&#10;Description automatically generated">
            <a:extLst>
              <a:ext uri="{FF2B5EF4-FFF2-40B4-BE49-F238E27FC236}">
                <a16:creationId xmlns:a16="http://schemas.microsoft.com/office/drawing/2014/main" id="{D15B4ED4-4923-317D-10FE-CAC905DABEEA}"/>
              </a:ext>
            </a:extLst>
          </p:cNvPr>
          <p:cNvPicPr>
            <a:picLocks noChangeAspect="1"/>
          </p:cNvPicPr>
          <p:nvPr/>
        </p:nvPicPr>
        <p:blipFill>
          <a:blip r:embed="rId2"/>
          <a:stretch>
            <a:fillRect/>
          </a:stretch>
        </p:blipFill>
        <p:spPr>
          <a:xfrm>
            <a:off x="395817" y="820582"/>
            <a:ext cx="11442700" cy="4740587"/>
          </a:xfrm>
          <a:prstGeom prst="rect">
            <a:avLst/>
          </a:prstGeom>
        </p:spPr>
      </p:pic>
    </p:spTree>
    <p:extLst>
      <p:ext uri="{BB962C8B-B14F-4D97-AF65-F5344CB8AC3E}">
        <p14:creationId xmlns:p14="http://schemas.microsoft.com/office/powerpoint/2010/main" val="2001467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15</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427567" y="1062567"/>
            <a:ext cx="1122044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r>
              <a:rPr lang="en-US" sz="2400" dirty="0">
                <a:latin typeface="Times New Roman"/>
                <a:cs typeface="Arial"/>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algn="just">
              <a:buChar char="•"/>
            </a:pPr>
            <a:r>
              <a:rPr lang="en-US" sz="2400" dirty="0">
                <a:latin typeface="Times New Roman"/>
                <a:cs typeface="Arial"/>
              </a:rPr>
              <a:t>Many customers whose age between 31-40 years and 21-30 years used Smartphone's  followed by Laptops to access the online shopping websites.​</a:t>
            </a:r>
          </a:p>
          <a:p>
            <a:pPr algn="just">
              <a:buChar char="•"/>
            </a:pPr>
            <a:r>
              <a:rPr lang="en-US" sz="2400" dirty="0">
                <a:latin typeface="Times New Roman"/>
                <a:cs typeface="Arial"/>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algn="just">
              <a:buChar char="•"/>
            </a:pPr>
            <a:r>
              <a:rPr lang="en-US" sz="2400" dirty="0">
                <a:latin typeface="Times New Roman"/>
                <a:cs typeface="Arial"/>
              </a:rPr>
              <a:t>Most of the customers used ecommerce websites less than 10 times in a year from the city Delhi to shop the products.​</a:t>
            </a:r>
          </a:p>
          <a:p>
            <a:pPr algn="just">
              <a:buChar char="•"/>
            </a:pPr>
            <a:r>
              <a:rPr lang="en-US" sz="2400" dirty="0">
                <a:latin typeface="Times New Roman"/>
                <a:cs typeface="Arial"/>
              </a:rPr>
              <a:t>​</a:t>
            </a:r>
          </a:p>
        </p:txBody>
      </p:sp>
    </p:spTree>
    <p:extLst>
      <p:ext uri="{BB962C8B-B14F-4D97-AF65-F5344CB8AC3E}">
        <p14:creationId xmlns:p14="http://schemas.microsoft.com/office/powerpoint/2010/main" val="3628409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16</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2" name="Picture 2" descr="Chart, waterfall chart&#10;&#10;Description automatically generated">
            <a:extLst>
              <a:ext uri="{FF2B5EF4-FFF2-40B4-BE49-F238E27FC236}">
                <a16:creationId xmlns:a16="http://schemas.microsoft.com/office/drawing/2014/main" id="{0E179997-FD07-6ACF-D6F0-397CC7BCD526}"/>
              </a:ext>
            </a:extLst>
          </p:cNvPr>
          <p:cNvPicPr>
            <a:picLocks noChangeAspect="1"/>
          </p:cNvPicPr>
          <p:nvPr/>
        </p:nvPicPr>
        <p:blipFill>
          <a:blip r:embed="rId2"/>
          <a:stretch>
            <a:fillRect/>
          </a:stretch>
        </p:blipFill>
        <p:spPr>
          <a:xfrm>
            <a:off x="311150" y="818034"/>
            <a:ext cx="11252199" cy="4597514"/>
          </a:xfrm>
          <a:prstGeom prst="rect">
            <a:avLst/>
          </a:prstGeom>
        </p:spPr>
      </p:pic>
    </p:spTree>
    <p:extLst>
      <p:ext uri="{BB962C8B-B14F-4D97-AF65-F5344CB8AC3E}">
        <p14:creationId xmlns:p14="http://schemas.microsoft.com/office/powerpoint/2010/main" val="417235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17</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427567" y="1062567"/>
            <a:ext cx="10140949" cy="5068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US" sz="2000" dirty="0">
                <a:latin typeface="Times New Roman"/>
                <a:cs typeface="Times New Roman"/>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endParaRPr lang="en-US" sz="2000">
              <a:ea typeface="+mn-lt"/>
              <a:cs typeface="Times New Roman"/>
            </a:endParaRPr>
          </a:p>
          <a:p>
            <a:pPr marL="285750" indent="-285750" algn="just">
              <a:lnSpc>
                <a:spcPct val="90000"/>
              </a:lnSpc>
              <a:spcBef>
                <a:spcPts val="1000"/>
              </a:spcBef>
              <a:buFont typeface="Wingdings,Sans-Serif"/>
              <a:buChar char="§"/>
            </a:pPr>
            <a:r>
              <a:rPr lang="en-US" sz="2000" dirty="0">
                <a:latin typeface="Times New Roman"/>
                <a:cs typeface="Times New Roman"/>
              </a:rPr>
              <a:t>Most of the customers used Smartphone's 31-40 times in an year to access the ecommerce websites to shop the products.</a:t>
            </a:r>
            <a:endParaRPr lang="en-US" sz="2000">
              <a:ea typeface="+mn-lt"/>
              <a:cs typeface="+mn-lt"/>
            </a:endParaRPr>
          </a:p>
          <a:p>
            <a:pPr marL="285750" indent="-285750" algn="just">
              <a:lnSpc>
                <a:spcPct val="90000"/>
              </a:lnSpc>
              <a:spcBef>
                <a:spcPts val="1000"/>
              </a:spcBef>
              <a:buFont typeface="Wingdings,Sans-Serif"/>
              <a:buChar char="§"/>
            </a:pPr>
            <a:r>
              <a:rPr lang="en-US" sz="2000" dirty="0">
                <a:latin typeface="Times New Roman"/>
                <a:cs typeface="Times New Roman"/>
              </a:rPr>
              <a:t>Many customers having windows operating system in their device ran Google chrome to access the ecommerce shopping websites and some of the customers having IOS/Mac operating system used Google chrome as well as Safari to reach the online shopping store.</a:t>
            </a:r>
            <a:endParaRPr lang="en-US" sz="2000">
              <a:ea typeface="+mn-lt"/>
              <a:cs typeface="Times New Roman"/>
            </a:endParaRPr>
          </a:p>
          <a:p>
            <a:pPr marL="285750" indent="-285750" algn="just">
              <a:lnSpc>
                <a:spcPct val="90000"/>
              </a:lnSpc>
              <a:spcBef>
                <a:spcPts val="1000"/>
              </a:spcBef>
              <a:buFont typeface="Wingdings,Sans-Serif"/>
              <a:buChar char="§"/>
            </a:pPr>
            <a:r>
              <a:rPr lang="en-US" sz="2000" dirty="0">
                <a:latin typeface="Times New Roman"/>
                <a:cs typeface="Times New Roman"/>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endParaRPr lang="en-US" sz="2000">
              <a:ea typeface="+mn-lt"/>
              <a:cs typeface="Times New Roman"/>
            </a:endParaRPr>
          </a:p>
          <a:p>
            <a:pPr marL="285750" indent="-285750" algn="just">
              <a:lnSpc>
                <a:spcPct val="90000"/>
              </a:lnSpc>
              <a:spcBef>
                <a:spcPts val="1000"/>
              </a:spcBef>
              <a:buFont typeface="Wingdings,Sans-Serif"/>
              <a:buChar char="§"/>
            </a:pPr>
            <a:r>
              <a:rPr lang="en-US" sz="2000" dirty="0">
                <a:latin typeface="Times New Roman"/>
                <a:cs typeface="Times New Roman"/>
              </a:rPr>
              <a:t>So it is important for the ecommerce companies to create discount price, offers, coupon codes to retain the customers.</a:t>
            </a:r>
            <a:endParaRPr lang="en-US" sz="2000">
              <a:ea typeface="+mn-lt"/>
              <a:cs typeface="+mn-lt"/>
            </a:endParaRPr>
          </a:p>
          <a:p>
            <a:pPr algn="just">
              <a:buChar char="•"/>
            </a:pPr>
            <a:endParaRPr lang="en-US" sz="2000" dirty="0">
              <a:latin typeface="Times New Roman"/>
              <a:cs typeface="Arial"/>
            </a:endParaRPr>
          </a:p>
        </p:txBody>
      </p:sp>
    </p:spTree>
    <p:extLst>
      <p:ext uri="{BB962C8B-B14F-4D97-AF65-F5344CB8AC3E}">
        <p14:creationId xmlns:p14="http://schemas.microsoft.com/office/powerpoint/2010/main" val="3772280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18</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3" name="Picture 4" descr="Chart, bar chart, waterfall chart&#10;&#10;Description automatically generated">
            <a:extLst>
              <a:ext uri="{FF2B5EF4-FFF2-40B4-BE49-F238E27FC236}">
                <a16:creationId xmlns:a16="http://schemas.microsoft.com/office/drawing/2014/main" id="{D0A9EA3D-5BAD-A494-AA02-00C0A7951AF9}"/>
              </a:ext>
            </a:extLst>
          </p:cNvPr>
          <p:cNvPicPr>
            <a:picLocks noChangeAspect="1"/>
          </p:cNvPicPr>
          <p:nvPr/>
        </p:nvPicPr>
        <p:blipFill>
          <a:blip r:embed="rId2"/>
          <a:stretch>
            <a:fillRect/>
          </a:stretch>
        </p:blipFill>
        <p:spPr>
          <a:xfrm>
            <a:off x="67734" y="851487"/>
            <a:ext cx="11908366" cy="4932779"/>
          </a:xfrm>
          <a:prstGeom prst="rect">
            <a:avLst/>
          </a:prstGeom>
        </p:spPr>
      </p:pic>
    </p:spTree>
    <p:extLst>
      <p:ext uri="{BB962C8B-B14F-4D97-AF65-F5344CB8AC3E}">
        <p14:creationId xmlns:p14="http://schemas.microsoft.com/office/powerpoint/2010/main" val="4176625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19</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427567" y="1062567"/>
            <a:ext cx="10140949" cy="5570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US" sz="2000" dirty="0">
                <a:latin typeface="Times New Roman"/>
                <a:cs typeface="Times New Roman"/>
              </a:rPr>
              <a:t>Search engine is the most used channel by the customers to arrive their </a:t>
            </a:r>
            <a:r>
              <a:rPr lang="en-US" sz="2000" dirty="0" err="1">
                <a:latin typeface="Times New Roman"/>
                <a:cs typeface="Times New Roman"/>
              </a:rPr>
              <a:t>favourite</a:t>
            </a:r>
            <a:r>
              <a:rPr lang="en-US" sz="2000" dirty="0">
                <a:latin typeface="Times New Roman"/>
                <a:cs typeface="Times New Roman"/>
              </a:rPr>
              <a:t> store for the first time and after visit the website for the first time, most of them used the same channel to reach the online retail store to </a:t>
            </a:r>
            <a:r>
              <a:rPr lang="en-US" sz="2000" dirty="0" err="1">
                <a:latin typeface="Times New Roman"/>
                <a:cs typeface="Times New Roman"/>
              </a:rPr>
              <a:t>reshoping</a:t>
            </a:r>
            <a:r>
              <a:rPr lang="en-US" sz="2000" dirty="0">
                <a:latin typeface="Times New Roman"/>
                <a:cs typeface="Times New Roman"/>
              </a:rPr>
              <a:t> the products.</a:t>
            </a:r>
            <a:endParaRPr lang="en-US" sz="2000" dirty="0">
              <a:ea typeface="+mn-lt"/>
              <a:cs typeface="+mn-lt"/>
            </a:endParaRPr>
          </a:p>
          <a:p>
            <a:pPr marL="285750" indent="-285750" algn="just">
              <a:lnSpc>
                <a:spcPct val="90000"/>
              </a:lnSpc>
              <a:spcBef>
                <a:spcPts val="1000"/>
              </a:spcBef>
              <a:buFont typeface="Wingdings,Sans-Serif"/>
              <a:buChar char="§"/>
            </a:pPr>
            <a:r>
              <a:rPr lang="en-US" sz="2000" dirty="0">
                <a:latin typeface="Times New Roman"/>
                <a:cs typeface="Times New Roman"/>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endParaRPr lang="en-US" sz="2000" dirty="0">
              <a:ea typeface="+mn-lt"/>
              <a:cs typeface="+mn-lt"/>
            </a:endParaRPr>
          </a:p>
          <a:p>
            <a:pPr marL="285750" indent="-285750" algn="just">
              <a:lnSpc>
                <a:spcPct val="90000"/>
              </a:lnSpc>
              <a:spcBef>
                <a:spcPts val="1000"/>
              </a:spcBef>
              <a:buFont typeface="Wingdings,Sans-Serif"/>
              <a:buChar char="§"/>
            </a:pPr>
            <a:r>
              <a:rPr lang="en-US" sz="2000" dirty="0">
                <a:latin typeface="Times New Roman"/>
                <a:cs typeface="Times New Roman"/>
              </a:rPr>
              <a:t>Most of the customers used google chrome to reach the websites and they preferred to pay their product price using Credit/Debit cards and only few of the customers used Safari browser to reach the e-retail websites.</a:t>
            </a:r>
            <a:endParaRPr lang="en-US" sz="2000" dirty="0">
              <a:ea typeface="+mn-lt"/>
              <a:cs typeface="+mn-lt"/>
            </a:endParaRPr>
          </a:p>
          <a:p>
            <a:pPr marL="285750" indent="-285750" algn="just">
              <a:lnSpc>
                <a:spcPct val="90000"/>
              </a:lnSpc>
              <a:spcBef>
                <a:spcPts val="1000"/>
              </a:spcBef>
              <a:buFont typeface="Wingdings,Sans-Serif"/>
              <a:buChar char="§"/>
            </a:pPr>
            <a:r>
              <a:rPr lang="en-US" sz="2000" dirty="0">
                <a:latin typeface="Times New Roman"/>
                <a:cs typeface="Times New Roman"/>
              </a:rPr>
              <a:t>Sometimes the customers used to abandon their selected items and wants to leave without making payment and most of them making the payment using E-wallets methods.</a:t>
            </a:r>
            <a:endParaRPr lang="en-US" sz="2000" dirty="0">
              <a:ea typeface="+mn-lt"/>
              <a:cs typeface="+mn-lt"/>
            </a:endParaRPr>
          </a:p>
          <a:p>
            <a:pPr marL="285750" indent="-285750">
              <a:lnSpc>
                <a:spcPct val="90000"/>
              </a:lnSpc>
              <a:spcBef>
                <a:spcPts val="1000"/>
              </a:spcBef>
              <a:buFont typeface="Wingdings,Sans-Serif"/>
              <a:buChar char="§"/>
            </a:pPr>
            <a:endParaRPr lang="en-US" sz="2000" dirty="0">
              <a:ea typeface="+mn-lt"/>
              <a:cs typeface="+mn-lt"/>
            </a:endParaRPr>
          </a:p>
          <a:p>
            <a:pPr marL="285750" indent="-285750">
              <a:lnSpc>
                <a:spcPct val="90000"/>
              </a:lnSpc>
              <a:spcBef>
                <a:spcPts val="1000"/>
              </a:spcBef>
              <a:buFont typeface="Wingdings,Sans-Serif"/>
              <a:buChar char="§"/>
            </a:pPr>
            <a:endParaRPr lang="en-IN"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p:txBody>
      </p:sp>
    </p:spTree>
    <p:extLst>
      <p:ext uri="{BB962C8B-B14F-4D97-AF65-F5344CB8AC3E}">
        <p14:creationId xmlns:p14="http://schemas.microsoft.com/office/powerpoint/2010/main" val="141333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1642103"/>
            <a:ext cx="5472000" cy="4026009"/>
          </a:xfrm>
          <a:ln>
            <a:solidFill>
              <a:schemeClr val="tx1"/>
            </a:solidFill>
          </a:ln>
        </p:spPr>
        <p:txBody>
          <a:bodyPr/>
          <a:lstStyle/>
          <a:p>
            <a:pPr marL="0" indent="0">
              <a:buNone/>
            </a:pPr>
            <a:endParaRPr lang="en-US" sz="2800" dirty="0"/>
          </a:p>
          <a:p>
            <a:pPr>
              <a:buFont typeface="Wingdings,Sans-Serif" panose="020B0604020202020204" pitchFamily="34" charset="0"/>
              <a:buChar char="§"/>
            </a:pPr>
            <a:r>
              <a:rPr lang="en-US" dirty="0">
                <a:solidFill>
                  <a:schemeClr val="tx1"/>
                </a:solidFill>
                <a:latin typeface="Times New Roman"/>
                <a:cs typeface="Times New Roman"/>
              </a:rPr>
              <a:t>Introduction</a:t>
            </a:r>
            <a:endParaRPr lang="en-US">
              <a:solidFill>
                <a:schemeClr val="tx1"/>
              </a:solidFill>
              <a:ea typeface="+mn-lt"/>
              <a:cs typeface="+mn-lt"/>
            </a:endParaRPr>
          </a:p>
          <a:p>
            <a:pPr algn="just">
              <a:buFont typeface="Wingdings,Sans-Serif" panose="020B0604020202020204" pitchFamily="34" charset="0"/>
              <a:buChar char="§"/>
            </a:pPr>
            <a:r>
              <a:rPr lang="en-US" dirty="0">
                <a:solidFill>
                  <a:schemeClr val="tx1"/>
                </a:solidFill>
                <a:latin typeface="Times New Roman"/>
                <a:cs typeface="Times New Roman"/>
              </a:rPr>
              <a:t>Problem Statement</a:t>
            </a:r>
            <a:endParaRPr lang="en-US">
              <a:solidFill>
                <a:schemeClr val="tx1"/>
              </a:solidFill>
              <a:ea typeface="+mn-lt"/>
              <a:cs typeface="+mn-lt"/>
            </a:endParaRPr>
          </a:p>
          <a:p>
            <a:pPr algn="just">
              <a:buFont typeface="Wingdings,Sans-Serif" panose="020B0604020202020204" pitchFamily="34" charset="0"/>
              <a:buChar char="§"/>
            </a:pPr>
            <a:r>
              <a:rPr lang="en-US" dirty="0">
                <a:solidFill>
                  <a:schemeClr val="tx1"/>
                </a:solidFill>
                <a:latin typeface="Times New Roman"/>
                <a:cs typeface="Times New Roman"/>
              </a:rPr>
              <a:t> Problem Analysis                             </a:t>
            </a:r>
            <a:endParaRPr lang="en-US">
              <a:solidFill>
                <a:schemeClr val="tx1"/>
              </a:solidFill>
              <a:ea typeface="+mn-lt"/>
              <a:cs typeface="+mn-lt"/>
            </a:endParaRPr>
          </a:p>
          <a:p>
            <a:pPr>
              <a:buFont typeface="Wingdings,Sans-Serif" panose="020B0604020202020204" pitchFamily="34" charset="0"/>
              <a:buChar char="§"/>
            </a:pPr>
            <a:r>
              <a:rPr lang="en-US" dirty="0">
                <a:solidFill>
                  <a:schemeClr val="tx1"/>
                </a:solidFill>
                <a:latin typeface="Times New Roman"/>
                <a:cs typeface="Times New Roman"/>
              </a:rPr>
              <a:t>Description of Customer Retention</a:t>
            </a:r>
            <a:endParaRPr lang="en-US">
              <a:solidFill>
                <a:schemeClr val="tx1"/>
              </a:solidFill>
              <a:ea typeface="+mn-lt"/>
              <a:cs typeface="+mn-lt"/>
            </a:endParaRPr>
          </a:p>
          <a:p>
            <a:pPr algn="just">
              <a:buFont typeface="Wingdings,Sans-Serif" panose="020B0604020202020204" pitchFamily="34" charset="0"/>
              <a:buChar char="§"/>
            </a:pPr>
            <a:r>
              <a:rPr lang="en-US" dirty="0">
                <a:solidFill>
                  <a:schemeClr val="tx1"/>
                </a:solidFill>
                <a:latin typeface="Times New Roman"/>
                <a:cs typeface="Times New Roman"/>
              </a:rPr>
              <a:t> Importance and Benefits of Customer Retention</a:t>
            </a:r>
            <a:endParaRPr lang="en-US">
              <a:solidFill>
                <a:schemeClr val="tx1"/>
              </a:solidFill>
              <a:ea typeface="+mn-lt"/>
              <a:cs typeface="+mn-lt"/>
            </a:endParaRPr>
          </a:p>
          <a:p>
            <a:pPr algn="just">
              <a:buFont typeface="Wingdings,Sans-Serif" panose="020B0604020202020204" pitchFamily="34" charset="0"/>
              <a:buChar char="§"/>
            </a:pPr>
            <a:r>
              <a:rPr lang="en-US" dirty="0">
                <a:solidFill>
                  <a:schemeClr val="tx1"/>
                </a:solidFill>
                <a:latin typeface="Times New Roman"/>
                <a:cs typeface="Times New Roman"/>
              </a:rPr>
              <a:t> Data Analysis of the Dataset</a:t>
            </a:r>
            <a:endParaRPr lang="en-US">
              <a:solidFill>
                <a:schemeClr val="tx1"/>
              </a:solidFill>
              <a:ea typeface="+mn-lt"/>
              <a:cs typeface="+mn-lt"/>
            </a:endParaRPr>
          </a:p>
          <a:p>
            <a:pPr algn="just">
              <a:buFont typeface="Wingdings,Sans-Serif" panose="020B0604020202020204" pitchFamily="34" charset="0"/>
              <a:buChar char="§"/>
            </a:pPr>
            <a:r>
              <a:rPr lang="en-US" dirty="0">
                <a:solidFill>
                  <a:schemeClr val="tx1"/>
                </a:solidFill>
                <a:latin typeface="Times New Roman"/>
                <a:cs typeface="Times New Roman"/>
              </a:rPr>
              <a:t> Understanding through Visualization</a:t>
            </a:r>
            <a:endParaRPr lang="en-US">
              <a:solidFill>
                <a:schemeClr val="tx1"/>
              </a:solidFill>
              <a:ea typeface="+mn-lt"/>
              <a:cs typeface="+mn-lt"/>
            </a:endParaRPr>
          </a:p>
          <a:p>
            <a:pPr algn="just">
              <a:buFont typeface="Wingdings,Sans-Serif" panose="020B0604020202020204" pitchFamily="34" charset="0"/>
              <a:buChar char="§"/>
            </a:pPr>
            <a:r>
              <a:rPr lang="en-US" dirty="0">
                <a:solidFill>
                  <a:schemeClr val="tx1"/>
                </a:solidFill>
                <a:latin typeface="Times New Roman"/>
                <a:cs typeface="Times New Roman"/>
              </a:rPr>
              <a:t> Assumption</a:t>
            </a:r>
            <a:endParaRPr lang="en-US">
              <a:solidFill>
                <a:schemeClr val="tx1"/>
              </a:solidFill>
              <a:ea typeface="+mn-lt"/>
              <a:cs typeface="+mn-lt"/>
            </a:endParaRPr>
          </a:p>
          <a:p>
            <a:pPr>
              <a:buFont typeface="Wingdings,Sans-Serif" panose="020B0604020202020204" pitchFamily="34" charset="0"/>
              <a:buChar char="§"/>
            </a:pPr>
            <a:r>
              <a:rPr lang="en-US" dirty="0">
                <a:solidFill>
                  <a:schemeClr val="tx1"/>
                </a:solidFill>
                <a:latin typeface="Times New Roman"/>
                <a:cs typeface="Times New Roman"/>
              </a:rPr>
              <a:t> Concluding Statement</a:t>
            </a:r>
            <a:endParaRPr lang="en-US" dirty="0">
              <a:solidFill>
                <a:schemeClr val="tx1"/>
              </a:solidFill>
              <a:ea typeface="+mn-lt"/>
              <a:cs typeface="+mn-lt"/>
            </a:endParaRPr>
          </a:p>
          <a:p>
            <a:endParaRPr lang="en-US" dirty="0"/>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AGENDDA</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8" name="TextBox 7">
            <a:extLst>
              <a:ext uri="{FF2B5EF4-FFF2-40B4-BE49-F238E27FC236}">
                <a16:creationId xmlns:a16="http://schemas.microsoft.com/office/drawing/2014/main" id="{B18572AD-668E-4659-9FF0-2AF93103341D}"/>
              </a:ext>
            </a:extLst>
          </p:cNvPr>
          <p:cNvSpPr txBox="1"/>
          <p:nvPr/>
        </p:nvSpPr>
        <p:spPr>
          <a:xfrm>
            <a:off x="10243100" y="6467985"/>
            <a:ext cx="1053900" cy="289873"/>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DS006</a:t>
            </a:r>
            <a:endParaRPr lang="en-US" dirty="0"/>
          </a:p>
        </p:txBody>
      </p:sp>
    </p:spTree>
    <p:extLst>
      <p:ext uri="{BB962C8B-B14F-4D97-AF65-F5344CB8AC3E}">
        <p14:creationId xmlns:p14="http://schemas.microsoft.com/office/powerpoint/2010/main" val="1329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20</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2" name="Picture 4" descr="Chart, waterfall chart&#10;&#10;Description automatically generated">
            <a:extLst>
              <a:ext uri="{FF2B5EF4-FFF2-40B4-BE49-F238E27FC236}">
                <a16:creationId xmlns:a16="http://schemas.microsoft.com/office/drawing/2014/main" id="{317C62AC-716B-9E6B-7E81-55FBEBC41A32}"/>
              </a:ext>
            </a:extLst>
          </p:cNvPr>
          <p:cNvPicPr>
            <a:picLocks noChangeAspect="1"/>
          </p:cNvPicPr>
          <p:nvPr/>
        </p:nvPicPr>
        <p:blipFill>
          <a:blip r:embed="rId2"/>
          <a:stretch>
            <a:fillRect/>
          </a:stretch>
        </p:blipFill>
        <p:spPr>
          <a:xfrm>
            <a:off x="311150" y="696460"/>
            <a:ext cx="11559116" cy="5073497"/>
          </a:xfrm>
          <a:prstGeom prst="rect">
            <a:avLst/>
          </a:prstGeom>
        </p:spPr>
      </p:pic>
    </p:spTree>
    <p:extLst>
      <p:ext uri="{BB962C8B-B14F-4D97-AF65-F5344CB8AC3E}">
        <p14:creationId xmlns:p14="http://schemas.microsoft.com/office/powerpoint/2010/main" val="1316354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21</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554567" y="861483"/>
            <a:ext cx="11527366" cy="55912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US" dirty="0">
                <a:latin typeface="Times New Roman"/>
                <a:cs typeface="Times New Roman"/>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endParaRPr lang="en-US">
              <a:ea typeface="+mn-lt"/>
              <a:cs typeface="+mn-lt"/>
            </a:endParaRPr>
          </a:p>
          <a:p>
            <a:pPr marL="285750" indent="-285750" algn="just">
              <a:lnSpc>
                <a:spcPct val="90000"/>
              </a:lnSpc>
              <a:spcBef>
                <a:spcPts val="1000"/>
              </a:spcBef>
              <a:buFont typeface="Wingdings,Sans-Serif"/>
              <a:buChar char="§"/>
            </a:pPr>
            <a:r>
              <a:rPr lang="en-US" dirty="0">
                <a:latin typeface="Times New Roman"/>
                <a:cs typeface="Times New Roman"/>
              </a:rPr>
              <a:t>Around 90% of the customers agreed that they should be able to navigate the website easily and the products information in the website must be clearly stated their uses, lifetime, benefits etc. Then only more customers tend to buy those products and can shop easily.</a:t>
            </a:r>
            <a:endParaRPr lang="en-US">
              <a:ea typeface="+mn-lt"/>
              <a:cs typeface="+mn-lt"/>
            </a:endParaRPr>
          </a:p>
          <a:p>
            <a:pPr marL="285750" indent="-285750" algn="just">
              <a:lnSpc>
                <a:spcPct val="90000"/>
              </a:lnSpc>
              <a:spcBef>
                <a:spcPts val="1000"/>
              </a:spcBef>
              <a:buFont typeface="Wingdings,Sans-Serif"/>
              <a:buChar char="§"/>
            </a:pPr>
            <a:r>
              <a:rPr lang="en-US" dirty="0">
                <a:latin typeface="Times New Roman"/>
                <a:cs typeface="Times New Roman"/>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endParaRPr lang="en-US">
              <a:ea typeface="+mn-lt"/>
              <a:cs typeface="+mn-lt"/>
            </a:endParaRPr>
          </a:p>
          <a:p>
            <a:pPr marL="285750" indent="-285750" algn="just">
              <a:lnSpc>
                <a:spcPct val="90000"/>
              </a:lnSpc>
              <a:spcBef>
                <a:spcPts val="1000"/>
              </a:spcBef>
              <a:buFont typeface="Wingdings,Sans-Serif"/>
              <a:buChar char="§"/>
            </a:pPr>
            <a:r>
              <a:rPr lang="en-US" dirty="0">
                <a:latin typeface="Times New Roman"/>
                <a:cs typeface="Times New Roman"/>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endParaRPr lang="en-US">
              <a:ea typeface="+mn-lt"/>
              <a:cs typeface="+mn-lt"/>
            </a:endParaRPr>
          </a:p>
          <a:p>
            <a:pPr marL="285750" indent="-285750" algn="just">
              <a:lnSpc>
                <a:spcPct val="90000"/>
              </a:lnSpc>
              <a:spcBef>
                <a:spcPts val="1000"/>
              </a:spcBef>
              <a:buFont typeface="Wingdings,Sans-Serif"/>
              <a:buChar char="§"/>
            </a:pPr>
            <a:endParaRPr lang="en-US" dirty="0">
              <a:latin typeface="Times New Roman"/>
              <a:cs typeface="Times New Roman"/>
            </a:endParaRPr>
          </a:p>
        </p:txBody>
      </p:sp>
    </p:spTree>
    <p:extLst>
      <p:ext uri="{BB962C8B-B14F-4D97-AF65-F5344CB8AC3E}">
        <p14:creationId xmlns:p14="http://schemas.microsoft.com/office/powerpoint/2010/main" val="2764893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22</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3" name="Picture 4" descr="Chart, waterfall chart&#10;&#10;Description automatically generated">
            <a:extLst>
              <a:ext uri="{FF2B5EF4-FFF2-40B4-BE49-F238E27FC236}">
                <a16:creationId xmlns:a16="http://schemas.microsoft.com/office/drawing/2014/main" id="{2C46C818-8C3B-07D4-BE61-095E2D023E35}"/>
              </a:ext>
            </a:extLst>
          </p:cNvPr>
          <p:cNvPicPr>
            <a:picLocks noChangeAspect="1"/>
          </p:cNvPicPr>
          <p:nvPr/>
        </p:nvPicPr>
        <p:blipFill>
          <a:blip r:embed="rId2"/>
          <a:stretch>
            <a:fillRect/>
          </a:stretch>
        </p:blipFill>
        <p:spPr>
          <a:xfrm>
            <a:off x="268818" y="693835"/>
            <a:ext cx="11421532" cy="4782414"/>
          </a:xfrm>
          <a:prstGeom prst="rect">
            <a:avLst/>
          </a:prstGeom>
        </p:spPr>
      </p:pic>
    </p:spTree>
    <p:extLst>
      <p:ext uri="{BB962C8B-B14F-4D97-AF65-F5344CB8AC3E}">
        <p14:creationId xmlns:p14="http://schemas.microsoft.com/office/powerpoint/2010/main" val="2256490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23</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554567" y="861483"/>
            <a:ext cx="11527366" cy="64951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US" sz="1600" dirty="0">
                <a:latin typeface="Times New Roman"/>
                <a:cs typeface="Times New Roman"/>
              </a:rPr>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credential secured and should not share with others. If the websites give guarantee about the privacy, then the customers make shopping regularly which will enhance the </a:t>
            </a:r>
            <a:r>
              <a:rPr lang="en-US" sz="1600" dirty="0" err="1">
                <a:latin typeface="Times New Roman"/>
                <a:cs typeface="Times New Roman"/>
              </a:rPr>
              <a:t>companies</a:t>
            </a:r>
            <a:r>
              <a:rPr lang="en-US" sz="1600" dirty="0">
                <a:latin typeface="Times New Roman"/>
                <a:cs typeface="Times New Roman"/>
              </a:rPr>
              <a:t> sales.</a:t>
            </a:r>
            <a:endParaRPr lang="en-US" sz="1600" dirty="0">
              <a:ea typeface="+mn-lt"/>
              <a:cs typeface="+mn-lt"/>
            </a:endParaRPr>
          </a:p>
          <a:p>
            <a:pPr marL="285750" indent="-285750" algn="just">
              <a:lnSpc>
                <a:spcPct val="90000"/>
              </a:lnSpc>
              <a:spcBef>
                <a:spcPts val="1000"/>
              </a:spcBef>
              <a:buFont typeface="Wingdings,Sans-Serif"/>
              <a:buChar char="§"/>
            </a:pPr>
            <a:r>
              <a:rPr lang="en-US" sz="1600" dirty="0">
                <a:latin typeface="Times New Roman"/>
                <a:cs typeface="Times New Roman"/>
              </a:rPr>
              <a:t>Most of the customers agreed that the online shopping gives monetary benefits and responsiveness, availability of several communication channels will help them more while shopping online which means if one channel is not available then customers can easily reach out to other channel to fulfil their benefits. So, it is important for the online e-tailer companies to provide various channels to communicate with the customers. The ecommerce websites should ask the feedback regarding their services, ratings of the products, reviews </a:t>
            </a:r>
            <a:r>
              <a:rPr lang="en-US" sz="1600" dirty="0" err="1">
                <a:latin typeface="Times New Roman"/>
                <a:cs typeface="Times New Roman"/>
              </a:rPr>
              <a:t>etc</a:t>
            </a:r>
            <a:r>
              <a:rPr lang="en-US" sz="1600" dirty="0">
                <a:latin typeface="Times New Roman"/>
                <a:cs typeface="Times New Roman"/>
              </a:rPr>
              <a:t> and also they try to communicate with the customers in different social platform then only customers get satisfied by the e-tailers sites and make more shopping on the particular websites regularly which intends to increase the sales of the company. If one website gives less price and more discount for particular product then the customers tend to shop more in that particular website. So, the companies must try to give less price then customers like their offers and retention also increases.</a:t>
            </a:r>
            <a:endParaRPr lang="en-US" sz="1600" dirty="0">
              <a:ea typeface="+mn-lt"/>
              <a:cs typeface="+mn-lt"/>
            </a:endParaRPr>
          </a:p>
          <a:p>
            <a:pPr marL="285750" indent="-285750" algn="just">
              <a:lnSpc>
                <a:spcPct val="90000"/>
              </a:lnSpc>
              <a:spcBef>
                <a:spcPts val="1000"/>
              </a:spcBef>
              <a:buFont typeface="Wingdings,Sans-Serif"/>
              <a:buChar char="§"/>
            </a:pPr>
            <a:r>
              <a:rPr lang="en-US" sz="1600" dirty="0">
                <a:latin typeface="Times New Roman"/>
                <a:cs typeface="Times New Roman"/>
              </a:rPr>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a:t>
            </a:r>
            <a:endParaRPr lang="en-US" sz="1600" dirty="0">
              <a:ea typeface="+mn-lt"/>
              <a:cs typeface="+mn-lt"/>
            </a:endParaRPr>
          </a:p>
          <a:p>
            <a:pPr marL="285750" indent="-285750" algn="just">
              <a:lnSpc>
                <a:spcPct val="90000"/>
              </a:lnSpc>
              <a:spcBef>
                <a:spcPts val="1000"/>
              </a:spcBef>
              <a:buFont typeface="Wingdings,Sans-Serif"/>
              <a:buChar char="§"/>
            </a:pPr>
            <a:r>
              <a:rPr lang="en-US" sz="1600" dirty="0">
                <a:latin typeface="Times New Roman"/>
                <a:cs typeface="Times New Roman"/>
              </a:rPr>
              <a:t>Most of the customers agreed that return and replacement policy of the e-tailer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endParaRPr lang="en-US" sz="1600" dirty="0">
              <a:ea typeface="+mn-lt"/>
              <a:cs typeface="+mn-lt"/>
            </a:endParaRPr>
          </a:p>
          <a:p>
            <a:pPr marL="285750" indent="-285750" algn="just">
              <a:lnSpc>
                <a:spcPct val="90000"/>
              </a:lnSpc>
              <a:spcBef>
                <a:spcPts val="1000"/>
              </a:spcBef>
              <a:buFont typeface="Wingdings,Sans-Serif"/>
              <a:buChar char="§"/>
            </a:pPr>
            <a:endParaRPr lang="en-US" sz="1600" dirty="0">
              <a:latin typeface="Times New Roman"/>
              <a:ea typeface="+mn-lt"/>
              <a:cs typeface="Times New Roman"/>
            </a:endParaRPr>
          </a:p>
          <a:p>
            <a:pPr marL="285750" indent="-285750" algn="just">
              <a:lnSpc>
                <a:spcPct val="90000"/>
              </a:lnSpc>
              <a:spcBef>
                <a:spcPts val="1000"/>
              </a:spcBef>
              <a:buFont typeface="Wingdings,Sans-Serif"/>
              <a:buChar char="§"/>
            </a:pPr>
            <a:endParaRPr lang="en-US" sz="1600" dirty="0">
              <a:latin typeface="Times New Roman"/>
              <a:cs typeface="Times New Roman"/>
            </a:endParaRPr>
          </a:p>
        </p:txBody>
      </p:sp>
    </p:spTree>
    <p:extLst>
      <p:ext uri="{BB962C8B-B14F-4D97-AF65-F5344CB8AC3E}">
        <p14:creationId xmlns:p14="http://schemas.microsoft.com/office/powerpoint/2010/main" val="273469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24</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2" name="Picture 4">
            <a:extLst>
              <a:ext uri="{FF2B5EF4-FFF2-40B4-BE49-F238E27FC236}">
                <a16:creationId xmlns:a16="http://schemas.microsoft.com/office/drawing/2014/main" id="{39A0A5DF-50F9-8635-6B8D-A5B2E0E3A511}"/>
              </a:ext>
            </a:extLst>
          </p:cNvPr>
          <p:cNvPicPr>
            <a:picLocks noChangeAspect="1"/>
          </p:cNvPicPr>
          <p:nvPr/>
        </p:nvPicPr>
        <p:blipFill>
          <a:blip r:embed="rId2"/>
          <a:stretch>
            <a:fillRect/>
          </a:stretch>
        </p:blipFill>
        <p:spPr>
          <a:xfrm>
            <a:off x="215900" y="1030179"/>
            <a:ext cx="11368616" cy="4638894"/>
          </a:xfrm>
          <a:prstGeom prst="rect">
            <a:avLst/>
          </a:prstGeom>
        </p:spPr>
      </p:pic>
    </p:spTree>
    <p:extLst>
      <p:ext uri="{BB962C8B-B14F-4D97-AF65-F5344CB8AC3E}">
        <p14:creationId xmlns:p14="http://schemas.microsoft.com/office/powerpoint/2010/main" val="11617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25</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554567" y="861483"/>
            <a:ext cx="11527366" cy="60519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US" sz="1600" dirty="0">
                <a:latin typeface="Times New Roman"/>
                <a:cs typeface="Times New Roman"/>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endParaRPr lang="en-US" sz="1600" dirty="0">
              <a:ea typeface="+mn-lt"/>
              <a:cs typeface="+mn-lt"/>
            </a:endParaRPr>
          </a:p>
          <a:p>
            <a:pPr marL="285750" indent="-285750" algn="just">
              <a:lnSpc>
                <a:spcPct val="90000"/>
              </a:lnSpc>
              <a:spcBef>
                <a:spcPts val="1000"/>
              </a:spcBef>
              <a:buFont typeface="Wingdings,Sans-Serif"/>
              <a:buChar char="§"/>
            </a:pPr>
            <a:r>
              <a:rPr lang="en-US" sz="1600" dirty="0">
                <a:latin typeface="Times New Roman"/>
                <a:cs typeface="Times New Roman"/>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endParaRPr lang="en-US" sz="1600" dirty="0">
              <a:ea typeface="+mn-lt"/>
              <a:cs typeface="+mn-lt"/>
            </a:endParaRPr>
          </a:p>
          <a:p>
            <a:pPr marL="285750" indent="-285750" algn="just">
              <a:lnSpc>
                <a:spcPct val="90000"/>
              </a:lnSpc>
              <a:spcBef>
                <a:spcPts val="1000"/>
              </a:spcBef>
              <a:buFont typeface="Wingdings,Sans-Serif"/>
              <a:buChar char="§"/>
            </a:pPr>
            <a:r>
              <a:rPr lang="en-US" sz="1600" dirty="0">
                <a:latin typeface="Times New Roman"/>
                <a:cs typeface="Times New Roman"/>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endParaRPr lang="en-US" sz="1600" dirty="0">
              <a:ea typeface="+mn-lt"/>
              <a:cs typeface="+mn-lt"/>
            </a:endParaRPr>
          </a:p>
          <a:p>
            <a:pPr marL="285750" indent="-285750" algn="just">
              <a:lnSpc>
                <a:spcPct val="90000"/>
              </a:lnSpc>
              <a:spcBef>
                <a:spcPts val="1000"/>
              </a:spcBef>
              <a:buFont typeface="Wingdings,Sans-Serif"/>
              <a:buChar char="§"/>
            </a:pPr>
            <a:r>
              <a:rPr lang="en-US" sz="1600" dirty="0">
                <a:latin typeface="Times New Roman"/>
                <a:cs typeface="Times New Roman"/>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endParaRPr lang="en-US" sz="1600" dirty="0">
              <a:ea typeface="+mn-lt"/>
              <a:cs typeface="+mn-lt"/>
            </a:endParaRPr>
          </a:p>
          <a:p>
            <a:pPr marL="285750" indent="-285750" algn="just">
              <a:lnSpc>
                <a:spcPct val="90000"/>
              </a:lnSpc>
              <a:spcBef>
                <a:spcPts val="1000"/>
              </a:spcBef>
              <a:buFont typeface="Wingdings,Sans-Serif"/>
              <a:buChar char="§"/>
            </a:pPr>
            <a:endParaRPr lang="en-US" sz="1600" dirty="0">
              <a:latin typeface="Times New Roman"/>
              <a:ea typeface="+mn-lt"/>
              <a:cs typeface="Times New Roman"/>
            </a:endParaRPr>
          </a:p>
          <a:p>
            <a:pPr marL="285750" indent="-285750" algn="just">
              <a:lnSpc>
                <a:spcPct val="90000"/>
              </a:lnSpc>
              <a:spcBef>
                <a:spcPts val="1000"/>
              </a:spcBef>
              <a:buFont typeface="Wingdings,Sans-Serif"/>
              <a:buChar char="§"/>
            </a:pPr>
            <a:endParaRPr lang="en-US" sz="1600" dirty="0">
              <a:latin typeface="Times New Roman"/>
              <a:cs typeface="Times New Roman"/>
            </a:endParaRPr>
          </a:p>
        </p:txBody>
      </p:sp>
    </p:spTree>
    <p:extLst>
      <p:ext uri="{BB962C8B-B14F-4D97-AF65-F5344CB8AC3E}">
        <p14:creationId xmlns:p14="http://schemas.microsoft.com/office/powerpoint/2010/main" val="1192940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26</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3" name="Picture 4" descr="Chart, bar chart&#10;&#10;Description automatically generated">
            <a:extLst>
              <a:ext uri="{FF2B5EF4-FFF2-40B4-BE49-F238E27FC236}">
                <a16:creationId xmlns:a16="http://schemas.microsoft.com/office/drawing/2014/main" id="{64BC69E1-CA45-F34F-19DC-D73EEBEED08E}"/>
              </a:ext>
            </a:extLst>
          </p:cNvPr>
          <p:cNvPicPr>
            <a:picLocks noChangeAspect="1"/>
          </p:cNvPicPr>
          <p:nvPr/>
        </p:nvPicPr>
        <p:blipFill>
          <a:blip r:embed="rId2"/>
          <a:stretch>
            <a:fillRect/>
          </a:stretch>
        </p:blipFill>
        <p:spPr>
          <a:xfrm>
            <a:off x="395818" y="1584944"/>
            <a:ext cx="11188699" cy="3603447"/>
          </a:xfrm>
          <a:prstGeom prst="rect">
            <a:avLst/>
          </a:prstGeom>
        </p:spPr>
      </p:pic>
    </p:spTree>
    <p:extLst>
      <p:ext uri="{BB962C8B-B14F-4D97-AF65-F5344CB8AC3E}">
        <p14:creationId xmlns:p14="http://schemas.microsoft.com/office/powerpoint/2010/main" val="3128256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27</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448734" y="1507066"/>
            <a:ext cx="11527366" cy="35137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US" sz="2000" dirty="0">
                <a:latin typeface="Times New Roman"/>
                <a:cs typeface="Times New Roman"/>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re-tailer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endParaRPr lang="en-US" sz="2000">
              <a:ea typeface="+mn-lt"/>
              <a:cs typeface="+mn-lt"/>
            </a:endParaRPr>
          </a:p>
          <a:p>
            <a:pPr marL="285750" indent="-285750" algn="just">
              <a:lnSpc>
                <a:spcPct val="90000"/>
              </a:lnSpc>
              <a:spcBef>
                <a:spcPts val="1000"/>
              </a:spcBef>
              <a:buFont typeface="Wingdings,Sans-Serif"/>
              <a:buChar char="§"/>
            </a:pPr>
            <a:r>
              <a:rPr lang="en-US" sz="2000" dirty="0">
                <a:latin typeface="Times New Roman"/>
                <a:cs typeface="Times New Roman"/>
              </a:rPr>
              <a:t>Shopping online won't affect anyone's status and the customers agreed that shopping on preferred e-tailer enhances their social status.</a:t>
            </a:r>
            <a:endParaRPr lang="en-US" sz="2000" dirty="0">
              <a:ea typeface="+mn-lt"/>
              <a:cs typeface="+mn-lt"/>
            </a:endParaRPr>
          </a:p>
          <a:p>
            <a:pPr marL="285750" indent="-285750" algn="just">
              <a:lnSpc>
                <a:spcPct val="90000"/>
              </a:lnSpc>
              <a:spcBef>
                <a:spcPts val="1000"/>
              </a:spcBef>
              <a:buFont typeface="Wingdings,Sans-Serif"/>
              <a:buChar char="§"/>
            </a:pPr>
            <a:endParaRPr lang="en-US" dirty="0">
              <a:latin typeface="Times New Roman"/>
              <a:ea typeface="+mn-lt"/>
              <a:cs typeface="Times New Roman"/>
            </a:endParaRPr>
          </a:p>
          <a:p>
            <a:pPr marL="285750" indent="-285750" algn="just">
              <a:lnSpc>
                <a:spcPct val="90000"/>
              </a:lnSpc>
              <a:spcBef>
                <a:spcPts val="1000"/>
              </a:spcBef>
              <a:buFont typeface="Wingdings,Sans-Serif"/>
              <a:buChar char="§"/>
            </a:pPr>
            <a:endParaRPr lang="en-US" sz="1600" dirty="0">
              <a:latin typeface="Times New Roman"/>
              <a:ea typeface="+mn-lt"/>
              <a:cs typeface="Times New Roman"/>
            </a:endParaRPr>
          </a:p>
          <a:p>
            <a:pPr marL="285750" indent="-285750" algn="just">
              <a:lnSpc>
                <a:spcPct val="90000"/>
              </a:lnSpc>
              <a:spcBef>
                <a:spcPts val="1000"/>
              </a:spcBef>
              <a:buFont typeface="Wingdings,Sans-Serif"/>
              <a:buChar char="§"/>
            </a:pPr>
            <a:endParaRPr lang="en-US" sz="1600" dirty="0">
              <a:latin typeface="Times New Roman"/>
              <a:cs typeface="Times New Roman"/>
            </a:endParaRPr>
          </a:p>
        </p:txBody>
      </p:sp>
    </p:spTree>
    <p:extLst>
      <p:ext uri="{BB962C8B-B14F-4D97-AF65-F5344CB8AC3E}">
        <p14:creationId xmlns:p14="http://schemas.microsoft.com/office/powerpoint/2010/main" val="2948094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28</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2" name="Picture 4" descr="Chart, box and whisker chart&#10;&#10;Description automatically generated">
            <a:extLst>
              <a:ext uri="{FF2B5EF4-FFF2-40B4-BE49-F238E27FC236}">
                <a16:creationId xmlns:a16="http://schemas.microsoft.com/office/drawing/2014/main" id="{531761C5-C1AA-0F2D-FC7D-F5AAE7D1042C}"/>
              </a:ext>
            </a:extLst>
          </p:cNvPr>
          <p:cNvPicPr>
            <a:picLocks noChangeAspect="1"/>
          </p:cNvPicPr>
          <p:nvPr/>
        </p:nvPicPr>
        <p:blipFill>
          <a:blip r:embed="rId2"/>
          <a:stretch>
            <a:fillRect/>
          </a:stretch>
        </p:blipFill>
        <p:spPr>
          <a:xfrm>
            <a:off x="258234" y="1009953"/>
            <a:ext cx="11400366" cy="4658178"/>
          </a:xfrm>
          <a:prstGeom prst="rect">
            <a:avLst/>
          </a:prstGeom>
        </p:spPr>
      </p:pic>
    </p:spTree>
    <p:extLst>
      <p:ext uri="{BB962C8B-B14F-4D97-AF65-F5344CB8AC3E}">
        <p14:creationId xmlns:p14="http://schemas.microsoft.com/office/powerpoint/2010/main" val="3244046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29</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448734" y="1507066"/>
            <a:ext cx="11527366" cy="36522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US" sz="2000" dirty="0">
                <a:latin typeface="Times New Roman"/>
                <a:cs typeface="Times New Roman"/>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endParaRPr lang="en-US" sz="2000" dirty="0">
              <a:ea typeface="+mn-lt"/>
              <a:cs typeface="+mn-lt"/>
            </a:endParaRPr>
          </a:p>
          <a:p>
            <a:pPr marL="285750" indent="-285750" algn="just">
              <a:lnSpc>
                <a:spcPct val="90000"/>
              </a:lnSpc>
              <a:spcBef>
                <a:spcPts val="1000"/>
              </a:spcBef>
              <a:buFont typeface="Wingdings,Sans-Serif"/>
              <a:buChar char="§"/>
            </a:pPr>
            <a:r>
              <a:rPr lang="en-US" sz="2000" dirty="0">
                <a:latin typeface="Times New Roman"/>
                <a:cs typeface="Times New Roman"/>
              </a:rPr>
              <a:t>Amazon and Flipkart have high visual appealing web-page layout compared to others that means these websites provides some colorful graphics on the homepage. The more people find the website attractive, there are higher chances that they will stay a little longer in that website, also these websites provide wild variety of products in an attractive manner which makes the customers to buy the product.</a:t>
            </a:r>
            <a:endParaRPr lang="en-US" sz="2000" dirty="0">
              <a:ea typeface="+mn-lt"/>
              <a:cs typeface="+mn-lt"/>
            </a:endParaRPr>
          </a:p>
          <a:p>
            <a:pPr marL="285750" indent="-285750">
              <a:lnSpc>
                <a:spcPct val="90000"/>
              </a:lnSpc>
              <a:spcBef>
                <a:spcPts val="1000"/>
              </a:spcBef>
              <a:buFont typeface="Wingdings,Sans-Serif"/>
              <a:buChar char="§"/>
            </a:pPr>
            <a:endParaRPr lang="en-US" sz="2000" dirty="0">
              <a:ea typeface="+mn-lt"/>
              <a:cs typeface="+mn-lt"/>
            </a:endParaRPr>
          </a:p>
          <a:p>
            <a:pPr marL="285750" indent="-285750">
              <a:lnSpc>
                <a:spcPct val="90000"/>
              </a:lnSpc>
              <a:spcBef>
                <a:spcPts val="1000"/>
              </a:spcBef>
              <a:buFont typeface="Wingdings,Sans-Serif"/>
              <a:buChar char="§"/>
            </a:pPr>
            <a:endParaRPr lang="en-IN"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p:txBody>
      </p:sp>
    </p:spTree>
    <p:extLst>
      <p:ext uri="{BB962C8B-B14F-4D97-AF65-F5344CB8AC3E}">
        <p14:creationId xmlns:p14="http://schemas.microsoft.com/office/powerpoint/2010/main" val="1963970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INTRODUCTION</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3</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512064" y="1655063"/>
            <a:ext cx="11406886" cy="4441445"/>
          </a:xfrm>
        </p:spPr>
        <p:txBody>
          <a:bodyPr vert="horz" lIns="0" tIns="0" rIns="0" bIns="0" rtlCol="0" anchor="t">
            <a:noAutofit/>
          </a:bodyPr>
          <a:lstStyle/>
          <a:p>
            <a:pPr marL="285750" indent="-285750" algn="just">
              <a:lnSpc>
                <a:spcPct val="107000"/>
              </a:lnSpc>
              <a:spcAft>
                <a:spcPts val="800"/>
              </a:spcAft>
              <a:buFont typeface="Wingdings,Sans-Serif" panose="020B0604020202020204" pitchFamily="34" charset="0"/>
              <a:buChar char="§"/>
            </a:pPr>
            <a:r>
              <a:rPr lang="en-IN" dirty="0">
                <a:solidFill>
                  <a:schemeClr val="tx1">
                    <a:lumMod val="95000"/>
                    <a:lumOff val="5000"/>
                  </a:schemeClr>
                </a:solidFill>
                <a:latin typeface="Times New Roman"/>
                <a:cs typeface="Times New Roman"/>
              </a:rPr>
              <a:t>With the rapid global growth in electronic commerce (e-commerce), businesses are attempting to gain a competitive advantage by using e-commerce to interact with consumers.</a:t>
            </a:r>
            <a:endParaRPr lang="en-IN" dirty="0">
              <a:solidFill>
                <a:schemeClr val="tx1">
                  <a:lumMod val="95000"/>
                  <a:lumOff val="5000"/>
                </a:schemeClr>
              </a:solidFill>
              <a:ea typeface="+mn-lt"/>
              <a:cs typeface="+mn-lt"/>
            </a:endParaRPr>
          </a:p>
          <a:p>
            <a:pPr marL="285750" indent="-285750" algn="just">
              <a:buFont typeface="Wingdings,Sans-Serif" panose="020B0604020202020204" pitchFamily="34" charset="0"/>
              <a:buChar char="§"/>
            </a:pPr>
            <a:r>
              <a:rPr lang="en-IN" dirty="0">
                <a:solidFill>
                  <a:schemeClr val="tx1">
                    <a:lumMod val="95000"/>
                    <a:lumOff val="5000"/>
                  </a:schemeClr>
                </a:solidFill>
                <a:latin typeface="Times New Roman"/>
                <a:cs typeface="Times New Roman"/>
              </a:rPr>
              <a:t>Today, online shopping is a fastest-growing area. Growing number of consumers, shop online to purchase goods and services, gather product information or even browse for enjoyment. Online shopping environments is therefore playing an increasing role in the overall relationship between marketers and their consumers. </a:t>
            </a:r>
            <a:endParaRPr lang="en-US" dirty="0">
              <a:solidFill>
                <a:schemeClr val="tx1">
                  <a:lumMod val="95000"/>
                  <a:lumOff val="5000"/>
                </a:schemeClr>
              </a:solidFill>
              <a:ea typeface="+mn-lt"/>
              <a:cs typeface="+mn-lt"/>
            </a:endParaRPr>
          </a:p>
          <a:p>
            <a:pPr marL="285750" indent="-285750" algn="just">
              <a:buFont typeface="Wingdings,Sans-Serif" panose="020B0604020202020204" pitchFamily="34" charset="0"/>
              <a:buChar char="§"/>
            </a:pPr>
            <a:r>
              <a:rPr lang="en-IN" dirty="0">
                <a:solidFill>
                  <a:schemeClr val="tx1">
                    <a:lumMod val="95000"/>
                    <a:lumOff val="5000"/>
                  </a:schemeClr>
                </a:solidFill>
                <a:latin typeface="Times New Roman"/>
                <a:cs typeface="Times New Roman"/>
              </a:rPr>
              <a:t>In this presentation we will be looking at the analysis made on the customer retention rate for Indian e-commerce companies.</a:t>
            </a:r>
            <a:endParaRPr lang="en-US" dirty="0">
              <a:solidFill>
                <a:schemeClr val="tx1">
                  <a:lumMod val="95000"/>
                  <a:lumOff val="5000"/>
                </a:schemeClr>
              </a:solidFill>
              <a:ea typeface="+mn-lt"/>
              <a:cs typeface="+mn-lt"/>
            </a:endParaRPr>
          </a:p>
          <a:p>
            <a:pPr marL="285750" indent="-285750" algn="just">
              <a:buFont typeface="Wingdings,Sans-Serif" panose="020B0604020202020204" pitchFamily="34" charset="0"/>
              <a:buChar char="§"/>
            </a:pPr>
            <a:r>
              <a:rPr lang="en-IN" dirty="0">
                <a:solidFill>
                  <a:schemeClr val="tx1">
                    <a:lumMod val="95000"/>
                    <a:lumOff val="5000"/>
                  </a:schemeClr>
                </a:solidFill>
                <a:latin typeface="Times New Roman"/>
                <a:cs typeface="Times New Roman"/>
              </a:rPr>
              <a:t>We will be analysing the customers retention rate and e-commerce success rate with the help of a survey answered by the customers on online retail companies and the factors that influence their purchase decision.</a:t>
            </a:r>
            <a:endParaRPr lang="en-US" dirty="0">
              <a:solidFill>
                <a:schemeClr val="tx1">
                  <a:lumMod val="95000"/>
                  <a:lumOff val="5000"/>
                </a:schemeClr>
              </a:solidFill>
              <a:ea typeface="+mn-lt"/>
              <a:cs typeface="+mn-lt"/>
            </a:endParaRPr>
          </a:p>
          <a:p>
            <a:pPr marL="285750" indent="-285750" algn="just">
              <a:buFont typeface="Wingdings,Sans-Serif" panose="020B0604020202020204" pitchFamily="34" charset="0"/>
              <a:buChar char="§"/>
            </a:pPr>
            <a:r>
              <a:rPr lang="en-IN" dirty="0">
                <a:solidFill>
                  <a:schemeClr val="tx1">
                    <a:lumMod val="95000"/>
                    <a:lumOff val="5000"/>
                  </a:schemeClr>
                </a:solidFill>
                <a:latin typeface="Times New Roman"/>
                <a:cs typeface="Times New Roman"/>
              </a:rPr>
              <a:t>This analysis includes the expectations, reliability, trustworthiness etc of the customers on a good e-tailer store.</a:t>
            </a:r>
            <a:endParaRPr lang="en-US" dirty="0">
              <a:solidFill>
                <a:schemeClr val="tx1">
                  <a:lumMod val="95000"/>
                  <a:lumOff val="5000"/>
                </a:schemeClr>
              </a:solidFill>
              <a:ea typeface="+mn-lt"/>
              <a:cs typeface="+mn-lt"/>
            </a:endParaRPr>
          </a:p>
          <a:p>
            <a:pPr>
              <a:buFont typeface="Wingdings,Sans-Serif" panose="020B0604020202020204" pitchFamily="34" charset="0"/>
              <a:buChar char="§"/>
            </a:pPr>
            <a:endParaRPr lang="en-US" dirty="0">
              <a:ea typeface="+mn-lt"/>
              <a:cs typeface="+mn-lt"/>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Tree>
    <p:extLst>
      <p:ext uri="{BB962C8B-B14F-4D97-AF65-F5344CB8AC3E}">
        <p14:creationId xmlns:p14="http://schemas.microsoft.com/office/powerpoint/2010/main" val="2575421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30</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3" name="Picture 4" descr="Chart, box and whisker chart&#10;&#10;Description automatically generated">
            <a:extLst>
              <a:ext uri="{FF2B5EF4-FFF2-40B4-BE49-F238E27FC236}">
                <a16:creationId xmlns:a16="http://schemas.microsoft.com/office/drawing/2014/main" id="{F059C00B-308D-9160-26B5-F743543143C5}"/>
              </a:ext>
            </a:extLst>
          </p:cNvPr>
          <p:cNvPicPr>
            <a:picLocks noChangeAspect="1"/>
          </p:cNvPicPr>
          <p:nvPr/>
        </p:nvPicPr>
        <p:blipFill>
          <a:blip r:embed="rId2"/>
          <a:stretch>
            <a:fillRect/>
          </a:stretch>
        </p:blipFill>
        <p:spPr>
          <a:xfrm>
            <a:off x="353483" y="896151"/>
            <a:ext cx="11252200" cy="4600033"/>
          </a:xfrm>
          <a:prstGeom prst="rect">
            <a:avLst/>
          </a:prstGeom>
        </p:spPr>
      </p:pic>
    </p:spTree>
    <p:extLst>
      <p:ext uri="{BB962C8B-B14F-4D97-AF65-F5344CB8AC3E}">
        <p14:creationId xmlns:p14="http://schemas.microsoft.com/office/powerpoint/2010/main" val="110738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31</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448734" y="1507066"/>
            <a:ext cx="11527366" cy="22878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US" sz="2000" dirty="0">
                <a:latin typeface="Times New Roman"/>
                <a:cs typeface="Times New Roman"/>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endParaRPr lang="en-US" sz="2000">
              <a:ea typeface="+mn-lt"/>
              <a:cs typeface="+mn-lt"/>
            </a:endParaRPr>
          </a:p>
          <a:p>
            <a:pPr marL="285750" indent="-285750" algn="just">
              <a:lnSpc>
                <a:spcPct val="90000"/>
              </a:lnSpc>
              <a:spcBef>
                <a:spcPts val="1000"/>
              </a:spcBef>
              <a:buFont typeface="Wingdings,Sans-Serif"/>
              <a:buChar char="§"/>
            </a:pPr>
            <a:r>
              <a:rPr lang="en-US" sz="2000" dirty="0">
                <a:latin typeface="Times New Roman"/>
                <a:cs typeface="Times New Roman"/>
              </a:rPr>
              <a:t>From the plot we can visualize that the amazon and </a:t>
            </a:r>
            <a:r>
              <a:rPr lang="en-US" sz="2000" dirty="0" err="1">
                <a:latin typeface="Times New Roman"/>
                <a:cs typeface="Times New Roman"/>
              </a:rPr>
              <a:t>flipkart</a:t>
            </a:r>
            <a:r>
              <a:rPr lang="en-US" sz="2000" dirty="0">
                <a:latin typeface="Times New Roman"/>
                <a:cs typeface="Times New Roman"/>
              </a:rPr>
              <a:t> websites gives complete and relevant information and these websites have no issue with the server and most of the customer liked the web speed of both amazon and </a:t>
            </a:r>
            <a:r>
              <a:rPr lang="en-US" sz="2000" dirty="0" err="1">
                <a:latin typeface="Times New Roman"/>
                <a:cs typeface="Times New Roman"/>
              </a:rPr>
              <a:t>flipkart</a:t>
            </a:r>
            <a:r>
              <a:rPr lang="en-US" sz="2000" dirty="0">
                <a:latin typeface="Times New Roman"/>
                <a:cs typeface="Times New Roman"/>
              </a:rPr>
              <a:t>.</a:t>
            </a:r>
            <a:endParaRPr lang="en-IN" dirty="0"/>
          </a:p>
          <a:p>
            <a:pPr marL="285750" indent="-285750" algn="just">
              <a:lnSpc>
                <a:spcPct val="90000"/>
              </a:lnSpc>
              <a:spcBef>
                <a:spcPts val="1000"/>
              </a:spcBef>
              <a:buFont typeface="Wingdings,Sans-Serif"/>
              <a:buChar char="§"/>
            </a:pPr>
            <a:endParaRPr lang="en-US" sz="2000" dirty="0">
              <a:latin typeface="Times New Roman"/>
              <a:cs typeface="Times New Roman"/>
            </a:endParaRPr>
          </a:p>
        </p:txBody>
      </p:sp>
    </p:spTree>
    <p:extLst>
      <p:ext uri="{BB962C8B-B14F-4D97-AF65-F5344CB8AC3E}">
        <p14:creationId xmlns:p14="http://schemas.microsoft.com/office/powerpoint/2010/main" val="3469497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32</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2" name="Picture 4" descr="Chart&#10;&#10;Description automatically generated">
            <a:extLst>
              <a:ext uri="{FF2B5EF4-FFF2-40B4-BE49-F238E27FC236}">
                <a16:creationId xmlns:a16="http://schemas.microsoft.com/office/drawing/2014/main" id="{B4C6FA80-404E-D5EE-CA29-D4E75FC944B2}"/>
              </a:ext>
            </a:extLst>
          </p:cNvPr>
          <p:cNvPicPr>
            <a:picLocks noChangeAspect="1"/>
          </p:cNvPicPr>
          <p:nvPr/>
        </p:nvPicPr>
        <p:blipFill>
          <a:blip r:embed="rId2"/>
          <a:stretch>
            <a:fillRect/>
          </a:stretch>
        </p:blipFill>
        <p:spPr>
          <a:xfrm>
            <a:off x="840318" y="1081997"/>
            <a:ext cx="10500782" cy="4365924"/>
          </a:xfrm>
          <a:prstGeom prst="rect">
            <a:avLst/>
          </a:prstGeom>
        </p:spPr>
      </p:pic>
    </p:spTree>
    <p:extLst>
      <p:ext uri="{BB962C8B-B14F-4D97-AF65-F5344CB8AC3E}">
        <p14:creationId xmlns:p14="http://schemas.microsoft.com/office/powerpoint/2010/main" val="2752435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33</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448734" y="1507066"/>
            <a:ext cx="11527366" cy="30982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US" sz="2000" dirty="0">
                <a:latin typeface="Times New Roman"/>
                <a:cs typeface="Times New Roman"/>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etc. provided by the ecommerce websites.</a:t>
            </a:r>
            <a:endParaRPr lang="en-US" sz="2000" dirty="0">
              <a:ea typeface="+mn-lt"/>
              <a:cs typeface="+mn-lt"/>
            </a:endParaRPr>
          </a:p>
          <a:p>
            <a:pPr marL="285750" indent="-285750" algn="just">
              <a:lnSpc>
                <a:spcPct val="90000"/>
              </a:lnSpc>
              <a:spcBef>
                <a:spcPts val="1000"/>
              </a:spcBef>
              <a:buFont typeface="Wingdings,Sans-Serif"/>
              <a:buChar char="§"/>
            </a:pPr>
            <a:r>
              <a:rPr lang="en-US" sz="2000" dirty="0">
                <a:latin typeface="Times New Roman"/>
                <a:cs typeface="Times New Roman"/>
              </a:rPr>
              <a:t>From the plot we can notice amazon site is more reliable and most of the customers complete their purchase on amazon very quickly.</a:t>
            </a:r>
            <a:endParaRPr lang="en-US" sz="2000" dirty="0">
              <a:ea typeface="+mn-lt"/>
              <a:cs typeface="+mn-lt"/>
            </a:endParaRPr>
          </a:p>
          <a:p>
            <a:pPr marL="285750" indent="-285750">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p:txBody>
      </p:sp>
    </p:spTree>
    <p:extLst>
      <p:ext uri="{BB962C8B-B14F-4D97-AF65-F5344CB8AC3E}">
        <p14:creationId xmlns:p14="http://schemas.microsoft.com/office/powerpoint/2010/main" val="2060799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34</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3" name="Picture 4" descr="Chart, bar chart&#10;&#10;Description automatically generated">
            <a:extLst>
              <a:ext uri="{FF2B5EF4-FFF2-40B4-BE49-F238E27FC236}">
                <a16:creationId xmlns:a16="http://schemas.microsoft.com/office/drawing/2014/main" id="{DF1C6875-C1F7-DB07-5FE9-5AA1A54348C4}"/>
              </a:ext>
            </a:extLst>
          </p:cNvPr>
          <p:cNvPicPr>
            <a:picLocks noChangeAspect="1"/>
          </p:cNvPicPr>
          <p:nvPr/>
        </p:nvPicPr>
        <p:blipFill>
          <a:blip r:embed="rId2"/>
          <a:stretch>
            <a:fillRect/>
          </a:stretch>
        </p:blipFill>
        <p:spPr>
          <a:xfrm>
            <a:off x="734485" y="863357"/>
            <a:ext cx="10701865" cy="4210537"/>
          </a:xfrm>
          <a:prstGeom prst="rect">
            <a:avLst/>
          </a:prstGeom>
        </p:spPr>
      </p:pic>
    </p:spTree>
    <p:extLst>
      <p:ext uri="{BB962C8B-B14F-4D97-AF65-F5344CB8AC3E}">
        <p14:creationId xmlns:p14="http://schemas.microsoft.com/office/powerpoint/2010/main" val="4206759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35</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448734" y="1507066"/>
            <a:ext cx="11527366" cy="2821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US" sz="2000" dirty="0">
                <a:latin typeface="Times New Roman"/>
                <a:cs typeface="Times New Roman"/>
              </a:rPr>
              <a:t>Having different types of payment methods will helps the customers to pay the invoice easily using their choice of payment and if the websites have speedy delivery methods without delivery charge, then the customers like to buy the products in those websites.</a:t>
            </a:r>
            <a:endParaRPr lang="en-US" sz="2000">
              <a:ea typeface="+mn-lt"/>
              <a:cs typeface="+mn-lt"/>
            </a:endParaRPr>
          </a:p>
          <a:p>
            <a:pPr marL="285750" indent="-285750" algn="just">
              <a:lnSpc>
                <a:spcPct val="90000"/>
              </a:lnSpc>
              <a:spcBef>
                <a:spcPts val="1000"/>
              </a:spcBef>
              <a:buFont typeface="Wingdings,Sans-Serif"/>
              <a:buChar char="§"/>
            </a:pPr>
            <a:r>
              <a:rPr lang="en-US" sz="2000" dirty="0">
                <a:latin typeface="Times New Roman"/>
                <a:cs typeface="Times New Roman"/>
              </a:rPr>
              <a:t>Here amazon and </a:t>
            </a:r>
            <a:r>
              <a:rPr lang="en-US" sz="2000" dirty="0" err="1">
                <a:latin typeface="Times New Roman"/>
                <a:cs typeface="Times New Roman"/>
              </a:rPr>
              <a:t>flipkart</a:t>
            </a:r>
            <a:r>
              <a:rPr lang="en-US" sz="2000" dirty="0">
                <a:latin typeface="Times New Roman"/>
                <a:cs typeface="Times New Roman"/>
              </a:rPr>
              <a:t> have several payment options and amazon indeed has speedy order delivery compared to other websites.</a:t>
            </a:r>
            <a:endParaRPr lang="en-US" dirty="0"/>
          </a:p>
          <a:p>
            <a:pPr marL="285750" indent="-285750">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p:txBody>
      </p:sp>
    </p:spTree>
    <p:extLst>
      <p:ext uri="{BB962C8B-B14F-4D97-AF65-F5344CB8AC3E}">
        <p14:creationId xmlns:p14="http://schemas.microsoft.com/office/powerpoint/2010/main" val="1623598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36</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2" name="Picture 4" descr="Chart&#10;&#10;Description automatically generated">
            <a:extLst>
              <a:ext uri="{FF2B5EF4-FFF2-40B4-BE49-F238E27FC236}">
                <a16:creationId xmlns:a16="http://schemas.microsoft.com/office/drawing/2014/main" id="{9C220FB4-AC18-3054-6CCE-0F8881C4C3CE}"/>
              </a:ext>
            </a:extLst>
          </p:cNvPr>
          <p:cNvPicPr>
            <a:picLocks noChangeAspect="1"/>
          </p:cNvPicPr>
          <p:nvPr/>
        </p:nvPicPr>
        <p:blipFill>
          <a:blip r:embed="rId2"/>
          <a:stretch>
            <a:fillRect/>
          </a:stretch>
        </p:blipFill>
        <p:spPr>
          <a:xfrm>
            <a:off x="543984" y="890611"/>
            <a:ext cx="11146366" cy="4632278"/>
          </a:xfrm>
          <a:prstGeom prst="rect">
            <a:avLst/>
          </a:prstGeom>
        </p:spPr>
      </p:pic>
    </p:spTree>
    <p:extLst>
      <p:ext uri="{BB962C8B-B14F-4D97-AF65-F5344CB8AC3E}">
        <p14:creationId xmlns:p14="http://schemas.microsoft.com/office/powerpoint/2010/main" val="340295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37</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448734" y="1507066"/>
            <a:ext cx="11527366" cy="48885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US" sz="2000" dirty="0">
                <a:latin typeface="Times New Roman"/>
                <a:cs typeface="Times New Roman"/>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endParaRPr lang="en-US" sz="2000" dirty="0">
              <a:ea typeface="+mn-lt"/>
              <a:cs typeface="+mn-lt"/>
            </a:endParaRPr>
          </a:p>
          <a:p>
            <a:pPr marL="285750" indent="-285750" algn="just">
              <a:lnSpc>
                <a:spcPct val="90000"/>
              </a:lnSpc>
              <a:spcBef>
                <a:spcPts val="1000"/>
              </a:spcBef>
              <a:buFont typeface="Wingdings,Sans-Serif"/>
              <a:buChar char="§"/>
            </a:pPr>
            <a:r>
              <a:rPr lang="en-US" sz="2000" dirty="0">
                <a:latin typeface="Times New Roman"/>
                <a:cs typeface="Times New Roman"/>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p:txBody>
      </p:sp>
    </p:spTree>
    <p:extLst>
      <p:ext uri="{BB962C8B-B14F-4D97-AF65-F5344CB8AC3E}">
        <p14:creationId xmlns:p14="http://schemas.microsoft.com/office/powerpoint/2010/main" val="1172538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38</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3" name="Picture 4" descr="Chart&#10;&#10;Description automatically generated">
            <a:extLst>
              <a:ext uri="{FF2B5EF4-FFF2-40B4-BE49-F238E27FC236}">
                <a16:creationId xmlns:a16="http://schemas.microsoft.com/office/drawing/2014/main" id="{D7472411-F167-6CFC-59E4-3FF3DE446A9D}"/>
              </a:ext>
            </a:extLst>
          </p:cNvPr>
          <p:cNvPicPr>
            <a:picLocks noChangeAspect="1"/>
          </p:cNvPicPr>
          <p:nvPr/>
        </p:nvPicPr>
        <p:blipFill>
          <a:blip r:embed="rId2"/>
          <a:stretch>
            <a:fillRect/>
          </a:stretch>
        </p:blipFill>
        <p:spPr>
          <a:xfrm>
            <a:off x="914401" y="1174261"/>
            <a:ext cx="9781115" cy="4213146"/>
          </a:xfrm>
          <a:prstGeom prst="rect">
            <a:avLst/>
          </a:prstGeom>
        </p:spPr>
      </p:pic>
    </p:spTree>
    <p:extLst>
      <p:ext uri="{BB962C8B-B14F-4D97-AF65-F5344CB8AC3E}">
        <p14:creationId xmlns:p14="http://schemas.microsoft.com/office/powerpoint/2010/main" val="3934359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39</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448734" y="1507066"/>
            <a:ext cx="11527366" cy="46464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US" sz="2400" dirty="0">
                <a:latin typeface="Times New Roman"/>
                <a:ea typeface="+mn-lt"/>
                <a:cs typeface="Times New Roman"/>
              </a:rPr>
              <a:t>The customers trusts that amazon and flip kart keeps their financial information private and they never share any type of information to others.</a:t>
            </a:r>
            <a:endParaRPr lang="en-US" sz="2400" dirty="0">
              <a:ea typeface="+mn-lt"/>
              <a:cs typeface="+mn-lt"/>
            </a:endParaRPr>
          </a:p>
          <a:p>
            <a:pPr marL="285750" indent="-285750" algn="just">
              <a:lnSpc>
                <a:spcPct val="90000"/>
              </a:lnSpc>
              <a:spcBef>
                <a:spcPts val="1000"/>
              </a:spcBef>
              <a:buFont typeface="Wingdings,Sans-Serif"/>
              <a:buChar char="§"/>
            </a:pPr>
            <a:r>
              <a:rPr lang="en-US" sz="2400" dirty="0">
                <a:latin typeface="Times New Roman"/>
                <a:ea typeface="+mn-lt"/>
                <a:cs typeface="Times New Roman"/>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sz="2400" dirty="0">
              <a:ea typeface="+mn-lt"/>
              <a:cs typeface="+mn-lt"/>
            </a:endParaRPr>
          </a:p>
          <a:p>
            <a:pPr marL="285750" indent="-285750" algn="just">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ea typeface="+mn-lt"/>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p:txBody>
      </p:sp>
    </p:spTree>
    <p:extLst>
      <p:ext uri="{BB962C8B-B14F-4D97-AF65-F5344CB8AC3E}">
        <p14:creationId xmlns:p14="http://schemas.microsoft.com/office/powerpoint/2010/main" val="415623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solidFill>
                  <a:srgbClr val="404040"/>
                </a:solidFill>
                <a:latin typeface="Corbel"/>
                <a:cs typeface="Times New Roman"/>
              </a:rPr>
              <a:t>PROBLEM STATEMENT</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4</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algn="just">
              <a:buFont typeface="Wingdings,Sans-Serif" panose="020B0604020202020204" pitchFamily="34" charset="0"/>
              <a:buChar char="§"/>
            </a:pPr>
            <a:r>
              <a:rPr lang="en-IN" sz="2400" dirty="0">
                <a:solidFill>
                  <a:schemeClr val="tx1">
                    <a:lumMod val="95000"/>
                    <a:lumOff val="5000"/>
                  </a:schemeClr>
                </a:solidFill>
                <a:latin typeface="Times New Roman"/>
                <a:cs typeface="Times New Roman"/>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endParaRPr lang="en-IN" sz="2400">
              <a:solidFill>
                <a:schemeClr val="tx1">
                  <a:lumMod val="95000"/>
                  <a:lumOff val="5000"/>
                </a:schemeClr>
              </a:solidFill>
              <a:ea typeface="+mn-lt"/>
              <a:cs typeface="+mn-lt"/>
            </a:endParaRPr>
          </a:p>
          <a:p>
            <a:pPr algn="just">
              <a:buFont typeface="Wingdings,Sans-Serif" panose="020B0604020202020204" pitchFamily="34" charset="0"/>
              <a:buChar char="§"/>
            </a:pPr>
            <a:r>
              <a:rPr lang="en-IN" sz="2400" dirty="0">
                <a:solidFill>
                  <a:schemeClr val="tx1">
                    <a:lumMod val="95000"/>
                    <a:lumOff val="5000"/>
                  </a:schemeClr>
                </a:solidFill>
                <a:latin typeface="Times New Roman"/>
                <a:cs typeface="Times New Roman"/>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sz="2400">
              <a:solidFill>
                <a:schemeClr val="tx1">
                  <a:lumMod val="95000"/>
                  <a:lumOff val="5000"/>
                </a:schemeClr>
              </a:solidFill>
              <a:ea typeface="+mn-lt"/>
              <a:cs typeface="+mn-lt"/>
            </a:endParaRPr>
          </a:p>
          <a:p>
            <a:pPr>
              <a:buFont typeface="Wingdings,Sans-Serif" panose="020B0604020202020204" pitchFamily="34" charset="0"/>
              <a:buChar char="§"/>
            </a:pPr>
            <a:endParaRPr lang="en-US" dirty="0">
              <a:ea typeface="+mn-lt"/>
              <a:cs typeface="+mn-lt"/>
            </a:endParaRPr>
          </a:p>
          <a:p>
            <a:pPr marL="285750" indent="-285750" algn="just">
              <a:lnSpc>
                <a:spcPct val="107000"/>
              </a:lnSpc>
              <a:spcAft>
                <a:spcPts val="800"/>
              </a:spcAft>
              <a:buFont typeface="Wingdings,Sans-Serif" panose="020B0604020202020204" pitchFamily="34" charset="0"/>
              <a:buChar char="§"/>
            </a:pPr>
            <a:endParaRPr lang="en-IN" dirty="0">
              <a:solidFill>
                <a:schemeClr val="tx1">
                  <a:lumMod val="95000"/>
                  <a:lumOff val="5000"/>
                </a:schemeClr>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Tree>
    <p:extLst>
      <p:ext uri="{BB962C8B-B14F-4D97-AF65-F5344CB8AC3E}">
        <p14:creationId xmlns:p14="http://schemas.microsoft.com/office/powerpoint/2010/main" val="2048369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40</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2" name="Picture 4" descr="Chart, bar chart&#10;&#10;Description automatically generated">
            <a:extLst>
              <a:ext uri="{FF2B5EF4-FFF2-40B4-BE49-F238E27FC236}">
                <a16:creationId xmlns:a16="http://schemas.microsoft.com/office/drawing/2014/main" id="{3D550489-C2FA-EAA9-F858-1D9EB98E75AE}"/>
              </a:ext>
            </a:extLst>
          </p:cNvPr>
          <p:cNvPicPr>
            <a:picLocks noChangeAspect="1"/>
          </p:cNvPicPr>
          <p:nvPr/>
        </p:nvPicPr>
        <p:blipFill>
          <a:blip r:embed="rId2"/>
          <a:stretch>
            <a:fillRect/>
          </a:stretch>
        </p:blipFill>
        <p:spPr>
          <a:xfrm>
            <a:off x="935567" y="1247107"/>
            <a:ext cx="10119782" cy="4056869"/>
          </a:xfrm>
          <a:prstGeom prst="rect">
            <a:avLst/>
          </a:prstGeom>
        </p:spPr>
      </p:pic>
    </p:spTree>
    <p:extLst>
      <p:ext uri="{BB962C8B-B14F-4D97-AF65-F5344CB8AC3E}">
        <p14:creationId xmlns:p14="http://schemas.microsoft.com/office/powerpoint/2010/main" val="1074710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41</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448734" y="1507066"/>
            <a:ext cx="11527366" cy="46464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US" sz="2400" dirty="0">
                <a:latin typeface="Times New Roman"/>
                <a:ea typeface="+mn-lt"/>
                <a:cs typeface="Times New Roman"/>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endParaRPr lang="en-US" sz="2400" dirty="0">
              <a:ea typeface="+mn-lt"/>
              <a:cs typeface="+mn-lt"/>
            </a:endParaRPr>
          </a:p>
          <a:p>
            <a:pPr marL="285750" indent="-285750" algn="just">
              <a:lnSpc>
                <a:spcPct val="90000"/>
              </a:lnSpc>
              <a:spcBef>
                <a:spcPts val="1000"/>
              </a:spcBef>
              <a:buFont typeface="Wingdings,Sans-Serif"/>
              <a:buChar char="§"/>
            </a:pPr>
            <a:r>
              <a:rPr lang="en-US" sz="2400" dirty="0">
                <a:latin typeface="Times New Roman"/>
                <a:ea typeface="+mn-lt"/>
                <a:cs typeface="Times New Roman"/>
              </a:rPr>
              <a:t>When there is promotion or sales period, amazon and Myntra takes longer time to display the graphics and photos.</a:t>
            </a:r>
            <a:endParaRPr lang="en-US" dirty="0"/>
          </a:p>
          <a:p>
            <a:pPr marL="285750" indent="-285750" algn="just">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ea typeface="+mn-lt"/>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p:txBody>
      </p:sp>
    </p:spTree>
    <p:extLst>
      <p:ext uri="{BB962C8B-B14F-4D97-AF65-F5344CB8AC3E}">
        <p14:creationId xmlns:p14="http://schemas.microsoft.com/office/powerpoint/2010/main" val="2278839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42</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3" name="Picture 4" descr="Chart&#10;&#10;Description automatically generated">
            <a:extLst>
              <a:ext uri="{FF2B5EF4-FFF2-40B4-BE49-F238E27FC236}">
                <a16:creationId xmlns:a16="http://schemas.microsoft.com/office/drawing/2014/main" id="{F351099C-D32F-8F2E-5FEA-7627AC2BE357}"/>
              </a:ext>
            </a:extLst>
          </p:cNvPr>
          <p:cNvPicPr>
            <a:picLocks noChangeAspect="1"/>
          </p:cNvPicPr>
          <p:nvPr/>
        </p:nvPicPr>
        <p:blipFill>
          <a:blip r:embed="rId2"/>
          <a:stretch>
            <a:fillRect/>
          </a:stretch>
        </p:blipFill>
        <p:spPr>
          <a:xfrm>
            <a:off x="723900" y="1010008"/>
            <a:ext cx="10723033" cy="4277067"/>
          </a:xfrm>
          <a:prstGeom prst="rect">
            <a:avLst/>
          </a:prstGeom>
        </p:spPr>
      </p:pic>
    </p:spTree>
    <p:extLst>
      <p:ext uri="{BB962C8B-B14F-4D97-AF65-F5344CB8AC3E}">
        <p14:creationId xmlns:p14="http://schemas.microsoft.com/office/powerpoint/2010/main" val="3357851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43</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448734" y="1507066"/>
            <a:ext cx="11527366" cy="52352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US" sz="2400" dirty="0">
                <a:latin typeface="Times New Roman"/>
                <a:cs typeface="Times New Roman"/>
              </a:rPr>
              <a:t>When there is promotion and sales, Myntra takes time to load the page and it has late declaration of price in these days.</a:t>
            </a:r>
            <a:endParaRPr lang="en-US" sz="2400" dirty="0">
              <a:ea typeface="+mn-lt"/>
              <a:cs typeface="+mn-lt"/>
            </a:endParaRPr>
          </a:p>
          <a:p>
            <a:pPr marL="285750" indent="-285750" algn="just">
              <a:lnSpc>
                <a:spcPct val="90000"/>
              </a:lnSpc>
              <a:spcBef>
                <a:spcPts val="1000"/>
              </a:spcBef>
              <a:buFont typeface="Wingdings,Sans-Serif"/>
              <a:buChar char="§"/>
            </a:pPr>
            <a:r>
              <a:rPr lang="en-US" sz="2400" dirty="0">
                <a:latin typeface="Times New Roman"/>
                <a:cs typeface="Times New Roman"/>
              </a:rPr>
              <a:t>Myntra declare the late price in order to clear the sales and they fix the price by comparing with other websites and they end up sales by providing benefits to the customers. In this time most of the customers tries to shop in this website so it takes long loading time.</a:t>
            </a:r>
            <a:endParaRPr lang="en-US" sz="2400" dirty="0">
              <a:ea typeface="+mn-lt"/>
              <a:cs typeface="+mn-lt"/>
            </a:endParaRPr>
          </a:p>
          <a:p>
            <a:pPr marL="285750" indent="-285750" algn="just">
              <a:lnSpc>
                <a:spcPct val="90000"/>
              </a:lnSpc>
              <a:spcBef>
                <a:spcPts val="1000"/>
              </a:spcBef>
              <a:buFont typeface="Wingdings,Sans-Serif"/>
              <a:buChar char="§"/>
            </a:pPr>
            <a:endParaRPr lang="en-US" sz="2400" dirty="0">
              <a:ea typeface="+mn-lt"/>
              <a:cs typeface="+mn-lt"/>
            </a:endParaRPr>
          </a:p>
          <a:p>
            <a:pPr marL="285750" indent="-285750" algn="just">
              <a:lnSpc>
                <a:spcPct val="90000"/>
              </a:lnSpc>
              <a:spcBef>
                <a:spcPts val="1000"/>
              </a:spcBef>
              <a:buFont typeface="Wingdings,Sans-Serif"/>
              <a:buChar char="§"/>
            </a:pPr>
            <a:endParaRPr lang="en-US" sz="2400" dirty="0">
              <a:latin typeface="Times New Roman"/>
              <a:cs typeface="Times New Roman"/>
            </a:endParaRPr>
          </a:p>
          <a:p>
            <a:pPr marL="285750" indent="-285750" algn="just">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ea typeface="+mn-lt"/>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p:txBody>
      </p:sp>
    </p:spTree>
    <p:extLst>
      <p:ext uri="{BB962C8B-B14F-4D97-AF65-F5344CB8AC3E}">
        <p14:creationId xmlns:p14="http://schemas.microsoft.com/office/powerpoint/2010/main" val="2589499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44</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2" name="Picture 4" descr="Chart, bar chart&#10;&#10;Description automatically generated">
            <a:extLst>
              <a:ext uri="{FF2B5EF4-FFF2-40B4-BE49-F238E27FC236}">
                <a16:creationId xmlns:a16="http://schemas.microsoft.com/office/drawing/2014/main" id="{D3FE361D-E40D-2697-679D-00C04CA80168}"/>
              </a:ext>
            </a:extLst>
          </p:cNvPr>
          <p:cNvPicPr>
            <a:picLocks noChangeAspect="1"/>
          </p:cNvPicPr>
          <p:nvPr/>
        </p:nvPicPr>
        <p:blipFill>
          <a:blip r:embed="rId2"/>
          <a:stretch>
            <a:fillRect/>
          </a:stretch>
        </p:blipFill>
        <p:spPr>
          <a:xfrm>
            <a:off x="639233" y="1347127"/>
            <a:ext cx="10606616" cy="3994413"/>
          </a:xfrm>
          <a:prstGeom prst="rect">
            <a:avLst/>
          </a:prstGeom>
        </p:spPr>
      </p:pic>
    </p:spTree>
    <p:extLst>
      <p:ext uri="{BB962C8B-B14F-4D97-AF65-F5344CB8AC3E}">
        <p14:creationId xmlns:p14="http://schemas.microsoft.com/office/powerpoint/2010/main" val="1220591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45</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448734" y="1507066"/>
            <a:ext cx="11527366" cy="35209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US" sz="2400" dirty="0">
                <a:latin typeface="Times New Roman"/>
                <a:cs typeface="Times New Roman"/>
              </a:rPr>
              <a:t>Snapdeal has limited mode of payment on most of the products followed by Amazon. And Paytm takes more time to deliver the product. So this website may not satisfy the customers due to late delivery</a:t>
            </a:r>
          </a:p>
          <a:p>
            <a:pPr marL="285750" indent="-285750" algn="just">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ea typeface="+mn-lt"/>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p:txBody>
      </p:sp>
    </p:spTree>
    <p:extLst>
      <p:ext uri="{BB962C8B-B14F-4D97-AF65-F5344CB8AC3E}">
        <p14:creationId xmlns:p14="http://schemas.microsoft.com/office/powerpoint/2010/main" val="2120486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46</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65F497E-D145-E919-AAE5-02952EC0A99E}"/>
              </a:ext>
            </a:extLst>
          </p:cNvPr>
          <p:cNvSpPr txBox="1"/>
          <p:nvPr/>
        </p:nvSpPr>
        <p:spPr>
          <a:xfrm>
            <a:off x="395817" y="1623484"/>
            <a:ext cx="10786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endParaRPr lang="en-US" sz="2400" dirty="0">
              <a:latin typeface="Times New Roman"/>
              <a:cs typeface="Arial"/>
            </a:endParaRPr>
          </a:p>
          <a:p>
            <a:pPr algn="just">
              <a:buChar char="•"/>
            </a:pPr>
            <a:endParaRPr lang="en-US" dirty="0">
              <a:latin typeface="Times New Roman"/>
              <a:cs typeface="Arial"/>
            </a:endParaRPr>
          </a:p>
        </p:txBody>
      </p:sp>
      <p:pic>
        <p:nvPicPr>
          <p:cNvPr id="3" name="Picture 4" descr="Chart&#10;&#10;Description automatically generated">
            <a:extLst>
              <a:ext uri="{FF2B5EF4-FFF2-40B4-BE49-F238E27FC236}">
                <a16:creationId xmlns:a16="http://schemas.microsoft.com/office/drawing/2014/main" id="{8814EAAD-F273-3ED9-2076-B0E806BB028F}"/>
              </a:ext>
            </a:extLst>
          </p:cNvPr>
          <p:cNvPicPr>
            <a:picLocks noChangeAspect="1"/>
          </p:cNvPicPr>
          <p:nvPr/>
        </p:nvPicPr>
        <p:blipFill>
          <a:blip r:embed="rId2"/>
          <a:stretch>
            <a:fillRect/>
          </a:stretch>
        </p:blipFill>
        <p:spPr>
          <a:xfrm>
            <a:off x="861484" y="1249496"/>
            <a:ext cx="10934698" cy="4126176"/>
          </a:xfrm>
          <a:prstGeom prst="rect">
            <a:avLst/>
          </a:prstGeom>
        </p:spPr>
      </p:pic>
    </p:spTree>
    <p:extLst>
      <p:ext uri="{BB962C8B-B14F-4D97-AF65-F5344CB8AC3E}">
        <p14:creationId xmlns:p14="http://schemas.microsoft.com/office/powerpoint/2010/main" val="4022765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OBSERVATIONS: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47</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448734" y="1507066"/>
            <a:ext cx="11527366" cy="49787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US" sz="2400" dirty="0">
                <a:latin typeface="Times New Roman"/>
                <a:cs typeface="Times New Roman"/>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endParaRPr lang="en-US" sz="2400" dirty="0">
              <a:ea typeface="+mn-lt"/>
              <a:cs typeface="+mn-lt"/>
            </a:endParaRPr>
          </a:p>
          <a:p>
            <a:pPr marL="285750" indent="-285750" algn="just">
              <a:lnSpc>
                <a:spcPct val="90000"/>
              </a:lnSpc>
              <a:spcBef>
                <a:spcPts val="1000"/>
              </a:spcBef>
              <a:buFont typeface="Wingdings,Sans-Serif"/>
              <a:buChar char="§"/>
            </a:pPr>
            <a:r>
              <a:rPr lang="en-US" sz="2400" dirty="0">
                <a:latin typeface="Times New Roman"/>
                <a:cs typeface="Times New Roman"/>
              </a:rPr>
              <a:t>Amazon is the website which is more efficient as before and I suggest Amazon.com and Flipkart as a best Indian online retailer store for purchasing all types of products, as they provide enormous amounts of benefits.</a:t>
            </a:r>
            <a:endParaRPr lang="en-US" dirty="0"/>
          </a:p>
          <a:p>
            <a:pPr marL="285750" indent="-285750" algn="just">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ea typeface="+mn-lt"/>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p:txBody>
      </p:sp>
    </p:spTree>
    <p:extLst>
      <p:ext uri="{BB962C8B-B14F-4D97-AF65-F5344CB8AC3E}">
        <p14:creationId xmlns:p14="http://schemas.microsoft.com/office/powerpoint/2010/main" val="1527129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48</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448734" y="1507066"/>
            <a:ext cx="11527366" cy="72296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r>
              <a:rPr lang="en-IN" sz="2400" dirty="0">
                <a:latin typeface="Times New Roman"/>
                <a:cs typeface="Times New Roman"/>
              </a:rPr>
              <a:t>Online sellers can be more concerned about delivery times, delivery charge and product return policies. They can make it easier, quicker and reliable, so that consumers can enjoy the online shopping experience and they likes to shop in the particular websites regularly.</a:t>
            </a:r>
            <a:endParaRPr lang="en-US" sz="2400" dirty="0">
              <a:ea typeface="+mn-lt"/>
              <a:cs typeface="+mn-lt"/>
            </a:endParaRPr>
          </a:p>
          <a:p>
            <a:pPr marL="285750" indent="-285750" algn="just">
              <a:lnSpc>
                <a:spcPct val="90000"/>
              </a:lnSpc>
              <a:spcBef>
                <a:spcPts val="1000"/>
              </a:spcBef>
              <a:buFont typeface="Wingdings,Sans-Serif"/>
              <a:buChar char="§"/>
            </a:pPr>
            <a:r>
              <a:rPr lang="en-IN" sz="2400" dirty="0">
                <a:latin typeface="Times New Roman"/>
                <a:cs typeface="Times New Roman"/>
              </a:rPr>
              <a:t>The respondents thought that products' mixing up and find different product at delivery time which is the main inhibition of online shopping, so that the sellers must be very cautious when it comes to delivery.</a:t>
            </a:r>
            <a:endParaRPr lang="en-US" sz="2400" dirty="0">
              <a:ea typeface="+mn-lt"/>
              <a:cs typeface="+mn-lt"/>
            </a:endParaRPr>
          </a:p>
          <a:p>
            <a:pPr marL="285750" indent="-285750" algn="just">
              <a:lnSpc>
                <a:spcPct val="90000"/>
              </a:lnSpc>
              <a:spcBef>
                <a:spcPts val="1000"/>
              </a:spcBef>
              <a:buFont typeface="Wingdings,Sans-Serif"/>
              <a:buChar char="§"/>
            </a:pPr>
            <a:r>
              <a:rPr lang="en-IN" sz="2400" dirty="0">
                <a:latin typeface="Times New Roman"/>
                <a:cs typeface="Times New Roman"/>
              </a:rPr>
              <a:t>Getting feedbacks from the customers is also </a:t>
            </a:r>
            <a:r>
              <a:rPr lang="en-IN" sz="2400" dirty="0" err="1">
                <a:latin typeface="Times New Roman"/>
                <a:cs typeface="Times New Roman"/>
              </a:rPr>
              <a:t>on</a:t>
            </a:r>
            <a:r>
              <a:rPr lang="en-IN" sz="2400" dirty="0">
                <a:latin typeface="Times New Roman"/>
                <a:cs typeface="Times New Roman"/>
              </a:rPr>
              <a:t> of the important thing to improve the sales of the company. The re-tailer wants to keep the customer happy in order to build the successful business, but they easily fall into a trap of assuming that the customers will give feedback without being prompted. If the re-tailers are doing something wrong, most of the customers won’t complain, they will just go elsewhere. So, it is important to ask customers how they really feel about their services.</a:t>
            </a:r>
            <a:endParaRPr lang="en-US" sz="2400" dirty="0">
              <a:ea typeface="+mn-lt"/>
              <a:cs typeface="+mn-lt"/>
            </a:endParaRPr>
          </a:p>
          <a:p>
            <a:pPr marL="285750" indent="-285750" algn="just">
              <a:lnSpc>
                <a:spcPct val="90000"/>
              </a:lnSpc>
              <a:spcBef>
                <a:spcPts val="1000"/>
              </a:spcBef>
              <a:buFont typeface="Wingdings,Sans-Serif"/>
              <a:buChar char="§"/>
            </a:pPr>
            <a:endParaRPr lang="en-US" sz="2400" dirty="0">
              <a:latin typeface="Times New Roman"/>
              <a:cs typeface="Times New Roman"/>
            </a:endParaRPr>
          </a:p>
          <a:p>
            <a:pPr marL="285750" indent="-285750" algn="just">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ea typeface="+mn-lt"/>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p:txBody>
      </p:sp>
    </p:spTree>
    <p:extLst>
      <p:ext uri="{BB962C8B-B14F-4D97-AF65-F5344CB8AC3E}">
        <p14:creationId xmlns:p14="http://schemas.microsoft.com/office/powerpoint/2010/main" val="935223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49</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332317" y="67733"/>
            <a:ext cx="11527366" cy="72850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endParaRPr lang="en-US" sz="2400" dirty="0">
              <a:latin typeface="Times New Roman"/>
              <a:cs typeface="Times New Roman"/>
            </a:endParaRPr>
          </a:p>
          <a:p>
            <a:pPr marL="285750" indent="-285750" algn="just">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r>
              <a:rPr lang="en-IN" sz="2400" dirty="0">
                <a:latin typeface="Times New Roman"/>
                <a:ea typeface="+mn-lt"/>
                <a:cs typeface="Times New Roman"/>
              </a:rPr>
              <a:t>Online sellers can be more concerned about delivery times, delivery charge and product return policies. They can make it easier, quicker and reliable, so that consumers can enjoy the online shopping experience and they likes to shop in the particular websites regularly.</a:t>
            </a:r>
            <a:endParaRPr lang="en-US" sz="2400">
              <a:ea typeface="+mn-lt"/>
              <a:cs typeface="+mn-lt"/>
            </a:endParaRPr>
          </a:p>
          <a:p>
            <a:pPr marL="285750" indent="-285750" algn="just">
              <a:lnSpc>
                <a:spcPct val="90000"/>
              </a:lnSpc>
              <a:spcBef>
                <a:spcPts val="1000"/>
              </a:spcBef>
              <a:buFont typeface="Wingdings,Sans-Serif"/>
              <a:buChar char="§"/>
            </a:pPr>
            <a:r>
              <a:rPr lang="en-IN" sz="2400" dirty="0">
                <a:latin typeface="Times New Roman"/>
                <a:ea typeface="+mn-lt"/>
                <a:cs typeface="Times New Roman"/>
              </a:rPr>
              <a:t>The respondents thought that products' mixing up and find different product at delivery time which is the main inhibition of online shopping, so that the sellers must be very cautious when it comes to delivery.</a:t>
            </a:r>
            <a:endParaRPr lang="en-US" sz="2400">
              <a:ea typeface="+mn-lt"/>
              <a:cs typeface="+mn-lt"/>
            </a:endParaRPr>
          </a:p>
          <a:p>
            <a:pPr marL="285750" indent="-285750" algn="just">
              <a:lnSpc>
                <a:spcPct val="90000"/>
              </a:lnSpc>
              <a:spcBef>
                <a:spcPts val="1000"/>
              </a:spcBef>
              <a:buFont typeface="Wingdings,Sans-Serif"/>
              <a:buChar char="§"/>
            </a:pPr>
            <a:r>
              <a:rPr lang="en-IN" sz="2400" dirty="0">
                <a:latin typeface="Times New Roman"/>
                <a:ea typeface="+mn-lt"/>
                <a:cs typeface="Times New Roman"/>
              </a:rPr>
              <a:t>Getting feedbacks from the customers is also </a:t>
            </a:r>
            <a:r>
              <a:rPr lang="en-IN" sz="2400" dirty="0" err="1">
                <a:latin typeface="Times New Roman"/>
                <a:ea typeface="+mn-lt"/>
                <a:cs typeface="Times New Roman"/>
              </a:rPr>
              <a:t>on</a:t>
            </a:r>
            <a:r>
              <a:rPr lang="en-IN" sz="2400" dirty="0">
                <a:latin typeface="Times New Roman"/>
                <a:ea typeface="+mn-lt"/>
                <a:cs typeface="Times New Roman"/>
              </a:rPr>
              <a:t> of the important thing to improve the sales of the company. The re-tailer wants to keep the customer happy in order to build the successful business, but they easily fall into a trap of assuming that the customers will give feedback without being prompted. If the re-tailers are doing something wrong, most of the customers won’t complain, they will just go elsewhere. So, it is important to ask customers how they really feel about their services.</a:t>
            </a:r>
            <a:endParaRPr lang="en-US" sz="2400">
              <a:ea typeface="+mn-lt"/>
              <a:cs typeface="+mn-lt"/>
            </a:endParaRPr>
          </a:p>
          <a:p>
            <a:pPr marL="285750" indent="-285750" algn="just">
              <a:lnSpc>
                <a:spcPct val="90000"/>
              </a:lnSpc>
              <a:spcBef>
                <a:spcPts val="1000"/>
              </a:spcBef>
              <a:buFont typeface="Wingdings,Sans-Serif"/>
              <a:buChar char="§"/>
            </a:pPr>
            <a:endParaRPr lang="en-US" sz="2400" dirty="0">
              <a:latin typeface="Times New Roman"/>
              <a:ea typeface="+mn-lt"/>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p:txBody>
      </p:sp>
    </p:spTree>
    <p:extLst>
      <p:ext uri="{BB962C8B-B14F-4D97-AF65-F5344CB8AC3E}">
        <p14:creationId xmlns:p14="http://schemas.microsoft.com/office/powerpoint/2010/main" val="3056752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5</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algn="just">
              <a:lnSpc>
                <a:spcPct val="107000"/>
              </a:lnSpc>
              <a:spcAft>
                <a:spcPts val="800"/>
              </a:spcAft>
              <a:buFont typeface="Wingdings,Sans-Serif" panose="020B0604020202020204" pitchFamily="34" charset="0"/>
              <a:buChar char="§"/>
            </a:pPr>
            <a:r>
              <a:rPr lang="en-IN" sz="2400" b="1" dirty="0">
                <a:solidFill>
                  <a:schemeClr val="tx1">
                    <a:lumMod val="95000"/>
                    <a:lumOff val="5000"/>
                  </a:schemeClr>
                </a:solidFill>
                <a:latin typeface="Times New Roman"/>
                <a:cs typeface="Times New Roman"/>
              </a:rPr>
              <a:t>Utilitarian value: </a:t>
            </a:r>
            <a:r>
              <a:rPr lang="en-IN" sz="2400" dirty="0">
                <a:solidFill>
                  <a:schemeClr val="tx1">
                    <a:lumMod val="95000"/>
                    <a:lumOff val="5000"/>
                  </a:schemeClr>
                </a:solidFill>
                <a:latin typeface="Times New Roman"/>
                <a:cs typeface="Times New Roman"/>
              </a:rPr>
              <a:t>Utilitarian value is an objective value which provides some functional benefits to the consumers and helps consumers to accomplish practical tasks.</a:t>
            </a:r>
            <a:endParaRPr lang="en-US" sz="2400">
              <a:solidFill>
                <a:schemeClr val="tx1">
                  <a:lumMod val="95000"/>
                  <a:lumOff val="5000"/>
                </a:schemeClr>
              </a:solidFill>
              <a:ea typeface="+mn-lt"/>
              <a:cs typeface="+mn-lt"/>
            </a:endParaRPr>
          </a:p>
          <a:p>
            <a:pPr algn="just">
              <a:lnSpc>
                <a:spcPct val="107000"/>
              </a:lnSpc>
              <a:spcAft>
                <a:spcPts val="800"/>
              </a:spcAft>
              <a:buFont typeface="Wingdings,Sans-Serif" panose="020B0604020202020204" pitchFamily="34" charset="0"/>
              <a:buChar char="§"/>
            </a:pPr>
            <a:r>
              <a:rPr lang="en-IN" sz="2400" b="1" dirty="0">
                <a:solidFill>
                  <a:schemeClr val="tx1">
                    <a:lumMod val="95000"/>
                    <a:lumOff val="5000"/>
                  </a:schemeClr>
                </a:solidFill>
                <a:latin typeface="Times New Roman"/>
                <a:cs typeface="Times New Roman"/>
              </a:rPr>
              <a:t>Hedonistic value:</a:t>
            </a:r>
            <a:r>
              <a:rPr lang="en-IN" sz="2400" dirty="0">
                <a:solidFill>
                  <a:schemeClr val="tx1">
                    <a:lumMod val="95000"/>
                    <a:lumOff val="5000"/>
                  </a:schemeClr>
                </a:solidFill>
                <a:latin typeface="Times New Roman"/>
                <a:cs typeface="Times New Roman"/>
              </a:rPr>
              <a:t> Hedonistic value is subjective (Psychological) value which provides an experiential satisfaction. In other words, the immediate psychological gratification that comes from experiencing some activity or from consumption of a product</a:t>
            </a:r>
            <a:endParaRPr lang="en-US" sz="2400">
              <a:solidFill>
                <a:schemeClr val="tx1">
                  <a:lumMod val="95000"/>
                  <a:lumOff val="5000"/>
                </a:schemeClr>
              </a:solidFill>
              <a:ea typeface="+mn-lt"/>
              <a:cs typeface="+mn-lt"/>
            </a:endParaRPr>
          </a:p>
          <a:p>
            <a:pPr algn="just">
              <a:buFont typeface="Wingdings,Sans-Serif" panose="020B0604020202020204" pitchFamily="34" charset="0"/>
              <a:buChar char="§"/>
            </a:pPr>
            <a:endParaRPr lang="en-IN" dirty="0">
              <a:solidFill>
                <a:schemeClr val="tx1">
                  <a:lumMod val="95000"/>
                  <a:lumOff val="5000"/>
                </a:schemeClr>
              </a:solidFill>
              <a:latin typeface="Times New Roman"/>
              <a:ea typeface="+mn-lt"/>
              <a:cs typeface="Times New Roman"/>
            </a:endParaRPr>
          </a:p>
          <a:p>
            <a:pPr>
              <a:buFont typeface="Wingdings,Sans-Serif" panose="020B0604020202020204" pitchFamily="34" charset="0"/>
              <a:buChar char="§"/>
            </a:pPr>
            <a:endParaRPr lang="en-US" dirty="0">
              <a:ea typeface="+mn-lt"/>
              <a:cs typeface="+mn-lt"/>
            </a:endParaRPr>
          </a:p>
          <a:p>
            <a:pPr marL="285750" indent="-285750" algn="just">
              <a:lnSpc>
                <a:spcPct val="107000"/>
              </a:lnSpc>
              <a:spcAft>
                <a:spcPts val="800"/>
              </a:spcAft>
              <a:buFont typeface="Wingdings,Sans-Serif" panose="020B0604020202020204" pitchFamily="34" charset="0"/>
              <a:buChar char="§"/>
            </a:pPr>
            <a:endParaRPr lang="en-IN" dirty="0">
              <a:solidFill>
                <a:schemeClr val="tx1">
                  <a:lumMod val="95000"/>
                  <a:lumOff val="5000"/>
                </a:schemeClr>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pic>
        <p:nvPicPr>
          <p:cNvPr id="5" name="Picture 7" descr="Diagram&#10;&#10;Description automatically generated">
            <a:extLst>
              <a:ext uri="{FF2B5EF4-FFF2-40B4-BE49-F238E27FC236}">
                <a16:creationId xmlns:a16="http://schemas.microsoft.com/office/drawing/2014/main" id="{1DA0B8C3-7397-5898-6619-88C2EC88660E}"/>
              </a:ext>
            </a:extLst>
          </p:cNvPr>
          <p:cNvPicPr>
            <a:picLocks noChangeAspect="1"/>
          </p:cNvPicPr>
          <p:nvPr/>
        </p:nvPicPr>
        <p:blipFill>
          <a:blip r:embed="rId2"/>
          <a:stretch>
            <a:fillRect/>
          </a:stretch>
        </p:blipFill>
        <p:spPr>
          <a:xfrm>
            <a:off x="1792817" y="3418052"/>
            <a:ext cx="6563783" cy="3387397"/>
          </a:xfrm>
          <a:prstGeom prst="rect">
            <a:avLst/>
          </a:prstGeom>
        </p:spPr>
      </p:pic>
    </p:spTree>
    <p:extLst>
      <p:ext uri="{BB962C8B-B14F-4D97-AF65-F5344CB8AC3E}">
        <p14:creationId xmlns:p14="http://schemas.microsoft.com/office/powerpoint/2010/main" val="3551325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50</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342900" indent="-342900" algn="just">
              <a:buNone/>
            </a:pPr>
            <a:endParaRPr lang="en-US" sz="2400" dirty="0">
              <a:solidFill>
                <a:schemeClr val="tx1">
                  <a:lumMod val="95000"/>
                  <a:lumOff val="5000"/>
                </a:schemeClr>
              </a:solidFill>
              <a:latin typeface="Times New Roman"/>
              <a:ea typeface="+mn-lt"/>
              <a:cs typeface="Times New Roman"/>
            </a:endParaRPr>
          </a:p>
          <a:p>
            <a:pPr marL="0" indent="0" algn="just">
              <a:buNone/>
            </a:pPr>
            <a:endParaRPr lang="en-US" sz="2400" dirty="0">
              <a:solidFill>
                <a:schemeClr val="tx1">
                  <a:lumMod val="95000"/>
                  <a:lumOff val="5000"/>
                </a:schemeClr>
              </a:solidFill>
              <a:latin typeface="Times New Roman"/>
              <a:ea typeface="+mn-lt"/>
              <a:cs typeface="Times New Roman"/>
            </a:endParaRPr>
          </a:p>
          <a:p>
            <a:pPr algn="just">
              <a:buFont typeface="Wingdings,Sans-Serif"/>
              <a:buChar char="§"/>
            </a:pPr>
            <a:endParaRPr lang="en-IN" sz="2400" dirty="0">
              <a:latin typeface="Times New Roman"/>
              <a:ea typeface="+mn-lt"/>
              <a:cs typeface="Times New Roman"/>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17CB8B48-79D8-B7A1-783A-F3EC78BF7822}"/>
              </a:ext>
            </a:extLst>
          </p:cNvPr>
          <p:cNvSpPr txBox="1"/>
          <p:nvPr/>
        </p:nvSpPr>
        <p:spPr>
          <a:xfrm>
            <a:off x="364067" y="977899"/>
            <a:ext cx="11527366" cy="69598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Wingdings,Sans-Serif"/>
              <a:buChar char="§"/>
            </a:pPr>
            <a:endParaRPr lang="en-US" sz="2400" dirty="0">
              <a:latin typeface="Times New Roman"/>
              <a:cs typeface="Times New Roman"/>
            </a:endParaRPr>
          </a:p>
          <a:p>
            <a:pPr marL="285750" indent="-285750" algn="just">
              <a:lnSpc>
                <a:spcPct val="90000"/>
              </a:lnSpc>
              <a:spcBef>
                <a:spcPts val="1000"/>
              </a:spcBef>
              <a:buFont typeface="Wingdings,Sans-Serif"/>
              <a:buChar char="§"/>
            </a:pPr>
            <a:endParaRPr lang="en-US" dirty="0">
              <a:ea typeface="+mn-lt"/>
              <a:cs typeface="+mn-lt"/>
            </a:endParaRPr>
          </a:p>
          <a:p>
            <a:pPr marL="285750" indent="-285750" algn="just">
              <a:lnSpc>
                <a:spcPct val="90000"/>
              </a:lnSpc>
              <a:spcBef>
                <a:spcPts val="1000"/>
              </a:spcBef>
              <a:buFont typeface="Wingdings,Sans-Serif"/>
              <a:buChar char="§"/>
            </a:pPr>
            <a:r>
              <a:rPr lang="en-IN" dirty="0">
                <a:latin typeface="Times New Roman"/>
                <a:ea typeface="+mn-lt"/>
                <a:cs typeface="Times New Roman"/>
              </a:rPr>
              <a:t>The endeavour of this study is to identify the motivating factors towards online shopping and in which re-tailer the customers likely to shop more. In this project we have investigated ecommerce quality in online businesses and develop new knowledge to understand the most important dimensions of E-retail factor for customer activation and retention.</a:t>
            </a:r>
            <a:endParaRPr lang="en-US" dirty="0">
              <a:ea typeface="+mn-lt"/>
              <a:cs typeface="+mn-lt"/>
            </a:endParaRPr>
          </a:p>
          <a:p>
            <a:pPr marL="285750" indent="-285750" algn="just">
              <a:lnSpc>
                <a:spcPct val="90000"/>
              </a:lnSpc>
              <a:spcBef>
                <a:spcPts val="1000"/>
              </a:spcBef>
              <a:buFont typeface="Wingdings,Sans-Serif"/>
              <a:buChar char="§"/>
            </a:pPr>
            <a:r>
              <a:rPr lang="en-IN" dirty="0">
                <a:latin typeface="Times New Roman"/>
                <a:ea typeface="+mn-lt"/>
                <a:cs typeface="Times New Roman"/>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US" dirty="0">
              <a:ea typeface="+mn-lt"/>
              <a:cs typeface="+mn-lt"/>
            </a:endParaRPr>
          </a:p>
          <a:p>
            <a:pPr marL="285750" indent="-285750" algn="just">
              <a:lnSpc>
                <a:spcPct val="90000"/>
              </a:lnSpc>
              <a:spcBef>
                <a:spcPts val="1000"/>
              </a:spcBef>
              <a:buFont typeface="Wingdings,Sans-Serif"/>
              <a:buChar char="§"/>
            </a:pPr>
            <a:r>
              <a:rPr lang="en-IN" dirty="0">
                <a:latin typeface="Times New Roman"/>
                <a:ea typeface="+mn-lt"/>
                <a:cs typeface="Times New Roman"/>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dirty="0">
              <a:ea typeface="+mn-lt"/>
              <a:cs typeface="+mn-lt"/>
            </a:endParaRPr>
          </a:p>
          <a:p>
            <a:pPr marL="285750" indent="-285750" algn="just">
              <a:lnSpc>
                <a:spcPct val="90000"/>
              </a:lnSpc>
              <a:spcBef>
                <a:spcPts val="1000"/>
              </a:spcBef>
              <a:buFont typeface="Wingdings,Sans-Serif"/>
              <a:buChar char="§"/>
            </a:pPr>
            <a:r>
              <a:rPr lang="en-US" dirty="0">
                <a:latin typeface="Times New Roman"/>
                <a:ea typeface="+mn-lt"/>
                <a:cs typeface="Times New Roman"/>
              </a:rPr>
              <a:t> </a:t>
            </a:r>
            <a:r>
              <a:rPr lang="en-IN" dirty="0">
                <a:latin typeface="Times New Roman"/>
                <a:ea typeface="+mn-lt"/>
                <a:cs typeface="Times New Roman"/>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endParaRPr lang="en-US" dirty="0">
              <a:ea typeface="+mn-lt"/>
              <a:cs typeface="+mn-lt"/>
            </a:endParaRPr>
          </a:p>
          <a:p>
            <a:pPr marL="285750" indent="-285750" algn="just">
              <a:lnSpc>
                <a:spcPct val="90000"/>
              </a:lnSpc>
              <a:spcBef>
                <a:spcPts val="1000"/>
              </a:spcBef>
              <a:buFont typeface="Wingdings,Sans-Serif"/>
              <a:buChar char="§"/>
            </a:pPr>
            <a:r>
              <a:rPr lang="en-IN" dirty="0">
                <a:latin typeface="Times New Roman"/>
                <a:ea typeface="+mn-lt"/>
                <a:cs typeface="Times New Roman"/>
              </a:rPr>
              <a:t>Customer satisfaction and customer trust appeared as the outcomes of overall e-retail factor. The results of the analysis showed that e-retail factor had a positive impact on customer satisfaction</a:t>
            </a:r>
            <a:endParaRPr lang="en-IN"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ea typeface="+mn-lt"/>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nSpc>
                <a:spcPct val="90000"/>
              </a:lnSpc>
              <a:spcBef>
                <a:spcPts val="1000"/>
              </a:spcBef>
              <a:buFont typeface="Wingdings,Sans-Serif"/>
              <a:buChar char="§"/>
            </a:pPr>
            <a:endParaRPr lang="en-US" sz="2000" dirty="0">
              <a:ea typeface="+mn-lt"/>
              <a:cs typeface="+mn-lt"/>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a:p>
            <a:pPr marL="285750" indent="-285750" algn="just">
              <a:lnSpc>
                <a:spcPct val="90000"/>
              </a:lnSpc>
              <a:spcBef>
                <a:spcPts val="1000"/>
              </a:spcBef>
              <a:buFont typeface="Wingdings,Sans-Serif"/>
              <a:buChar char="§"/>
            </a:pPr>
            <a:endParaRPr lang="en-US" sz="2000" dirty="0">
              <a:latin typeface="Times New Roman"/>
              <a:cs typeface="Times New Roman"/>
            </a:endParaRPr>
          </a:p>
        </p:txBody>
      </p:sp>
      <p:sp>
        <p:nvSpPr>
          <p:cNvPr id="5" name="Title 4">
            <a:extLst>
              <a:ext uri="{FF2B5EF4-FFF2-40B4-BE49-F238E27FC236}">
                <a16:creationId xmlns:a16="http://schemas.microsoft.com/office/drawing/2014/main" id="{0992641D-4D41-EED6-BBFE-8926429BBE5E}"/>
              </a:ext>
            </a:extLst>
          </p:cNvPr>
          <p:cNvSpPr>
            <a:spLocks noGrp="1"/>
          </p:cNvSpPr>
          <p:nvPr>
            <p:ph type="title"/>
          </p:nvPr>
        </p:nvSpPr>
        <p:spPr/>
        <p:txBody>
          <a:bodyPr/>
          <a:lstStyle/>
          <a:p>
            <a:r>
              <a:rPr lang="en-US" dirty="0"/>
              <a:t>CONCLUSING REMARK:</a:t>
            </a:r>
          </a:p>
        </p:txBody>
      </p:sp>
    </p:spTree>
    <p:extLst>
      <p:ext uri="{BB962C8B-B14F-4D97-AF65-F5344CB8AC3E}">
        <p14:creationId xmlns:p14="http://schemas.microsoft.com/office/powerpoint/2010/main" val="2221609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a:t>Ashish BHAKTE</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a:lstStyle/>
          <a:p>
            <a:r>
              <a:rPr lang="en-US" dirty="0"/>
              <a:t>8600425144</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5510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a:lstStyle/>
          <a:p>
            <a:r>
              <a:rPr lang="en-US" dirty="0"/>
              <a:t>Ashish.bhakte@gmail.com</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85495" y="4703551"/>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solidFill>
            <a:schemeClr val="tx1">
              <a:lumMod val="75000"/>
              <a:lumOff val="25000"/>
            </a:schemeClr>
          </a:solidFill>
        </p:spPr>
        <p:txBody>
          <a:bodyPr/>
          <a:lstStyle/>
          <a:p>
            <a:r>
              <a:rPr lang="en-US" dirty="0"/>
              <a:t>DS006</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2" y="5040763"/>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51</a:t>
            </a:fld>
            <a:endParaRPr lang="en-US" dirty="0"/>
          </a:p>
        </p:txBody>
      </p:sp>
      <p:sp>
        <p:nvSpPr>
          <p:cNvPr id="13" name="TextBox 12">
            <a:extLst>
              <a:ext uri="{FF2B5EF4-FFF2-40B4-BE49-F238E27FC236}">
                <a16:creationId xmlns:a16="http://schemas.microsoft.com/office/drawing/2014/main" id="{72743D1A-5C29-48E0-AA30-57D127716B1B}"/>
              </a:ext>
            </a:extLst>
          </p:cNvPr>
          <p:cNvSpPr txBox="1"/>
          <p:nvPr/>
        </p:nvSpPr>
        <p:spPr>
          <a:xfrm>
            <a:off x="10243100" y="6467984"/>
            <a:ext cx="1053900" cy="289873"/>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DS006</a:t>
            </a:r>
            <a:endParaRPr lang="en-US" dirty="0"/>
          </a:p>
        </p:txBody>
      </p:sp>
    </p:spTree>
    <p:extLst>
      <p:ext uri="{BB962C8B-B14F-4D97-AF65-F5344CB8AC3E}">
        <p14:creationId xmlns:p14="http://schemas.microsoft.com/office/powerpoint/2010/main" val="4153678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solidFill>
                  <a:srgbClr val="404040"/>
                </a:solidFill>
                <a:latin typeface="Corbel"/>
                <a:cs typeface="Times New Roman"/>
              </a:rPr>
              <a:t>PROBLEM  ANALYSIS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6</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0" indent="0" algn="just">
              <a:lnSpc>
                <a:spcPct val="107000"/>
              </a:lnSpc>
              <a:spcAft>
                <a:spcPts val="800"/>
              </a:spcAft>
              <a:buNone/>
            </a:pPr>
            <a:r>
              <a:rPr lang="en-IN" sz="2400" dirty="0">
                <a:solidFill>
                  <a:schemeClr val="tx1">
                    <a:lumMod val="95000"/>
                    <a:lumOff val="5000"/>
                  </a:schemeClr>
                </a:solidFill>
                <a:latin typeface="Times New Roman"/>
                <a:cs typeface="Times New Roman"/>
              </a:rPr>
              <a:t>The problem statement shows how customers form expectations on technology based self-service  quality and suggested five main attributes of ecommerce store quality, that are service quality, system quality, information quality, trust and net benefit.   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2400">
              <a:solidFill>
                <a:schemeClr val="tx1">
                  <a:lumMod val="95000"/>
                  <a:lumOff val="5000"/>
                </a:schemeClr>
              </a:solidFill>
              <a:ea typeface="+mn-lt"/>
              <a:cs typeface="+mn-lt"/>
            </a:endParaRPr>
          </a:p>
          <a:p>
            <a:pPr algn="just">
              <a:buFont typeface="Wingdings,Sans-Serif" panose="020B0604020202020204" pitchFamily="34" charset="0"/>
              <a:buChar char="§"/>
            </a:pPr>
            <a:endParaRPr lang="en-IN" dirty="0">
              <a:solidFill>
                <a:schemeClr val="tx1">
                  <a:lumMod val="95000"/>
                  <a:lumOff val="5000"/>
                </a:schemeClr>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Tree>
    <p:extLst>
      <p:ext uri="{BB962C8B-B14F-4D97-AF65-F5344CB8AC3E}">
        <p14:creationId xmlns:p14="http://schemas.microsoft.com/office/powerpoint/2010/main" val="377845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DEFENATION OF CUSTOMER RETENTION</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7</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marL="0" indent="0" algn="just">
              <a:buNone/>
            </a:pPr>
            <a:r>
              <a:rPr lang="en-US" sz="2400" dirty="0">
                <a:latin typeface="Times New Roman"/>
                <a:cs typeface="Times New Roman"/>
              </a:rPr>
              <a:t>Customer retention refers to the activities and actions companies and organizations take to reduce the number of customer defections. The goal of customer retention programs is to help companies retain as many customers as possible, often through customer loyalty and brand loyalty initiatives. It is important to remember that customer retention begins with the first contact a customer has with a company and continues throughout the entire lifetime of the relationship.</a:t>
            </a:r>
            <a:endParaRPr lang="en-US" sz="2400" dirty="0">
              <a:ea typeface="+mn-lt"/>
              <a:cs typeface="+mn-lt"/>
            </a:endParaRPr>
          </a:p>
          <a:p>
            <a:pPr algn="just">
              <a:buFont typeface="Wingdings,Sans-Serif" panose="020B0604020202020204" pitchFamily="34" charset="0"/>
              <a:buChar char="§"/>
            </a:pPr>
            <a:endParaRPr lang="en-IN" dirty="0">
              <a:solidFill>
                <a:schemeClr val="tx1">
                  <a:lumMod val="95000"/>
                  <a:lumOff val="5000"/>
                </a:schemeClr>
              </a:solidFill>
              <a:latin typeface="Times New Roman"/>
              <a:ea typeface="+mn-lt"/>
              <a:cs typeface="Times New Roman"/>
            </a:endParaRPr>
          </a:p>
          <a:p>
            <a:pPr>
              <a:buFont typeface="Wingdings,Sans-Serif" panose="020B0604020202020204" pitchFamily="34" charset="0"/>
              <a:buChar char="§"/>
            </a:pPr>
            <a:endParaRPr lang="en-US" dirty="0">
              <a:ea typeface="+mn-lt"/>
              <a:cs typeface="+mn-lt"/>
            </a:endParaRPr>
          </a:p>
          <a:p>
            <a:pPr marL="285750" indent="-285750" algn="just">
              <a:lnSpc>
                <a:spcPct val="107000"/>
              </a:lnSpc>
              <a:spcAft>
                <a:spcPts val="800"/>
              </a:spcAft>
              <a:buFont typeface="Wingdings,Sans-Serif" panose="020B0604020202020204" pitchFamily="34" charset="0"/>
              <a:buChar char="§"/>
            </a:pPr>
            <a:endParaRPr lang="en-IN" dirty="0">
              <a:solidFill>
                <a:schemeClr val="tx1">
                  <a:lumMod val="95000"/>
                  <a:lumOff val="5000"/>
                </a:schemeClr>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pic>
        <p:nvPicPr>
          <p:cNvPr id="3" name="Picture 3" descr="Diagram, logo, company name&#10;&#10;Description automatically generated">
            <a:extLst>
              <a:ext uri="{FF2B5EF4-FFF2-40B4-BE49-F238E27FC236}">
                <a16:creationId xmlns:a16="http://schemas.microsoft.com/office/drawing/2014/main" id="{5FE5908A-1ABF-F83B-D7E7-2ED3E49B046D}"/>
              </a:ext>
            </a:extLst>
          </p:cNvPr>
          <p:cNvPicPr>
            <a:picLocks noChangeAspect="1"/>
          </p:cNvPicPr>
          <p:nvPr/>
        </p:nvPicPr>
        <p:blipFill>
          <a:blip r:embed="rId2"/>
          <a:stretch>
            <a:fillRect/>
          </a:stretch>
        </p:blipFill>
        <p:spPr>
          <a:xfrm>
            <a:off x="2766484" y="3502766"/>
            <a:ext cx="5505449" cy="2551220"/>
          </a:xfrm>
          <a:prstGeom prst="rect">
            <a:avLst/>
          </a:prstGeom>
        </p:spPr>
      </p:pic>
    </p:spTree>
    <p:extLst>
      <p:ext uri="{BB962C8B-B14F-4D97-AF65-F5344CB8AC3E}">
        <p14:creationId xmlns:p14="http://schemas.microsoft.com/office/powerpoint/2010/main" val="413152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IMPORTANTANCE OF CUSTOMER RETENTION</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8</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algn="just">
              <a:buFont typeface="Wingdings,Sans-Serif"/>
              <a:buChar char="§"/>
            </a:pPr>
            <a:r>
              <a:rPr lang="en-IN" sz="2400" dirty="0">
                <a:latin typeface="Times New Roman"/>
                <a:cs typeface="Times New Roman"/>
              </a:rPr>
              <a:t>Lower Marketing Costs</a:t>
            </a:r>
            <a:endParaRPr lang="en-US" sz="2400" dirty="0">
              <a:ea typeface="+mn-lt"/>
              <a:cs typeface="+mn-lt"/>
            </a:endParaRPr>
          </a:p>
          <a:p>
            <a:pPr marL="0" indent="0" algn="just">
              <a:buNone/>
            </a:pPr>
            <a:endParaRPr lang="en-IN" sz="2400" dirty="0">
              <a:ea typeface="+mn-lt"/>
              <a:cs typeface="+mn-lt"/>
            </a:endParaRPr>
          </a:p>
          <a:p>
            <a:pPr algn="just">
              <a:buFont typeface="Wingdings,Sans-Serif"/>
              <a:buChar char="§"/>
            </a:pPr>
            <a:r>
              <a:rPr lang="en-US" sz="2400" dirty="0">
                <a:latin typeface="Times New Roman"/>
                <a:cs typeface="Times New Roman"/>
              </a:rPr>
              <a:t>Repeat Purchases Means Repeat Profit</a:t>
            </a:r>
            <a:endParaRPr lang="en-US" sz="2400" dirty="0">
              <a:ea typeface="+mn-lt"/>
              <a:cs typeface="+mn-lt"/>
            </a:endParaRPr>
          </a:p>
          <a:p>
            <a:pPr algn="just">
              <a:buFont typeface="Wingdings,Sans-Serif"/>
              <a:buChar char="§"/>
            </a:pPr>
            <a:endParaRPr lang="en-US" sz="2400" dirty="0">
              <a:ea typeface="+mn-lt"/>
              <a:cs typeface="+mn-lt"/>
            </a:endParaRPr>
          </a:p>
          <a:p>
            <a:pPr algn="just">
              <a:buFont typeface="Wingdings,Sans-Serif"/>
              <a:buChar char="§"/>
            </a:pPr>
            <a:r>
              <a:rPr lang="en-US" sz="2400" dirty="0">
                <a:latin typeface="Times New Roman"/>
                <a:cs typeface="Times New Roman"/>
              </a:rPr>
              <a:t>Free Word-Of-Mouth Advertising</a:t>
            </a:r>
            <a:endParaRPr lang="en-US" sz="2400" dirty="0">
              <a:ea typeface="+mn-lt"/>
              <a:cs typeface="+mn-lt"/>
            </a:endParaRPr>
          </a:p>
          <a:p>
            <a:pPr algn="just">
              <a:buFont typeface="Wingdings,Sans-Serif"/>
              <a:buChar char="§"/>
            </a:pPr>
            <a:endParaRPr lang="en-US" sz="2400" dirty="0">
              <a:ea typeface="+mn-lt"/>
              <a:cs typeface="+mn-lt"/>
            </a:endParaRPr>
          </a:p>
          <a:p>
            <a:pPr algn="just">
              <a:buFont typeface="Wingdings,Sans-Serif"/>
              <a:buChar char="§"/>
            </a:pPr>
            <a:r>
              <a:rPr lang="en-IN" sz="2400" dirty="0">
                <a:solidFill>
                  <a:srgbClr val="444444"/>
                </a:solidFill>
                <a:latin typeface="Times New Roman"/>
                <a:cs typeface="Times New Roman"/>
              </a:rPr>
              <a:t>Gain Valuable Feedback</a:t>
            </a:r>
            <a:endParaRPr lang="en-US" sz="2400" dirty="0">
              <a:ea typeface="+mn-lt"/>
              <a:cs typeface="+mn-lt"/>
            </a:endParaRPr>
          </a:p>
          <a:p>
            <a:pPr algn="just">
              <a:buFont typeface="Wingdings,Sans-Serif"/>
              <a:buChar char="§"/>
            </a:pPr>
            <a:endParaRPr lang="en-IN" sz="2400" dirty="0">
              <a:ea typeface="+mn-lt"/>
              <a:cs typeface="+mn-lt"/>
            </a:endParaRPr>
          </a:p>
          <a:p>
            <a:pPr algn="just">
              <a:buFont typeface="Wingdings,Sans-Serif"/>
              <a:buChar char="§"/>
            </a:pPr>
            <a:r>
              <a:rPr lang="en-US" sz="2400" dirty="0">
                <a:solidFill>
                  <a:srgbClr val="444444"/>
                </a:solidFill>
                <a:latin typeface="Times New Roman"/>
                <a:ea typeface="+mn-lt"/>
                <a:cs typeface="Times New Roman"/>
              </a:rPr>
              <a:t>Previous Customers Will Pay Premium Prices</a:t>
            </a:r>
            <a:endParaRPr lang="en-IN" sz="2400" dirty="0">
              <a:ea typeface="+mn-lt"/>
              <a:cs typeface="+mn-lt"/>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Tree>
    <p:extLst>
      <p:ext uri="{BB962C8B-B14F-4D97-AF65-F5344CB8AC3E}">
        <p14:creationId xmlns:p14="http://schemas.microsoft.com/office/powerpoint/2010/main" val="290298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cs typeface="Times New Roman"/>
              </a:rPr>
              <a:t>IMPORTANTANCE OF CUSTOMER RETENTION</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9</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a:xfrm>
            <a:off x="67564" y="1178813"/>
            <a:ext cx="11914886" cy="5065861"/>
          </a:xfrm>
        </p:spPr>
        <p:txBody>
          <a:bodyPr vert="horz" lIns="0" tIns="0" rIns="0" bIns="0" rtlCol="0" anchor="t">
            <a:noAutofit/>
          </a:bodyPr>
          <a:lstStyle/>
          <a:p>
            <a:pPr algn="just">
              <a:buFont typeface="Wingdings,Sans-Serif"/>
              <a:buChar char="§"/>
            </a:pPr>
            <a:r>
              <a:rPr lang="en-IN" sz="2400" dirty="0">
                <a:latin typeface="Times New Roman"/>
                <a:cs typeface="Times New Roman"/>
              </a:rPr>
              <a:t>Lower Marketing Costs</a:t>
            </a:r>
            <a:endParaRPr lang="en-US" sz="2400" dirty="0">
              <a:ea typeface="+mn-lt"/>
              <a:cs typeface="+mn-lt"/>
            </a:endParaRPr>
          </a:p>
          <a:p>
            <a:pPr marL="0" indent="0" algn="just">
              <a:buNone/>
            </a:pPr>
            <a:endParaRPr lang="en-IN" sz="2400" dirty="0">
              <a:ea typeface="+mn-lt"/>
              <a:cs typeface="+mn-lt"/>
            </a:endParaRPr>
          </a:p>
          <a:p>
            <a:pPr algn="just">
              <a:buFont typeface="Wingdings,Sans-Serif"/>
              <a:buChar char="§"/>
            </a:pPr>
            <a:r>
              <a:rPr lang="en-US" sz="2400" dirty="0">
                <a:latin typeface="Times New Roman"/>
                <a:cs typeface="Times New Roman"/>
              </a:rPr>
              <a:t>Repeat Purchases Means Repeat Profit</a:t>
            </a:r>
            <a:endParaRPr lang="en-US" sz="2400" dirty="0">
              <a:ea typeface="+mn-lt"/>
              <a:cs typeface="+mn-lt"/>
            </a:endParaRPr>
          </a:p>
          <a:p>
            <a:pPr algn="just">
              <a:buFont typeface="Wingdings,Sans-Serif"/>
              <a:buChar char="§"/>
            </a:pPr>
            <a:endParaRPr lang="en-US" sz="2400" dirty="0">
              <a:ea typeface="+mn-lt"/>
              <a:cs typeface="+mn-lt"/>
            </a:endParaRPr>
          </a:p>
          <a:p>
            <a:pPr algn="just">
              <a:buFont typeface="Wingdings,Sans-Serif"/>
              <a:buChar char="§"/>
            </a:pPr>
            <a:r>
              <a:rPr lang="en-US" sz="2400" dirty="0">
                <a:latin typeface="Times New Roman"/>
                <a:cs typeface="Times New Roman"/>
              </a:rPr>
              <a:t>Free Word-Of-Mouth Advertising</a:t>
            </a:r>
            <a:endParaRPr lang="en-US" sz="2400" dirty="0">
              <a:ea typeface="+mn-lt"/>
              <a:cs typeface="+mn-lt"/>
            </a:endParaRPr>
          </a:p>
          <a:p>
            <a:pPr algn="just">
              <a:buFont typeface="Wingdings,Sans-Serif"/>
              <a:buChar char="§"/>
            </a:pPr>
            <a:endParaRPr lang="en-US" sz="2400" dirty="0">
              <a:ea typeface="+mn-lt"/>
              <a:cs typeface="+mn-lt"/>
            </a:endParaRPr>
          </a:p>
          <a:p>
            <a:pPr algn="just">
              <a:buFont typeface="Wingdings,Sans-Serif"/>
              <a:buChar char="§"/>
            </a:pPr>
            <a:r>
              <a:rPr lang="en-IN" sz="2400" dirty="0">
                <a:solidFill>
                  <a:srgbClr val="444444"/>
                </a:solidFill>
                <a:latin typeface="Times New Roman"/>
                <a:cs typeface="Times New Roman"/>
              </a:rPr>
              <a:t>Gain Valuable Feedback</a:t>
            </a:r>
            <a:endParaRPr lang="en-US" sz="2400" dirty="0">
              <a:ea typeface="+mn-lt"/>
              <a:cs typeface="+mn-lt"/>
            </a:endParaRPr>
          </a:p>
          <a:p>
            <a:pPr algn="just">
              <a:buFont typeface="Wingdings,Sans-Serif"/>
              <a:buChar char="§"/>
            </a:pPr>
            <a:endParaRPr lang="en-IN" sz="2400" dirty="0">
              <a:ea typeface="+mn-lt"/>
              <a:cs typeface="+mn-lt"/>
            </a:endParaRPr>
          </a:p>
          <a:p>
            <a:pPr algn="just">
              <a:buFont typeface="Wingdings,Sans-Serif"/>
              <a:buChar char="§"/>
            </a:pPr>
            <a:r>
              <a:rPr lang="en-US" sz="2400" dirty="0">
                <a:solidFill>
                  <a:srgbClr val="444444"/>
                </a:solidFill>
                <a:latin typeface="Times New Roman"/>
                <a:ea typeface="+mn-lt"/>
                <a:cs typeface="Times New Roman"/>
              </a:rPr>
              <a:t>Previous Customers Will Pay Premium Prices</a:t>
            </a:r>
            <a:endParaRPr lang="en-IN" sz="2400" dirty="0">
              <a:ea typeface="+mn-lt"/>
              <a:cs typeface="+mn-lt"/>
            </a:endParaRPr>
          </a:p>
          <a:p>
            <a:pPr algn="just">
              <a:buFont typeface="Wingdings,Sans-Serif"/>
              <a:buChar char="§"/>
            </a:pPr>
            <a:endParaRPr lang="en-US" sz="2400" dirty="0">
              <a:ea typeface="+mn-lt"/>
              <a:cs typeface="+mn-lt"/>
            </a:endParaRPr>
          </a:p>
          <a:p>
            <a:pPr marL="0" indent="0" algn="just">
              <a:buNone/>
            </a:pPr>
            <a:endParaRPr lang="en-US" sz="2400" dirty="0">
              <a:solidFill>
                <a:srgbClr val="404040"/>
              </a:solidFill>
              <a:latin typeface="Times New Roman"/>
              <a:ea typeface="+mn-lt"/>
              <a:cs typeface="Times New Roman"/>
            </a:endParaRPr>
          </a:p>
          <a:p>
            <a:endParaRPr lang="en-US" dirty="0"/>
          </a:p>
        </p:txBody>
      </p:sp>
      <p:sp>
        <p:nvSpPr>
          <p:cNvPr id="7" name="TextBox 6">
            <a:extLst>
              <a:ext uri="{FF2B5EF4-FFF2-40B4-BE49-F238E27FC236}">
                <a16:creationId xmlns:a16="http://schemas.microsoft.com/office/drawing/2014/main" id="{51C2B81A-DCD8-4F76-8421-30C345488A1D}"/>
              </a:ext>
            </a:extLst>
          </p:cNvPr>
          <p:cNvSpPr txBox="1"/>
          <p:nvPr/>
        </p:nvSpPr>
        <p:spPr>
          <a:xfrm>
            <a:off x="10243100" y="6419125"/>
            <a:ext cx="1053900" cy="387592"/>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 </a:t>
            </a:r>
            <a:br>
              <a:rPr lang="en-US" sz="1600" b="1" spc="-100" dirty="0">
                <a:latin typeface="+mj-lt"/>
              </a:rPr>
            </a:br>
            <a:r>
              <a:rPr lang="en-US" sz="1600" b="1" spc="-100" dirty="0">
                <a:solidFill>
                  <a:schemeClr val="accent1"/>
                </a:solidFill>
                <a:latin typeface="+mj-lt"/>
              </a:rPr>
              <a:t>DS006</a:t>
            </a:r>
            <a:endParaRPr lang="en-US" sz="1200" b="0" i="0" spc="140" baseline="0" noProof="0" dirty="0">
              <a:solidFill>
                <a:schemeClr val="tx1">
                  <a:lumMod val="75000"/>
                  <a:lumOff val="25000"/>
                </a:schemeClr>
              </a:solidFill>
              <a:latin typeface="+mj-lt"/>
            </a:endParaRPr>
          </a:p>
        </p:txBody>
      </p:sp>
    </p:spTree>
    <p:extLst>
      <p:ext uri="{BB962C8B-B14F-4D97-AF65-F5344CB8AC3E}">
        <p14:creationId xmlns:p14="http://schemas.microsoft.com/office/powerpoint/2010/main" val="2879375262"/>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F4CCF4-D450-4896-9D26-824C258C6A9C}">
  <ds:schemaRefs>
    <ds:schemaRef ds:uri="http://schemas.microsoft.com/sharepoint/v3/contenttype/forms"/>
  </ds:schemaRefs>
</ds:datastoreItem>
</file>

<file path=customXml/itemProps2.xml><?xml version="1.0" encoding="utf-8"?>
<ds:datastoreItem xmlns:ds="http://schemas.openxmlformats.org/officeDocument/2006/customXml" ds:itemID="{C389EDE6-EADC-4C51-A618-17CCFAE3C12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00F07EC-B350-49E7-B6F3-FED47ED1C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TF16411250</Template>
  <TotalTime>0</TotalTime>
  <Words>380</Words>
  <Application>Microsoft Office PowerPoint</Application>
  <PresentationFormat>Widescreen</PresentationFormat>
  <Paragraphs>95</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CUSTOMER RETENTION</vt:lpstr>
      <vt:lpstr>AGENDDA</vt:lpstr>
      <vt:lpstr>INTRODUCTION</vt:lpstr>
      <vt:lpstr>PROBLEM STATEMENT</vt:lpstr>
      <vt:lpstr>PowerPoint Presentation</vt:lpstr>
      <vt:lpstr>PROBLEM  ANALYSIS</vt:lpstr>
      <vt:lpstr>DEFENATION OF CUSTOMER RETENTION</vt:lpstr>
      <vt:lpstr>IMPORTANTANCE OF CUSTOMER RETENTION</vt:lpstr>
      <vt:lpstr>IMPORTANTANCE OF CUSTOMER RETENTION</vt:lpstr>
      <vt:lpstr>DATA ANALYSIS OF  THE GIVEN DATASET</vt:lpstr>
      <vt:lpstr>EXPLORATORY DATA  ANALYSIS  STEPS :</vt:lpstr>
      <vt:lpstr>NEW COLUMNS NAME:</vt:lpstr>
      <vt:lpstr>EDA STEPS: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PowerPoint Presentation</vt:lpstr>
      <vt:lpstr>CONCLUSING REMARK: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330</cp:revision>
  <dcterms:created xsi:type="dcterms:W3CDTF">2023-01-11T20:35:33Z</dcterms:created>
  <dcterms:modified xsi:type="dcterms:W3CDTF">2023-01-12T05:20:29Z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