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669E9C-9C48-40DD-B441-AF027E2EB417}" v="48" dt="2023-01-21T13:56:16.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64828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0017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41190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17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386981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60CE5A-D452-429A-AC08-4D33A9C34FCB}"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15027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60CE5A-D452-429A-AC08-4D33A9C34FCB}"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69957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67726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338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86219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0CE5A-D452-429A-AC08-4D33A9C34FCB}"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20120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355317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0CE5A-D452-429A-AC08-4D33A9C34FCB}"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92419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0CE5A-D452-429A-AC08-4D33A9C34FCB}"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11662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0CE5A-D452-429A-AC08-4D33A9C34FCB}" type="datetimeFigureOut">
              <a:rPr lang="en-IN" smtClean="0"/>
              <a:t>21-01-2023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96942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4243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99864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60CE5A-D452-429A-AC08-4D33A9C34FCB}" type="datetimeFigureOut">
              <a:rPr lang="en-IN" smtClean="0"/>
              <a:t>21-01-2023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90F47C4-C96F-4E82-BAEE-EDDC1B5564B1}" type="slidenum">
              <a:rPr lang="en-IN" smtClean="0"/>
              <a:t>‹#›</a:t>
            </a:fld>
            <a:endParaRPr lang="en-IN"/>
          </a:p>
        </p:txBody>
      </p:sp>
    </p:spTree>
    <p:extLst>
      <p:ext uri="{BB962C8B-B14F-4D97-AF65-F5344CB8AC3E}">
        <p14:creationId xmlns:p14="http://schemas.microsoft.com/office/powerpoint/2010/main" val="22841703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7.x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4.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6.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7778-1A49-A61B-4167-CD133376716C}"/>
              </a:ext>
            </a:extLst>
          </p:cNvPr>
          <p:cNvSpPr>
            <a:spLocks noGrp="1"/>
          </p:cNvSpPr>
          <p:nvPr>
            <p:ph type="ctrTitle"/>
          </p:nvPr>
        </p:nvSpPr>
        <p:spPr>
          <a:xfrm>
            <a:off x="1452282" y="708211"/>
            <a:ext cx="9475693" cy="609601"/>
          </a:xfrm>
        </p:spPr>
        <p:txBody>
          <a:bodyPr>
            <a:normAutofit/>
          </a:bodyPr>
          <a:lstStyle/>
          <a:p>
            <a:pPr algn="ctr"/>
            <a:r>
              <a:rPr lang="en-IN" sz="2800" b="1" i="0" dirty="0">
                <a:solidFill>
                  <a:schemeClr val="tx1"/>
                </a:solidFill>
                <a:effectLst/>
                <a:latin typeface="Times New Roman" panose="02020603050405020304" pitchFamily="18" charset="0"/>
                <a:cs typeface="Times New Roman" panose="02020603050405020304" pitchFamily="18" charset="0"/>
              </a:rPr>
              <a:t>HOUSING: PRICE PREDICTION</a:t>
            </a:r>
          </a:p>
        </p:txBody>
      </p:sp>
      <p:pic>
        <p:nvPicPr>
          <p:cNvPr id="1026" name="Picture 2" descr="See the source image">
            <a:extLst>
              <a:ext uri="{FF2B5EF4-FFF2-40B4-BE49-F238E27FC236}">
                <a16:creationId xmlns:a16="http://schemas.microsoft.com/office/drawing/2014/main" id="{A16AF2B8-9EF5-0569-B2D0-3F6363F22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1447801"/>
            <a:ext cx="9287436" cy="4701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BA2F00-796A-65F2-B1E7-76E107C0DC12}"/>
              </a:ext>
            </a:extLst>
          </p:cNvPr>
          <p:cNvSpPr txBox="1"/>
          <p:nvPr/>
        </p:nvSpPr>
        <p:spPr>
          <a:xfrm>
            <a:off x="9578789" y="6334780"/>
            <a:ext cx="2321858" cy="523220"/>
          </a:xfrm>
          <a:prstGeom prst="rect">
            <a:avLst/>
          </a:prstGeom>
          <a:noFill/>
        </p:spPr>
        <p:txBody>
          <a:bodyPr wrap="square" lIns="91440" tIns="45720" rIns="91440" bIns="45720" rtlCol="0" anchor="t">
            <a:spAutoFit/>
          </a:bodyPr>
          <a:lstStyle/>
          <a:p>
            <a:pPr algn="ctr"/>
            <a:r>
              <a:rPr lang="en-IN" sz="1400" b="1" dirty="0"/>
              <a:t>Submitted By:</a:t>
            </a:r>
          </a:p>
          <a:p>
            <a:pPr algn="ctr"/>
            <a:r>
              <a:rPr lang="en-IN" sz="1400" b="1" dirty="0"/>
              <a:t>Ashish </a:t>
            </a:r>
            <a:r>
              <a:rPr lang="en-IN" sz="1400" b="1" dirty="0" err="1"/>
              <a:t>Ashokrao</a:t>
            </a:r>
            <a:r>
              <a:rPr lang="en-IN" sz="1400" b="1" dirty="0"/>
              <a:t> </a:t>
            </a:r>
            <a:r>
              <a:rPr lang="en-IN" sz="1400" b="1" dirty="0" err="1"/>
              <a:t>Bhakte</a:t>
            </a:r>
          </a:p>
        </p:txBody>
      </p:sp>
    </p:spTree>
    <p:extLst>
      <p:ext uri="{BB962C8B-B14F-4D97-AF65-F5344CB8AC3E}">
        <p14:creationId xmlns:p14="http://schemas.microsoft.com/office/powerpoint/2010/main" val="41174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DEB1D-329F-04CB-3E39-19FCEC54DBDB}"/>
              </a:ext>
            </a:extLst>
          </p:cNvPr>
          <p:cNvSpPr txBox="1"/>
          <p:nvPr/>
        </p:nvSpPr>
        <p:spPr>
          <a:xfrm>
            <a:off x="672352" y="206188"/>
            <a:ext cx="10730753" cy="6555641"/>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11.BsmtFullBath: Basement full bathrooms,50% houses have no full bathrooms in basement and in remaining houses most have 1 full bathroom in basement and very few has 2 full bathrooms.</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12.FullBath: Full bathrooms above grade,25% houses have 1 full bathrooms above ground and 50% have 2 full bathrooms located above ground and very less have 3.</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13.HalfBath: Half baths above grade, around 700 houses have no half bathrooms very few has 1 half bathroom.</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14.Bedroom: Bedrooms above grade (does NOT include basement bedrooms), Most houses have 3 bedrooms above ground followed by 2 and 4.</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15.Kitchen: Kitchens above grade, Maximum houses have 1 Kitchen. very few have 2.</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16.TotRmsAbvGrd: Total rooms above grade (does not include bathrooms), Around 300 houses have 6 rooms, around 200 have 5, &amp;250 have 7. Very few have 12 &amp; 14 rooms.</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17.Fireplaces: Number of fireplaces, Most houses have 0 fireplaces followed by 1.</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18.GarageCars : Size of garage in car capacity, Most houses have garage with 2 car capcity.</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19.GarageArea : Size of garage in square feet, Most houses have Garage area in between 200 to 800.</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20.woodDeckSF : Wood deck area in square feet, More than 50% of houses have 0 Wood Deck sqft area and rest have in between 0 to 400</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21.OpenPorchSF : Open porch area in square feet, 25% of houses have 0 open porch sqft area and rest have in between 0 to 300</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22.EnclosedPorch : Enclosed porch area in square feet, Almost all houses have 0 enclosed porch sqft area</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23.ScreenPorch : Screen porch area in square feet, Almost all houses have 0 screen porch area sqft</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24.Sale Price : Around 500 houses have sale price in between 100000 to 200000. Very few houses have sale price of 600000 &amp; 70000</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10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293E83B-DD4D-A205-A346-E2166D6ADDC1}"/>
              </a:ext>
            </a:extLst>
          </p:cNvPr>
          <p:cNvGraphicFramePr>
            <a:graphicFrameLocks noChangeAspect="1"/>
          </p:cNvGraphicFramePr>
          <p:nvPr>
            <p:extLst>
              <p:ext uri="{D42A27DB-BD31-4B8C-83A1-F6EECF244321}">
                <p14:modId xmlns:p14="http://schemas.microsoft.com/office/powerpoint/2010/main" val="3631846961"/>
              </p:ext>
            </p:extLst>
          </p:nvPr>
        </p:nvGraphicFramePr>
        <p:xfrm>
          <a:off x="807570" y="1228678"/>
          <a:ext cx="9385300" cy="5189537"/>
        </p:xfrm>
        <a:graphic>
          <a:graphicData uri="http://schemas.openxmlformats.org/presentationml/2006/ole">
            <mc:AlternateContent xmlns:mc="http://schemas.openxmlformats.org/markup-compatibility/2006">
              <mc:Choice xmlns:v="urn:schemas-microsoft-com:vml" Requires="v">
                <p:oleObj name="Bitmap Image" r:id="rId2" imgW="6881040" imgH="5189400" progId="PBrush">
                  <p:embed/>
                </p:oleObj>
              </mc:Choice>
              <mc:Fallback>
                <p:oleObj name="Bitmap Image" r:id="rId2" imgW="6881040" imgH="5189400" progId="PBrush">
                  <p:embed/>
                  <p:pic>
                    <p:nvPicPr>
                      <p:cNvPr id="2" name="Object 1">
                        <a:extLst>
                          <a:ext uri="{FF2B5EF4-FFF2-40B4-BE49-F238E27FC236}">
                            <a16:creationId xmlns:a16="http://schemas.microsoft.com/office/drawing/2014/main" id="{2293E83B-DD4D-A205-A346-E2166D6ADDC1}"/>
                          </a:ext>
                        </a:extLst>
                      </p:cNvPr>
                      <p:cNvPicPr/>
                      <p:nvPr/>
                    </p:nvPicPr>
                    <p:blipFill>
                      <a:blip r:embed="rId3"/>
                      <a:stretch>
                        <a:fillRect/>
                      </a:stretch>
                    </p:blipFill>
                    <p:spPr>
                      <a:xfrm>
                        <a:off x="807570" y="1228678"/>
                        <a:ext cx="9385300" cy="518953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4C42DF7-5AFE-6F38-7346-B20620656BDF}"/>
              </a:ext>
            </a:extLst>
          </p:cNvPr>
          <p:cNvSpPr txBox="1"/>
          <p:nvPr/>
        </p:nvSpPr>
        <p:spPr>
          <a:xfrm>
            <a:off x="807570" y="608967"/>
            <a:ext cx="833717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Bivariate Analysis</a:t>
            </a:r>
          </a:p>
        </p:txBody>
      </p:sp>
    </p:spTree>
    <p:extLst>
      <p:ext uri="{BB962C8B-B14F-4D97-AF65-F5344CB8AC3E}">
        <p14:creationId xmlns:p14="http://schemas.microsoft.com/office/powerpoint/2010/main" val="124206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357F649-06C5-4384-828D-AB36183A5C56}"/>
              </a:ext>
            </a:extLst>
          </p:cNvPr>
          <p:cNvGraphicFramePr>
            <a:graphicFrameLocks noChangeAspect="1"/>
          </p:cNvGraphicFramePr>
          <p:nvPr>
            <p:extLst>
              <p:ext uri="{D42A27DB-BD31-4B8C-83A1-F6EECF244321}">
                <p14:modId xmlns:p14="http://schemas.microsoft.com/office/powerpoint/2010/main" val="1025965690"/>
              </p:ext>
            </p:extLst>
          </p:nvPr>
        </p:nvGraphicFramePr>
        <p:xfrm>
          <a:off x="1589088" y="904875"/>
          <a:ext cx="9013825" cy="5045075"/>
        </p:xfrm>
        <a:graphic>
          <a:graphicData uri="http://schemas.openxmlformats.org/presentationml/2006/ole">
            <mc:AlternateContent xmlns:mc="http://schemas.openxmlformats.org/markup-compatibility/2006">
              <mc:Choice xmlns:v="urn:schemas-microsoft-com:vml" Requires="v">
                <p:oleObj name="Bitmap Image" r:id="rId2" imgW="9014400" imgH="5044320" progId="PBrush">
                  <p:embed/>
                </p:oleObj>
              </mc:Choice>
              <mc:Fallback>
                <p:oleObj name="Bitmap Image" r:id="rId2" imgW="9014400" imgH="5044320" progId="PBrush">
                  <p:embed/>
                  <p:pic>
                    <p:nvPicPr>
                      <p:cNvPr id="2" name="Object 1">
                        <a:extLst>
                          <a:ext uri="{FF2B5EF4-FFF2-40B4-BE49-F238E27FC236}">
                            <a16:creationId xmlns:a16="http://schemas.microsoft.com/office/drawing/2014/main" id="{8357F649-06C5-4384-828D-AB36183A5C56}"/>
                          </a:ext>
                        </a:extLst>
                      </p:cNvPr>
                      <p:cNvPicPr/>
                      <p:nvPr/>
                    </p:nvPicPr>
                    <p:blipFill>
                      <a:blip r:embed="rId3"/>
                      <a:stretch>
                        <a:fillRect/>
                      </a:stretch>
                    </p:blipFill>
                    <p:spPr>
                      <a:xfrm>
                        <a:off x="1589088" y="904875"/>
                        <a:ext cx="9013825" cy="5045075"/>
                      </a:xfrm>
                      <a:prstGeom prst="rect">
                        <a:avLst/>
                      </a:prstGeom>
                    </p:spPr>
                  </p:pic>
                </p:oleObj>
              </mc:Fallback>
            </mc:AlternateContent>
          </a:graphicData>
        </a:graphic>
      </p:graphicFrame>
    </p:spTree>
    <p:extLst>
      <p:ext uri="{BB962C8B-B14F-4D97-AF65-F5344CB8AC3E}">
        <p14:creationId xmlns:p14="http://schemas.microsoft.com/office/powerpoint/2010/main" val="27889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D1D305E-4E3A-C74B-35C9-D16B64D6210A}"/>
              </a:ext>
            </a:extLst>
          </p:cNvPr>
          <p:cNvGraphicFramePr>
            <a:graphicFrameLocks noChangeAspect="1"/>
          </p:cNvGraphicFramePr>
          <p:nvPr>
            <p:extLst>
              <p:ext uri="{D42A27DB-BD31-4B8C-83A1-F6EECF244321}">
                <p14:modId xmlns:p14="http://schemas.microsoft.com/office/powerpoint/2010/main" val="1312252202"/>
              </p:ext>
            </p:extLst>
          </p:nvPr>
        </p:nvGraphicFramePr>
        <p:xfrm>
          <a:off x="221785" y="535080"/>
          <a:ext cx="5954898" cy="4816475"/>
        </p:xfrm>
        <a:graphic>
          <a:graphicData uri="http://schemas.openxmlformats.org/presentationml/2006/ole">
            <mc:AlternateContent xmlns:mc="http://schemas.openxmlformats.org/markup-compatibility/2006">
              <mc:Choice xmlns:v="urn:schemas-microsoft-com:vml" Requires="v">
                <p:oleObj name="Bitmap Image" r:id="rId2" imgW="7139880" imgH="4815720" progId="PBrush">
                  <p:embed/>
                </p:oleObj>
              </mc:Choice>
              <mc:Fallback>
                <p:oleObj name="Bitmap Image" r:id="rId2" imgW="7139880" imgH="4815720" progId="PBrush">
                  <p:embed/>
                  <p:pic>
                    <p:nvPicPr>
                      <p:cNvPr id="2" name="Object 1">
                        <a:extLst>
                          <a:ext uri="{FF2B5EF4-FFF2-40B4-BE49-F238E27FC236}">
                            <a16:creationId xmlns:a16="http://schemas.microsoft.com/office/drawing/2014/main" id="{DD1D305E-4E3A-C74B-35C9-D16B64D6210A}"/>
                          </a:ext>
                        </a:extLst>
                      </p:cNvPr>
                      <p:cNvPicPr/>
                      <p:nvPr/>
                    </p:nvPicPr>
                    <p:blipFill>
                      <a:blip r:embed="rId3"/>
                      <a:stretch>
                        <a:fillRect/>
                      </a:stretch>
                    </p:blipFill>
                    <p:spPr>
                      <a:xfrm>
                        <a:off x="221785" y="535080"/>
                        <a:ext cx="5954898" cy="48164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C7BC998-930B-BE71-07C7-073ACCF91D25}"/>
              </a:ext>
            </a:extLst>
          </p:cNvPr>
          <p:cNvGraphicFramePr>
            <a:graphicFrameLocks noChangeAspect="1"/>
          </p:cNvGraphicFramePr>
          <p:nvPr>
            <p:extLst>
              <p:ext uri="{D42A27DB-BD31-4B8C-83A1-F6EECF244321}">
                <p14:modId xmlns:p14="http://schemas.microsoft.com/office/powerpoint/2010/main" val="3179770128"/>
              </p:ext>
            </p:extLst>
          </p:nvPr>
        </p:nvGraphicFramePr>
        <p:xfrm>
          <a:off x="6418728" y="535080"/>
          <a:ext cx="5262283" cy="5713320"/>
        </p:xfrm>
        <a:graphic>
          <a:graphicData uri="http://schemas.openxmlformats.org/presentationml/2006/ole">
            <mc:AlternateContent xmlns:mc="http://schemas.openxmlformats.org/markup-compatibility/2006">
              <mc:Choice xmlns:v="urn:schemas-microsoft-com:vml" Requires="v">
                <p:oleObj name="Bitmap Image" r:id="rId4" imgW="5044320" imgH="5021640" progId="PBrush">
                  <p:embed/>
                </p:oleObj>
              </mc:Choice>
              <mc:Fallback>
                <p:oleObj name="Bitmap Image" r:id="rId4" imgW="5044320" imgH="5021640" progId="PBrush">
                  <p:embed/>
                  <p:pic>
                    <p:nvPicPr>
                      <p:cNvPr id="3" name="Object 2">
                        <a:extLst>
                          <a:ext uri="{FF2B5EF4-FFF2-40B4-BE49-F238E27FC236}">
                            <a16:creationId xmlns:a16="http://schemas.microsoft.com/office/drawing/2014/main" id="{8C7BC998-930B-BE71-07C7-073ACCF91D25}"/>
                          </a:ext>
                        </a:extLst>
                      </p:cNvPr>
                      <p:cNvPicPr/>
                      <p:nvPr/>
                    </p:nvPicPr>
                    <p:blipFill>
                      <a:blip r:embed="rId5"/>
                      <a:stretch>
                        <a:fillRect/>
                      </a:stretch>
                    </p:blipFill>
                    <p:spPr>
                      <a:xfrm>
                        <a:off x="6418728" y="535080"/>
                        <a:ext cx="5262283" cy="5713320"/>
                      </a:xfrm>
                      <a:prstGeom prst="rect">
                        <a:avLst/>
                      </a:prstGeom>
                    </p:spPr>
                  </p:pic>
                </p:oleObj>
              </mc:Fallback>
            </mc:AlternateContent>
          </a:graphicData>
        </a:graphic>
      </p:graphicFrame>
    </p:spTree>
    <p:extLst>
      <p:ext uri="{BB962C8B-B14F-4D97-AF65-F5344CB8AC3E}">
        <p14:creationId xmlns:p14="http://schemas.microsoft.com/office/powerpoint/2010/main" val="18707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4FA4108-AA44-4976-3F0A-822384B6AFCE}"/>
              </a:ext>
            </a:extLst>
          </p:cNvPr>
          <p:cNvGraphicFramePr>
            <a:graphicFrameLocks noChangeAspect="1"/>
          </p:cNvGraphicFramePr>
          <p:nvPr>
            <p:extLst>
              <p:ext uri="{D42A27DB-BD31-4B8C-83A1-F6EECF244321}">
                <p14:modId xmlns:p14="http://schemas.microsoft.com/office/powerpoint/2010/main" val="1099224491"/>
              </p:ext>
            </p:extLst>
          </p:nvPr>
        </p:nvGraphicFramePr>
        <p:xfrm>
          <a:off x="933450" y="890588"/>
          <a:ext cx="10325100" cy="5510212"/>
        </p:xfrm>
        <a:graphic>
          <a:graphicData uri="http://schemas.openxmlformats.org/presentationml/2006/ole">
            <mc:AlternateContent xmlns:mc="http://schemas.openxmlformats.org/markup-compatibility/2006">
              <mc:Choice xmlns:v="urn:schemas-microsoft-com:vml" Requires="v">
                <p:oleObj name="Bitmap Image" r:id="rId2" imgW="10325160" imgH="5074920" progId="PBrush">
                  <p:embed/>
                </p:oleObj>
              </mc:Choice>
              <mc:Fallback>
                <p:oleObj name="Bitmap Image" r:id="rId2" imgW="10325160" imgH="5074920" progId="PBrush">
                  <p:embed/>
                  <p:pic>
                    <p:nvPicPr>
                      <p:cNvPr id="2" name="Object 1">
                        <a:extLst>
                          <a:ext uri="{FF2B5EF4-FFF2-40B4-BE49-F238E27FC236}">
                            <a16:creationId xmlns:a16="http://schemas.microsoft.com/office/drawing/2014/main" id="{B4FA4108-AA44-4976-3F0A-822384B6AFCE}"/>
                          </a:ext>
                        </a:extLst>
                      </p:cNvPr>
                      <p:cNvPicPr/>
                      <p:nvPr/>
                    </p:nvPicPr>
                    <p:blipFill>
                      <a:blip r:embed="rId3"/>
                      <a:stretch>
                        <a:fillRect/>
                      </a:stretch>
                    </p:blipFill>
                    <p:spPr>
                      <a:xfrm>
                        <a:off x="933450" y="890588"/>
                        <a:ext cx="10325100" cy="5510212"/>
                      </a:xfrm>
                      <a:prstGeom prst="rect">
                        <a:avLst/>
                      </a:prstGeom>
                    </p:spPr>
                  </p:pic>
                </p:oleObj>
              </mc:Fallback>
            </mc:AlternateContent>
          </a:graphicData>
        </a:graphic>
      </p:graphicFrame>
    </p:spTree>
    <p:extLst>
      <p:ext uri="{BB962C8B-B14F-4D97-AF65-F5344CB8AC3E}">
        <p14:creationId xmlns:p14="http://schemas.microsoft.com/office/powerpoint/2010/main" val="54757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683F461-BAB0-05E1-D573-9FAF8C5F95A3}"/>
              </a:ext>
            </a:extLst>
          </p:cNvPr>
          <p:cNvGraphicFramePr>
            <a:graphicFrameLocks noChangeAspect="1"/>
          </p:cNvGraphicFramePr>
          <p:nvPr>
            <p:extLst>
              <p:ext uri="{D42A27DB-BD31-4B8C-83A1-F6EECF244321}">
                <p14:modId xmlns:p14="http://schemas.microsoft.com/office/powerpoint/2010/main" val="3265836971"/>
              </p:ext>
            </p:extLst>
          </p:nvPr>
        </p:nvGraphicFramePr>
        <p:xfrm>
          <a:off x="1" y="828675"/>
          <a:ext cx="6176682" cy="4892675"/>
        </p:xfrm>
        <a:graphic>
          <a:graphicData uri="http://schemas.openxmlformats.org/presentationml/2006/ole">
            <mc:AlternateContent xmlns:mc="http://schemas.openxmlformats.org/markup-compatibility/2006">
              <mc:Choice xmlns:v="urn:schemas-microsoft-com:vml" Requires="v">
                <p:oleObj name="Bitmap Image" r:id="rId2" imgW="8061840" imgH="4892040" progId="PBrush">
                  <p:embed/>
                </p:oleObj>
              </mc:Choice>
              <mc:Fallback>
                <p:oleObj name="Bitmap Image" r:id="rId2" imgW="8061840" imgH="4892040" progId="PBrush">
                  <p:embed/>
                  <p:pic>
                    <p:nvPicPr>
                      <p:cNvPr id="2" name="Object 1">
                        <a:extLst>
                          <a:ext uri="{FF2B5EF4-FFF2-40B4-BE49-F238E27FC236}">
                            <a16:creationId xmlns:a16="http://schemas.microsoft.com/office/drawing/2014/main" id="{E683F461-BAB0-05E1-D573-9FAF8C5F95A3}"/>
                          </a:ext>
                        </a:extLst>
                      </p:cNvPr>
                      <p:cNvPicPr/>
                      <p:nvPr/>
                    </p:nvPicPr>
                    <p:blipFill>
                      <a:blip r:embed="rId3"/>
                      <a:stretch>
                        <a:fillRect/>
                      </a:stretch>
                    </p:blipFill>
                    <p:spPr>
                      <a:xfrm>
                        <a:off x="1" y="828675"/>
                        <a:ext cx="6176682" cy="48926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24AD3FD-0BEB-ACBE-376E-EC83EE897978}"/>
              </a:ext>
            </a:extLst>
          </p:cNvPr>
          <p:cNvGraphicFramePr>
            <a:graphicFrameLocks noChangeAspect="1"/>
          </p:cNvGraphicFramePr>
          <p:nvPr>
            <p:extLst>
              <p:ext uri="{D42A27DB-BD31-4B8C-83A1-F6EECF244321}">
                <p14:modId xmlns:p14="http://schemas.microsoft.com/office/powerpoint/2010/main" val="352789369"/>
              </p:ext>
            </p:extLst>
          </p:nvPr>
        </p:nvGraphicFramePr>
        <p:xfrm>
          <a:off x="6347012" y="814387"/>
          <a:ext cx="5386575" cy="4906963"/>
        </p:xfrm>
        <a:graphic>
          <a:graphicData uri="http://schemas.openxmlformats.org/presentationml/2006/ole">
            <mc:AlternateContent xmlns:mc="http://schemas.openxmlformats.org/markup-compatibility/2006">
              <mc:Choice xmlns:v="urn:schemas-microsoft-com:vml" Requires="v">
                <p:oleObj name="Bitmap Image" r:id="rId4" imgW="6918840" imgH="4907160" progId="PBrush">
                  <p:embed/>
                </p:oleObj>
              </mc:Choice>
              <mc:Fallback>
                <p:oleObj name="Bitmap Image" r:id="rId4" imgW="6918840" imgH="4907160" progId="PBrush">
                  <p:embed/>
                  <p:pic>
                    <p:nvPicPr>
                      <p:cNvPr id="3" name="Object 2">
                        <a:extLst>
                          <a:ext uri="{FF2B5EF4-FFF2-40B4-BE49-F238E27FC236}">
                            <a16:creationId xmlns:a16="http://schemas.microsoft.com/office/drawing/2014/main" id="{224AD3FD-0BEB-ACBE-376E-EC83EE897978}"/>
                          </a:ext>
                        </a:extLst>
                      </p:cNvPr>
                      <p:cNvPicPr/>
                      <p:nvPr/>
                    </p:nvPicPr>
                    <p:blipFill>
                      <a:blip r:embed="rId5"/>
                      <a:stretch>
                        <a:fillRect/>
                      </a:stretch>
                    </p:blipFill>
                    <p:spPr>
                      <a:xfrm>
                        <a:off x="6347012" y="814387"/>
                        <a:ext cx="5386575" cy="4906963"/>
                      </a:xfrm>
                      <a:prstGeom prst="rect">
                        <a:avLst/>
                      </a:prstGeom>
                    </p:spPr>
                  </p:pic>
                </p:oleObj>
              </mc:Fallback>
            </mc:AlternateContent>
          </a:graphicData>
        </a:graphic>
      </p:graphicFrame>
    </p:spTree>
    <p:extLst>
      <p:ext uri="{BB962C8B-B14F-4D97-AF65-F5344CB8AC3E}">
        <p14:creationId xmlns:p14="http://schemas.microsoft.com/office/powerpoint/2010/main" val="28902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685EF93-F858-0EB8-A371-6B00FDD2925F}"/>
              </a:ext>
            </a:extLst>
          </p:cNvPr>
          <p:cNvGraphicFramePr>
            <a:graphicFrameLocks noChangeAspect="1"/>
          </p:cNvGraphicFramePr>
          <p:nvPr>
            <p:extLst>
              <p:ext uri="{D42A27DB-BD31-4B8C-83A1-F6EECF244321}">
                <p14:modId xmlns:p14="http://schemas.microsoft.com/office/powerpoint/2010/main" val="3963897927"/>
              </p:ext>
            </p:extLst>
          </p:nvPr>
        </p:nvGraphicFramePr>
        <p:xfrm>
          <a:off x="159124" y="627156"/>
          <a:ext cx="5936876" cy="4937125"/>
        </p:xfrm>
        <a:graphic>
          <a:graphicData uri="http://schemas.openxmlformats.org/presentationml/2006/ole">
            <mc:AlternateContent xmlns:mc="http://schemas.openxmlformats.org/markup-compatibility/2006">
              <mc:Choice xmlns:v="urn:schemas-microsoft-com:vml" Requires="v">
                <p:oleObj name="Bitmap Image" r:id="rId2" imgW="6477120" imgH="4937760" progId="PBrush">
                  <p:embed/>
                </p:oleObj>
              </mc:Choice>
              <mc:Fallback>
                <p:oleObj name="Bitmap Image" r:id="rId2" imgW="6477120" imgH="4937760" progId="PBrush">
                  <p:embed/>
                  <p:pic>
                    <p:nvPicPr>
                      <p:cNvPr id="2" name="Object 1">
                        <a:extLst>
                          <a:ext uri="{FF2B5EF4-FFF2-40B4-BE49-F238E27FC236}">
                            <a16:creationId xmlns:a16="http://schemas.microsoft.com/office/drawing/2014/main" id="{B685EF93-F858-0EB8-A371-6B00FDD2925F}"/>
                          </a:ext>
                        </a:extLst>
                      </p:cNvPr>
                      <p:cNvPicPr/>
                      <p:nvPr/>
                    </p:nvPicPr>
                    <p:blipFill>
                      <a:blip r:embed="rId3"/>
                      <a:stretch>
                        <a:fillRect/>
                      </a:stretch>
                    </p:blipFill>
                    <p:spPr>
                      <a:xfrm>
                        <a:off x="159124" y="627156"/>
                        <a:ext cx="5936876" cy="493712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A3B4409-9911-91C6-A79D-D81CB4BC6242}"/>
              </a:ext>
            </a:extLst>
          </p:cNvPr>
          <p:cNvGraphicFramePr>
            <a:graphicFrameLocks noChangeAspect="1"/>
          </p:cNvGraphicFramePr>
          <p:nvPr>
            <p:extLst>
              <p:ext uri="{D42A27DB-BD31-4B8C-83A1-F6EECF244321}">
                <p14:modId xmlns:p14="http://schemas.microsoft.com/office/powerpoint/2010/main" val="1398827469"/>
              </p:ext>
            </p:extLst>
          </p:nvPr>
        </p:nvGraphicFramePr>
        <p:xfrm>
          <a:off x="6167718" y="627156"/>
          <a:ext cx="5252103" cy="4500656"/>
        </p:xfrm>
        <a:graphic>
          <a:graphicData uri="http://schemas.openxmlformats.org/presentationml/2006/ole">
            <mc:AlternateContent xmlns:mc="http://schemas.openxmlformats.org/markup-compatibility/2006">
              <mc:Choice xmlns:v="urn:schemas-microsoft-com:vml" Requires="v">
                <p:oleObj name="Bitmap Image" r:id="rId4" imgW="7528680" imgH="4625280" progId="PBrush">
                  <p:embed/>
                </p:oleObj>
              </mc:Choice>
              <mc:Fallback>
                <p:oleObj name="Bitmap Image" r:id="rId4" imgW="7528680" imgH="4625280" progId="PBrush">
                  <p:embed/>
                  <p:pic>
                    <p:nvPicPr>
                      <p:cNvPr id="3" name="Object 2">
                        <a:extLst>
                          <a:ext uri="{FF2B5EF4-FFF2-40B4-BE49-F238E27FC236}">
                            <a16:creationId xmlns:a16="http://schemas.microsoft.com/office/drawing/2014/main" id="{3A3B4409-9911-91C6-A79D-D81CB4BC6242}"/>
                          </a:ext>
                        </a:extLst>
                      </p:cNvPr>
                      <p:cNvPicPr/>
                      <p:nvPr/>
                    </p:nvPicPr>
                    <p:blipFill>
                      <a:blip r:embed="rId5"/>
                      <a:stretch>
                        <a:fillRect/>
                      </a:stretch>
                    </p:blipFill>
                    <p:spPr>
                      <a:xfrm>
                        <a:off x="6167718" y="627156"/>
                        <a:ext cx="5252103" cy="4500656"/>
                      </a:xfrm>
                      <a:prstGeom prst="rect">
                        <a:avLst/>
                      </a:prstGeom>
                    </p:spPr>
                  </p:pic>
                </p:oleObj>
              </mc:Fallback>
            </mc:AlternateContent>
          </a:graphicData>
        </a:graphic>
      </p:graphicFrame>
    </p:spTree>
    <p:extLst>
      <p:ext uri="{BB962C8B-B14F-4D97-AF65-F5344CB8AC3E}">
        <p14:creationId xmlns:p14="http://schemas.microsoft.com/office/powerpoint/2010/main" val="280468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B623E-E5AD-F0ED-2FE6-EF38F5740E2E}"/>
              </a:ext>
            </a:extLst>
          </p:cNvPr>
          <p:cNvPicPr>
            <a:picLocks noChangeAspect="1"/>
          </p:cNvPicPr>
          <p:nvPr/>
        </p:nvPicPr>
        <p:blipFill>
          <a:blip r:embed="rId2"/>
          <a:stretch>
            <a:fillRect/>
          </a:stretch>
        </p:blipFill>
        <p:spPr>
          <a:xfrm>
            <a:off x="194445" y="779929"/>
            <a:ext cx="10545273" cy="4885765"/>
          </a:xfrm>
          <a:prstGeom prst="rect">
            <a:avLst/>
          </a:prstGeom>
        </p:spPr>
      </p:pic>
    </p:spTree>
    <p:extLst>
      <p:ext uri="{BB962C8B-B14F-4D97-AF65-F5344CB8AC3E}">
        <p14:creationId xmlns:p14="http://schemas.microsoft.com/office/powerpoint/2010/main" val="274257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2218C6C-4BFB-6BF8-3D29-BAEC26EBCDB6}"/>
              </a:ext>
            </a:extLst>
          </p:cNvPr>
          <p:cNvGraphicFramePr>
            <a:graphicFrameLocks noChangeAspect="1"/>
          </p:cNvGraphicFramePr>
          <p:nvPr>
            <p:extLst>
              <p:ext uri="{D42A27DB-BD31-4B8C-83A1-F6EECF244321}">
                <p14:modId xmlns:p14="http://schemas.microsoft.com/office/powerpoint/2010/main" val="2024366062"/>
              </p:ext>
            </p:extLst>
          </p:nvPr>
        </p:nvGraphicFramePr>
        <p:xfrm>
          <a:off x="896471" y="977900"/>
          <a:ext cx="10040470" cy="5261535"/>
        </p:xfrm>
        <a:graphic>
          <a:graphicData uri="http://schemas.openxmlformats.org/presentationml/2006/ole">
            <mc:AlternateContent xmlns:mc="http://schemas.openxmlformats.org/markup-compatibility/2006">
              <mc:Choice xmlns:v="urn:schemas-microsoft-com:vml" Requires="v">
                <p:oleObj name="Bitmap Image" r:id="rId2" imgW="8381880" imgH="4899600" progId="PBrush">
                  <p:embed/>
                </p:oleObj>
              </mc:Choice>
              <mc:Fallback>
                <p:oleObj name="Bitmap Image" r:id="rId2" imgW="8381880" imgH="4899600" progId="PBrush">
                  <p:embed/>
                  <p:pic>
                    <p:nvPicPr>
                      <p:cNvPr id="2" name="Object 1">
                        <a:extLst>
                          <a:ext uri="{FF2B5EF4-FFF2-40B4-BE49-F238E27FC236}">
                            <a16:creationId xmlns:a16="http://schemas.microsoft.com/office/drawing/2014/main" id="{D2218C6C-4BFB-6BF8-3D29-BAEC26EBCDB6}"/>
                          </a:ext>
                        </a:extLst>
                      </p:cNvPr>
                      <p:cNvPicPr/>
                      <p:nvPr/>
                    </p:nvPicPr>
                    <p:blipFill>
                      <a:blip r:embed="rId3"/>
                      <a:stretch>
                        <a:fillRect/>
                      </a:stretch>
                    </p:blipFill>
                    <p:spPr>
                      <a:xfrm>
                        <a:off x="896471" y="977900"/>
                        <a:ext cx="10040470" cy="5261535"/>
                      </a:xfrm>
                      <a:prstGeom prst="rect">
                        <a:avLst/>
                      </a:prstGeom>
                    </p:spPr>
                  </p:pic>
                </p:oleObj>
              </mc:Fallback>
            </mc:AlternateContent>
          </a:graphicData>
        </a:graphic>
      </p:graphicFrame>
    </p:spTree>
    <p:extLst>
      <p:ext uri="{BB962C8B-B14F-4D97-AF65-F5344CB8AC3E}">
        <p14:creationId xmlns:p14="http://schemas.microsoft.com/office/powerpoint/2010/main" val="408397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4490D2D-442C-409B-2054-5B485B702052}"/>
              </a:ext>
            </a:extLst>
          </p:cNvPr>
          <p:cNvGraphicFramePr>
            <a:graphicFrameLocks noChangeAspect="1"/>
          </p:cNvGraphicFramePr>
          <p:nvPr>
            <p:extLst>
              <p:ext uri="{D42A27DB-BD31-4B8C-83A1-F6EECF244321}">
                <p14:modId xmlns:p14="http://schemas.microsoft.com/office/powerpoint/2010/main" val="2245347274"/>
              </p:ext>
            </p:extLst>
          </p:nvPr>
        </p:nvGraphicFramePr>
        <p:xfrm>
          <a:off x="0" y="1148136"/>
          <a:ext cx="5091953" cy="4347228"/>
        </p:xfrm>
        <a:graphic>
          <a:graphicData uri="http://schemas.openxmlformats.org/presentationml/2006/ole">
            <mc:AlternateContent xmlns:mc="http://schemas.openxmlformats.org/markup-compatibility/2006">
              <mc:Choice xmlns:v="urn:schemas-microsoft-com:vml" Requires="v">
                <p:oleObj name="Bitmap Image" r:id="rId2" imgW="6217920" imgH="3429000" progId="PBrush">
                  <p:embed/>
                </p:oleObj>
              </mc:Choice>
              <mc:Fallback>
                <p:oleObj name="Bitmap Image" r:id="rId2" imgW="6217920" imgH="3429000" progId="PBrush">
                  <p:embed/>
                  <p:pic>
                    <p:nvPicPr>
                      <p:cNvPr id="2" name="Object 1">
                        <a:extLst>
                          <a:ext uri="{FF2B5EF4-FFF2-40B4-BE49-F238E27FC236}">
                            <a16:creationId xmlns:a16="http://schemas.microsoft.com/office/drawing/2014/main" id="{24490D2D-442C-409B-2054-5B485B702052}"/>
                          </a:ext>
                        </a:extLst>
                      </p:cNvPr>
                      <p:cNvPicPr/>
                      <p:nvPr/>
                    </p:nvPicPr>
                    <p:blipFill>
                      <a:blip r:embed="rId3"/>
                      <a:stretch>
                        <a:fillRect/>
                      </a:stretch>
                    </p:blipFill>
                    <p:spPr>
                      <a:xfrm>
                        <a:off x="0" y="1148136"/>
                        <a:ext cx="5091953" cy="4347228"/>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C03FD520-875D-ADD1-9CE8-89BA05038990}"/>
              </a:ext>
            </a:extLst>
          </p:cNvPr>
          <p:cNvGraphicFramePr>
            <a:graphicFrameLocks noChangeAspect="1"/>
          </p:cNvGraphicFramePr>
          <p:nvPr>
            <p:extLst>
              <p:ext uri="{D42A27DB-BD31-4B8C-83A1-F6EECF244321}">
                <p14:modId xmlns:p14="http://schemas.microsoft.com/office/powerpoint/2010/main" val="3111638808"/>
              </p:ext>
            </p:extLst>
          </p:nvPr>
        </p:nvGraphicFramePr>
        <p:xfrm>
          <a:off x="5597245" y="1148135"/>
          <a:ext cx="5689320" cy="4678923"/>
        </p:xfrm>
        <a:graphic>
          <a:graphicData uri="http://schemas.openxmlformats.org/presentationml/2006/ole">
            <mc:AlternateContent xmlns:mc="http://schemas.openxmlformats.org/markup-compatibility/2006">
              <mc:Choice xmlns:v="urn:schemas-microsoft-com:vml" Requires="v">
                <p:oleObj name="Bitmap Image" r:id="rId4" imgW="7071480" imgH="3535560" progId="PBrush">
                  <p:embed/>
                </p:oleObj>
              </mc:Choice>
              <mc:Fallback>
                <p:oleObj name="Bitmap Image" r:id="rId4" imgW="7071480" imgH="3535560" progId="PBrush">
                  <p:embed/>
                  <p:pic>
                    <p:nvPicPr>
                      <p:cNvPr id="3" name="Object 2">
                        <a:extLst>
                          <a:ext uri="{FF2B5EF4-FFF2-40B4-BE49-F238E27FC236}">
                            <a16:creationId xmlns:a16="http://schemas.microsoft.com/office/drawing/2014/main" id="{C03FD520-875D-ADD1-9CE8-89BA05038990}"/>
                          </a:ext>
                        </a:extLst>
                      </p:cNvPr>
                      <p:cNvPicPr/>
                      <p:nvPr/>
                    </p:nvPicPr>
                    <p:blipFill>
                      <a:blip r:embed="rId5"/>
                      <a:stretch>
                        <a:fillRect/>
                      </a:stretch>
                    </p:blipFill>
                    <p:spPr>
                      <a:xfrm>
                        <a:off x="5597245" y="1148135"/>
                        <a:ext cx="5689320" cy="4678923"/>
                      </a:xfrm>
                      <a:prstGeom prst="rect">
                        <a:avLst/>
                      </a:prstGeom>
                    </p:spPr>
                  </p:pic>
                </p:oleObj>
              </mc:Fallback>
            </mc:AlternateContent>
          </a:graphicData>
        </a:graphic>
      </p:graphicFrame>
    </p:spTree>
    <p:extLst>
      <p:ext uri="{BB962C8B-B14F-4D97-AF65-F5344CB8AC3E}">
        <p14:creationId xmlns:p14="http://schemas.microsoft.com/office/powerpoint/2010/main" val="24783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D0BC8-B02D-9746-51F4-1234DAB19F70}"/>
              </a:ext>
            </a:extLst>
          </p:cNvPr>
          <p:cNvSpPr txBox="1"/>
          <p:nvPr/>
        </p:nvSpPr>
        <p:spPr>
          <a:xfrm>
            <a:off x="6333708" y="2362436"/>
            <a:ext cx="4276164" cy="3176126"/>
          </a:xfrm>
          <a:prstGeom prst="rect">
            <a:avLst/>
          </a:prstGeom>
          <a:noFill/>
        </p:spPr>
        <p:txBody>
          <a:bodyPr wrap="square" rtlCol="0">
            <a:spAutoFit/>
          </a:bodyPr>
          <a:lstStyle/>
          <a:p>
            <a:pPr>
              <a:lnSpc>
                <a:spcPct val="125000"/>
              </a:lnSpc>
              <a:spcAft>
                <a:spcPts val="1200"/>
              </a:spcAft>
            </a:pP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B3B915-BE5E-5867-F3F2-46FDF4278DE1}"/>
              </a:ext>
            </a:extLst>
          </p:cNvPr>
          <p:cNvSpPr txBox="1"/>
          <p:nvPr/>
        </p:nvSpPr>
        <p:spPr>
          <a:xfrm>
            <a:off x="3263153" y="968188"/>
            <a:ext cx="4751294" cy="523220"/>
          </a:xfrm>
          <a:prstGeom prst="rect">
            <a:avLst/>
          </a:prstGeom>
          <a:noFill/>
        </p:spPr>
        <p:txBody>
          <a:bodyPr wrap="square" rtlCol="0">
            <a:spAutoFit/>
          </a:bodyPr>
          <a:lstStyle/>
          <a:p>
            <a:pPr algn="ctr"/>
            <a:r>
              <a:rPr lang="en-IN" sz="2800" b="1" dirty="0"/>
              <a:t>INTRODUCTION</a:t>
            </a:r>
          </a:p>
        </p:txBody>
      </p:sp>
      <p:pic>
        <p:nvPicPr>
          <p:cNvPr id="2052" name="Picture 4" descr="See the source image">
            <a:extLst>
              <a:ext uri="{FF2B5EF4-FFF2-40B4-BE49-F238E27FC236}">
                <a16:creationId xmlns:a16="http://schemas.microsoft.com/office/drawing/2014/main" id="{22F1C9F3-B757-82F8-838D-B379BF980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027" y="2151529"/>
            <a:ext cx="5063725" cy="415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6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A9EFA08-7C7E-AA52-0925-F48F3D88BBD4}"/>
              </a:ext>
            </a:extLst>
          </p:cNvPr>
          <p:cNvGraphicFramePr>
            <a:graphicFrameLocks noChangeAspect="1"/>
          </p:cNvGraphicFramePr>
          <p:nvPr>
            <p:extLst>
              <p:ext uri="{D42A27DB-BD31-4B8C-83A1-F6EECF244321}">
                <p14:modId xmlns:p14="http://schemas.microsoft.com/office/powerpoint/2010/main" val="4087151547"/>
              </p:ext>
            </p:extLst>
          </p:nvPr>
        </p:nvGraphicFramePr>
        <p:xfrm>
          <a:off x="862013" y="1203325"/>
          <a:ext cx="10469562" cy="5080934"/>
        </p:xfrm>
        <a:graphic>
          <a:graphicData uri="http://schemas.openxmlformats.org/presentationml/2006/ole">
            <mc:AlternateContent xmlns:mc="http://schemas.openxmlformats.org/markup-compatibility/2006">
              <mc:Choice xmlns:v="urn:schemas-microsoft-com:vml" Requires="v">
                <p:oleObj name="Bitmap Image" r:id="rId2" imgW="10469880" imgH="4449960" progId="PBrush">
                  <p:embed/>
                </p:oleObj>
              </mc:Choice>
              <mc:Fallback>
                <p:oleObj name="Bitmap Image" r:id="rId2" imgW="10469880" imgH="4449960" progId="PBrush">
                  <p:embed/>
                  <p:pic>
                    <p:nvPicPr>
                      <p:cNvPr id="2" name="Object 1">
                        <a:extLst>
                          <a:ext uri="{FF2B5EF4-FFF2-40B4-BE49-F238E27FC236}">
                            <a16:creationId xmlns:a16="http://schemas.microsoft.com/office/drawing/2014/main" id="{2A9EFA08-7C7E-AA52-0925-F48F3D88BBD4}"/>
                          </a:ext>
                        </a:extLst>
                      </p:cNvPr>
                      <p:cNvPicPr/>
                      <p:nvPr/>
                    </p:nvPicPr>
                    <p:blipFill>
                      <a:blip r:embed="rId3"/>
                      <a:stretch>
                        <a:fillRect/>
                      </a:stretch>
                    </p:blipFill>
                    <p:spPr>
                      <a:xfrm>
                        <a:off x="862013" y="1203325"/>
                        <a:ext cx="10469562" cy="5080934"/>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B40415F3-F90C-E542-1A89-E26FA602C05A}"/>
              </a:ext>
            </a:extLst>
          </p:cNvPr>
          <p:cNvSpPr txBox="1"/>
          <p:nvPr/>
        </p:nvSpPr>
        <p:spPr>
          <a:xfrm>
            <a:off x="1604682" y="206188"/>
            <a:ext cx="835510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FEATURE ENCODING</a:t>
            </a:r>
          </a:p>
        </p:txBody>
      </p:sp>
    </p:spTree>
    <p:extLst>
      <p:ext uri="{BB962C8B-B14F-4D97-AF65-F5344CB8AC3E}">
        <p14:creationId xmlns:p14="http://schemas.microsoft.com/office/powerpoint/2010/main" val="215533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5CE6238-0E55-7B2F-409D-0D00D780888B}"/>
              </a:ext>
            </a:extLst>
          </p:cNvPr>
          <p:cNvGraphicFramePr>
            <a:graphicFrameLocks noChangeAspect="1"/>
          </p:cNvGraphicFramePr>
          <p:nvPr>
            <p:extLst>
              <p:ext uri="{D42A27DB-BD31-4B8C-83A1-F6EECF244321}">
                <p14:modId xmlns:p14="http://schemas.microsoft.com/office/powerpoint/2010/main" val="2958261575"/>
              </p:ext>
            </p:extLst>
          </p:nvPr>
        </p:nvGraphicFramePr>
        <p:xfrm>
          <a:off x="770965" y="2043952"/>
          <a:ext cx="9845769" cy="4724399"/>
        </p:xfrm>
        <a:graphic>
          <a:graphicData uri="http://schemas.openxmlformats.org/presentationml/2006/ole">
            <mc:AlternateContent xmlns:mc="http://schemas.openxmlformats.org/markup-compatibility/2006">
              <mc:Choice xmlns:v="urn:schemas-microsoft-com:vml" Requires="v">
                <p:oleObj name="Bitmap Image" r:id="rId2" imgW="9075600" imgH="4701600" progId="PBrush">
                  <p:embed/>
                </p:oleObj>
              </mc:Choice>
              <mc:Fallback>
                <p:oleObj name="Bitmap Image" r:id="rId2" imgW="9075600" imgH="4701600" progId="PBrush">
                  <p:embed/>
                  <p:pic>
                    <p:nvPicPr>
                      <p:cNvPr id="2" name="Object 1">
                        <a:extLst>
                          <a:ext uri="{FF2B5EF4-FFF2-40B4-BE49-F238E27FC236}">
                            <a16:creationId xmlns:a16="http://schemas.microsoft.com/office/drawing/2014/main" id="{E5CE6238-0E55-7B2F-409D-0D00D780888B}"/>
                          </a:ext>
                        </a:extLst>
                      </p:cNvPr>
                      <p:cNvPicPr/>
                      <p:nvPr/>
                    </p:nvPicPr>
                    <p:blipFill>
                      <a:blip r:embed="rId3"/>
                      <a:stretch>
                        <a:fillRect/>
                      </a:stretch>
                    </p:blipFill>
                    <p:spPr>
                      <a:xfrm>
                        <a:off x="770965" y="2043952"/>
                        <a:ext cx="9845769" cy="4724399"/>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A0E1B3F0-BC06-0519-CED1-9B6FF8A73E17}"/>
              </a:ext>
            </a:extLst>
          </p:cNvPr>
          <p:cNvSpPr txBox="1"/>
          <p:nvPr/>
        </p:nvSpPr>
        <p:spPr>
          <a:xfrm>
            <a:off x="1676400" y="779929"/>
            <a:ext cx="796962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MODEL BUILDING AND EVALUATION</a:t>
            </a:r>
          </a:p>
        </p:txBody>
      </p:sp>
    </p:spTree>
    <p:extLst>
      <p:ext uri="{BB962C8B-B14F-4D97-AF65-F5344CB8AC3E}">
        <p14:creationId xmlns:p14="http://schemas.microsoft.com/office/powerpoint/2010/main" val="76867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E24FDE3-F7F0-A41F-4F23-A1265C0DC499}"/>
              </a:ext>
            </a:extLst>
          </p:cNvPr>
          <p:cNvGraphicFramePr>
            <a:graphicFrameLocks noChangeAspect="1"/>
          </p:cNvGraphicFramePr>
          <p:nvPr>
            <p:extLst>
              <p:ext uri="{D42A27DB-BD31-4B8C-83A1-F6EECF244321}">
                <p14:modId xmlns:p14="http://schemas.microsoft.com/office/powerpoint/2010/main" val="1630889164"/>
              </p:ext>
            </p:extLst>
          </p:nvPr>
        </p:nvGraphicFramePr>
        <p:xfrm>
          <a:off x="1425388" y="1048872"/>
          <a:ext cx="9152965" cy="3693457"/>
        </p:xfrm>
        <a:graphic>
          <a:graphicData uri="http://schemas.openxmlformats.org/presentationml/2006/ole">
            <mc:AlternateContent xmlns:mc="http://schemas.openxmlformats.org/markup-compatibility/2006">
              <mc:Choice xmlns:v="urn:schemas-microsoft-com:vml" Requires="v">
                <p:oleObj name="Bitmap Image" r:id="rId2" imgW="7513200" imgH="2750760" progId="PBrush">
                  <p:embed/>
                </p:oleObj>
              </mc:Choice>
              <mc:Fallback>
                <p:oleObj name="Bitmap Image" r:id="rId2" imgW="7513200" imgH="2750760" progId="PBrush">
                  <p:embed/>
                  <p:pic>
                    <p:nvPicPr>
                      <p:cNvPr id="2" name="Object 1">
                        <a:extLst>
                          <a:ext uri="{FF2B5EF4-FFF2-40B4-BE49-F238E27FC236}">
                            <a16:creationId xmlns:a16="http://schemas.microsoft.com/office/drawing/2014/main" id="{7E24FDE3-F7F0-A41F-4F23-A1265C0DC499}"/>
                          </a:ext>
                        </a:extLst>
                      </p:cNvPr>
                      <p:cNvPicPr/>
                      <p:nvPr/>
                    </p:nvPicPr>
                    <p:blipFill>
                      <a:blip r:embed="rId3"/>
                      <a:stretch>
                        <a:fillRect/>
                      </a:stretch>
                    </p:blipFill>
                    <p:spPr>
                      <a:xfrm>
                        <a:off x="1425388" y="1048872"/>
                        <a:ext cx="9152965" cy="369345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6A92BCB-3806-13FA-734F-74F4D3EDDCA7}"/>
              </a:ext>
            </a:extLst>
          </p:cNvPr>
          <p:cNvSpPr txBox="1"/>
          <p:nvPr/>
        </p:nvSpPr>
        <p:spPr>
          <a:xfrm>
            <a:off x="1425388" y="4742329"/>
            <a:ext cx="9717741" cy="646331"/>
          </a:xfrm>
          <a:prstGeom prst="rect">
            <a:avLst/>
          </a:prstGeom>
          <a:noFill/>
        </p:spPr>
        <p:txBody>
          <a:bodyPr wrap="square" rtlCol="0">
            <a:spAutoFit/>
          </a:bodyPr>
          <a:lstStyle/>
          <a:p>
            <a:r>
              <a:rPr lang="en-IN" dirty="0"/>
              <a:t>Here we design the above algorithms for the dataset and Gradient Boosting Regressor performs very well for the dataset. </a:t>
            </a:r>
          </a:p>
        </p:txBody>
      </p:sp>
    </p:spTree>
    <p:extLst>
      <p:ext uri="{BB962C8B-B14F-4D97-AF65-F5344CB8AC3E}">
        <p14:creationId xmlns:p14="http://schemas.microsoft.com/office/powerpoint/2010/main" val="355994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BB45F-32C5-1930-5B99-EDC55FBE69F6}"/>
              </a:ext>
            </a:extLst>
          </p:cNvPr>
          <p:cNvSpPr txBox="1"/>
          <p:nvPr/>
        </p:nvSpPr>
        <p:spPr>
          <a:xfrm>
            <a:off x="1658471" y="690282"/>
            <a:ext cx="8875058"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HYPER PARAMETER TUNNING  FOR GRADIENT BOOSTING REGRESSOR</a:t>
            </a:r>
          </a:p>
        </p:txBody>
      </p:sp>
      <p:sp>
        <p:nvSpPr>
          <p:cNvPr id="3" name="TextBox 2">
            <a:extLst>
              <a:ext uri="{FF2B5EF4-FFF2-40B4-BE49-F238E27FC236}">
                <a16:creationId xmlns:a16="http://schemas.microsoft.com/office/drawing/2014/main" id="{5B80F65B-28DB-B873-284D-1D9D6D51832B}"/>
              </a:ext>
            </a:extLst>
          </p:cNvPr>
          <p:cNvSpPr txBox="1"/>
          <p:nvPr/>
        </p:nvSpPr>
        <p:spPr>
          <a:xfrm>
            <a:off x="1963271" y="1425388"/>
            <a:ext cx="9251576" cy="5109883"/>
          </a:xfrm>
          <a:prstGeom prst="rect">
            <a:avLst/>
          </a:prstGeom>
          <a:noFill/>
        </p:spPr>
        <p:txBody>
          <a:bodyPr wrap="square" rtlCol="0">
            <a:spAutoFit/>
          </a:bodyPr>
          <a:lstStyle/>
          <a:p>
            <a:endParaRPr lang="en-IN"/>
          </a:p>
        </p:txBody>
      </p:sp>
      <p:graphicFrame>
        <p:nvGraphicFramePr>
          <p:cNvPr id="4" name="Object 3">
            <a:extLst>
              <a:ext uri="{FF2B5EF4-FFF2-40B4-BE49-F238E27FC236}">
                <a16:creationId xmlns:a16="http://schemas.microsoft.com/office/drawing/2014/main" id="{F5C9C80A-D2DC-2E39-B6F3-6DDAE09E278E}"/>
              </a:ext>
            </a:extLst>
          </p:cNvPr>
          <p:cNvGraphicFramePr>
            <a:graphicFrameLocks noChangeAspect="1"/>
          </p:cNvGraphicFramePr>
          <p:nvPr>
            <p:extLst>
              <p:ext uri="{D42A27DB-BD31-4B8C-83A1-F6EECF244321}">
                <p14:modId xmlns:p14="http://schemas.microsoft.com/office/powerpoint/2010/main" val="4117111564"/>
              </p:ext>
            </p:extLst>
          </p:nvPr>
        </p:nvGraphicFramePr>
        <p:xfrm>
          <a:off x="1255059" y="1282700"/>
          <a:ext cx="9648322" cy="4741582"/>
        </p:xfrm>
        <a:graphic>
          <a:graphicData uri="http://schemas.openxmlformats.org/presentationml/2006/ole">
            <mc:AlternateContent xmlns:mc="http://schemas.openxmlformats.org/markup-compatibility/2006">
              <mc:Choice xmlns:v="urn:schemas-microsoft-com:vml" Requires="v">
                <p:oleObj name="Bitmap Image" r:id="rId2" imgW="7940160" imgH="4290120" progId="PBrush">
                  <p:embed/>
                </p:oleObj>
              </mc:Choice>
              <mc:Fallback>
                <p:oleObj name="Bitmap Image" r:id="rId2" imgW="7940160" imgH="4290120" progId="PBrush">
                  <p:embed/>
                  <p:pic>
                    <p:nvPicPr>
                      <p:cNvPr id="4" name="Object 3">
                        <a:extLst>
                          <a:ext uri="{FF2B5EF4-FFF2-40B4-BE49-F238E27FC236}">
                            <a16:creationId xmlns:a16="http://schemas.microsoft.com/office/drawing/2014/main" id="{F5C9C80A-D2DC-2E39-B6F3-6DDAE09E278E}"/>
                          </a:ext>
                        </a:extLst>
                      </p:cNvPr>
                      <p:cNvPicPr/>
                      <p:nvPr/>
                    </p:nvPicPr>
                    <p:blipFill>
                      <a:blip r:embed="rId3"/>
                      <a:stretch>
                        <a:fillRect/>
                      </a:stretch>
                    </p:blipFill>
                    <p:spPr>
                      <a:xfrm>
                        <a:off x="1255059" y="1282700"/>
                        <a:ext cx="9648322" cy="4741582"/>
                      </a:xfrm>
                      <a:prstGeom prst="rect">
                        <a:avLst/>
                      </a:prstGeom>
                    </p:spPr>
                  </p:pic>
                </p:oleObj>
              </mc:Fallback>
            </mc:AlternateContent>
          </a:graphicData>
        </a:graphic>
      </p:graphicFrame>
    </p:spTree>
    <p:extLst>
      <p:ext uri="{BB962C8B-B14F-4D97-AF65-F5344CB8AC3E}">
        <p14:creationId xmlns:p14="http://schemas.microsoft.com/office/powerpoint/2010/main" val="1555868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9149EF3-A8A8-37EA-6A60-9A88BB824BFB}"/>
              </a:ext>
            </a:extLst>
          </p:cNvPr>
          <p:cNvGraphicFramePr>
            <a:graphicFrameLocks noChangeAspect="1"/>
          </p:cNvGraphicFramePr>
          <p:nvPr>
            <p:extLst>
              <p:ext uri="{D42A27DB-BD31-4B8C-83A1-F6EECF244321}">
                <p14:modId xmlns:p14="http://schemas.microsoft.com/office/powerpoint/2010/main" val="3715947523"/>
              </p:ext>
            </p:extLst>
          </p:nvPr>
        </p:nvGraphicFramePr>
        <p:xfrm>
          <a:off x="769938" y="1035050"/>
          <a:ext cx="10652125" cy="4784725"/>
        </p:xfrm>
        <a:graphic>
          <a:graphicData uri="http://schemas.openxmlformats.org/presentationml/2006/ole">
            <mc:AlternateContent xmlns:mc="http://schemas.openxmlformats.org/markup-compatibility/2006">
              <mc:Choice xmlns:v="urn:schemas-microsoft-com:vml" Requires="v">
                <p:oleObj name="Bitmap Image" r:id="rId2" imgW="10652760" imgH="4785480" progId="PBrush">
                  <p:embed/>
                </p:oleObj>
              </mc:Choice>
              <mc:Fallback>
                <p:oleObj name="Bitmap Image" r:id="rId2" imgW="10652760" imgH="4785480" progId="PBrush">
                  <p:embed/>
                  <p:pic>
                    <p:nvPicPr>
                      <p:cNvPr id="2" name="Object 1">
                        <a:extLst>
                          <a:ext uri="{FF2B5EF4-FFF2-40B4-BE49-F238E27FC236}">
                            <a16:creationId xmlns:a16="http://schemas.microsoft.com/office/drawing/2014/main" id="{A9149EF3-A8A8-37EA-6A60-9A88BB824BFB}"/>
                          </a:ext>
                        </a:extLst>
                      </p:cNvPr>
                      <p:cNvPicPr/>
                      <p:nvPr/>
                    </p:nvPicPr>
                    <p:blipFill>
                      <a:blip r:embed="rId3"/>
                      <a:stretch>
                        <a:fillRect/>
                      </a:stretch>
                    </p:blipFill>
                    <p:spPr>
                      <a:xfrm>
                        <a:off x="769938" y="1035050"/>
                        <a:ext cx="10652125" cy="4784725"/>
                      </a:xfrm>
                      <a:prstGeom prst="rect">
                        <a:avLst/>
                      </a:prstGeom>
                    </p:spPr>
                  </p:pic>
                </p:oleObj>
              </mc:Fallback>
            </mc:AlternateContent>
          </a:graphicData>
        </a:graphic>
      </p:graphicFrame>
    </p:spTree>
    <p:extLst>
      <p:ext uri="{BB962C8B-B14F-4D97-AF65-F5344CB8AC3E}">
        <p14:creationId xmlns:p14="http://schemas.microsoft.com/office/powerpoint/2010/main" val="3308779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8437E31-7B65-1AFC-E201-266EF19FA225}"/>
              </a:ext>
            </a:extLst>
          </p:cNvPr>
          <p:cNvGraphicFramePr>
            <a:graphicFrameLocks noChangeAspect="1"/>
          </p:cNvGraphicFramePr>
          <p:nvPr>
            <p:extLst>
              <p:ext uri="{D42A27DB-BD31-4B8C-83A1-F6EECF244321}">
                <p14:modId xmlns:p14="http://schemas.microsoft.com/office/powerpoint/2010/main" val="188602065"/>
              </p:ext>
            </p:extLst>
          </p:nvPr>
        </p:nvGraphicFramePr>
        <p:xfrm>
          <a:off x="1272988" y="828675"/>
          <a:ext cx="8518712" cy="4092949"/>
        </p:xfrm>
        <a:graphic>
          <a:graphicData uri="http://schemas.openxmlformats.org/presentationml/2006/ole">
            <mc:AlternateContent xmlns:mc="http://schemas.openxmlformats.org/markup-compatibility/2006">
              <mc:Choice xmlns:v="urn:schemas-microsoft-com:vml" Requires="v">
                <p:oleObj name="Bitmap Image" r:id="rId2" imgW="7391520" imgH="5196960" progId="PBrush">
                  <p:embed/>
                </p:oleObj>
              </mc:Choice>
              <mc:Fallback>
                <p:oleObj name="Bitmap Image" r:id="rId2" imgW="7391520" imgH="5196960" progId="PBrush">
                  <p:embed/>
                  <p:pic>
                    <p:nvPicPr>
                      <p:cNvPr id="2" name="Object 1">
                        <a:extLst>
                          <a:ext uri="{FF2B5EF4-FFF2-40B4-BE49-F238E27FC236}">
                            <a16:creationId xmlns:a16="http://schemas.microsoft.com/office/drawing/2014/main" id="{68437E31-7B65-1AFC-E201-266EF19FA225}"/>
                          </a:ext>
                        </a:extLst>
                      </p:cNvPr>
                      <p:cNvPicPr/>
                      <p:nvPr/>
                    </p:nvPicPr>
                    <p:blipFill>
                      <a:blip r:embed="rId3"/>
                      <a:stretch>
                        <a:fillRect/>
                      </a:stretch>
                    </p:blipFill>
                    <p:spPr>
                      <a:xfrm>
                        <a:off x="1272988" y="828675"/>
                        <a:ext cx="8518712" cy="4092949"/>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92E82178-DE90-91BD-3B9F-7ED758226104}"/>
              </a:ext>
            </a:extLst>
          </p:cNvPr>
          <p:cNvSpPr txBox="1"/>
          <p:nvPr/>
        </p:nvSpPr>
        <p:spPr>
          <a:xfrm>
            <a:off x="1479176" y="5459506"/>
            <a:ext cx="9036424" cy="584775"/>
          </a:xfrm>
          <a:prstGeom prst="rect">
            <a:avLst/>
          </a:prstGeom>
          <a:noFill/>
        </p:spPr>
        <p:txBody>
          <a:bodyPr wrap="square" rtlCol="0">
            <a:spAutoFit/>
          </a:bodyPr>
          <a:lstStyle/>
          <a:p>
            <a:r>
              <a:rPr lang="en-US" sz="1600" b="0" i="0" dirty="0">
                <a:solidFill>
                  <a:srgbClr val="000000"/>
                </a:solidFill>
                <a:effectLst/>
                <a:latin typeface="Helvetica Neue"/>
              </a:rPr>
              <a:t>Here after </a:t>
            </a:r>
            <a:r>
              <a:rPr lang="en-US" sz="1600" b="0" i="0" dirty="0">
                <a:solidFill>
                  <a:srgbClr val="000000"/>
                </a:solidFill>
                <a:effectLst/>
                <a:latin typeface="Times New Roman" panose="02020603050405020304" pitchFamily="18" charset="0"/>
                <a:cs typeface="Times New Roman" panose="02020603050405020304" pitchFamily="18" charset="0"/>
              </a:rPr>
              <a:t>hyper</a:t>
            </a:r>
            <a:r>
              <a:rPr lang="en-US" sz="1600" b="0" i="0" dirty="0">
                <a:solidFill>
                  <a:srgbClr val="000000"/>
                </a:solidFill>
                <a:effectLst/>
                <a:latin typeface="Helvetica Neue"/>
              </a:rPr>
              <a:t> parameter tunning we can see most of the datapoints are close to best fit line and we got the final r2 score as 90% which very good</a:t>
            </a:r>
            <a:endParaRPr lang="en-IN" sz="1600" dirty="0"/>
          </a:p>
        </p:txBody>
      </p:sp>
    </p:spTree>
    <p:extLst>
      <p:ext uri="{BB962C8B-B14F-4D97-AF65-F5344CB8AC3E}">
        <p14:creationId xmlns:p14="http://schemas.microsoft.com/office/powerpoint/2010/main" val="389572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8CD5D-6A0D-682E-C691-AB482397AADD}"/>
              </a:ext>
            </a:extLst>
          </p:cNvPr>
          <p:cNvSpPr txBox="1"/>
          <p:nvPr/>
        </p:nvSpPr>
        <p:spPr>
          <a:xfrm>
            <a:off x="2563906" y="1712259"/>
            <a:ext cx="7037294"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val="42170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855BA0-8161-9809-1C90-D76727FC6A0F}"/>
              </a:ext>
            </a:extLst>
          </p:cNvPr>
          <p:cNvSpPr txBox="1"/>
          <p:nvPr/>
        </p:nvSpPr>
        <p:spPr>
          <a:xfrm>
            <a:off x="1577788" y="1703294"/>
            <a:ext cx="8113059" cy="4101123"/>
          </a:xfrm>
          <a:prstGeom prst="rect">
            <a:avLst/>
          </a:prstGeom>
          <a:noFill/>
        </p:spPr>
        <p:txBody>
          <a:bodyPr wrap="square" rtlCol="0">
            <a:spAutoFit/>
          </a:bodyPr>
          <a:lstStyle/>
          <a:p>
            <a:pPr>
              <a:lnSpc>
                <a:spcPct val="125000"/>
              </a:lnSpc>
              <a:spcAft>
                <a:spcPts val="1200"/>
              </a:spcAf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A US-based housing company named Surprise Housing has decided to enter the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Australian market. The company uses data analytics to purchase houses at a price below their actual values and flip them on at a higher price. For the same purpose, the company has collected a data set from the sale of houses in Australia.</a:t>
            </a:r>
            <a:endParaRPr lang="en-IN"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25000"/>
              </a:lnSpc>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company is looking at prospective properties to buy to enter the market. You are required to build a regression model using regularisation in order to predict the actual value of the prospective properties and decide whether to invest in them or not.</a:t>
            </a:r>
            <a:endParaRPr lang="en-IN"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25000"/>
              </a:lnSpc>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company wants to know:</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25000"/>
              </a:lnSpc>
              <a:spcAft>
                <a:spcPts val="1200"/>
              </a:spcAf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Which variables are significant in predicting the price of a house, and</a:t>
            </a:r>
            <a:endParaRPr lang="en-IN" dirty="0">
              <a:effectLst/>
              <a:latin typeface="Times New Roman" panose="02020603050405020304" pitchFamily="18" charset="0"/>
              <a:ea typeface="Rockwell" panose="02060603020205020403" pitchFamily="18" charset="0"/>
              <a:cs typeface="Times New Roman" panose="02020603050405020304" pitchFamily="18" charset="0"/>
            </a:endParaRPr>
          </a:p>
          <a:p>
            <a:pPr marL="285750" indent="-285750">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How well those variables describe the price of a house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F27F91-3C0D-7E7A-222E-D45D49B5EA55}"/>
              </a:ext>
            </a:extLst>
          </p:cNvPr>
          <p:cNvSpPr txBox="1"/>
          <p:nvPr/>
        </p:nvSpPr>
        <p:spPr>
          <a:xfrm>
            <a:off x="1981200" y="528918"/>
            <a:ext cx="6911788" cy="800219"/>
          </a:xfrm>
          <a:prstGeom prst="rect">
            <a:avLst/>
          </a:prstGeom>
          <a:noFill/>
        </p:spPr>
        <p:txBody>
          <a:bodyPr wrap="square" rtlCol="0">
            <a:spAutoFit/>
          </a:bodyPr>
          <a:lstStyle/>
          <a:p>
            <a:pPr algn="ctr"/>
            <a:r>
              <a:rPr lang="en-IN" sz="2800" b="1" dirty="0">
                <a:effectLst/>
                <a:latin typeface="Times New Roman" panose="02020603050405020304" pitchFamily="18" charset="0"/>
                <a:ea typeface="Rockwell" panose="02060603020205020403" pitchFamily="18" charset="0"/>
                <a:cs typeface="Times New Roman" panose="02020603050405020304" pitchFamily="18" charset="0"/>
              </a:rPr>
              <a:t>ANALYTICAL PROBLEM FRAMING</a:t>
            </a:r>
            <a:endParaRPr lang="en-IN" sz="2800" dirty="0">
              <a:effectLst/>
              <a:latin typeface="Rockwell" panose="02060603020205020403" pitchFamily="18" charset="0"/>
              <a:ea typeface="Rockwell" panose="02060603020205020403"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89159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9A5E0-393F-AE71-8C8F-8878A8D85766}"/>
              </a:ext>
            </a:extLst>
          </p:cNvPr>
          <p:cNvSpPr txBox="1"/>
          <p:nvPr/>
        </p:nvSpPr>
        <p:spPr>
          <a:xfrm>
            <a:off x="2698378" y="251012"/>
            <a:ext cx="684007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COLLECTION AND PRE-PROCESSING</a:t>
            </a:r>
          </a:p>
        </p:txBody>
      </p:sp>
      <p:sp>
        <p:nvSpPr>
          <p:cNvPr id="3" name="TextBox 2">
            <a:extLst>
              <a:ext uri="{FF2B5EF4-FFF2-40B4-BE49-F238E27FC236}">
                <a16:creationId xmlns:a16="http://schemas.microsoft.com/office/drawing/2014/main" id="{AE14D44F-795C-F654-FDFB-19F11BCB22FC}"/>
              </a:ext>
            </a:extLst>
          </p:cNvPr>
          <p:cNvSpPr txBox="1"/>
          <p:nvPr/>
        </p:nvSpPr>
        <p:spPr>
          <a:xfrm>
            <a:off x="744071" y="929471"/>
            <a:ext cx="10945905" cy="923330"/>
          </a:xfrm>
          <a:prstGeom prst="rect">
            <a:avLst/>
          </a:prstGeom>
          <a:noFill/>
        </p:spPr>
        <p:txBody>
          <a:bodyPr wrap="square" rtlCol="0">
            <a:spAutoFit/>
          </a:bodyPr>
          <a:lstStyle/>
          <a:p>
            <a:pPr marL="285750" indent="-285750" algn="ctr">
              <a:buFont typeface="Wingdings" panose="05000000000000000000" pitchFamily="2" charset="2"/>
              <a:buChar char="Ø"/>
            </a:pPr>
            <a:r>
              <a:rPr lang="en-IN" dirty="0">
                <a:effectLst/>
                <a:latin typeface="Times New Roman" panose="02020603050405020304" pitchFamily="18" charset="0"/>
                <a:ea typeface="Rockwell" panose="02060603020205020403" pitchFamily="18" charset="0"/>
                <a:cs typeface="Times New Roman" panose="02020603050405020304" pitchFamily="18" charset="0"/>
              </a:rPr>
              <a:t>Data-Collection: I got the dataset in CSV format and I read the data in Jupyter Notebook using pandas data frame.</a:t>
            </a:r>
          </a:p>
          <a:p>
            <a:endParaRPr lang="en-IN" dirty="0">
              <a:effectLst/>
              <a:latin typeface="Rockwell" panose="02060603020205020403" pitchFamily="18" charset="0"/>
              <a:ea typeface="Rockwell" panose="02060603020205020403"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F5386369-BDCA-D6E9-5D7A-AF9B0CB3AEE8}"/>
              </a:ext>
            </a:extLst>
          </p:cNvPr>
          <p:cNvSpPr txBox="1"/>
          <p:nvPr/>
        </p:nvSpPr>
        <p:spPr>
          <a:xfrm>
            <a:off x="802342" y="1406729"/>
            <a:ext cx="1026458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 Shape of data: The dataset contains total 1168 rows and 81 columns.</a:t>
            </a:r>
          </a:p>
        </p:txBody>
      </p:sp>
      <p:sp>
        <p:nvSpPr>
          <p:cNvPr id="8" name="TextBox 7">
            <a:extLst>
              <a:ext uri="{FF2B5EF4-FFF2-40B4-BE49-F238E27FC236}">
                <a16:creationId xmlns:a16="http://schemas.microsoft.com/office/drawing/2014/main" id="{86B41660-B352-8296-E3FE-21A3A8CCF151}"/>
              </a:ext>
            </a:extLst>
          </p:cNvPr>
          <p:cNvSpPr txBox="1"/>
          <p:nvPr/>
        </p:nvSpPr>
        <p:spPr>
          <a:xfrm>
            <a:off x="802342" y="2419357"/>
            <a:ext cx="10381130"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 Missing Values: The dataset contains missing values and we treat them with mean and mode imputation.</a:t>
            </a:r>
          </a:p>
          <a:p>
            <a:r>
              <a:rPr lang="en-IN" dirty="0"/>
              <a:t>       Mean Imputation for numerical columns and mode imputation for categorical columns.</a:t>
            </a:r>
          </a:p>
        </p:txBody>
      </p:sp>
      <p:sp>
        <p:nvSpPr>
          <p:cNvPr id="12" name="TextBox 11">
            <a:extLst>
              <a:ext uri="{FF2B5EF4-FFF2-40B4-BE49-F238E27FC236}">
                <a16:creationId xmlns:a16="http://schemas.microsoft.com/office/drawing/2014/main" id="{5F859D09-3228-FC07-BBA0-7D1287D00704}"/>
              </a:ext>
            </a:extLst>
          </p:cNvPr>
          <p:cNvSpPr txBox="1"/>
          <p:nvPr/>
        </p:nvSpPr>
        <p:spPr>
          <a:xfrm>
            <a:off x="802342" y="1899024"/>
            <a:ext cx="107486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 Data Summary: The dataset contains 3 float, 36 integer and 43 object data type columns</a:t>
            </a:r>
          </a:p>
        </p:txBody>
      </p:sp>
      <p:pic>
        <p:nvPicPr>
          <p:cNvPr id="15" name="Picture 14">
            <a:extLst>
              <a:ext uri="{FF2B5EF4-FFF2-40B4-BE49-F238E27FC236}">
                <a16:creationId xmlns:a16="http://schemas.microsoft.com/office/drawing/2014/main" id="{7A16FC4E-8C7A-72A2-5ECD-5DAC20C50C15}"/>
              </a:ext>
            </a:extLst>
          </p:cNvPr>
          <p:cNvPicPr>
            <a:picLocks noChangeAspect="1"/>
          </p:cNvPicPr>
          <p:nvPr/>
        </p:nvPicPr>
        <p:blipFill>
          <a:blip r:embed="rId2"/>
          <a:stretch>
            <a:fillRect/>
          </a:stretch>
        </p:blipFill>
        <p:spPr>
          <a:xfrm>
            <a:off x="1344706" y="3576918"/>
            <a:ext cx="8462682" cy="3281082"/>
          </a:xfrm>
          <a:prstGeom prst="rect">
            <a:avLst/>
          </a:prstGeom>
        </p:spPr>
      </p:pic>
    </p:spTree>
    <p:extLst>
      <p:ext uri="{BB962C8B-B14F-4D97-AF65-F5344CB8AC3E}">
        <p14:creationId xmlns:p14="http://schemas.microsoft.com/office/powerpoint/2010/main" val="27341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92CCC-AC88-0564-5EC0-BA2F70C1681E}"/>
              </a:ext>
            </a:extLst>
          </p:cNvPr>
          <p:cNvSpPr txBox="1"/>
          <p:nvPr/>
        </p:nvSpPr>
        <p:spPr>
          <a:xfrm>
            <a:off x="2429435" y="797859"/>
            <a:ext cx="66966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EXPLORATORY DATA ANALYSIS</a:t>
            </a:r>
          </a:p>
        </p:txBody>
      </p:sp>
      <p:graphicFrame>
        <p:nvGraphicFramePr>
          <p:cNvPr id="5" name="Object 4">
            <a:extLst>
              <a:ext uri="{FF2B5EF4-FFF2-40B4-BE49-F238E27FC236}">
                <a16:creationId xmlns:a16="http://schemas.microsoft.com/office/drawing/2014/main" id="{FFF7BB5A-4202-F00F-7E39-A60869E6304B}"/>
              </a:ext>
            </a:extLst>
          </p:cNvPr>
          <p:cNvGraphicFramePr>
            <a:graphicFrameLocks noChangeAspect="1"/>
          </p:cNvGraphicFramePr>
          <p:nvPr>
            <p:extLst>
              <p:ext uri="{D42A27DB-BD31-4B8C-83A1-F6EECF244321}">
                <p14:modId xmlns:p14="http://schemas.microsoft.com/office/powerpoint/2010/main" val="3415872110"/>
              </p:ext>
            </p:extLst>
          </p:nvPr>
        </p:nvGraphicFramePr>
        <p:xfrm>
          <a:off x="797859" y="2205319"/>
          <a:ext cx="5070382" cy="3953434"/>
        </p:xfrm>
        <a:graphic>
          <a:graphicData uri="http://schemas.openxmlformats.org/presentationml/2006/ole">
            <mc:AlternateContent xmlns:mc="http://schemas.openxmlformats.org/markup-compatibility/2006">
              <mc:Choice xmlns:v="urn:schemas-microsoft-com:vml" Requires="v">
                <p:oleObj name="Bitmap Image" r:id="rId2" imgW="6126480" imgH="5151240" progId="PBrush">
                  <p:embed/>
                </p:oleObj>
              </mc:Choice>
              <mc:Fallback>
                <p:oleObj name="Bitmap Image" r:id="rId2" imgW="6126480" imgH="5151240" progId="PBrush">
                  <p:embed/>
                  <p:pic>
                    <p:nvPicPr>
                      <p:cNvPr id="5" name="Object 4">
                        <a:extLst>
                          <a:ext uri="{FF2B5EF4-FFF2-40B4-BE49-F238E27FC236}">
                            <a16:creationId xmlns:a16="http://schemas.microsoft.com/office/drawing/2014/main" id="{FFF7BB5A-4202-F00F-7E39-A60869E6304B}"/>
                          </a:ext>
                        </a:extLst>
                      </p:cNvPr>
                      <p:cNvPicPr/>
                      <p:nvPr/>
                    </p:nvPicPr>
                    <p:blipFill>
                      <a:blip r:embed="rId3"/>
                      <a:stretch>
                        <a:fillRect/>
                      </a:stretch>
                    </p:blipFill>
                    <p:spPr>
                      <a:xfrm>
                        <a:off x="797859" y="2205319"/>
                        <a:ext cx="5070382" cy="395343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2D0B4B6-2FEA-9AB2-C272-CAC60E4D2D41}"/>
              </a:ext>
            </a:extLst>
          </p:cNvPr>
          <p:cNvGraphicFramePr>
            <a:graphicFrameLocks noChangeAspect="1"/>
          </p:cNvGraphicFramePr>
          <p:nvPr>
            <p:extLst>
              <p:ext uri="{D42A27DB-BD31-4B8C-83A1-F6EECF244321}">
                <p14:modId xmlns:p14="http://schemas.microsoft.com/office/powerpoint/2010/main" val="1940645497"/>
              </p:ext>
            </p:extLst>
          </p:nvPr>
        </p:nvGraphicFramePr>
        <p:xfrm>
          <a:off x="6323762" y="2205320"/>
          <a:ext cx="5190282" cy="4213410"/>
        </p:xfrm>
        <a:graphic>
          <a:graphicData uri="http://schemas.openxmlformats.org/presentationml/2006/ole">
            <mc:AlternateContent xmlns:mc="http://schemas.openxmlformats.org/markup-compatibility/2006">
              <mc:Choice xmlns:v="urn:schemas-microsoft-com:vml" Requires="v">
                <p:oleObj name="Bitmap Image" r:id="rId4" imgW="7429680" imgH="5166360" progId="PBrush">
                  <p:embed/>
                </p:oleObj>
              </mc:Choice>
              <mc:Fallback>
                <p:oleObj name="Bitmap Image" r:id="rId4" imgW="7429680" imgH="5166360" progId="PBrush">
                  <p:embed/>
                  <p:pic>
                    <p:nvPicPr>
                      <p:cNvPr id="6" name="Object 5">
                        <a:extLst>
                          <a:ext uri="{FF2B5EF4-FFF2-40B4-BE49-F238E27FC236}">
                            <a16:creationId xmlns:a16="http://schemas.microsoft.com/office/drawing/2014/main" id="{52D0B4B6-2FEA-9AB2-C272-CAC60E4D2D41}"/>
                          </a:ext>
                        </a:extLst>
                      </p:cNvPr>
                      <p:cNvPicPr/>
                      <p:nvPr/>
                    </p:nvPicPr>
                    <p:blipFill>
                      <a:blip r:embed="rId5"/>
                      <a:stretch>
                        <a:fillRect/>
                      </a:stretch>
                    </p:blipFill>
                    <p:spPr>
                      <a:xfrm>
                        <a:off x="6323762" y="2205320"/>
                        <a:ext cx="5190282" cy="4213410"/>
                      </a:xfrm>
                      <a:prstGeom prst="rect">
                        <a:avLst/>
                      </a:prstGeom>
                    </p:spPr>
                  </p:pic>
                </p:oleObj>
              </mc:Fallback>
            </mc:AlternateContent>
          </a:graphicData>
        </a:graphic>
      </p:graphicFrame>
    </p:spTree>
    <p:extLst>
      <p:ext uri="{BB962C8B-B14F-4D97-AF65-F5344CB8AC3E}">
        <p14:creationId xmlns:p14="http://schemas.microsoft.com/office/powerpoint/2010/main" val="229850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D309210-785C-8A74-02D5-768DCC33014D}"/>
              </a:ext>
            </a:extLst>
          </p:cNvPr>
          <p:cNvGraphicFramePr>
            <a:graphicFrameLocks noChangeAspect="1"/>
          </p:cNvGraphicFramePr>
          <p:nvPr>
            <p:extLst>
              <p:ext uri="{D42A27DB-BD31-4B8C-83A1-F6EECF244321}">
                <p14:modId xmlns:p14="http://schemas.microsoft.com/office/powerpoint/2010/main" val="1569915165"/>
              </p:ext>
            </p:extLst>
          </p:nvPr>
        </p:nvGraphicFramePr>
        <p:xfrm>
          <a:off x="487363" y="790949"/>
          <a:ext cx="5426075" cy="5059363"/>
        </p:xfrm>
        <a:graphic>
          <a:graphicData uri="http://schemas.openxmlformats.org/presentationml/2006/ole">
            <mc:AlternateContent xmlns:mc="http://schemas.openxmlformats.org/markup-compatibility/2006">
              <mc:Choice xmlns:v="urn:schemas-microsoft-com:vml" Requires="v">
                <p:oleObj name="Bitmap Image" r:id="rId2" imgW="5425560" imgH="5059800" progId="PBrush">
                  <p:embed/>
                </p:oleObj>
              </mc:Choice>
              <mc:Fallback>
                <p:oleObj name="Bitmap Image" r:id="rId2" imgW="5425560" imgH="5059800" progId="PBrush">
                  <p:embed/>
                  <p:pic>
                    <p:nvPicPr>
                      <p:cNvPr id="2" name="Object 1">
                        <a:extLst>
                          <a:ext uri="{FF2B5EF4-FFF2-40B4-BE49-F238E27FC236}">
                            <a16:creationId xmlns:a16="http://schemas.microsoft.com/office/drawing/2014/main" id="{6D309210-785C-8A74-02D5-768DCC33014D}"/>
                          </a:ext>
                        </a:extLst>
                      </p:cNvPr>
                      <p:cNvPicPr/>
                      <p:nvPr/>
                    </p:nvPicPr>
                    <p:blipFill>
                      <a:blip r:embed="rId3"/>
                      <a:stretch>
                        <a:fillRect/>
                      </a:stretch>
                    </p:blipFill>
                    <p:spPr>
                      <a:xfrm>
                        <a:off x="487363" y="790949"/>
                        <a:ext cx="5426075" cy="50593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CCE5686-298A-8CE0-45A0-D1198FF67909}"/>
              </a:ext>
            </a:extLst>
          </p:cNvPr>
          <p:cNvGraphicFramePr>
            <a:graphicFrameLocks noChangeAspect="1"/>
          </p:cNvGraphicFramePr>
          <p:nvPr>
            <p:extLst>
              <p:ext uri="{D42A27DB-BD31-4B8C-83A1-F6EECF244321}">
                <p14:modId xmlns:p14="http://schemas.microsoft.com/office/powerpoint/2010/main" val="3883641112"/>
              </p:ext>
            </p:extLst>
          </p:nvPr>
        </p:nvGraphicFramePr>
        <p:xfrm>
          <a:off x="6096000" y="850956"/>
          <a:ext cx="5426075" cy="4769915"/>
        </p:xfrm>
        <a:graphic>
          <a:graphicData uri="http://schemas.openxmlformats.org/presentationml/2006/ole">
            <mc:AlternateContent xmlns:mc="http://schemas.openxmlformats.org/markup-compatibility/2006">
              <mc:Choice xmlns:v="urn:schemas-microsoft-com:vml" Requires="v">
                <p:oleObj name="Bitmap Image" r:id="rId4" imgW="5493960" imgH="5250240" progId="PBrush">
                  <p:embed/>
                </p:oleObj>
              </mc:Choice>
              <mc:Fallback>
                <p:oleObj name="Bitmap Image" r:id="rId4" imgW="5493960" imgH="5250240" progId="PBrush">
                  <p:embed/>
                  <p:pic>
                    <p:nvPicPr>
                      <p:cNvPr id="3" name="Object 2">
                        <a:extLst>
                          <a:ext uri="{FF2B5EF4-FFF2-40B4-BE49-F238E27FC236}">
                            <a16:creationId xmlns:a16="http://schemas.microsoft.com/office/drawing/2014/main" id="{2CCE5686-298A-8CE0-45A0-D1198FF67909}"/>
                          </a:ext>
                        </a:extLst>
                      </p:cNvPr>
                      <p:cNvPicPr/>
                      <p:nvPr/>
                    </p:nvPicPr>
                    <p:blipFill>
                      <a:blip r:embed="rId5"/>
                      <a:stretch>
                        <a:fillRect/>
                      </a:stretch>
                    </p:blipFill>
                    <p:spPr>
                      <a:xfrm>
                        <a:off x="6096000" y="850956"/>
                        <a:ext cx="5426075" cy="4769915"/>
                      </a:xfrm>
                      <a:prstGeom prst="rect">
                        <a:avLst/>
                      </a:prstGeom>
                    </p:spPr>
                  </p:pic>
                </p:oleObj>
              </mc:Fallback>
            </mc:AlternateContent>
          </a:graphicData>
        </a:graphic>
      </p:graphicFrame>
    </p:spTree>
    <p:extLst>
      <p:ext uri="{BB962C8B-B14F-4D97-AF65-F5344CB8AC3E}">
        <p14:creationId xmlns:p14="http://schemas.microsoft.com/office/powerpoint/2010/main" val="356062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3493297-AEC9-0ABA-A6F9-C3005E5C59CC}"/>
              </a:ext>
            </a:extLst>
          </p:cNvPr>
          <p:cNvGraphicFramePr>
            <a:graphicFrameLocks noChangeAspect="1"/>
          </p:cNvGraphicFramePr>
          <p:nvPr>
            <p:extLst>
              <p:ext uri="{D42A27DB-BD31-4B8C-83A1-F6EECF244321}">
                <p14:modId xmlns:p14="http://schemas.microsoft.com/office/powerpoint/2010/main" val="2645072253"/>
              </p:ext>
            </p:extLst>
          </p:nvPr>
        </p:nvGraphicFramePr>
        <p:xfrm>
          <a:off x="245409" y="482787"/>
          <a:ext cx="5312709" cy="5173663"/>
        </p:xfrm>
        <a:graphic>
          <a:graphicData uri="http://schemas.openxmlformats.org/presentationml/2006/ole">
            <mc:AlternateContent xmlns:mc="http://schemas.openxmlformats.org/markup-compatibility/2006">
              <mc:Choice xmlns:v="urn:schemas-microsoft-com:vml" Requires="v">
                <p:oleObj name="Bitmap Image" r:id="rId2" imgW="5981760" imgH="5173920" progId="PBrush">
                  <p:embed/>
                </p:oleObj>
              </mc:Choice>
              <mc:Fallback>
                <p:oleObj name="Bitmap Image" r:id="rId2" imgW="5981760" imgH="5173920" progId="PBrush">
                  <p:embed/>
                  <p:pic>
                    <p:nvPicPr>
                      <p:cNvPr id="2" name="Object 1">
                        <a:extLst>
                          <a:ext uri="{FF2B5EF4-FFF2-40B4-BE49-F238E27FC236}">
                            <a16:creationId xmlns:a16="http://schemas.microsoft.com/office/drawing/2014/main" id="{F3493297-AEC9-0ABA-A6F9-C3005E5C59CC}"/>
                          </a:ext>
                        </a:extLst>
                      </p:cNvPr>
                      <p:cNvPicPr/>
                      <p:nvPr/>
                    </p:nvPicPr>
                    <p:blipFill>
                      <a:blip r:embed="rId3"/>
                      <a:stretch>
                        <a:fillRect/>
                      </a:stretch>
                    </p:blipFill>
                    <p:spPr>
                      <a:xfrm>
                        <a:off x="245409" y="482787"/>
                        <a:ext cx="5312709" cy="51736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F79A08A-BBA8-5EE8-BBBF-7DC73626DA62}"/>
              </a:ext>
            </a:extLst>
          </p:cNvPr>
          <p:cNvGraphicFramePr>
            <a:graphicFrameLocks noChangeAspect="1"/>
          </p:cNvGraphicFramePr>
          <p:nvPr>
            <p:extLst>
              <p:ext uri="{D42A27DB-BD31-4B8C-83A1-F6EECF244321}">
                <p14:modId xmlns:p14="http://schemas.microsoft.com/office/powerpoint/2010/main" val="1112493522"/>
              </p:ext>
            </p:extLst>
          </p:nvPr>
        </p:nvGraphicFramePr>
        <p:xfrm>
          <a:off x="5701552" y="1398494"/>
          <a:ext cx="4911539" cy="4479552"/>
        </p:xfrm>
        <a:graphic>
          <a:graphicData uri="http://schemas.openxmlformats.org/presentationml/2006/ole">
            <mc:AlternateContent xmlns:mc="http://schemas.openxmlformats.org/markup-compatibility/2006">
              <mc:Choice xmlns:v="urn:schemas-microsoft-com:vml" Requires="v">
                <p:oleObj name="Bitmap Image" r:id="rId4" imgW="5753160" imgH="4328280" progId="PBrush">
                  <p:embed/>
                </p:oleObj>
              </mc:Choice>
              <mc:Fallback>
                <p:oleObj name="Bitmap Image" r:id="rId4" imgW="5753160" imgH="4328280" progId="PBrush">
                  <p:embed/>
                  <p:pic>
                    <p:nvPicPr>
                      <p:cNvPr id="3" name="Object 2">
                        <a:extLst>
                          <a:ext uri="{FF2B5EF4-FFF2-40B4-BE49-F238E27FC236}">
                            <a16:creationId xmlns:a16="http://schemas.microsoft.com/office/drawing/2014/main" id="{BF79A08A-BBA8-5EE8-BBBF-7DC73626DA62}"/>
                          </a:ext>
                        </a:extLst>
                      </p:cNvPr>
                      <p:cNvPicPr/>
                      <p:nvPr/>
                    </p:nvPicPr>
                    <p:blipFill>
                      <a:blip r:embed="rId5"/>
                      <a:stretch>
                        <a:fillRect/>
                      </a:stretch>
                    </p:blipFill>
                    <p:spPr>
                      <a:xfrm>
                        <a:off x="5701552" y="1398494"/>
                        <a:ext cx="4911539" cy="4479552"/>
                      </a:xfrm>
                      <a:prstGeom prst="rect">
                        <a:avLst/>
                      </a:prstGeom>
                    </p:spPr>
                  </p:pic>
                </p:oleObj>
              </mc:Fallback>
            </mc:AlternateContent>
          </a:graphicData>
        </a:graphic>
      </p:graphicFrame>
    </p:spTree>
    <p:extLst>
      <p:ext uri="{BB962C8B-B14F-4D97-AF65-F5344CB8AC3E}">
        <p14:creationId xmlns:p14="http://schemas.microsoft.com/office/powerpoint/2010/main" val="153057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6D994FB-FE1C-9BB8-F605-07751A1F89F6}"/>
              </a:ext>
            </a:extLst>
          </p:cNvPr>
          <p:cNvGraphicFramePr>
            <a:graphicFrameLocks noChangeAspect="1"/>
          </p:cNvGraphicFramePr>
          <p:nvPr>
            <p:extLst>
              <p:ext uri="{D42A27DB-BD31-4B8C-83A1-F6EECF244321}">
                <p14:modId xmlns:p14="http://schemas.microsoft.com/office/powerpoint/2010/main" val="783249000"/>
              </p:ext>
            </p:extLst>
          </p:nvPr>
        </p:nvGraphicFramePr>
        <p:xfrm>
          <a:off x="194890" y="545166"/>
          <a:ext cx="5616575" cy="5416363"/>
        </p:xfrm>
        <a:graphic>
          <a:graphicData uri="http://schemas.openxmlformats.org/presentationml/2006/ole">
            <mc:AlternateContent xmlns:mc="http://schemas.openxmlformats.org/markup-compatibility/2006">
              <mc:Choice xmlns:v="urn:schemas-microsoft-com:vml" Requires="v">
                <p:oleObj name="Bitmap Image" r:id="rId2" imgW="5616000" imgH="4473000" progId="PBrush">
                  <p:embed/>
                </p:oleObj>
              </mc:Choice>
              <mc:Fallback>
                <p:oleObj name="Bitmap Image" r:id="rId2" imgW="5616000" imgH="4473000" progId="PBrush">
                  <p:embed/>
                  <p:pic>
                    <p:nvPicPr>
                      <p:cNvPr id="2" name="Object 1">
                        <a:extLst>
                          <a:ext uri="{FF2B5EF4-FFF2-40B4-BE49-F238E27FC236}">
                            <a16:creationId xmlns:a16="http://schemas.microsoft.com/office/drawing/2014/main" id="{16D994FB-FE1C-9BB8-F605-07751A1F89F6}"/>
                          </a:ext>
                        </a:extLst>
                      </p:cNvPr>
                      <p:cNvPicPr/>
                      <p:nvPr/>
                    </p:nvPicPr>
                    <p:blipFill>
                      <a:blip r:embed="rId3"/>
                      <a:stretch>
                        <a:fillRect/>
                      </a:stretch>
                    </p:blipFill>
                    <p:spPr>
                      <a:xfrm>
                        <a:off x="194890" y="545166"/>
                        <a:ext cx="5616575" cy="54163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15541E6-A5A6-26C3-2B5B-46836190DC59}"/>
              </a:ext>
            </a:extLst>
          </p:cNvPr>
          <p:cNvGraphicFramePr>
            <a:graphicFrameLocks noChangeAspect="1"/>
          </p:cNvGraphicFramePr>
          <p:nvPr>
            <p:extLst>
              <p:ext uri="{D42A27DB-BD31-4B8C-83A1-F6EECF244321}">
                <p14:modId xmlns:p14="http://schemas.microsoft.com/office/powerpoint/2010/main" val="794358606"/>
              </p:ext>
            </p:extLst>
          </p:nvPr>
        </p:nvGraphicFramePr>
        <p:xfrm>
          <a:off x="5952565" y="626010"/>
          <a:ext cx="5699125" cy="5254673"/>
        </p:xfrm>
        <a:graphic>
          <a:graphicData uri="http://schemas.openxmlformats.org/presentationml/2006/ole">
            <mc:AlternateContent xmlns:mc="http://schemas.openxmlformats.org/markup-compatibility/2006">
              <mc:Choice xmlns:v="urn:schemas-microsoft-com:vml" Requires="v">
                <p:oleObj name="Bitmap Image" r:id="rId4" imgW="5699880" imgH="4412160" progId="PBrush">
                  <p:embed/>
                </p:oleObj>
              </mc:Choice>
              <mc:Fallback>
                <p:oleObj name="Bitmap Image" r:id="rId4" imgW="5699880" imgH="4412160" progId="PBrush">
                  <p:embed/>
                  <p:pic>
                    <p:nvPicPr>
                      <p:cNvPr id="3" name="Object 2">
                        <a:extLst>
                          <a:ext uri="{FF2B5EF4-FFF2-40B4-BE49-F238E27FC236}">
                            <a16:creationId xmlns:a16="http://schemas.microsoft.com/office/drawing/2014/main" id="{315541E6-A5A6-26C3-2B5B-46836190DC59}"/>
                          </a:ext>
                        </a:extLst>
                      </p:cNvPr>
                      <p:cNvPicPr/>
                      <p:nvPr/>
                    </p:nvPicPr>
                    <p:blipFill>
                      <a:blip r:embed="rId5"/>
                      <a:stretch>
                        <a:fillRect/>
                      </a:stretch>
                    </p:blipFill>
                    <p:spPr>
                      <a:xfrm>
                        <a:off x="5952565" y="626010"/>
                        <a:ext cx="5699125" cy="5254673"/>
                      </a:xfrm>
                      <a:prstGeom prst="rect">
                        <a:avLst/>
                      </a:prstGeom>
                    </p:spPr>
                  </p:pic>
                </p:oleObj>
              </mc:Fallback>
            </mc:AlternateContent>
          </a:graphicData>
        </a:graphic>
      </p:graphicFrame>
    </p:spTree>
    <p:extLst>
      <p:ext uri="{BB962C8B-B14F-4D97-AF65-F5344CB8AC3E}">
        <p14:creationId xmlns:p14="http://schemas.microsoft.com/office/powerpoint/2010/main" val="12960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EF027-4BEE-AB12-8AD2-ECADD097A79A}"/>
              </a:ext>
            </a:extLst>
          </p:cNvPr>
          <p:cNvSpPr txBox="1"/>
          <p:nvPr/>
        </p:nvSpPr>
        <p:spPr>
          <a:xfrm>
            <a:off x="959224" y="1541929"/>
            <a:ext cx="9932894"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1.lotFrontage: Almost all houses have Lot Frontage between 20 to 150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2.lotArea: Around 580 house have lot Area between (0-10000)sqft. Very few houses have lot area </a:t>
            </a:r>
            <a:r>
              <a:rPr lang="en-US" sz="1400" dirty="0" err="1">
                <a:latin typeface="Times New Roman" panose="02020603050405020304" pitchFamily="18" charset="0"/>
                <a:cs typeface="Times New Roman" panose="02020603050405020304" pitchFamily="18" charset="0"/>
              </a:rPr>
              <a:t>aound</a:t>
            </a:r>
            <a:r>
              <a:rPr lang="en-US" sz="1400" dirty="0">
                <a:latin typeface="Times New Roman" panose="02020603050405020304" pitchFamily="18" charset="0"/>
                <a:cs typeface="Times New Roman" panose="02020603050405020304" pitchFamily="18" charset="0"/>
              </a:rPr>
              <a:t> 120000sqft &amp; around 160000sqft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3.OverallQual: Rates the overall material and finish of the house, Around 300 houses sold were in average condition. Only 10-15 houses were in excellent condition.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4.YearBuilt: Original construction date, More number of people have brought the houses build after 1990.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5.MasVnrArea: Masonry veneer area in square feet, 50% of houses have Masonry veneer area as '0-50' and out of rest 50% houses most houses have Masonry veneer area 50-1200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6.BsmtFinSF1: Type 1 finished square feet, Most houses have Type 1 finished square feet area of basement between 0 and 1500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7.BsmtFinSF2: Type 2 finished square feet, Around 1000 houses have Type 2 finished square feet area of 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8.BsmtUnfSF: Unfinished square feet of basement area, Around 130 houses have unfinished basement of area around 100-500 sqft.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9.1stFlrSF: First Floor square feet, Around 280 houses have 1st floor square feet area between 800-1200sqft.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10.GrLivArea: Above grade (ground) living area square feet, Most houses have above ground living sq ft area in between 800 to 3000</a:t>
            </a: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767B8E-895D-741F-701B-556F39C853F5}"/>
              </a:ext>
            </a:extLst>
          </p:cNvPr>
          <p:cNvSpPr txBox="1"/>
          <p:nvPr/>
        </p:nvSpPr>
        <p:spPr>
          <a:xfrm>
            <a:off x="1004047" y="699247"/>
            <a:ext cx="605117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Observations:</a:t>
            </a:r>
          </a:p>
        </p:txBody>
      </p:sp>
    </p:spTree>
    <p:extLst>
      <p:ext uri="{BB962C8B-B14F-4D97-AF65-F5344CB8AC3E}">
        <p14:creationId xmlns:p14="http://schemas.microsoft.com/office/powerpoint/2010/main" val="2713103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212</TotalTime>
  <Words>985</Words>
  <Application>Microsoft Office PowerPoint</Application>
  <PresentationFormat>Widescreen</PresentationFormat>
  <Paragraphs>72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Slate</vt:lpstr>
      <vt:lpstr>HOUSING: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ashish watane</dc:creator>
  <cp:lastModifiedBy>ashish watane</cp:lastModifiedBy>
  <cp:revision>8</cp:revision>
  <dcterms:created xsi:type="dcterms:W3CDTF">2022-08-31T09:43:25Z</dcterms:created>
  <dcterms:modified xsi:type="dcterms:W3CDTF">2023-01-21T13:58:28Z</dcterms:modified>
</cp:coreProperties>
</file>