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9"/>
  </p:notesMasterIdLst>
  <p:handoutMasterIdLst>
    <p:handoutMasterId r:id="rId30"/>
  </p:handoutMasterIdLst>
  <p:sldIdLst>
    <p:sldId id="256" r:id="rId5"/>
    <p:sldId id="257"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FF79E5-08FE-4375-8174-F8C22ED40419}" v="494" dt="2023-02-09T18:22:12.981"/>
    <p1510:client id="{A666D69E-4EFD-4F8D-9E0C-BE5B01AC445C}" v="169" dt="2023-02-09T18:32:14.008"/>
  </p1510:revLst>
</p1510:revInfo>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p:cViewPr varScale="1">
        <p:scale>
          <a:sx n="80" d="100"/>
          <a:sy n="80" d="100"/>
        </p:scale>
        <p:origin x="444" y="96"/>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5/10/relationships/revisionInfo" Target="revisionInfo.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2/9/2023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2/9/2023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pic>
        <p:nvPicPr>
          <p:cNvPr id="7" name="Picture 6" descr="EKG line" title="Slide Design Pictur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t>Click to edit Master title style</a:t>
            </a: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Click to edit Master subtitle style</a:t>
            </a:r>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Vertical Text Placeholder 2"/>
          <p:cNvSpPr>
            <a:spLocks noGrp="1"/>
          </p:cNvSpPr>
          <p:nvPr>
            <p:ph type="body" orient="vert" idx="1"/>
          </p:nvPr>
        </p:nvSpPr>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37CC0096-1860-4642-9CD2-0079EA5E7CD1}" type="datetimeFigureOut">
              <a:rPr lang="en-US"/>
              <a:t>2/9/2023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t>Click to edit Master title style</a:t>
            </a:r>
          </a:p>
        </p:txBody>
      </p:sp>
      <p:sp>
        <p:nvSpPr>
          <p:cNvPr id="3" name="Vertical Text Placeholder 2"/>
          <p:cNvSpPr>
            <a:spLocks noGrp="1"/>
          </p:cNvSpPr>
          <p:nvPr>
            <p:ph type="body" orient="vert" idx="1"/>
          </p:nvPr>
        </p:nvSpPr>
        <p:spPr>
          <a:xfrm>
            <a:off x="609600" y="457200"/>
            <a:ext cx="9067800" cy="5943599"/>
          </a:xfrm>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37CC0096-1860-4642-9CD2-0079EA5E7CD1}" type="datetimeFigureOut">
              <a:rPr lang="en-US"/>
              <a:t>2/9/2023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Content Placeholder 2"/>
          <p:cNvSpPr>
            <a:spLocks noGrp="1"/>
          </p:cNvSpPr>
          <p:nvPr>
            <p:ph idx="1"/>
          </p:nvPr>
        </p:nvSpPr>
        <p:spPr/>
        <p:txBody>
          <a:bodyPr/>
          <a:lstStyle>
            <a:lvl5pPr>
              <a:defRPr/>
            </a:lvl5p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37CC0096-1860-4642-9CD2-0079EA5E7CD1}" type="datetimeFigureOut">
              <a:rPr lang="en-US"/>
              <a:t>2/9/2023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t>Click to edit Master title style</a:t>
            </a: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5" name="Date Placeholder 4"/>
          <p:cNvSpPr>
            <a:spLocks noGrp="1"/>
          </p:cNvSpPr>
          <p:nvPr>
            <p:ph type="dt" sz="half" idx="10"/>
          </p:nvPr>
        </p:nvSpPr>
        <p:spPr/>
        <p:txBody>
          <a:bodyPr/>
          <a:lstStyle/>
          <a:p>
            <a:fld id="{37CC0096-1860-4642-9CD2-0079EA5E7CD1}" type="datetimeFigureOut">
              <a:rPr lang="en-US"/>
              <a:t>2/9/2023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7" name="Date Placeholder 6"/>
          <p:cNvSpPr>
            <a:spLocks noGrp="1"/>
          </p:cNvSpPr>
          <p:nvPr>
            <p:ph type="dt" sz="half" idx="10"/>
          </p:nvPr>
        </p:nvSpPr>
        <p:spPr/>
        <p:txBody>
          <a:bodyPr/>
          <a:lstStyle/>
          <a:p>
            <a:fld id="{37CC0096-1860-4642-9CD2-0079EA5E7CD1}" type="datetimeFigureOut">
              <a:rPr lang="en-US"/>
              <a:t>2/9/2023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Date Placeholder 2"/>
          <p:cNvSpPr>
            <a:spLocks noGrp="1"/>
          </p:cNvSpPr>
          <p:nvPr>
            <p:ph type="dt" sz="half" idx="10"/>
          </p:nvPr>
        </p:nvSpPr>
        <p:spPr/>
        <p:txBody>
          <a:bodyPr/>
          <a:lstStyle/>
          <a:p>
            <a:fld id="{37CC0096-1860-4642-9CD2-0079EA5E7CD1}" type="datetimeFigureOut">
              <a:rPr lang="en-US"/>
              <a:t>2/9/2023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C0096-1860-4642-9CD2-0079EA5E7CD1}" type="datetimeFigureOut">
              <a:rPr lang="en-US"/>
              <a:t>2/9/2023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t>Click to edit Master title style</a:t>
            </a: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t>Click to edit Master title style</a:t>
            </a:r>
          </a:p>
        </p:txBody>
      </p:sp>
      <p:sp>
        <p:nvSpPr>
          <p:cNvPr id="3" name="Picture Placeholder 2"/>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t>Click to edit Master title style</a:t>
            </a:r>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4" name="Date Placeholder 3"/>
          <p:cNvSpPr>
            <a:spLocks noGrp="1"/>
          </p:cNvSpPr>
          <p:nvPr>
            <p:ph type="dt" sz="half" idx="2"/>
          </p:nvPr>
        </p:nvSpPr>
        <p:spPr>
          <a:xfrm>
            <a:off x="9067800" y="6481760"/>
            <a:ext cx="1066800" cy="239715"/>
          </a:xfrm>
          <a:prstGeom prst="rect">
            <a:avLst/>
          </a:prstGeom>
        </p:spPr>
        <p:txBody>
          <a:bodyPr vert="horz" lIns="91440" tIns="45720" rIns="91440" bIns="45720" rtlCol="0" anchor="ctr"/>
          <a:lstStyle>
            <a:lvl1pPr algn="r">
              <a:defRPr sz="900">
                <a:solidFill>
                  <a:schemeClr val="tx1"/>
                </a:solidFill>
              </a:defRPr>
            </a:lvl1pPr>
          </a:lstStyle>
          <a:p>
            <a:fld id="{37CC0096-1860-4642-9CD2-0079EA5E7CD1}" type="datetimeFigureOut">
              <a:rPr lang="en-US"/>
              <a:pPr/>
              <a:t>2/9/2023</a:t>
            </a:fld>
            <a:endParaRPr/>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900">
                <a:solidFill>
                  <a:schemeClr val="tx1"/>
                </a:solidFill>
              </a:defRPr>
            </a:lvl1pPr>
          </a:lstStyle>
          <a:p>
            <a:endParaRPr/>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900">
                <a:solidFill>
                  <a:schemeClr val="tx1"/>
                </a:solidFill>
              </a:defRPr>
            </a:lvl1pPr>
          </a:lstStyle>
          <a:p>
            <a:fld id="{E31375A4-56A4-47D6-9801-1991572033F7}" type="slidenum">
              <a:rPr/>
              <a:pPr/>
              <a:t>‹#›</a:t>
            </a:fld>
            <a:endParaRPr/>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441" y="325967"/>
            <a:ext cx="6807508" cy="3177380"/>
          </a:xfrm>
        </p:spPr>
        <p:txBody>
          <a:bodyPr/>
          <a:lstStyle/>
          <a:p>
            <a:r>
              <a:rPr lang="en-US" dirty="0"/>
              <a:t>CAUSE OF DEATH</a:t>
            </a:r>
          </a:p>
        </p:txBody>
      </p:sp>
      <p:sp>
        <p:nvSpPr>
          <p:cNvPr id="3" name="Subtitle 2"/>
          <p:cNvSpPr>
            <a:spLocks noGrp="1"/>
          </p:cNvSpPr>
          <p:nvPr>
            <p:ph type="subTitle" idx="1"/>
          </p:nvPr>
        </p:nvSpPr>
        <p:spPr>
          <a:xfrm>
            <a:off x="160558" y="3594100"/>
            <a:ext cx="4098175" cy="685800"/>
          </a:xfrm>
        </p:spPr>
        <p:txBody>
          <a:bodyPr vert="horz" lIns="91440" tIns="45720" rIns="91440" bIns="45720" rtlCol="0" anchor="t">
            <a:normAutofit/>
          </a:bodyPr>
          <a:lstStyle/>
          <a:p>
            <a:r>
              <a:rPr lang="en-US" dirty="0"/>
              <a:t>Submitted by- </a:t>
            </a:r>
            <a:r>
              <a:rPr lang="en-US" dirty="0" err="1"/>
              <a:t>ashish</a:t>
            </a:r>
            <a:r>
              <a:rPr lang="en-US" dirty="0"/>
              <a:t> </a:t>
            </a:r>
            <a:r>
              <a:rPr lang="en-US" dirty="0" err="1"/>
              <a:t>bhakte</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a:t>
            </a:r>
          </a:p>
        </p:txBody>
      </p:sp>
      <p:pic>
        <p:nvPicPr>
          <p:cNvPr id="5" name="Picture 7" descr="Chart&#10;&#10;Description automatically generated">
            <a:extLst>
              <a:ext uri="{FF2B5EF4-FFF2-40B4-BE49-F238E27FC236}">
                <a16:creationId xmlns:a16="http://schemas.microsoft.com/office/drawing/2014/main" id="{D3170D52-91D5-30FC-F270-6CA02F086142}"/>
              </a:ext>
            </a:extLst>
          </p:cNvPr>
          <p:cNvPicPr>
            <a:picLocks noGrp="1" noChangeAspect="1"/>
          </p:cNvPicPr>
          <p:nvPr>
            <p:ph idx="1"/>
          </p:nvPr>
        </p:nvPicPr>
        <p:blipFill>
          <a:blip r:embed="rId2"/>
          <a:stretch>
            <a:fillRect/>
          </a:stretch>
        </p:blipFill>
        <p:spPr>
          <a:xfrm>
            <a:off x="1998662" y="2097616"/>
            <a:ext cx="7845425" cy="3865033"/>
          </a:xfrm>
        </p:spPr>
      </p:pic>
    </p:spTree>
    <p:extLst>
      <p:ext uri="{BB962C8B-B14F-4D97-AF65-F5344CB8AC3E}">
        <p14:creationId xmlns:p14="http://schemas.microsoft.com/office/powerpoint/2010/main" val="132336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a:t>
            </a:r>
          </a:p>
        </p:txBody>
      </p:sp>
      <p:pic>
        <p:nvPicPr>
          <p:cNvPr id="6" name="Picture 6" descr="Chart, pie chart&#10;&#10;Description automatically generated">
            <a:extLst>
              <a:ext uri="{FF2B5EF4-FFF2-40B4-BE49-F238E27FC236}">
                <a16:creationId xmlns:a16="http://schemas.microsoft.com/office/drawing/2014/main" id="{794322F9-60C3-2D0B-3955-95642A295966}"/>
              </a:ext>
            </a:extLst>
          </p:cNvPr>
          <p:cNvPicPr>
            <a:picLocks noGrp="1" noChangeAspect="1"/>
          </p:cNvPicPr>
          <p:nvPr>
            <p:ph idx="1"/>
          </p:nvPr>
        </p:nvPicPr>
        <p:blipFill>
          <a:blip r:embed="rId2"/>
          <a:stretch>
            <a:fillRect/>
          </a:stretch>
        </p:blipFill>
        <p:spPr>
          <a:xfrm>
            <a:off x="1838938" y="1712383"/>
            <a:ext cx="7021873" cy="4942417"/>
          </a:xfrm>
        </p:spPr>
      </p:pic>
    </p:spTree>
    <p:extLst>
      <p:ext uri="{BB962C8B-B14F-4D97-AF65-F5344CB8AC3E}">
        <p14:creationId xmlns:p14="http://schemas.microsoft.com/office/powerpoint/2010/main" val="2750328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Divide factor of Death into 4 Categories</a:t>
            </a:r>
          </a:p>
        </p:txBody>
      </p:sp>
      <p:pic>
        <p:nvPicPr>
          <p:cNvPr id="5" name="Picture 6">
            <a:extLst>
              <a:ext uri="{FF2B5EF4-FFF2-40B4-BE49-F238E27FC236}">
                <a16:creationId xmlns:a16="http://schemas.microsoft.com/office/drawing/2014/main" id="{6AE75B20-A598-CA5D-9EF0-972D4BCE3912}"/>
              </a:ext>
            </a:extLst>
          </p:cNvPr>
          <p:cNvPicPr>
            <a:picLocks noGrp="1" noChangeAspect="1"/>
          </p:cNvPicPr>
          <p:nvPr>
            <p:ph idx="1"/>
          </p:nvPr>
        </p:nvPicPr>
        <p:blipFill>
          <a:blip r:embed="rId2"/>
          <a:stretch>
            <a:fillRect/>
          </a:stretch>
        </p:blipFill>
        <p:spPr>
          <a:xfrm>
            <a:off x="2452490" y="1722966"/>
            <a:ext cx="7138854" cy="4677834"/>
          </a:xfrm>
        </p:spPr>
      </p:pic>
    </p:spTree>
    <p:extLst>
      <p:ext uri="{BB962C8B-B14F-4D97-AF65-F5344CB8AC3E}">
        <p14:creationId xmlns:p14="http://schemas.microsoft.com/office/powerpoint/2010/main" val="510493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As per death by Dieses-</a:t>
            </a:r>
          </a:p>
        </p:txBody>
      </p:sp>
      <p:pic>
        <p:nvPicPr>
          <p:cNvPr id="6" name="Picture 6" descr="A picture containing table&#10;&#10;Description automatically generated">
            <a:extLst>
              <a:ext uri="{FF2B5EF4-FFF2-40B4-BE49-F238E27FC236}">
                <a16:creationId xmlns:a16="http://schemas.microsoft.com/office/drawing/2014/main" id="{7FEEDCA8-43C5-2312-28ED-DCDB10449DD2}"/>
              </a:ext>
            </a:extLst>
          </p:cNvPr>
          <p:cNvPicPr>
            <a:picLocks noGrp="1" noChangeAspect="1"/>
          </p:cNvPicPr>
          <p:nvPr>
            <p:ph idx="1"/>
          </p:nvPr>
        </p:nvPicPr>
        <p:blipFill>
          <a:blip r:embed="rId2"/>
          <a:stretch>
            <a:fillRect/>
          </a:stretch>
        </p:blipFill>
        <p:spPr>
          <a:xfrm>
            <a:off x="2204610" y="1638300"/>
            <a:ext cx="7433531" cy="4921250"/>
          </a:xfrm>
        </p:spPr>
      </p:pic>
    </p:spTree>
    <p:extLst>
      <p:ext uri="{BB962C8B-B14F-4D97-AF65-F5344CB8AC3E}">
        <p14:creationId xmlns:p14="http://schemas.microsoft.com/office/powerpoint/2010/main" val="2576964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Plotting per death by Dieses-</a:t>
            </a:r>
          </a:p>
        </p:txBody>
      </p:sp>
      <p:sp>
        <p:nvSpPr>
          <p:cNvPr id="5" name="object 3">
            <a:extLst>
              <a:ext uri="{FF2B5EF4-FFF2-40B4-BE49-F238E27FC236}">
                <a16:creationId xmlns:a16="http://schemas.microsoft.com/office/drawing/2014/main" id="{58136953-BA5F-7C47-59F6-6D798F30DE77}"/>
              </a:ext>
            </a:extLst>
          </p:cNvPr>
          <p:cNvSpPr/>
          <p:nvPr/>
        </p:nvSpPr>
        <p:spPr>
          <a:xfrm>
            <a:off x="2512484" y="1771660"/>
            <a:ext cx="5613389" cy="4938172"/>
          </a:xfrm>
          <a:prstGeom prst="rect">
            <a:avLst/>
          </a:prstGeom>
          <a:blipFill>
            <a:blip r:embed="rId2" cstate="print"/>
            <a:stretch>
              <a:fillRect/>
            </a:stretch>
          </a:blipFill>
        </p:spPr>
        <p:txBody>
          <a:bodyPr wrap="square" lIns="0" tIns="0" rIns="0" bIns="0" rtlCol="0"/>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7" name="TextBox 6">
            <a:extLst>
              <a:ext uri="{FF2B5EF4-FFF2-40B4-BE49-F238E27FC236}">
                <a16:creationId xmlns:a16="http://schemas.microsoft.com/office/drawing/2014/main" id="{9944C9F5-9A4E-21F1-4334-862755D8D716}"/>
              </a:ext>
            </a:extLst>
          </p:cNvPr>
          <p:cNvSpPr txBox="1"/>
          <p:nvPr/>
        </p:nvSpPr>
        <p:spPr>
          <a:xfrm>
            <a:off x="8781520" y="3640666"/>
            <a:ext cx="289983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latin typeface="Helvetica Neue"/>
                <a:ea typeface="Helvetica Neue"/>
                <a:cs typeface="Helvetica Neue"/>
              </a:rPr>
              <a:t>This is Plot shows how much Death has taken places by Diseases In all the year sinces 1990-2019</a:t>
            </a:r>
            <a:endParaRPr lang="en-US"/>
          </a:p>
        </p:txBody>
      </p:sp>
    </p:spTree>
    <p:extLst>
      <p:ext uri="{BB962C8B-B14F-4D97-AF65-F5344CB8AC3E}">
        <p14:creationId xmlns:p14="http://schemas.microsoft.com/office/powerpoint/2010/main" val="2707096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Death by Environment &amp; Accidental-</a:t>
            </a:r>
          </a:p>
        </p:txBody>
      </p:sp>
      <p:pic>
        <p:nvPicPr>
          <p:cNvPr id="4" name="Picture 5" descr="Table&#10;&#10;Description automatically generated">
            <a:extLst>
              <a:ext uri="{FF2B5EF4-FFF2-40B4-BE49-F238E27FC236}">
                <a16:creationId xmlns:a16="http://schemas.microsoft.com/office/drawing/2014/main" id="{A7DB4D13-96DA-0181-0D43-8884E4068A40}"/>
              </a:ext>
            </a:extLst>
          </p:cNvPr>
          <p:cNvPicPr>
            <a:picLocks noChangeAspect="1"/>
          </p:cNvPicPr>
          <p:nvPr/>
        </p:nvPicPr>
        <p:blipFill>
          <a:blip r:embed="rId2"/>
          <a:stretch>
            <a:fillRect/>
          </a:stretch>
        </p:blipFill>
        <p:spPr>
          <a:xfrm>
            <a:off x="1485900" y="2658534"/>
            <a:ext cx="8659283" cy="3191933"/>
          </a:xfrm>
          <a:prstGeom prst="rect">
            <a:avLst/>
          </a:prstGeom>
        </p:spPr>
      </p:pic>
    </p:spTree>
    <p:extLst>
      <p:ext uri="{BB962C8B-B14F-4D97-AF65-F5344CB8AC3E}">
        <p14:creationId xmlns:p14="http://schemas.microsoft.com/office/powerpoint/2010/main" val="828496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6C6CDEB0-E8F3-E007-DCB7-C37862C410BC}"/>
              </a:ext>
            </a:extLst>
          </p:cNvPr>
          <p:cNvSpPr/>
          <p:nvPr/>
        </p:nvSpPr>
        <p:spPr>
          <a:xfrm>
            <a:off x="353483" y="1813993"/>
            <a:ext cx="5734059" cy="4622779"/>
          </a:xfrm>
          <a:prstGeom prst="rect">
            <a:avLst/>
          </a:prstGeom>
          <a:blipFill>
            <a:blip r:embed="rId2" cstate="print"/>
            <a:stretch>
              <a:fillRect/>
            </a:stretch>
          </a:blipFill>
        </p:spPr>
        <p:txBody>
          <a:bodyPr wrap="square" lIns="0" tIns="0" rIns="0" bIns="0" rtlCol="0"/>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5" name="object 3">
            <a:extLst>
              <a:ext uri="{FF2B5EF4-FFF2-40B4-BE49-F238E27FC236}">
                <a16:creationId xmlns:a16="http://schemas.microsoft.com/office/drawing/2014/main" id="{3FD10E84-2CCD-23F9-232C-CE0594204C7E}"/>
              </a:ext>
            </a:extLst>
          </p:cNvPr>
          <p:cNvSpPr/>
          <p:nvPr/>
        </p:nvSpPr>
        <p:spPr>
          <a:xfrm>
            <a:off x="6491817" y="1935945"/>
            <a:ext cx="5342475" cy="4510594"/>
          </a:xfrm>
          <a:prstGeom prst="rect">
            <a:avLst/>
          </a:prstGeom>
          <a:blipFill>
            <a:blip r:embed="rId3" cstate="print"/>
            <a:stretch>
              <a:fillRect/>
            </a:stretch>
          </a:blipFill>
        </p:spPr>
        <p:txBody>
          <a:bodyPr wrap="square" lIns="0" tIns="0" rIns="0" bIns="0" rtlCol="0"/>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3581029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9B7E16-AAB1-42FB-FCAB-1F7705128D10}"/>
              </a:ext>
            </a:extLst>
          </p:cNvPr>
          <p:cNvSpPr txBox="1"/>
          <p:nvPr/>
        </p:nvSpPr>
        <p:spPr>
          <a:xfrm>
            <a:off x="1706562" y="1997604"/>
            <a:ext cx="9421811"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Helvetica Neue"/>
                <a:ea typeface="Helvetica Neue"/>
                <a:cs typeface="Helvetica Neue"/>
              </a:rPr>
              <a:t>Here following color is representing following columns :-</a:t>
            </a:r>
          </a:p>
          <a:p>
            <a:pPr>
              <a:buAutoNum type="arabicPeriod"/>
            </a:pPr>
            <a:r>
              <a:rPr lang="en-US" sz="2800" dirty="0">
                <a:latin typeface="Helvetica Neue"/>
                <a:ea typeface="Helvetica Neue"/>
                <a:cs typeface="Helvetica Neue"/>
              </a:rPr>
              <a:t>Yellow :- Environmental Heat and Cold Exposure</a:t>
            </a:r>
          </a:p>
          <a:p>
            <a:pPr>
              <a:buAutoNum type="arabicPeriod"/>
            </a:pPr>
            <a:r>
              <a:rPr lang="en-US" sz="2800" dirty="0">
                <a:latin typeface="Helvetica Neue"/>
                <a:ea typeface="Helvetica Neue"/>
                <a:cs typeface="Helvetica Neue"/>
              </a:rPr>
              <a:t>Grey :- Deaths - Drowning</a:t>
            </a:r>
          </a:p>
          <a:p>
            <a:pPr>
              <a:buAutoNum type="arabicPeriod"/>
            </a:pPr>
            <a:r>
              <a:rPr lang="en-US" sz="2800" dirty="0">
                <a:latin typeface="Helvetica Neue"/>
                <a:ea typeface="Helvetica Neue"/>
                <a:cs typeface="Helvetica Neue"/>
              </a:rPr>
              <a:t>Orange :- Road Injuries</a:t>
            </a:r>
          </a:p>
          <a:p>
            <a:pPr>
              <a:buAutoNum type="arabicPeriod"/>
            </a:pPr>
            <a:r>
              <a:rPr lang="en-US" sz="2800" dirty="0">
                <a:latin typeface="Helvetica Neue"/>
                <a:ea typeface="Helvetica Neue"/>
                <a:cs typeface="Helvetica Neue"/>
              </a:rPr>
              <a:t>Blue :- Protein-Energy Malnutrition(PEM)</a:t>
            </a:r>
            <a:endParaRPr lang="en-US" sz="2000" dirty="0"/>
          </a:p>
        </p:txBody>
      </p:sp>
    </p:spTree>
    <p:extLst>
      <p:ext uri="{BB962C8B-B14F-4D97-AF65-F5344CB8AC3E}">
        <p14:creationId xmlns:p14="http://schemas.microsoft.com/office/powerpoint/2010/main" val="4124369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DCDC7D-DE50-E7DE-8A48-3B6EA0DD5088}"/>
              </a:ext>
            </a:extLst>
          </p:cNvPr>
          <p:cNvSpPr txBox="1"/>
          <p:nvPr/>
        </p:nvSpPr>
        <p:spPr>
          <a:xfrm>
            <a:off x="1775353" y="878416"/>
            <a:ext cx="13229" cy="661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3" name="TextBox 2">
            <a:extLst>
              <a:ext uri="{FF2B5EF4-FFF2-40B4-BE49-F238E27FC236}">
                <a16:creationId xmlns:a16="http://schemas.microsoft.com/office/drawing/2014/main" id="{A86CD90C-19AA-3D92-9F10-EE00CCA2C643}"/>
              </a:ext>
            </a:extLst>
          </p:cNvPr>
          <p:cNvSpPr txBox="1"/>
          <p:nvPr/>
        </p:nvSpPr>
        <p:spPr>
          <a:xfrm>
            <a:off x="1190625" y="251354"/>
            <a:ext cx="739986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solidFill>
                  <a:schemeClr val="bg1"/>
                </a:solidFill>
                <a:ea typeface="+mn-lt"/>
                <a:cs typeface="+mn-lt"/>
              </a:rPr>
              <a:t>Death by Crime ,Terror,Self_Harm</a:t>
            </a:r>
            <a:endParaRPr lang="en-US" sz="2800" dirty="0">
              <a:solidFill>
                <a:schemeClr val="bg1"/>
              </a:solidFill>
            </a:endParaRPr>
          </a:p>
        </p:txBody>
      </p:sp>
      <p:pic>
        <p:nvPicPr>
          <p:cNvPr id="4" name="Picture 4" descr="Table&#10;&#10;Description automatically generated">
            <a:extLst>
              <a:ext uri="{FF2B5EF4-FFF2-40B4-BE49-F238E27FC236}">
                <a16:creationId xmlns:a16="http://schemas.microsoft.com/office/drawing/2014/main" id="{3D6ADF54-3E1F-9338-7202-2A32241D9952}"/>
              </a:ext>
            </a:extLst>
          </p:cNvPr>
          <p:cNvPicPr>
            <a:picLocks noChangeAspect="1"/>
          </p:cNvPicPr>
          <p:nvPr/>
        </p:nvPicPr>
        <p:blipFill>
          <a:blip r:embed="rId2"/>
          <a:stretch>
            <a:fillRect/>
          </a:stretch>
        </p:blipFill>
        <p:spPr>
          <a:xfrm>
            <a:off x="1432984" y="1825769"/>
            <a:ext cx="8098366" cy="4688127"/>
          </a:xfrm>
          <a:prstGeom prst="rect">
            <a:avLst/>
          </a:prstGeom>
        </p:spPr>
      </p:pic>
    </p:spTree>
    <p:extLst>
      <p:ext uri="{BB962C8B-B14F-4D97-AF65-F5344CB8AC3E}">
        <p14:creationId xmlns:p14="http://schemas.microsoft.com/office/powerpoint/2010/main" val="1404939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DCDC7D-DE50-E7DE-8A48-3B6EA0DD5088}"/>
              </a:ext>
            </a:extLst>
          </p:cNvPr>
          <p:cNvSpPr txBox="1"/>
          <p:nvPr/>
        </p:nvSpPr>
        <p:spPr>
          <a:xfrm>
            <a:off x="1775353" y="878416"/>
            <a:ext cx="13229" cy="661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3" name="TextBox 2">
            <a:extLst>
              <a:ext uri="{FF2B5EF4-FFF2-40B4-BE49-F238E27FC236}">
                <a16:creationId xmlns:a16="http://schemas.microsoft.com/office/drawing/2014/main" id="{A86CD90C-19AA-3D92-9F10-EE00CCA2C643}"/>
              </a:ext>
            </a:extLst>
          </p:cNvPr>
          <p:cNvSpPr txBox="1"/>
          <p:nvPr/>
        </p:nvSpPr>
        <p:spPr>
          <a:xfrm>
            <a:off x="1190625" y="251354"/>
            <a:ext cx="739986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solidFill>
                  <a:schemeClr val="bg1"/>
                </a:solidFill>
                <a:ea typeface="+mn-lt"/>
                <a:cs typeface="+mn-lt"/>
              </a:rPr>
              <a:t>Death by Crime ,Terror,Self_Harm</a:t>
            </a:r>
            <a:endParaRPr lang="en-US" sz="2800" dirty="0">
              <a:solidFill>
                <a:schemeClr val="bg1"/>
              </a:solidFill>
            </a:endParaRPr>
          </a:p>
        </p:txBody>
      </p:sp>
      <p:pic>
        <p:nvPicPr>
          <p:cNvPr id="5" name="Picture 5" descr="A picture containing table&#10;&#10;Description automatically generated">
            <a:extLst>
              <a:ext uri="{FF2B5EF4-FFF2-40B4-BE49-F238E27FC236}">
                <a16:creationId xmlns:a16="http://schemas.microsoft.com/office/drawing/2014/main" id="{CD193417-508D-4319-A53B-D3361B20B6D8}"/>
              </a:ext>
            </a:extLst>
          </p:cNvPr>
          <p:cNvPicPr>
            <a:picLocks noChangeAspect="1"/>
          </p:cNvPicPr>
          <p:nvPr/>
        </p:nvPicPr>
        <p:blipFill>
          <a:blip r:embed="rId2"/>
          <a:stretch>
            <a:fillRect/>
          </a:stretch>
        </p:blipFill>
        <p:spPr>
          <a:xfrm>
            <a:off x="1771650" y="1751792"/>
            <a:ext cx="7950199" cy="5111247"/>
          </a:xfrm>
          <a:prstGeom prst="rect">
            <a:avLst/>
          </a:prstGeom>
        </p:spPr>
      </p:pic>
    </p:spTree>
    <p:extLst>
      <p:ext uri="{BB962C8B-B14F-4D97-AF65-F5344CB8AC3E}">
        <p14:creationId xmlns:p14="http://schemas.microsoft.com/office/powerpoint/2010/main" val="12229000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Dataset</a:t>
            </a:r>
          </a:p>
        </p:txBody>
      </p:sp>
      <p:sp>
        <p:nvSpPr>
          <p:cNvPr id="3" name="Content Placeholder 2"/>
          <p:cNvSpPr>
            <a:spLocks noGrp="1"/>
          </p:cNvSpPr>
          <p:nvPr>
            <p:ph idx="1"/>
          </p:nvPr>
        </p:nvSpPr>
        <p:spPr>
          <a:xfrm>
            <a:off x="243417" y="1828799"/>
            <a:ext cx="11578166" cy="4730751"/>
          </a:xfrm>
        </p:spPr>
        <p:txBody>
          <a:bodyPr vert="horz" lIns="91440" tIns="45720" rIns="91440" bIns="45720" rtlCol="0" anchor="t">
            <a:noAutofit/>
          </a:bodyPr>
          <a:lstStyle/>
          <a:p>
            <a:pPr marL="0" marR="5080" indent="0">
              <a:lnSpc>
                <a:spcPct val="118800"/>
              </a:lnSpc>
              <a:spcBef>
                <a:spcPts val="0"/>
              </a:spcBef>
              <a:buNone/>
            </a:pPr>
            <a:r>
              <a:rPr lang="en-US" sz="1800" dirty="0">
                <a:solidFill>
                  <a:schemeClr val="tx1"/>
                </a:solidFill>
                <a:latin typeface="Times New Roman"/>
                <a:ea typeface="Calibri"/>
                <a:cs typeface="Calibri"/>
              </a:rPr>
              <a:t>A</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straightforward</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way</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to</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assess</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the</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health</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status</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of</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a</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population</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is</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to</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focus</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on</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mortality</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 or</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concepts</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like</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child</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mortality</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or</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life</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expectancy,</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which</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are</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based</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on</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mortality</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estimates.</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A</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focus</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on</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mortality,</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however,</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does</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not</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take</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into</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account</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that</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the</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burden</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of</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diseases</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is</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not</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only</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that</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they</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kill</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people,</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but</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that</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they</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cause</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suffering</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to</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people</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who</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live</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with</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them.</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Assessing</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health</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outcomes</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by</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both</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mortality</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and</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morbidity</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(the</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prevalent</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diseases)</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provides</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a</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more</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encompassing</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view</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on</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health</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outcomes.</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This</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is</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the</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topic</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of</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this</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entry.</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The</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sum</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of</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mortality</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and</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morbidity</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is</a:t>
            </a:r>
            <a:r>
              <a:rPr lang="en-US" sz="1800" dirty="0">
                <a:solidFill>
                  <a:schemeClr val="tx1"/>
                </a:solidFill>
                <a:latin typeface="Times New Roman"/>
                <a:ea typeface="Calibri"/>
                <a:cs typeface="Times New Roman"/>
              </a:rPr>
              <a:t> </a:t>
            </a:r>
            <a:r>
              <a:rPr lang="en-US" sz="1800" dirty="0">
                <a:solidFill>
                  <a:schemeClr val="tx1"/>
                </a:solidFill>
                <a:latin typeface="Times New Roman"/>
                <a:ea typeface="Calibri"/>
                <a:cs typeface="Calibri"/>
              </a:rPr>
              <a:t>referred to as the ‘burden of disease’ and can be measured by a metric called ‘disability adjusted life years‘ (</a:t>
            </a:r>
            <a:r>
              <a:rPr lang="en-US" sz="1800" dirty="0" err="1">
                <a:solidFill>
                  <a:schemeClr val="tx1"/>
                </a:solidFill>
                <a:latin typeface="Times New Roman"/>
                <a:ea typeface="Calibri"/>
                <a:cs typeface="Calibri"/>
              </a:rPr>
              <a:t>dalys</a:t>
            </a:r>
            <a:r>
              <a:rPr lang="en-US" sz="1800" dirty="0">
                <a:solidFill>
                  <a:schemeClr val="tx1"/>
                </a:solidFill>
                <a:latin typeface="Times New Roman"/>
                <a:ea typeface="Calibri"/>
                <a:cs typeface="Calibri"/>
              </a:rPr>
              <a:t>).</a:t>
            </a:r>
          </a:p>
          <a:p>
            <a:pPr marL="0" marR="17780" indent="0">
              <a:lnSpc>
                <a:spcPct val="118700"/>
              </a:lnSpc>
              <a:spcBef>
                <a:spcPts val="5"/>
              </a:spcBef>
              <a:buNone/>
            </a:pPr>
            <a:r>
              <a:rPr lang="en-US" sz="2000" dirty="0">
                <a:solidFill>
                  <a:schemeClr val="tx1"/>
                </a:solidFill>
                <a:latin typeface="Times New Roman"/>
                <a:ea typeface="Calibri"/>
                <a:cs typeface="Calibri"/>
              </a:rPr>
              <a:t>DALYs</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are</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measuring</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lost</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health</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and</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are</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a</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standardized</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metric</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that</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allow</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for</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direct</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comparisons</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of</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disease</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burdens</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of</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different</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diseases</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across</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countries,</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between</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different</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populations,</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and</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over</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time.</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Conceptually,</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one</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DALY</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is</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the</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equivalent</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of</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losing</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one</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year</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in</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good</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health</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because</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of</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either</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premature</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death</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or</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disease</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or</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disability.</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One</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DALY</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represents</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one</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lost</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year</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of</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healthy</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life.</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The</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first</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‘Global burden of disease’ (</a:t>
            </a:r>
            <a:r>
              <a:rPr lang="en-US" sz="2000" dirty="0" err="1">
                <a:solidFill>
                  <a:schemeClr val="tx1"/>
                </a:solidFill>
                <a:latin typeface="Times New Roman"/>
                <a:ea typeface="Calibri"/>
                <a:cs typeface="Calibri"/>
              </a:rPr>
              <a:t>Gbd</a:t>
            </a:r>
            <a:r>
              <a:rPr lang="en-US" sz="2000" dirty="0">
                <a:solidFill>
                  <a:schemeClr val="tx1"/>
                </a:solidFill>
                <a:latin typeface="Times New Roman"/>
                <a:ea typeface="Calibri"/>
                <a:cs typeface="Calibri"/>
              </a:rPr>
              <a:t>) was </a:t>
            </a:r>
            <a:r>
              <a:rPr lang="en-US" sz="2000" dirty="0" err="1">
                <a:solidFill>
                  <a:schemeClr val="tx1"/>
                </a:solidFill>
                <a:latin typeface="Times New Roman"/>
                <a:ea typeface="Calibri"/>
                <a:cs typeface="Calibri"/>
              </a:rPr>
              <a:t>Gbd</a:t>
            </a:r>
            <a:r>
              <a:rPr lang="en-US" sz="2000" dirty="0">
                <a:solidFill>
                  <a:schemeClr val="tx1"/>
                </a:solidFill>
                <a:latin typeface="Times New Roman"/>
                <a:ea typeface="Calibri"/>
                <a:cs typeface="Calibri"/>
              </a:rPr>
              <a:t> 1990 and the </a:t>
            </a:r>
            <a:r>
              <a:rPr lang="en-US" sz="2000" dirty="0" err="1">
                <a:solidFill>
                  <a:schemeClr val="tx1"/>
                </a:solidFill>
                <a:latin typeface="Times New Roman"/>
                <a:ea typeface="Calibri"/>
                <a:cs typeface="Calibri"/>
              </a:rPr>
              <a:t>daly</a:t>
            </a:r>
            <a:r>
              <a:rPr lang="en-US" sz="2000" dirty="0">
                <a:solidFill>
                  <a:schemeClr val="tx1"/>
                </a:solidFill>
                <a:latin typeface="Times New Roman"/>
                <a:ea typeface="Calibri"/>
                <a:cs typeface="Calibri"/>
              </a:rPr>
              <a:t> metric was prominently featured in the world bank’s 1993 World</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Development</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Report.</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Today</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it</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is</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published</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by</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both</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the</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researchers</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at</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the</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Institute</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of</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Health</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Metrics</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and</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evaluation (</a:t>
            </a:r>
            <a:r>
              <a:rPr lang="en-US" sz="2000" dirty="0" err="1">
                <a:solidFill>
                  <a:schemeClr val="tx1"/>
                </a:solidFill>
                <a:latin typeface="Times New Roman"/>
                <a:ea typeface="Calibri"/>
                <a:cs typeface="Calibri"/>
              </a:rPr>
              <a:t>ihme</a:t>
            </a:r>
            <a:r>
              <a:rPr lang="en-US" sz="2000" dirty="0">
                <a:solidFill>
                  <a:schemeClr val="tx1"/>
                </a:solidFill>
                <a:latin typeface="Times New Roman"/>
                <a:ea typeface="Calibri"/>
                <a:cs typeface="Calibri"/>
              </a:rPr>
              <a:t>) and the ‘disease burden unit’ at the world Health</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Organization</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(WHO),</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which</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was</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created</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in</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1998.</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The</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IHME</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continues</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the</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work</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that</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was</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started</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in</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the</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early</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1990s</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and</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publishes</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the</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Global</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Burden</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of</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Disease</a:t>
            </a:r>
            <a:r>
              <a:rPr lang="en-US" sz="2000" dirty="0">
                <a:solidFill>
                  <a:schemeClr val="tx1"/>
                </a:solidFill>
                <a:latin typeface="Times New Roman"/>
                <a:ea typeface="Calibri"/>
                <a:cs typeface="Times New Roman"/>
              </a:rPr>
              <a:t> </a:t>
            </a:r>
            <a:r>
              <a:rPr lang="en-US" sz="2000" dirty="0">
                <a:solidFill>
                  <a:schemeClr val="tx1"/>
                </a:solidFill>
                <a:latin typeface="Times New Roman"/>
                <a:ea typeface="Calibri"/>
                <a:cs typeface="Calibri"/>
              </a:rPr>
              <a:t>study.</a:t>
            </a:r>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DCDC7D-DE50-E7DE-8A48-3B6EA0DD5088}"/>
              </a:ext>
            </a:extLst>
          </p:cNvPr>
          <p:cNvSpPr txBox="1"/>
          <p:nvPr/>
        </p:nvSpPr>
        <p:spPr>
          <a:xfrm>
            <a:off x="1775353" y="878416"/>
            <a:ext cx="13229" cy="661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3" name="TextBox 2">
            <a:extLst>
              <a:ext uri="{FF2B5EF4-FFF2-40B4-BE49-F238E27FC236}">
                <a16:creationId xmlns:a16="http://schemas.microsoft.com/office/drawing/2014/main" id="{A86CD90C-19AA-3D92-9F10-EE00CCA2C643}"/>
              </a:ext>
            </a:extLst>
          </p:cNvPr>
          <p:cNvSpPr txBox="1"/>
          <p:nvPr/>
        </p:nvSpPr>
        <p:spPr>
          <a:xfrm>
            <a:off x="1190625" y="251354"/>
            <a:ext cx="739986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solidFill>
                  <a:schemeClr val="bg1"/>
                </a:solidFill>
                <a:ea typeface="+mn-lt"/>
                <a:cs typeface="+mn-lt"/>
              </a:rPr>
              <a:t>Death by Crime ,Terror,Self_Harm</a:t>
            </a:r>
            <a:endParaRPr lang="en-US" sz="2800" dirty="0">
              <a:solidFill>
                <a:schemeClr val="bg1"/>
              </a:solidFill>
            </a:endParaRPr>
          </a:p>
        </p:txBody>
      </p:sp>
      <p:sp>
        <p:nvSpPr>
          <p:cNvPr id="4" name="object 8">
            <a:extLst>
              <a:ext uri="{FF2B5EF4-FFF2-40B4-BE49-F238E27FC236}">
                <a16:creationId xmlns:a16="http://schemas.microsoft.com/office/drawing/2014/main" id="{9173A36C-7B0B-7F24-7250-4E10366D9020}"/>
              </a:ext>
            </a:extLst>
          </p:cNvPr>
          <p:cNvSpPr/>
          <p:nvPr/>
        </p:nvSpPr>
        <p:spPr>
          <a:xfrm>
            <a:off x="173567" y="2057410"/>
            <a:ext cx="5628206" cy="4248139"/>
          </a:xfrm>
          <a:prstGeom prst="rect">
            <a:avLst/>
          </a:prstGeom>
          <a:blipFill>
            <a:blip r:embed="rId2" cstate="print"/>
            <a:stretch>
              <a:fillRect/>
            </a:stretch>
          </a:blipFill>
        </p:spPr>
        <p:txBody>
          <a:bodyPr wrap="square" lIns="0" tIns="0" rIns="0" bIns="0" rtlCol="0"/>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6" name="TextBox 5">
            <a:extLst>
              <a:ext uri="{FF2B5EF4-FFF2-40B4-BE49-F238E27FC236}">
                <a16:creationId xmlns:a16="http://schemas.microsoft.com/office/drawing/2014/main" id="{9C58D7DD-E21E-B5C3-295B-0D5BFBFEA5A2}"/>
              </a:ext>
            </a:extLst>
          </p:cNvPr>
          <p:cNvSpPr txBox="1"/>
          <p:nvPr/>
        </p:nvSpPr>
        <p:spPr>
          <a:xfrm>
            <a:off x="6786562" y="2299228"/>
            <a:ext cx="5159375" cy="38164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2700" marR="248285">
              <a:lnSpc>
                <a:spcPts val="1900"/>
              </a:lnSpc>
            </a:pPr>
            <a:r>
              <a:rPr lang="en-US" dirty="0">
                <a:latin typeface="Garamond"/>
              </a:rPr>
              <a:t>We</a:t>
            </a:r>
            <a:r>
              <a:rPr lang="en-US" dirty="0">
                <a:latin typeface="Times New Roman"/>
                <a:cs typeface="Times New Roman"/>
              </a:rPr>
              <a:t> </a:t>
            </a:r>
            <a:r>
              <a:rPr lang="en-US" dirty="0">
                <a:latin typeface="Garamond"/>
              </a:rPr>
              <a:t>can</a:t>
            </a:r>
            <a:r>
              <a:rPr lang="en-US" dirty="0">
                <a:latin typeface="Times New Roman"/>
                <a:cs typeface="Times New Roman"/>
              </a:rPr>
              <a:t> </a:t>
            </a:r>
            <a:r>
              <a:rPr lang="en-US" dirty="0">
                <a:latin typeface="Garamond"/>
              </a:rPr>
              <a:t>clearly</a:t>
            </a:r>
            <a:r>
              <a:rPr lang="en-US" dirty="0">
                <a:latin typeface="Times New Roman"/>
                <a:cs typeface="Times New Roman"/>
              </a:rPr>
              <a:t> </a:t>
            </a:r>
            <a:r>
              <a:rPr lang="en-US" dirty="0">
                <a:latin typeface="Garamond"/>
              </a:rPr>
              <a:t>see</a:t>
            </a:r>
            <a:r>
              <a:rPr lang="en-US" dirty="0">
                <a:latin typeface="Times New Roman"/>
                <a:cs typeface="Times New Roman"/>
              </a:rPr>
              <a:t> </a:t>
            </a:r>
            <a:r>
              <a:rPr lang="en-US" dirty="0">
                <a:latin typeface="Garamond"/>
              </a:rPr>
              <a:t>in</a:t>
            </a:r>
            <a:r>
              <a:rPr lang="en-US" dirty="0">
                <a:latin typeface="Times New Roman"/>
                <a:cs typeface="Times New Roman"/>
              </a:rPr>
              <a:t> </a:t>
            </a:r>
            <a:r>
              <a:rPr lang="en-US" dirty="0">
                <a:latin typeface="Garamond"/>
              </a:rPr>
              <a:t>this</a:t>
            </a:r>
            <a:r>
              <a:rPr lang="en-US" dirty="0">
                <a:latin typeface="Times New Roman"/>
                <a:cs typeface="Times New Roman"/>
              </a:rPr>
              <a:t> </a:t>
            </a:r>
            <a:r>
              <a:rPr lang="en-US" dirty="0">
                <a:latin typeface="Garamond"/>
              </a:rPr>
              <a:t>plot</a:t>
            </a:r>
            <a:r>
              <a:rPr lang="en-US" dirty="0">
                <a:latin typeface="Times New Roman"/>
                <a:cs typeface="Times New Roman"/>
              </a:rPr>
              <a:t> </a:t>
            </a:r>
            <a:r>
              <a:rPr lang="en-US" dirty="0">
                <a:latin typeface="Garamond"/>
              </a:rPr>
              <a:t>which</a:t>
            </a:r>
            <a:r>
              <a:rPr lang="en-US" dirty="0">
                <a:latin typeface="Times New Roman"/>
                <a:cs typeface="Times New Roman"/>
              </a:rPr>
              <a:t> </a:t>
            </a:r>
            <a:r>
              <a:rPr lang="en-US" dirty="0">
                <a:latin typeface="Garamond"/>
              </a:rPr>
              <a:t>shows</a:t>
            </a:r>
            <a:r>
              <a:rPr lang="en-US" dirty="0">
                <a:latin typeface="Times New Roman"/>
                <a:cs typeface="Times New Roman"/>
              </a:rPr>
              <a:t> </a:t>
            </a:r>
            <a:r>
              <a:rPr lang="en-US" dirty="0">
                <a:latin typeface="Garamond"/>
              </a:rPr>
              <a:t>CRIMES_TERROR_ACCIDENT_SELF-HARM</a:t>
            </a:r>
            <a:r>
              <a:rPr lang="en-US" dirty="0">
                <a:latin typeface="Times New Roman"/>
                <a:cs typeface="Times New Roman"/>
              </a:rPr>
              <a:t> </a:t>
            </a:r>
            <a:r>
              <a:rPr lang="en-US" dirty="0">
                <a:latin typeface="Garamond"/>
              </a:rPr>
              <a:t>and</a:t>
            </a:r>
            <a:r>
              <a:rPr lang="en-US" dirty="0">
                <a:latin typeface="Times New Roman"/>
                <a:cs typeface="Times New Roman"/>
              </a:rPr>
              <a:t> </a:t>
            </a:r>
            <a:r>
              <a:rPr lang="en-US" dirty="0">
                <a:latin typeface="Garamond"/>
              </a:rPr>
              <a:t>here</a:t>
            </a:r>
            <a:endParaRPr lang="en-US" dirty="0">
              <a:ea typeface="+mn-lt"/>
              <a:cs typeface="+mn-lt"/>
            </a:endParaRPr>
          </a:p>
          <a:p>
            <a:pPr marL="12700">
              <a:lnSpc>
                <a:spcPts val="1760"/>
              </a:lnSpc>
            </a:pPr>
            <a:r>
              <a:rPr lang="en-US" dirty="0">
                <a:latin typeface="Garamond"/>
              </a:rPr>
              <a:t>come</a:t>
            </a:r>
            <a:r>
              <a:rPr lang="en-US" dirty="0">
                <a:latin typeface="Times New Roman"/>
                <a:cs typeface="Times New Roman"/>
              </a:rPr>
              <a:t> </a:t>
            </a:r>
            <a:r>
              <a:rPr lang="en-US" dirty="0">
                <a:latin typeface="Garamond"/>
              </a:rPr>
              <a:t>to</a:t>
            </a:r>
            <a:r>
              <a:rPr lang="en-US" dirty="0">
                <a:latin typeface="Times New Roman"/>
                <a:cs typeface="Times New Roman"/>
              </a:rPr>
              <a:t> </a:t>
            </a:r>
            <a:r>
              <a:rPr lang="en-US" dirty="0">
                <a:latin typeface="Garamond"/>
              </a:rPr>
              <a:t>know</a:t>
            </a:r>
            <a:r>
              <a:rPr lang="en-US" dirty="0">
                <a:latin typeface="Times New Roman"/>
                <a:cs typeface="Times New Roman"/>
              </a:rPr>
              <a:t> </a:t>
            </a:r>
            <a:r>
              <a:rPr lang="en-US" dirty="0">
                <a:latin typeface="Garamond"/>
              </a:rPr>
              <a:t>that</a:t>
            </a:r>
            <a:r>
              <a:rPr lang="en-US" dirty="0">
                <a:latin typeface="Times New Roman"/>
                <a:cs typeface="Times New Roman"/>
              </a:rPr>
              <a:t> </a:t>
            </a:r>
            <a:r>
              <a:rPr lang="en-US" dirty="0">
                <a:latin typeface="Garamond"/>
              </a:rPr>
              <a:t>in</a:t>
            </a:r>
            <a:r>
              <a:rPr lang="en-US" dirty="0">
                <a:latin typeface="Times New Roman"/>
                <a:cs typeface="Times New Roman"/>
              </a:rPr>
              <a:t> </a:t>
            </a:r>
            <a:r>
              <a:rPr lang="en-US" dirty="0">
                <a:latin typeface="Garamond"/>
              </a:rPr>
              <a:t>all</a:t>
            </a:r>
            <a:r>
              <a:rPr lang="en-US" dirty="0">
                <a:latin typeface="Times New Roman"/>
                <a:cs typeface="Times New Roman"/>
              </a:rPr>
              <a:t> </a:t>
            </a:r>
            <a:r>
              <a:rPr lang="en-US" dirty="0">
                <a:latin typeface="Garamond"/>
              </a:rPr>
              <a:t>the</a:t>
            </a:r>
            <a:r>
              <a:rPr lang="en-US" dirty="0">
                <a:latin typeface="Times New Roman"/>
                <a:cs typeface="Times New Roman"/>
              </a:rPr>
              <a:t> </a:t>
            </a:r>
            <a:r>
              <a:rPr lang="en-US" dirty="0">
                <a:latin typeface="Garamond"/>
              </a:rPr>
              <a:t>years</a:t>
            </a:r>
            <a:r>
              <a:rPr lang="en-US" dirty="0">
                <a:latin typeface="Times New Roman"/>
                <a:cs typeface="Times New Roman"/>
              </a:rPr>
              <a:t> </a:t>
            </a:r>
            <a:r>
              <a:rPr lang="en-US" dirty="0">
                <a:latin typeface="Garamond"/>
              </a:rPr>
              <a:t>the</a:t>
            </a:r>
            <a:r>
              <a:rPr lang="en-US" dirty="0">
                <a:latin typeface="Times New Roman"/>
                <a:cs typeface="Times New Roman"/>
              </a:rPr>
              <a:t> </a:t>
            </a:r>
            <a:r>
              <a:rPr lang="en-US" dirty="0">
                <a:latin typeface="Garamond"/>
              </a:rPr>
              <a:t>maximum</a:t>
            </a:r>
            <a:r>
              <a:rPr lang="en-US" dirty="0">
                <a:latin typeface="Times New Roman"/>
                <a:cs typeface="Times New Roman"/>
              </a:rPr>
              <a:t> </a:t>
            </a:r>
            <a:r>
              <a:rPr lang="en-US" dirty="0">
                <a:latin typeface="Garamond"/>
              </a:rPr>
              <a:t>death</a:t>
            </a:r>
            <a:r>
              <a:rPr lang="en-US" dirty="0">
                <a:latin typeface="Times New Roman"/>
                <a:cs typeface="Times New Roman"/>
              </a:rPr>
              <a:t> </a:t>
            </a:r>
            <a:r>
              <a:rPr lang="en-US" dirty="0">
                <a:latin typeface="Garamond"/>
              </a:rPr>
              <a:t>have</a:t>
            </a:r>
            <a:endParaRPr lang="en-US" dirty="0">
              <a:ea typeface="+mn-lt"/>
              <a:cs typeface="+mn-lt"/>
            </a:endParaRPr>
          </a:p>
          <a:p>
            <a:pPr marL="12700" marR="226060">
              <a:lnSpc>
                <a:spcPts val="1850"/>
              </a:lnSpc>
              <a:spcBef>
                <a:spcPts val="130"/>
              </a:spcBef>
            </a:pPr>
            <a:r>
              <a:rPr lang="en-US" dirty="0">
                <a:latin typeface="Garamond"/>
              </a:rPr>
              <a:t>been</a:t>
            </a:r>
            <a:r>
              <a:rPr lang="en-US" dirty="0">
                <a:latin typeface="Times New Roman"/>
                <a:cs typeface="Times New Roman"/>
              </a:rPr>
              <a:t> </a:t>
            </a:r>
            <a:r>
              <a:rPr lang="en-US" dirty="0">
                <a:latin typeface="Garamond"/>
              </a:rPr>
              <a:t>taken</a:t>
            </a:r>
            <a:r>
              <a:rPr lang="en-US" dirty="0">
                <a:latin typeface="Times New Roman"/>
                <a:cs typeface="Times New Roman"/>
              </a:rPr>
              <a:t> </a:t>
            </a:r>
            <a:r>
              <a:rPr lang="en-US" dirty="0">
                <a:latin typeface="Garamond"/>
              </a:rPr>
              <a:t>place</a:t>
            </a:r>
            <a:r>
              <a:rPr lang="en-US" dirty="0">
                <a:latin typeface="Times New Roman"/>
                <a:cs typeface="Times New Roman"/>
              </a:rPr>
              <a:t> </a:t>
            </a:r>
            <a:r>
              <a:rPr lang="en-US" dirty="0">
                <a:latin typeface="Garamond"/>
              </a:rPr>
              <a:t>by</a:t>
            </a:r>
            <a:r>
              <a:rPr lang="en-US" dirty="0">
                <a:latin typeface="Times New Roman"/>
                <a:cs typeface="Times New Roman"/>
              </a:rPr>
              <a:t> </a:t>
            </a:r>
            <a:r>
              <a:rPr lang="en-US" dirty="0">
                <a:latin typeface="Garamond"/>
              </a:rPr>
              <a:t>Conflicts</a:t>
            </a:r>
            <a:r>
              <a:rPr lang="en-US" dirty="0">
                <a:latin typeface="Times New Roman"/>
                <a:cs typeface="Times New Roman"/>
              </a:rPr>
              <a:t> </a:t>
            </a:r>
            <a:r>
              <a:rPr lang="en-US" dirty="0">
                <a:latin typeface="Garamond"/>
              </a:rPr>
              <a:t>and</a:t>
            </a:r>
            <a:r>
              <a:rPr lang="en-US" dirty="0">
                <a:latin typeface="Times New Roman"/>
                <a:cs typeface="Times New Roman"/>
              </a:rPr>
              <a:t> </a:t>
            </a:r>
            <a:r>
              <a:rPr lang="en-US" dirty="0">
                <a:latin typeface="Garamond"/>
              </a:rPr>
              <a:t>Terrorism</a:t>
            </a:r>
            <a:r>
              <a:rPr lang="en-US" dirty="0">
                <a:latin typeface="Times New Roman"/>
                <a:cs typeface="Times New Roman"/>
              </a:rPr>
              <a:t> </a:t>
            </a:r>
            <a:r>
              <a:rPr lang="en-US" dirty="0">
                <a:latin typeface="Garamond"/>
              </a:rPr>
              <a:t>and</a:t>
            </a:r>
            <a:r>
              <a:rPr lang="en-US" dirty="0">
                <a:latin typeface="Times New Roman"/>
                <a:cs typeface="Times New Roman"/>
              </a:rPr>
              <a:t> </a:t>
            </a:r>
            <a:r>
              <a:rPr lang="en-US" dirty="0">
                <a:latin typeface="Garamond"/>
              </a:rPr>
              <a:t>the</a:t>
            </a:r>
            <a:r>
              <a:rPr lang="en-US" dirty="0">
                <a:latin typeface="Times New Roman"/>
                <a:cs typeface="Times New Roman"/>
              </a:rPr>
              <a:t> </a:t>
            </a:r>
            <a:r>
              <a:rPr lang="en-US" dirty="0">
                <a:latin typeface="Garamond"/>
              </a:rPr>
              <a:t>max</a:t>
            </a:r>
            <a:r>
              <a:rPr lang="en-US" dirty="0">
                <a:latin typeface="Times New Roman"/>
                <a:cs typeface="Times New Roman"/>
              </a:rPr>
              <a:t> </a:t>
            </a:r>
            <a:r>
              <a:rPr lang="en-US" dirty="0">
                <a:latin typeface="Garamond"/>
              </a:rPr>
              <a:t>death</a:t>
            </a:r>
            <a:r>
              <a:rPr lang="en-US" dirty="0">
                <a:latin typeface="Times New Roman"/>
                <a:cs typeface="Times New Roman"/>
              </a:rPr>
              <a:t> </a:t>
            </a:r>
            <a:r>
              <a:rPr lang="en-US" dirty="0">
                <a:latin typeface="Garamond"/>
              </a:rPr>
              <a:t>was</a:t>
            </a:r>
            <a:r>
              <a:rPr lang="en-US" dirty="0">
                <a:latin typeface="Times New Roman"/>
                <a:cs typeface="Times New Roman"/>
              </a:rPr>
              <a:t> </a:t>
            </a:r>
            <a:r>
              <a:rPr lang="en-US" dirty="0">
                <a:latin typeface="Garamond"/>
              </a:rPr>
              <a:t>in</a:t>
            </a:r>
            <a:r>
              <a:rPr lang="en-US" dirty="0">
                <a:latin typeface="Times New Roman"/>
                <a:cs typeface="Times New Roman"/>
              </a:rPr>
              <a:t> </a:t>
            </a:r>
            <a:r>
              <a:rPr lang="en-US" dirty="0">
                <a:latin typeface="Garamond"/>
              </a:rPr>
              <a:t>between</a:t>
            </a:r>
            <a:r>
              <a:rPr lang="en-US" dirty="0">
                <a:latin typeface="Times New Roman"/>
                <a:cs typeface="Times New Roman"/>
              </a:rPr>
              <a:t> </a:t>
            </a:r>
            <a:r>
              <a:rPr lang="en-US" dirty="0">
                <a:latin typeface="Garamond"/>
              </a:rPr>
              <a:t>1990</a:t>
            </a:r>
            <a:r>
              <a:rPr lang="en-US" dirty="0">
                <a:latin typeface="Times New Roman"/>
                <a:cs typeface="Times New Roman"/>
              </a:rPr>
              <a:t> </a:t>
            </a:r>
            <a:r>
              <a:rPr lang="en-US" dirty="0">
                <a:latin typeface="Garamond"/>
              </a:rPr>
              <a:t>and</a:t>
            </a:r>
            <a:r>
              <a:rPr lang="en-US" dirty="0">
                <a:latin typeface="Times New Roman"/>
                <a:cs typeface="Times New Roman"/>
              </a:rPr>
              <a:t> </a:t>
            </a:r>
            <a:r>
              <a:rPr lang="en-US" dirty="0">
                <a:latin typeface="Garamond"/>
              </a:rPr>
              <a:t>2000.</a:t>
            </a:r>
            <a:endParaRPr lang="en-US" dirty="0">
              <a:ea typeface="+mn-lt"/>
              <a:cs typeface="+mn-lt"/>
            </a:endParaRPr>
          </a:p>
          <a:p>
            <a:pPr marL="12700">
              <a:spcBef>
                <a:spcPts val="1380"/>
              </a:spcBef>
            </a:pPr>
            <a:r>
              <a:rPr lang="en-US" dirty="0">
                <a:latin typeface="Garamond"/>
              </a:rPr>
              <a:t>Poisoning</a:t>
            </a:r>
            <a:r>
              <a:rPr lang="en-US" dirty="0">
                <a:latin typeface="Times New Roman"/>
                <a:cs typeface="Times New Roman"/>
              </a:rPr>
              <a:t> </a:t>
            </a:r>
            <a:r>
              <a:rPr lang="en-US" dirty="0">
                <a:latin typeface="Garamond"/>
              </a:rPr>
              <a:t>seems</a:t>
            </a:r>
            <a:r>
              <a:rPr lang="en-US" dirty="0">
                <a:latin typeface="Times New Roman"/>
                <a:cs typeface="Times New Roman"/>
              </a:rPr>
              <a:t> </a:t>
            </a:r>
            <a:r>
              <a:rPr lang="en-US" dirty="0">
                <a:latin typeface="Garamond"/>
              </a:rPr>
              <a:t>to</a:t>
            </a:r>
            <a:r>
              <a:rPr lang="en-US" dirty="0">
                <a:latin typeface="Times New Roman"/>
                <a:cs typeface="Times New Roman"/>
              </a:rPr>
              <a:t> </a:t>
            </a:r>
            <a:r>
              <a:rPr lang="en-US" dirty="0">
                <a:latin typeface="Garamond"/>
              </a:rPr>
              <a:t>be</a:t>
            </a:r>
            <a:r>
              <a:rPr lang="en-US" dirty="0">
                <a:latin typeface="Times New Roman"/>
                <a:cs typeface="Times New Roman"/>
              </a:rPr>
              <a:t> </a:t>
            </a:r>
            <a:r>
              <a:rPr lang="en-US" dirty="0">
                <a:latin typeface="Garamond"/>
              </a:rPr>
              <a:t>constant</a:t>
            </a:r>
            <a:r>
              <a:rPr lang="en-US" dirty="0">
                <a:latin typeface="Times New Roman"/>
                <a:cs typeface="Times New Roman"/>
              </a:rPr>
              <a:t> </a:t>
            </a:r>
            <a:r>
              <a:rPr lang="en-US" dirty="0">
                <a:latin typeface="Garamond"/>
              </a:rPr>
              <a:t>in</a:t>
            </a:r>
            <a:r>
              <a:rPr lang="en-US" dirty="0">
                <a:latin typeface="Times New Roman"/>
                <a:cs typeface="Times New Roman"/>
              </a:rPr>
              <a:t> </a:t>
            </a:r>
            <a:r>
              <a:rPr lang="en-US" dirty="0">
                <a:latin typeface="Garamond"/>
              </a:rPr>
              <a:t>all</a:t>
            </a:r>
            <a:r>
              <a:rPr lang="en-US" dirty="0">
                <a:latin typeface="Times New Roman"/>
                <a:cs typeface="Times New Roman"/>
              </a:rPr>
              <a:t> </a:t>
            </a:r>
            <a:r>
              <a:rPr lang="en-US" dirty="0">
                <a:latin typeface="Garamond"/>
              </a:rPr>
              <a:t>the</a:t>
            </a:r>
            <a:r>
              <a:rPr lang="en-US" dirty="0">
                <a:latin typeface="Times New Roman"/>
                <a:cs typeface="Times New Roman"/>
              </a:rPr>
              <a:t> </a:t>
            </a:r>
            <a:r>
              <a:rPr lang="en-US" dirty="0">
                <a:latin typeface="Garamond"/>
              </a:rPr>
              <a:t>years.</a:t>
            </a:r>
            <a:endParaRPr lang="en-US" dirty="0">
              <a:ea typeface="+mn-lt"/>
              <a:cs typeface="+mn-lt"/>
            </a:endParaRPr>
          </a:p>
          <a:p>
            <a:pPr>
              <a:spcBef>
                <a:spcPts val="39"/>
              </a:spcBef>
            </a:pPr>
            <a:endParaRPr lang="en-US" dirty="0">
              <a:ea typeface="+mn-lt"/>
              <a:cs typeface="+mn-lt"/>
            </a:endParaRPr>
          </a:p>
          <a:p>
            <a:pPr marL="12700" marR="93345">
              <a:lnSpc>
                <a:spcPts val="1850"/>
              </a:lnSpc>
            </a:pPr>
            <a:r>
              <a:rPr lang="en-US" dirty="0">
                <a:latin typeface="Garamond"/>
              </a:rPr>
              <a:t>The</a:t>
            </a:r>
            <a:r>
              <a:rPr lang="en-US" dirty="0">
                <a:latin typeface="Times New Roman"/>
                <a:cs typeface="Times New Roman"/>
              </a:rPr>
              <a:t> </a:t>
            </a:r>
            <a:r>
              <a:rPr lang="en-US" dirty="0">
                <a:latin typeface="Garamond"/>
              </a:rPr>
              <a:t>second</a:t>
            </a:r>
            <a:r>
              <a:rPr lang="en-US" dirty="0">
                <a:latin typeface="Times New Roman"/>
                <a:cs typeface="Times New Roman"/>
              </a:rPr>
              <a:t> </a:t>
            </a:r>
            <a:r>
              <a:rPr lang="en-US" dirty="0">
                <a:latin typeface="Garamond"/>
              </a:rPr>
              <a:t>highest</a:t>
            </a:r>
            <a:r>
              <a:rPr lang="en-US" dirty="0">
                <a:latin typeface="Times New Roman"/>
                <a:cs typeface="Times New Roman"/>
              </a:rPr>
              <a:t> </a:t>
            </a:r>
            <a:r>
              <a:rPr lang="en-US" dirty="0">
                <a:latin typeface="Garamond"/>
              </a:rPr>
              <a:t>death</a:t>
            </a:r>
            <a:r>
              <a:rPr lang="en-US" dirty="0">
                <a:latin typeface="Times New Roman"/>
                <a:cs typeface="Times New Roman"/>
              </a:rPr>
              <a:t> </a:t>
            </a:r>
            <a:r>
              <a:rPr lang="en-US" dirty="0">
                <a:latin typeface="Garamond"/>
              </a:rPr>
              <a:t>has</a:t>
            </a:r>
            <a:r>
              <a:rPr lang="en-US" dirty="0">
                <a:latin typeface="Times New Roman"/>
                <a:cs typeface="Times New Roman"/>
              </a:rPr>
              <a:t> </a:t>
            </a:r>
            <a:r>
              <a:rPr lang="en-US" dirty="0">
                <a:latin typeface="Garamond"/>
              </a:rPr>
              <a:t>taken</a:t>
            </a:r>
            <a:r>
              <a:rPr lang="en-US" dirty="0">
                <a:latin typeface="Times New Roman"/>
                <a:cs typeface="Times New Roman"/>
              </a:rPr>
              <a:t> </a:t>
            </a:r>
            <a:r>
              <a:rPr lang="en-US" dirty="0">
                <a:latin typeface="Garamond"/>
              </a:rPr>
              <a:t>place</a:t>
            </a:r>
            <a:r>
              <a:rPr lang="en-US" dirty="0">
                <a:latin typeface="Times New Roman"/>
                <a:cs typeface="Times New Roman"/>
              </a:rPr>
              <a:t> </a:t>
            </a:r>
            <a:r>
              <a:rPr lang="en-US" dirty="0">
                <a:latin typeface="Garamond"/>
              </a:rPr>
              <a:t>by</a:t>
            </a:r>
            <a:r>
              <a:rPr lang="en-US" dirty="0">
                <a:latin typeface="Times New Roman"/>
                <a:cs typeface="Times New Roman"/>
              </a:rPr>
              <a:t> </a:t>
            </a:r>
            <a:r>
              <a:rPr lang="en-US" dirty="0">
                <a:latin typeface="Garamond"/>
              </a:rPr>
              <a:t>Interpersonal</a:t>
            </a:r>
            <a:r>
              <a:rPr lang="en-US" dirty="0">
                <a:latin typeface="Times New Roman"/>
                <a:cs typeface="Times New Roman"/>
              </a:rPr>
              <a:t> </a:t>
            </a:r>
            <a:r>
              <a:rPr lang="en-US" dirty="0">
                <a:latin typeface="Garamond"/>
              </a:rPr>
              <a:t>violence</a:t>
            </a:r>
            <a:endParaRPr lang="en-US" dirty="0">
              <a:ea typeface="+mn-lt"/>
              <a:cs typeface="+mn-lt"/>
            </a:endParaRPr>
          </a:p>
          <a:p>
            <a:pPr>
              <a:spcBef>
                <a:spcPts val="56"/>
              </a:spcBef>
            </a:pPr>
            <a:endParaRPr lang="en-US" dirty="0">
              <a:ea typeface="+mn-lt"/>
              <a:cs typeface="+mn-lt"/>
            </a:endParaRPr>
          </a:p>
          <a:p>
            <a:pPr marL="12700" marR="294005">
              <a:lnSpc>
                <a:spcPts val="1850"/>
              </a:lnSpc>
            </a:pPr>
            <a:r>
              <a:rPr lang="en-US" dirty="0">
                <a:latin typeface="Garamond"/>
              </a:rPr>
              <a:t>And</a:t>
            </a:r>
            <a:r>
              <a:rPr lang="en-US" dirty="0">
                <a:latin typeface="Times New Roman"/>
                <a:cs typeface="Times New Roman"/>
              </a:rPr>
              <a:t> </a:t>
            </a:r>
            <a:r>
              <a:rPr lang="en-US" dirty="0">
                <a:latin typeface="Garamond"/>
              </a:rPr>
              <a:t>rest</a:t>
            </a:r>
            <a:r>
              <a:rPr lang="en-US" dirty="0">
                <a:latin typeface="Times New Roman"/>
                <a:cs typeface="Times New Roman"/>
              </a:rPr>
              <a:t> </a:t>
            </a:r>
            <a:r>
              <a:rPr lang="en-US" dirty="0">
                <a:latin typeface="Garamond"/>
              </a:rPr>
              <a:t>all</a:t>
            </a:r>
            <a:r>
              <a:rPr lang="en-US" dirty="0">
                <a:latin typeface="Times New Roman"/>
                <a:cs typeface="Times New Roman"/>
              </a:rPr>
              <a:t> </a:t>
            </a:r>
            <a:r>
              <a:rPr lang="en-US" dirty="0">
                <a:latin typeface="Garamond"/>
              </a:rPr>
              <a:t>the</a:t>
            </a:r>
            <a:r>
              <a:rPr lang="en-US" dirty="0">
                <a:latin typeface="Times New Roman"/>
                <a:cs typeface="Times New Roman"/>
              </a:rPr>
              <a:t> </a:t>
            </a:r>
            <a:r>
              <a:rPr lang="en-US" dirty="0">
                <a:latin typeface="Garamond"/>
              </a:rPr>
              <a:t>case</a:t>
            </a:r>
            <a:r>
              <a:rPr lang="en-US" dirty="0">
                <a:latin typeface="Times New Roman"/>
                <a:cs typeface="Times New Roman"/>
              </a:rPr>
              <a:t> </a:t>
            </a:r>
            <a:r>
              <a:rPr lang="en-US" dirty="0">
                <a:latin typeface="Garamond"/>
              </a:rPr>
              <a:t>of</a:t>
            </a:r>
            <a:r>
              <a:rPr lang="en-US" dirty="0">
                <a:latin typeface="Times New Roman"/>
                <a:cs typeface="Times New Roman"/>
              </a:rPr>
              <a:t> </a:t>
            </a:r>
            <a:r>
              <a:rPr lang="en-US" dirty="0">
                <a:latin typeface="Garamond"/>
              </a:rPr>
              <a:t>seems</a:t>
            </a:r>
            <a:r>
              <a:rPr lang="en-US" dirty="0">
                <a:latin typeface="Times New Roman"/>
                <a:cs typeface="Times New Roman"/>
              </a:rPr>
              <a:t> </a:t>
            </a:r>
            <a:r>
              <a:rPr lang="en-US" dirty="0">
                <a:latin typeface="Garamond"/>
              </a:rPr>
              <a:t>to</a:t>
            </a:r>
            <a:r>
              <a:rPr lang="en-US" dirty="0">
                <a:latin typeface="Times New Roman"/>
                <a:cs typeface="Times New Roman"/>
              </a:rPr>
              <a:t> </a:t>
            </a:r>
            <a:r>
              <a:rPr lang="en-US" dirty="0">
                <a:latin typeface="Garamond"/>
              </a:rPr>
              <a:t>be</a:t>
            </a:r>
            <a:r>
              <a:rPr lang="en-US" dirty="0">
                <a:latin typeface="Times New Roman"/>
                <a:cs typeface="Times New Roman"/>
              </a:rPr>
              <a:t> </a:t>
            </a:r>
            <a:r>
              <a:rPr lang="en-US" dirty="0">
                <a:latin typeface="Garamond"/>
              </a:rPr>
              <a:t>under</a:t>
            </a:r>
            <a:r>
              <a:rPr lang="en-US" dirty="0">
                <a:latin typeface="Times New Roman"/>
                <a:cs typeface="Times New Roman"/>
              </a:rPr>
              <a:t> </a:t>
            </a:r>
            <a:r>
              <a:rPr lang="en-US" dirty="0">
                <a:latin typeface="Garamond"/>
              </a:rPr>
              <a:t>200k</a:t>
            </a:r>
            <a:r>
              <a:rPr lang="en-US" dirty="0">
                <a:latin typeface="Times New Roman"/>
                <a:cs typeface="Times New Roman"/>
              </a:rPr>
              <a:t> </a:t>
            </a:r>
            <a:r>
              <a:rPr lang="en-US" dirty="0">
                <a:latin typeface="Garamond"/>
              </a:rPr>
              <a:t>in</a:t>
            </a:r>
            <a:r>
              <a:rPr lang="en-US" dirty="0">
                <a:latin typeface="Times New Roman"/>
                <a:cs typeface="Times New Roman"/>
              </a:rPr>
              <a:t> </a:t>
            </a:r>
            <a:r>
              <a:rPr lang="en-US" dirty="0">
                <a:latin typeface="Garamond"/>
              </a:rPr>
              <a:t>all</a:t>
            </a:r>
            <a:r>
              <a:rPr lang="en-US" dirty="0">
                <a:latin typeface="Times New Roman"/>
                <a:cs typeface="Times New Roman"/>
              </a:rPr>
              <a:t> </a:t>
            </a:r>
            <a:r>
              <a:rPr lang="en-US" dirty="0">
                <a:latin typeface="Garamond"/>
              </a:rPr>
              <a:t>the</a:t>
            </a:r>
            <a:r>
              <a:rPr lang="en-US" dirty="0">
                <a:latin typeface="Times New Roman"/>
                <a:cs typeface="Times New Roman"/>
              </a:rPr>
              <a:t> </a:t>
            </a:r>
            <a:r>
              <a:rPr lang="en-US" dirty="0">
                <a:latin typeface="Garamond"/>
              </a:rPr>
              <a:t>given</a:t>
            </a:r>
            <a:r>
              <a:rPr lang="en-US" dirty="0">
                <a:latin typeface="Times New Roman"/>
                <a:cs typeface="Times New Roman"/>
              </a:rPr>
              <a:t> </a:t>
            </a:r>
            <a:r>
              <a:rPr lang="en-US" dirty="0">
                <a:latin typeface="Garamond"/>
              </a:rPr>
              <a:t>years.</a:t>
            </a:r>
            <a:endParaRPr lang="en-US" dirty="0">
              <a:ea typeface="+mn-lt"/>
              <a:cs typeface="+mn-lt"/>
            </a:endParaRPr>
          </a:p>
          <a:p>
            <a:pPr algn="l"/>
            <a:endParaRPr lang="en-US" dirty="0"/>
          </a:p>
        </p:txBody>
      </p:sp>
    </p:spTree>
    <p:extLst>
      <p:ext uri="{BB962C8B-B14F-4D97-AF65-F5344CB8AC3E}">
        <p14:creationId xmlns:p14="http://schemas.microsoft.com/office/powerpoint/2010/main" val="30440518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DCDC7D-DE50-E7DE-8A48-3B6EA0DD5088}"/>
              </a:ext>
            </a:extLst>
          </p:cNvPr>
          <p:cNvSpPr txBox="1"/>
          <p:nvPr/>
        </p:nvSpPr>
        <p:spPr>
          <a:xfrm>
            <a:off x="1775353" y="878416"/>
            <a:ext cx="13229" cy="661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3" name="TextBox 2">
            <a:extLst>
              <a:ext uri="{FF2B5EF4-FFF2-40B4-BE49-F238E27FC236}">
                <a16:creationId xmlns:a16="http://schemas.microsoft.com/office/drawing/2014/main" id="{A86CD90C-19AA-3D92-9F10-EE00CCA2C643}"/>
              </a:ext>
            </a:extLst>
          </p:cNvPr>
          <p:cNvSpPr txBox="1"/>
          <p:nvPr/>
        </p:nvSpPr>
        <p:spPr>
          <a:xfrm>
            <a:off x="1190625" y="251354"/>
            <a:ext cx="739986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solidFill>
                  <a:schemeClr val="bg1"/>
                </a:solidFill>
                <a:ea typeface="+mn-lt"/>
                <a:cs typeface="+mn-lt"/>
              </a:rPr>
              <a:t>Death by Chronic Diesses</a:t>
            </a:r>
            <a:endParaRPr lang="en-US" sz="2800" dirty="0" err="1">
              <a:solidFill>
                <a:schemeClr val="bg1"/>
              </a:solidFill>
            </a:endParaRPr>
          </a:p>
        </p:txBody>
      </p:sp>
      <p:pic>
        <p:nvPicPr>
          <p:cNvPr id="5" name="Picture 6">
            <a:extLst>
              <a:ext uri="{FF2B5EF4-FFF2-40B4-BE49-F238E27FC236}">
                <a16:creationId xmlns:a16="http://schemas.microsoft.com/office/drawing/2014/main" id="{2AAF2F8B-1370-72AD-7BAC-EA90CA3AF01B}"/>
              </a:ext>
            </a:extLst>
          </p:cNvPr>
          <p:cNvPicPr>
            <a:picLocks noChangeAspect="1"/>
          </p:cNvPicPr>
          <p:nvPr/>
        </p:nvPicPr>
        <p:blipFill>
          <a:blip r:embed="rId2"/>
          <a:stretch>
            <a:fillRect/>
          </a:stretch>
        </p:blipFill>
        <p:spPr>
          <a:xfrm>
            <a:off x="1115483" y="2342391"/>
            <a:ext cx="9410699" cy="3771299"/>
          </a:xfrm>
          <a:prstGeom prst="rect">
            <a:avLst/>
          </a:prstGeom>
        </p:spPr>
      </p:pic>
    </p:spTree>
    <p:extLst>
      <p:ext uri="{BB962C8B-B14F-4D97-AF65-F5344CB8AC3E}">
        <p14:creationId xmlns:p14="http://schemas.microsoft.com/office/powerpoint/2010/main" val="37789720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DCDC7D-DE50-E7DE-8A48-3B6EA0DD5088}"/>
              </a:ext>
            </a:extLst>
          </p:cNvPr>
          <p:cNvSpPr txBox="1"/>
          <p:nvPr/>
        </p:nvSpPr>
        <p:spPr>
          <a:xfrm>
            <a:off x="1775353" y="878416"/>
            <a:ext cx="13229" cy="661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3" name="TextBox 2">
            <a:extLst>
              <a:ext uri="{FF2B5EF4-FFF2-40B4-BE49-F238E27FC236}">
                <a16:creationId xmlns:a16="http://schemas.microsoft.com/office/drawing/2014/main" id="{A86CD90C-19AA-3D92-9F10-EE00CCA2C643}"/>
              </a:ext>
            </a:extLst>
          </p:cNvPr>
          <p:cNvSpPr txBox="1"/>
          <p:nvPr/>
        </p:nvSpPr>
        <p:spPr>
          <a:xfrm>
            <a:off x="1190625" y="251354"/>
            <a:ext cx="739986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solidFill>
                  <a:schemeClr val="bg1"/>
                </a:solidFill>
                <a:ea typeface="+mn-lt"/>
                <a:cs typeface="+mn-lt"/>
              </a:rPr>
              <a:t>Death by Chronic Diesses</a:t>
            </a:r>
            <a:endParaRPr lang="en-US" sz="2800" dirty="0" err="1">
              <a:solidFill>
                <a:schemeClr val="bg1"/>
              </a:solidFill>
            </a:endParaRPr>
          </a:p>
        </p:txBody>
      </p:sp>
      <p:pic>
        <p:nvPicPr>
          <p:cNvPr id="4" name="Picture 5" descr="A picture containing text&#10;&#10;Description automatically generated">
            <a:extLst>
              <a:ext uri="{FF2B5EF4-FFF2-40B4-BE49-F238E27FC236}">
                <a16:creationId xmlns:a16="http://schemas.microsoft.com/office/drawing/2014/main" id="{AB1D6453-404C-EEA9-F264-0AE868AA0460}"/>
              </a:ext>
            </a:extLst>
          </p:cNvPr>
          <p:cNvPicPr>
            <a:picLocks noChangeAspect="1"/>
          </p:cNvPicPr>
          <p:nvPr/>
        </p:nvPicPr>
        <p:blipFill>
          <a:blip r:embed="rId2"/>
          <a:stretch>
            <a:fillRect/>
          </a:stretch>
        </p:blipFill>
        <p:spPr>
          <a:xfrm>
            <a:off x="2290233" y="1576264"/>
            <a:ext cx="5611283" cy="5187139"/>
          </a:xfrm>
          <a:prstGeom prst="rect">
            <a:avLst/>
          </a:prstGeom>
        </p:spPr>
      </p:pic>
    </p:spTree>
    <p:extLst>
      <p:ext uri="{BB962C8B-B14F-4D97-AF65-F5344CB8AC3E}">
        <p14:creationId xmlns:p14="http://schemas.microsoft.com/office/powerpoint/2010/main" val="11576058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DCDC7D-DE50-E7DE-8A48-3B6EA0DD5088}"/>
              </a:ext>
            </a:extLst>
          </p:cNvPr>
          <p:cNvSpPr txBox="1"/>
          <p:nvPr/>
        </p:nvSpPr>
        <p:spPr>
          <a:xfrm>
            <a:off x="1775353" y="878416"/>
            <a:ext cx="13229" cy="661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3" name="TextBox 2">
            <a:extLst>
              <a:ext uri="{FF2B5EF4-FFF2-40B4-BE49-F238E27FC236}">
                <a16:creationId xmlns:a16="http://schemas.microsoft.com/office/drawing/2014/main" id="{A86CD90C-19AA-3D92-9F10-EE00CCA2C643}"/>
              </a:ext>
            </a:extLst>
          </p:cNvPr>
          <p:cNvSpPr txBox="1"/>
          <p:nvPr/>
        </p:nvSpPr>
        <p:spPr>
          <a:xfrm>
            <a:off x="1190625" y="251354"/>
            <a:ext cx="739986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solidFill>
                  <a:schemeClr val="bg1"/>
                </a:solidFill>
                <a:ea typeface="+mn-lt"/>
                <a:cs typeface="+mn-lt"/>
              </a:rPr>
              <a:t>Death by Chronic Diesses</a:t>
            </a:r>
            <a:endParaRPr lang="en-US" sz="2800" dirty="0" err="1">
              <a:solidFill>
                <a:schemeClr val="bg1"/>
              </a:solidFill>
            </a:endParaRPr>
          </a:p>
        </p:txBody>
      </p:sp>
      <p:sp>
        <p:nvSpPr>
          <p:cNvPr id="5" name="object 9">
            <a:extLst>
              <a:ext uri="{FF2B5EF4-FFF2-40B4-BE49-F238E27FC236}">
                <a16:creationId xmlns:a16="http://schemas.microsoft.com/office/drawing/2014/main" id="{5BE708E7-294C-B3F7-6E60-41B37C63A0F2}"/>
              </a:ext>
            </a:extLst>
          </p:cNvPr>
          <p:cNvSpPr/>
          <p:nvPr/>
        </p:nvSpPr>
        <p:spPr>
          <a:xfrm>
            <a:off x="406400" y="2184410"/>
            <a:ext cx="5283199" cy="4066095"/>
          </a:xfrm>
          <a:prstGeom prst="rect">
            <a:avLst/>
          </a:prstGeom>
          <a:blipFill>
            <a:blip r:embed="rId2" cstate="print"/>
            <a:stretch>
              <a:fillRect/>
            </a:stretch>
          </a:blipFill>
        </p:spPr>
        <p:txBody>
          <a:bodyPr wrap="square" lIns="0" tIns="0" rIns="0" bIns="0" rtlCol="0"/>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6" name="TextBox 5">
            <a:extLst>
              <a:ext uri="{FF2B5EF4-FFF2-40B4-BE49-F238E27FC236}">
                <a16:creationId xmlns:a16="http://schemas.microsoft.com/office/drawing/2014/main" id="{5A93FDC8-4767-2403-269A-3A72EB045314}"/>
              </a:ext>
            </a:extLst>
          </p:cNvPr>
          <p:cNvSpPr txBox="1"/>
          <p:nvPr/>
        </p:nvSpPr>
        <p:spPr>
          <a:xfrm>
            <a:off x="6270625" y="2704042"/>
            <a:ext cx="5789083"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alibri"/>
                <a:ea typeface="Calibri"/>
                <a:cs typeface="Arial"/>
              </a:rPr>
              <a:t>WE CAN SEE THAT THE MAXIMUM DEATH IS CAUSED BY CHRONIC RESPIRATORY DISEASES AND LEAST DEATH IS CAUSED BY CHRONIC KIDNEY DISEASES IN ALL THE GIVEN YEARS WHICH IS 1990 TO 2019.</a:t>
            </a:r>
            <a:endParaRPr lang="en-US" dirty="0">
              <a:latin typeface="Calibri"/>
              <a:ea typeface="Calibri"/>
              <a:cs typeface="+mn-lt"/>
            </a:endParaRPr>
          </a:p>
          <a:p>
            <a:pPr algn="l"/>
            <a:endParaRPr lang="en-US" dirty="0"/>
          </a:p>
        </p:txBody>
      </p:sp>
    </p:spTree>
    <p:extLst>
      <p:ext uri="{BB962C8B-B14F-4D97-AF65-F5344CB8AC3E}">
        <p14:creationId xmlns:p14="http://schemas.microsoft.com/office/powerpoint/2010/main" val="29199109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DCDC7D-DE50-E7DE-8A48-3B6EA0DD5088}"/>
              </a:ext>
            </a:extLst>
          </p:cNvPr>
          <p:cNvSpPr txBox="1"/>
          <p:nvPr/>
        </p:nvSpPr>
        <p:spPr>
          <a:xfrm>
            <a:off x="1775353" y="878416"/>
            <a:ext cx="13229" cy="661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3" name="TextBox 2">
            <a:extLst>
              <a:ext uri="{FF2B5EF4-FFF2-40B4-BE49-F238E27FC236}">
                <a16:creationId xmlns:a16="http://schemas.microsoft.com/office/drawing/2014/main" id="{A86CD90C-19AA-3D92-9F10-EE00CCA2C643}"/>
              </a:ext>
            </a:extLst>
          </p:cNvPr>
          <p:cNvSpPr txBox="1"/>
          <p:nvPr/>
        </p:nvSpPr>
        <p:spPr>
          <a:xfrm>
            <a:off x="1190625" y="251354"/>
            <a:ext cx="739986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solidFill>
                  <a:schemeClr val="bg1"/>
                </a:solidFill>
                <a:ea typeface="+mn-lt"/>
                <a:cs typeface="+mn-lt"/>
              </a:rPr>
              <a:t>Conclusion:-</a:t>
            </a:r>
            <a:endParaRPr lang="en-US" dirty="0">
              <a:solidFill>
                <a:schemeClr val="bg1"/>
              </a:solidFill>
            </a:endParaRPr>
          </a:p>
        </p:txBody>
      </p:sp>
      <p:sp>
        <p:nvSpPr>
          <p:cNvPr id="4" name="TextBox 3">
            <a:extLst>
              <a:ext uri="{FF2B5EF4-FFF2-40B4-BE49-F238E27FC236}">
                <a16:creationId xmlns:a16="http://schemas.microsoft.com/office/drawing/2014/main" id="{8A5FDDC5-0B71-C068-1767-1987285B82D1}"/>
              </a:ext>
            </a:extLst>
          </p:cNvPr>
          <p:cNvSpPr txBox="1"/>
          <p:nvPr/>
        </p:nvSpPr>
        <p:spPr>
          <a:xfrm>
            <a:off x="952499" y="1944687"/>
            <a:ext cx="10900833"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Helvetica Neue"/>
                <a:ea typeface="Helvetica Neue"/>
                <a:cs typeface="Helvetica Neue"/>
              </a:rPr>
              <a:t>otal rows 6120 and 34 columns in the dataset .</a:t>
            </a:r>
          </a:p>
          <a:p>
            <a:r>
              <a:rPr lang="en-US">
                <a:latin typeface="Helvetica Neue"/>
                <a:ea typeface="Helvetica Neue"/>
                <a:cs typeface="Helvetica Neue"/>
              </a:rPr>
              <a:t>I found out that there are many diseases which continiously increasing such as Neoplasms,HIV/AIDS,Diabetes,Cardiovascular Diseases,Digestive disorder and Alzheimer. I Found out that there are many disease which are continously decreasing too such as Acute Hepatitis,Diarrheal Diseases,Nutritional Diseases and Meningitis. Parkinson Diseases seems to be constants till 1990 to 1993 after that no data is present for the same. We can see that in all the given years i.e 1990 to 2019 ,Road accident have taken Maximum lifes and the least can death can be seen in Exposure to force of Nature. In case of Death by crime ,self-harm and Accident -&gt; Maximum death have been taken place by Conflict and Terroism and the second highest death have been recorded by -Interpersonal Violence.</a:t>
            </a:r>
          </a:p>
          <a:p>
            <a:r>
              <a:rPr lang="en-US">
                <a:latin typeface="Helvetica Neue"/>
                <a:ea typeface="Helvetica Neue"/>
                <a:cs typeface="Helvetica Neue"/>
              </a:rPr>
              <a:t>Rest all other factors of death are under 200k which can be even further minimized ALL THE GOVERNMENT AND CONCERNED BODIES SHOULD TAKE RESONABLE STEP TO ENSURE THAT ALL THE AREAS WITH MAXIMUM DEATHS CAN BE MINIMIZED AND PROPER ACTION SHOULD BE TAKEN IN CASE OF CONFLICT &amp;TERRIOSM AND INTERPERSONAL VIOLENCE SO THAT IT SHOULD BE REDUCED TO MINIMAL.</a:t>
            </a:r>
            <a:endParaRPr lang="en-US"/>
          </a:p>
        </p:txBody>
      </p:sp>
    </p:spTree>
    <p:extLst>
      <p:ext uri="{BB962C8B-B14F-4D97-AF65-F5344CB8AC3E}">
        <p14:creationId xmlns:p14="http://schemas.microsoft.com/office/powerpoint/2010/main" val="24869313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Content Placeholder 2"/>
          <p:cNvSpPr>
            <a:spLocks noGrp="1"/>
          </p:cNvSpPr>
          <p:nvPr>
            <p:ph idx="1"/>
          </p:nvPr>
        </p:nvSpPr>
        <p:spPr/>
        <p:txBody>
          <a:bodyPr vert="horz" lIns="91440" tIns="45720" rIns="91440" bIns="45720" rtlCol="0" anchor="t">
            <a:normAutofit/>
          </a:bodyPr>
          <a:lstStyle/>
          <a:p>
            <a:pPr marL="0" marR="5080" indent="0">
              <a:lnSpc>
                <a:spcPct val="108800"/>
              </a:lnSpc>
              <a:spcBef>
                <a:spcPts val="0"/>
              </a:spcBef>
              <a:buNone/>
            </a:pPr>
            <a:r>
              <a:rPr lang="en-US" sz="3200" dirty="0">
                <a:solidFill>
                  <a:schemeClr val="tx1"/>
                </a:solidFill>
                <a:latin typeface="Times New Roman"/>
                <a:ea typeface="Calibri"/>
                <a:cs typeface="Times New Roman"/>
              </a:rPr>
              <a:t>i</a:t>
            </a:r>
            <a:r>
              <a:rPr lang="en-US" sz="2000" dirty="0">
                <a:solidFill>
                  <a:schemeClr val="tx1"/>
                </a:solidFill>
                <a:latin typeface="Times New Roman"/>
                <a:ea typeface="Calibri"/>
                <a:cs typeface="Calibri"/>
              </a:rPr>
              <a:t>n this Dataset, we have Historical Data of different cause of deaths for all ages around the World. The key features of this Dataset are: Meningitis, Alzheimer's Disease and Other Dementias, Parkinson's Disease, Nutritional Deficiencies, Malaria, Drowning, Interpersonal Violence, Maternal Disorders, HIV/AIDS, Drug Use Disorders, Tuberculosis, Cardiovascular Diseases, Lower Respiratory Infections, Neonatal Disorders, Alcohol Use Disorders, Self-harm, Exposure to Forces of Nature, Diarrheal Diseases, Environmental Heat and Cold Exposure, Neoplasms, Conflict and Terrorism, Diabetes Mellitus, Chronic Kidney Disease, Poisonings, Protein-Energy Malnutrition, Road Injuries, Chronic Respiratory Diseases, Cirrhosis and Other Chronic Liver Diseases, Digestive Diseases, Fire, Heat, and Hot Substances, Acute Hepatitis.</a:t>
            </a:r>
          </a:p>
          <a:p>
            <a:pPr marL="0" marR="5080" indent="0">
              <a:lnSpc>
                <a:spcPct val="108800"/>
              </a:lnSpc>
              <a:spcBef>
                <a:spcPts val="0"/>
              </a:spcBef>
              <a:buNone/>
            </a:pPr>
            <a:endParaRPr lang="en-US" sz="1700" dirty="0">
              <a:solidFill>
                <a:schemeClr val="tx1"/>
              </a:solidFill>
              <a:latin typeface="Times New Roman"/>
              <a:ea typeface="Calibri"/>
              <a:cs typeface="Calibri"/>
            </a:endParaRPr>
          </a:p>
        </p:txBody>
      </p:sp>
    </p:spTree>
    <p:extLst>
      <p:ext uri="{BB962C8B-B14F-4D97-AF65-F5344CB8AC3E}">
        <p14:creationId xmlns:p14="http://schemas.microsoft.com/office/powerpoint/2010/main" val="225617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Importing Libraries</a:t>
            </a:r>
          </a:p>
        </p:txBody>
      </p:sp>
      <p:pic>
        <p:nvPicPr>
          <p:cNvPr id="4" name="Picture 4" descr="Graphical user interface, text, application&#10;&#10;Description automatically generated">
            <a:extLst>
              <a:ext uri="{FF2B5EF4-FFF2-40B4-BE49-F238E27FC236}">
                <a16:creationId xmlns:a16="http://schemas.microsoft.com/office/drawing/2014/main" id="{E90F058C-CDB3-F2F7-7F28-15AE22EA19C0}"/>
              </a:ext>
            </a:extLst>
          </p:cNvPr>
          <p:cNvPicPr>
            <a:picLocks noGrp="1" noChangeAspect="1"/>
          </p:cNvPicPr>
          <p:nvPr>
            <p:ph idx="1"/>
          </p:nvPr>
        </p:nvPicPr>
        <p:blipFill>
          <a:blip r:embed="rId2"/>
          <a:stretch>
            <a:fillRect/>
          </a:stretch>
        </p:blipFill>
        <p:spPr>
          <a:xfrm>
            <a:off x="1070503" y="2249487"/>
            <a:ext cx="9712325" cy="3317875"/>
          </a:xfrm>
          <a:ln>
            <a:solidFill>
              <a:srgbClr val="002060"/>
            </a:solidFill>
          </a:ln>
        </p:spPr>
      </p:pic>
    </p:spTree>
    <p:extLst>
      <p:ext uri="{BB962C8B-B14F-4D97-AF65-F5344CB8AC3E}">
        <p14:creationId xmlns:p14="http://schemas.microsoft.com/office/powerpoint/2010/main" val="3670039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Importing Dataset –Display The Dataset</a:t>
            </a:r>
          </a:p>
        </p:txBody>
      </p:sp>
      <p:pic>
        <p:nvPicPr>
          <p:cNvPr id="6" name="Picture 6" descr="Table&#10;&#10;Description automatically generated">
            <a:extLst>
              <a:ext uri="{FF2B5EF4-FFF2-40B4-BE49-F238E27FC236}">
                <a16:creationId xmlns:a16="http://schemas.microsoft.com/office/drawing/2014/main" id="{4B99D07A-AB3A-97DF-B31A-792B9A180C65}"/>
              </a:ext>
            </a:extLst>
          </p:cNvPr>
          <p:cNvPicPr>
            <a:picLocks noGrp="1" noChangeAspect="1"/>
          </p:cNvPicPr>
          <p:nvPr>
            <p:ph idx="1"/>
          </p:nvPr>
        </p:nvPicPr>
        <p:blipFill>
          <a:blip r:embed="rId2"/>
          <a:stretch>
            <a:fillRect/>
          </a:stretch>
        </p:blipFill>
        <p:spPr>
          <a:xfrm>
            <a:off x="1195917" y="2023506"/>
            <a:ext cx="10234083" cy="4680003"/>
          </a:xfrm>
        </p:spPr>
      </p:pic>
    </p:spTree>
    <p:extLst>
      <p:ext uri="{BB962C8B-B14F-4D97-AF65-F5344CB8AC3E}">
        <p14:creationId xmlns:p14="http://schemas.microsoft.com/office/powerpoint/2010/main" val="3419271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The Data Information</a:t>
            </a:r>
          </a:p>
        </p:txBody>
      </p:sp>
      <p:pic>
        <p:nvPicPr>
          <p:cNvPr id="5" name="Picture 6" descr="Table&#10;&#10;Description automatically generated">
            <a:extLst>
              <a:ext uri="{FF2B5EF4-FFF2-40B4-BE49-F238E27FC236}">
                <a16:creationId xmlns:a16="http://schemas.microsoft.com/office/drawing/2014/main" id="{E73A1524-FE4B-B711-C263-4F018DC7A7BB}"/>
              </a:ext>
            </a:extLst>
          </p:cNvPr>
          <p:cNvPicPr>
            <a:picLocks noGrp="1" noChangeAspect="1"/>
          </p:cNvPicPr>
          <p:nvPr>
            <p:ph idx="1"/>
          </p:nvPr>
        </p:nvPicPr>
        <p:blipFill>
          <a:blip r:embed="rId2"/>
          <a:stretch>
            <a:fillRect/>
          </a:stretch>
        </p:blipFill>
        <p:spPr>
          <a:xfrm>
            <a:off x="3044986" y="1828799"/>
            <a:ext cx="6091444" cy="4794251"/>
          </a:xfrm>
        </p:spPr>
      </p:pic>
    </p:spTree>
    <p:extLst>
      <p:ext uri="{BB962C8B-B14F-4D97-AF65-F5344CB8AC3E}">
        <p14:creationId xmlns:p14="http://schemas.microsoft.com/office/powerpoint/2010/main" val="2019541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The Null Value In Dataset</a:t>
            </a:r>
          </a:p>
        </p:txBody>
      </p:sp>
      <p:pic>
        <p:nvPicPr>
          <p:cNvPr id="6" name="Picture 6">
            <a:extLst>
              <a:ext uri="{FF2B5EF4-FFF2-40B4-BE49-F238E27FC236}">
                <a16:creationId xmlns:a16="http://schemas.microsoft.com/office/drawing/2014/main" id="{EFCDB8DC-F501-854F-59A8-2D8243815D23}"/>
              </a:ext>
            </a:extLst>
          </p:cNvPr>
          <p:cNvPicPr>
            <a:picLocks noGrp="1" noChangeAspect="1"/>
          </p:cNvPicPr>
          <p:nvPr>
            <p:ph idx="1"/>
          </p:nvPr>
        </p:nvPicPr>
        <p:blipFill>
          <a:blip r:embed="rId2"/>
          <a:stretch>
            <a:fillRect/>
          </a:stretch>
        </p:blipFill>
        <p:spPr>
          <a:xfrm>
            <a:off x="3480223" y="1712382"/>
            <a:ext cx="4077970" cy="4974167"/>
          </a:xfrm>
        </p:spPr>
      </p:pic>
    </p:spTree>
    <p:extLst>
      <p:ext uri="{BB962C8B-B14F-4D97-AF65-F5344CB8AC3E}">
        <p14:creationId xmlns:p14="http://schemas.microsoft.com/office/powerpoint/2010/main" val="669404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The Null Value In Dataset (Visualization)</a:t>
            </a:r>
          </a:p>
        </p:txBody>
      </p:sp>
      <p:pic>
        <p:nvPicPr>
          <p:cNvPr id="5" name="Picture 6" descr="Chart&#10;&#10;Description automatically generated">
            <a:extLst>
              <a:ext uri="{FF2B5EF4-FFF2-40B4-BE49-F238E27FC236}">
                <a16:creationId xmlns:a16="http://schemas.microsoft.com/office/drawing/2014/main" id="{86045A17-2F7C-B44B-00DB-3229059D1ECB}"/>
              </a:ext>
            </a:extLst>
          </p:cNvPr>
          <p:cNvPicPr>
            <a:picLocks noGrp="1" noChangeAspect="1"/>
          </p:cNvPicPr>
          <p:nvPr>
            <p:ph idx="1"/>
          </p:nvPr>
        </p:nvPicPr>
        <p:blipFill>
          <a:blip r:embed="rId2"/>
          <a:stretch>
            <a:fillRect/>
          </a:stretch>
        </p:blipFill>
        <p:spPr>
          <a:xfrm>
            <a:off x="1897991" y="1828799"/>
            <a:ext cx="7877435" cy="5027084"/>
          </a:xfrm>
        </p:spPr>
      </p:pic>
    </p:spTree>
    <p:extLst>
      <p:ext uri="{BB962C8B-B14F-4D97-AF65-F5344CB8AC3E}">
        <p14:creationId xmlns:p14="http://schemas.microsoft.com/office/powerpoint/2010/main" val="2568440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Describe the Dataset</a:t>
            </a:r>
          </a:p>
        </p:txBody>
      </p:sp>
      <p:pic>
        <p:nvPicPr>
          <p:cNvPr id="6" name="Picture 6" descr="Graphical user interface, table&#10;&#10;Description automatically generated">
            <a:extLst>
              <a:ext uri="{FF2B5EF4-FFF2-40B4-BE49-F238E27FC236}">
                <a16:creationId xmlns:a16="http://schemas.microsoft.com/office/drawing/2014/main" id="{C00DF03B-9834-B326-1CC6-4387C26C8504}"/>
              </a:ext>
            </a:extLst>
          </p:cNvPr>
          <p:cNvPicPr>
            <a:picLocks noGrp="1" noChangeAspect="1"/>
          </p:cNvPicPr>
          <p:nvPr>
            <p:ph idx="1"/>
          </p:nvPr>
        </p:nvPicPr>
        <p:blipFill>
          <a:blip r:embed="rId2"/>
          <a:stretch>
            <a:fillRect/>
          </a:stretch>
        </p:blipFill>
        <p:spPr>
          <a:xfrm>
            <a:off x="850427" y="1712383"/>
            <a:ext cx="4776145" cy="4931833"/>
          </a:xfrm>
        </p:spPr>
      </p:pic>
      <p:sp>
        <p:nvSpPr>
          <p:cNvPr id="7" name="TextBox 6">
            <a:extLst>
              <a:ext uri="{FF2B5EF4-FFF2-40B4-BE49-F238E27FC236}">
                <a16:creationId xmlns:a16="http://schemas.microsoft.com/office/drawing/2014/main" id="{C3279B74-3F85-A1A4-EC57-40EACF12510A}"/>
              </a:ext>
            </a:extLst>
          </p:cNvPr>
          <p:cNvSpPr txBox="1"/>
          <p:nvPr/>
        </p:nvSpPr>
        <p:spPr>
          <a:xfrm>
            <a:off x="6469062" y="2222500"/>
            <a:ext cx="4855104"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Here we have described the whole dataset by DESCRIBE command ..</a:t>
            </a:r>
            <a:endParaRPr lang="en-US">
              <a:ea typeface="+mn-lt"/>
              <a:cs typeface="+mn-lt"/>
            </a:endParaRPr>
          </a:p>
          <a:p>
            <a:pPr marL="285750" indent="-285750">
              <a:buFont typeface="Arial"/>
              <a:buChar char="•"/>
            </a:pPr>
            <a:r>
              <a:rPr lang="en-US" dirty="0">
                <a:ea typeface="+mn-lt"/>
                <a:cs typeface="+mn-lt"/>
              </a:rPr>
              <a:t>We can see the count of all the columns that is 6120 which means no Null value is present in the dataset..</a:t>
            </a:r>
            <a:endParaRPr lang="en-US">
              <a:ea typeface="+mn-lt"/>
              <a:cs typeface="+mn-lt"/>
            </a:endParaRPr>
          </a:p>
          <a:p>
            <a:pPr marL="285750" indent="-285750">
              <a:buFont typeface="Arial"/>
              <a:buChar char="•"/>
            </a:pPr>
            <a:r>
              <a:rPr lang="en-US" dirty="0">
                <a:ea typeface="+mn-lt"/>
                <a:cs typeface="+mn-lt"/>
              </a:rPr>
              <a:t>We can see the mean and standard deviation of all the Numeric columns in the dataset.</a:t>
            </a:r>
            <a:endParaRPr lang="en-US">
              <a:ea typeface="+mn-lt"/>
              <a:cs typeface="+mn-lt"/>
            </a:endParaRPr>
          </a:p>
          <a:p>
            <a:pPr marL="285750" indent="-285750">
              <a:buFont typeface="Arial"/>
              <a:buChar char="•"/>
            </a:pPr>
            <a:r>
              <a:rPr lang="en-US" dirty="0">
                <a:ea typeface="+mn-lt"/>
                <a:cs typeface="+mn-lt"/>
              </a:rPr>
              <a:t>We can see the Min and Max from all the columns.</a:t>
            </a:r>
            <a:endParaRPr lang="en-US">
              <a:ea typeface="+mn-lt"/>
              <a:cs typeface="+mn-lt"/>
            </a:endParaRPr>
          </a:p>
          <a:p>
            <a:pPr marL="285750" indent="-285750">
              <a:buFont typeface="Arial"/>
              <a:buChar char="•"/>
            </a:pPr>
            <a:r>
              <a:rPr lang="en-US" dirty="0">
                <a:ea typeface="+mn-lt"/>
                <a:cs typeface="+mn-lt"/>
              </a:rPr>
              <a:t>We can see Quartiles over here too</a:t>
            </a:r>
            <a:endParaRPr lang="en-US">
              <a:ea typeface="+mn-lt"/>
              <a:cs typeface="+mn-lt"/>
            </a:endParaRPr>
          </a:p>
          <a:p>
            <a:pPr algn="l"/>
            <a:endParaRPr lang="en-US" dirty="0"/>
          </a:p>
        </p:txBody>
      </p:sp>
    </p:spTree>
    <p:extLst>
      <p:ext uri="{BB962C8B-B14F-4D97-AF65-F5344CB8AC3E}">
        <p14:creationId xmlns:p14="http://schemas.microsoft.com/office/powerpoint/2010/main" val="2912963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Health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C1D5F340F01F94FA2FD29A5E6DC872E" ma:contentTypeVersion="0" ma:contentTypeDescription="Create a new document." ma:contentTypeScope="" ma:versionID="141aba3b8f8cb7f331be6546df69db50">
  <xsd:schema xmlns:xsd="http://www.w3.org/2001/XMLSchema" xmlns:xs="http://www.w3.org/2001/XMLSchema" xmlns:p="http://schemas.microsoft.com/office/2006/metadata/properties" targetNamespace="http://schemas.microsoft.com/office/2006/metadata/properties" ma:root="true" ma:fieldsID="f8e4ef66d87525153bd8907774ed28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BCBC288-0F4E-479D-8F69-11F8CF8D6F6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131291B-7E16-4BF2-A964-81BB2411C9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B3C2B29A-C1CD-4C3A-A037-902991BF1F5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101</Words>
  <Application>Microsoft Office PowerPoint</Application>
  <PresentationFormat>Widescreen</PresentationFormat>
  <Paragraphs>35</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Medical Health 16x9</vt:lpstr>
      <vt:lpstr>CAUSE OF DEATH</vt:lpstr>
      <vt:lpstr>About Dataset</vt:lpstr>
      <vt:lpstr>Content</vt:lpstr>
      <vt:lpstr>Importing Libraries</vt:lpstr>
      <vt:lpstr>Importing Dataset –Display The Dataset</vt:lpstr>
      <vt:lpstr>Check The Data Information</vt:lpstr>
      <vt:lpstr>Check The Null Value In Dataset</vt:lpstr>
      <vt:lpstr>Check The Null Value In Dataset (Visualization)</vt:lpstr>
      <vt:lpstr>Describe the Dataset</vt:lpstr>
      <vt:lpstr>Visualization</vt:lpstr>
      <vt:lpstr>Visualization</vt:lpstr>
      <vt:lpstr>Divide factor of Death into 4 Categories</vt:lpstr>
      <vt:lpstr>Analysis As per death by Dieses-</vt:lpstr>
      <vt:lpstr>Plotting per death by Dieses-</vt:lpstr>
      <vt:lpstr>Death by Environment &amp; Accidental-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
  <cp:lastModifiedBy/>
  <cp:revision>220</cp:revision>
  <dcterms:created xsi:type="dcterms:W3CDTF">2023-02-09T17:33:53Z</dcterms:created>
  <dcterms:modified xsi:type="dcterms:W3CDTF">2023-02-09T18:32:32Z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0x0101007C1D5F340F01F94FA2FD29A5E6DC872E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