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7" r:id="rId5"/>
    <p:sldId id="273" r:id="rId6"/>
    <p:sldId id="257" r:id="rId7"/>
    <p:sldId id="276" r:id="rId8"/>
    <p:sldId id="284" r:id="rId9"/>
    <p:sldId id="261" r:id="rId10"/>
    <p:sldId id="265" r:id="rId11"/>
    <p:sldId id="277" r:id="rId12"/>
    <p:sldId id="278" r:id="rId13"/>
    <p:sldId id="283" r:id="rId14"/>
    <p:sldId id="286" r:id="rId15"/>
    <p:sldId id="280" r:id="rId16"/>
    <p:sldId id="285" r:id="rId17"/>
    <p:sldId id="288" r:id="rId18"/>
    <p:sldId id="27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5" autoAdjust="0"/>
  </p:normalViewPr>
  <p:slideViewPr>
    <p:cSldViewPr snapToGrid="0">
      <p:cViewPr varScale="1">
        <p:scale>
          <a:sx n="90" d="100"/>
          <a:sy n="90" d="100"/>
        </p:scale>
        <p:origin x="398" y="8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xmlns=""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xmlns=""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xmlns=""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xmlns=""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4/14/2022</a:t>
            </a:fld>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4/14/2022</a:t>
            </a:fld>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4/14/2022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4/14/2022</a:t>
            </a:fld>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xmlns=""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4/14/2022</a:t>
            </a:fld>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4/14/2022</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dac_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8023" y="64467"/>
            <a:ext cx="1483910" cy="840427"/>
          </a:xfrm>
          <a:prstGeom prst="rect">
            <a:avLst/>
          </a:prstGeom>
          <a:noFill/>
          <a:ln>
            <a:noFill/>
          </a:ln>
        </p:spPr>
      </p:pic>
      <p:pic>
        <p:nvPicPr>
          <p:cNvPr id="7" name="Picture 3" descr="C:\Users\yoges\Downloads\know it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517"/>
            <a:ext cx="1263765" cy="12637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665" y="904894"/>
            <a:ext cx="4250267" cy="1398990"/>
          </a:xfrm>
          <a:prstGeom prst="rect">
            <a:avLst/>
          </a:prstGeom>
        </p:spPr>
      </p:pic>
      <p:sp>
        <p:nvSpPr>
          <p:cNvPr id="9" name="TextBox 8"/>
          <p:cNvSpPr txBox="1"/>
          <p:nvPr/>
        </p:nvSpPr>
        <p:spPr>
          <a:xfrm>
            <a:off x="1605549" y="2939163"/>
            <a:ext cx="4795252" cy="4031873"/>
          </a:xfrm>
          <a:prstGeom prst="rect">
            <a:avLst/>
          </a:prstGeom>
          <a:noFill/>
          <a:ln>
            <a:noFill/>
          </a:ln>
        </p:spPr>
        <p:txBody>
          <a:bodyPr wrap="square" rtlCol="0">
            <a:spAutoFit/>
          </a:bodyPr>
          <a:lstStyle/>
          <a:p>
            <a:r>
              <a:rPr lang="en-US" sz="2000" b="1" dirty="0">
                <a:solidFill>
                  <a:schemeClr val="accent1">
                    <a:lumMod val="75000"/>
                  </a:schemeClr>
                </a:solidFill>
              </a:rPr>
              <a:t>PG-DAC Software </a:t>
            </a:r>
            <a:r>
              <a:rPr lang="en-US" sz="2000" b="1" dirty="0" smtClean="0">
                <a:solidFill>
                  <a:schemeClr val="accent1">
                    <a:lumMod val="75000"/>
                  </a:schemeClr>
                </a:solidFill>
              </a:rPr>
              <a:t>project</a:t>
            </a:r>
            <a:r>
              <a:rPr lang="en-US" sz="2000" b="1" dirty="0">
                <a:solidFill>
                  <a:schemeClr val="accent1">
                    <a:lumMod val="75000"/>
                  </a:schemeClr>
                </a:solidFill>
              </a:rPr>
              <a:t> (Group 09</a:t>
            </a:r>
            <a:r>
              <a:rPr lang="en-US" sz="2000" b="1" dirty="0" smtClean="0">
                <a:solidFill>
                  <a:schemeClr val="accent1">
                    <a:lumMod val="75000"/>
                  </a:schemeClr>
                </a:solidFill>
              </a:rPr>
              <a:t>)</a:t>
            </a:r>
          </a:p>
          <a:p>
            <a:endParaRPr lang="en-US" sz="2000" b="1" dirty="0">
              <a:solidFill>
                <a:schemeClr val="accent1">
                  <a:lumMod val="75000"/>
                </a:schemeClr>
              </a:solidFill>
            </a:endParaRPr>
          </a:p>
          <a:p>
            <a:r>
              <a:rPr lang="en-US" b="1" dirty="0" smtClean="0">
                <a:solidFill>
                  <a:schemeClr val="accent1">
                    <a:lumMod val="75000"/>
                  </a:schemeClr>
                </a:solidFill>
              </a:rPr>
              <a:t>Contributors</a:t>
            </a:r>
            <a:r>
              <a:rPr lang="en-US" sz="2000" b="1" dirty="0" smtClean="0">
                <a:solidFill>
                  <a:schemeClr val="accent1">
                    <a:lumMod val="75000"/>
                  </a:schemeClr>
                </a:solidFill>
              </a:rPr>
              <a:t>:</a:t>
            </a:r>
            <a:endParaRPr lang="en-IN" sz="2000" b="1" dirty="0">
              <a:solidFill>
                <a:schemeClr val="accent1">
                  <a:lumMod val="75000"/>
                </a:schemeClr>
              </a:solidFill>
            </a:endParaRPr>
          </a:p>
          <a:p>
            <a:endParaRPr lang="en-IN" sz="1600" dirty="0"/>
          </a:p>
          <a:p>
            <a:r>
              <a:rPr lang="en-IN" sz="1600" b="1" dirty="0" smtClean="0"/>
              <a:t>210943020009	 </a:t>
            </a:r>
            <a:r>
              <a:rPr lang="en-US" sz="1600" dirty="0" smtClean="0"/>
              <a:t>Ashraf </a:t>
            </a:r>
            <a:r>
              <a:rPr lang="en-US" sz="1600" dirty="0"/>
              <a:t>Pathan </a:t>
            </a:r>
            <a:endParaRPr lang="en-US" sz="1600" dirty="0" smtClean="0"/>
          </a:p>
          <a:p>
            <a:endParaRPr lang="en-US" sz="1600" dirty="0" smtClean="0"/>
          </a:p>
          <a:p>
            <a:r>
              <a:rPr lang="en-IN" sz="1600" b="1" dirty="0" smtClean="0"/>
              <a:t>210943020034 	</a:t>
            </a:r>
            <a:r>
              <a:rPr lang="en-US" sz="1600" dirty="0"/>
              <a:t> Revan Kante </a:t>
            </a:r>
            <a:endParaRPr lang="en-US" sz="1600" dirty="0" smtClean="0"/>
          </a:p>
          <a:p>
            <a:endParaRPr lang="en-US" sz="1600" dirty="0" smtClean="0"/>
          </a:p>
          <a:p>
            <a:r>
              <a:rPr lang="en-IN" sz="1600" b="1" dirty="0" smtClean="0"/>
              <a:t>210943020101 	</a:t>
            </a:r>
            <a:r>
              <a:rPr lang="en-US" sz="1600" dirty="0"/>
              <a:t> Parag Taide </a:t>
            </a:r>
            <a:endParaRPr lang="en-IN" sz="1600" b="1" dirty="0"/>
          </a:p>
          <a:p>
            <a:endParaRPr lang="en-IN" sz="1600" b="1" dirty="0">
              <a:ln w="3175">
                <a:solidFill>
                  <a:schemeClr val="tx1"/>
                </a:solidFill>
              </a:ln>
            </a:endParaRPr>
          </a:p>
          <a:p>
            <a:r>
              <a:rPr lang="en-IN" sz="1600" b="1" dirty="0" smtClean="0"/>
              <a:t>210943020110 	 </a:t>
            </a:r>
            <a:r>
              <a:rPr lang="en-US" sz="1600" dirty="0" smtClean="0"/>
              <a:t>Narendra </a:t>
            </a:r>
            <a:r>
              <a:rPr lang="en-US" sz="1600" dirty="0"/>
              <a:t>Walvekar </a:t>
            </a:r>
            <a:endParaRPr lang="en-IN" sz="1600" b="1" dirty="0" smtClean="0"/>
          </a:p>
          <a:p>
            <a:endParaRPr lang="en-IN" sz="1600" dirty="0" smtClean="0"/>
          </a:p>
          <a:p>
            <a:r>
              <a:rPr lang="en-IN" sz="2000" b="1" dirty="0" smtClean="0">
                <a:solidFill>
                  <a:schemeClr val="accent1">
                    <a:lumMod val="75000"/>
                  </a:schemeClr>
                </a:solidFill>
              </a:rPr>
              <a:t>Mentor</a:t>
            </a:r>
            <a:r>
              <a:rPr lang="en-IN" sz="1600" b="1" dirty="0" smtClean="0">
                <a:solidFill>
                  <a:schemeClr val="accent1">
                    <a:lumMod val="75000"/>
                  </a:schemeClr>
                </a:solidFill>
              </a:rPr>
              <a:t>:</a:t>
            </a:r>
          </a:p>
          <a:p>
            <a:r>
              <a:rPr lang="en-IN" sz="1600" dirty="0" smtClean="0">
                <a:solidFill>
                  <a:schemeClr val="accent1">
                    <a:lumMod val="75000"/>
                  </a:schemeClr>
                </a:solidFill>
              </a:rPr>
              <a:t>          	</a:t>
            </a:r>
            <a:r>
              <a:rPr lang="en-IN" sz="1600" b="1" dirty="0" smtClean="0"/>
              <a:t>Prof</a:t>
            </a:r>
            <a:r>
              <a:rPr lang="en-IN" sz="1600" b="1" dirty="0"/>
              <a:t>. Bakul Joshi</a:t>
            </a:r>
          </a:p>
          <a:p>
            <a:endParaRPr lang="en-IN" sz="1600" dirty="0"/>
          </a:p>
        </p:txBody>
      </p:sp>
    </p:spTree>
    <p:extLst>
      <p:ext uri="{BB962C8B-B14F-4D97-AF65-F5344CB8AC3E}">
        <p14:creationId xmlns:p14="http://schemas.microsoft.com/office/powerpoint/2010/main" val="1943626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F191A4-7839-4F63-B17C-7C366C59488C}"/>
              </a:ext>
            </a:extLst>
          </p:cNvPr>
          <p:cNvSpPr>
            <a:spLocks noGrp="1"/>
          </p:cNvSpPr>
          <p:nvPr>
            <p:ph type="title"/>
          </p:nvPr>
        </p:nvSpPr>
        <p:spPr>
          <a:xfrm>
            <a:off x="203130" y="264023"/>
            <a:ext cx="9779183" cy="701731"/>
          </a:xfrm>
          <a:noFill/>
        </p:spPr>
        <p:txBody>
          <a:bodyPr wrap="square" rtlCol="0">
            <a:spAutoFit/>
          </a:bodyPr>
          <a:lstStyle/>
          <a:p>
            <a:r>
              <a:rPr lang="en-IN" altLang="en-GB" sz="4400" dirty="0">
                <a:latin typeface="+mn-lt"/>
                <a:ea typeface="+mn-ea"/>
                <a:cs typeface="+mn-cs"/>
              </a:rPr>
              <a:t>User Roles and responsibilities</a:t>
            </a:r>
            <a:endParaRPr lang="en-US" sz="4400" dirty="0">
              <a:latin typeface="+mn-lt"/>
              <a:ea typeface="+mn-ea"/>
              <a:cs typeface="+mn-cs"/>
            </a:endParaRPr>
          </a:p>
        </p:txBody>
      </p:sp>
      <p:sp>
        <p:nvSpPr>
          <p:cNvPr id="9" name="Content Placeholder 8">
            <a:extLst>
              <a:ext uri="{FF2B5EF4-FFF2-40B4-BE49-F238E27FC236}">
                <a16:creationId xmlns:a16="http://schemas.microsoft.com/office/drawing/2014/main" xmlns="" id="{472FA7B1-CD7F-3646-B44C-91A107A0CBEE}"/>
              </a:ext>
            </a:extLst>
          </p:cNvPr>
          <p:cNvSpPr>
            <a:spLocks noGrp="1"/>
          </p:cNvSpPr>
          <p:nvPr>
            <p:ph idx="11"/>
          </p:nvPr>
        </p:nvSpPr>
        <p:spPr>
          <a:xfrm>
            <a:off x="381000" y="1697583"/>
            <a:ext cx="3173278" cy="522514"/>
          </a:xfrm>
        </p:spPr>
        <p:txBody>
          <a:bodyPr/>
          <a:lstStyle/>
          <a:p>
            <a:pPr algn="ctr"/>
            <a:r>
              <a:rPr lang="en-IN" altLang="en-GB" sz="2400" dirty="0"/>
              <a:t>Customer</a:t>
            </a:r>
          </a:p>
        </p:txBody>
      </p:sp>
      <p:sp>
        <p:nvSpPr>
          <p:cNvPr id="4" name="Content Placeholder 3">
            <a:extLst>
              <a:ext uri="{FF2B5EF4-FFF2-40B4-BE49-F238E27FC236}">
                <a16:creationId xmlns:a16="http://schemas.microsoft.com/office/drawing/2014/main" xmlns="" id="{9B9ED227-95A7-4B08-91FE-5E0EF0D41D20}"/>
              </a:ext>
            </a:extLst>
          </p:cNvPr>
          <p:cNvSpPr>
            <a:spLocks noGrp="1"/>
          </p:cNvSpPr>
          <p:nvPr>
            <p:ph idx="1"/>
          </p:nvPr>
        </p:nvSpPr>
        <p:spPr>
          <a:xfrm>
            <a:off x="8213940" y="2358193"/>
            <a:ext cx="3218688" cy="2828613"/>
          </a:xfrm>
        </p:spPr>
        <p:txBody>
          <a:bodyPr vert="horz" lIns="91440" tIns="45720" rIns="91440" bIns="45720" rtlCol="0" anchor="t">
            <a:noAutofit/>
          </a:bodyPr>
          <a:lstStyle/>
          <a:p>
            <a:pPr marL="342900" indent="-342900">
              <a:buFont typeface="Arial" panose="020B0604020202020204" pitchFamily="34" charset="0"/>
              <a:buChar char="•"/>
            </a:pPr>
            <a:r>
              <a:rPr lang="en-US" sz="1800" dirty="0"/>
              <a:t>Browse Daily Scheduled Rides</a:t>
            </a:r>
          </a:p>
          <a:p>
            <a:pPr marL="342900" indent="-342900">
              <a:buFont typeface="Arial" panose="020B0604020202020204" pitchFamily="34" charset="0"/>
              <a:buChar char="•"/>
            </a:pPr>
            <a:r>
              <a:rPr lang="en-US" sz="1800" dirty="0"/>
              <a:t>Add new Cities in Database</a:t>
            </a:r>
          </a:p>
          <a:p>
            <a:pPr marL="342900" indent="-342900">
              <a:buFont typeface="Arial" panose="020B0604020202020204" pitchFamily="34" charset="0"/>
              <a:buChar char="•"/>
            </a:pPr>
            <a:r>
              <a:rPr lang="en-US" sz="1800" dirty="0"/>
              <a:t>Register New Driver</a:t>
            </a:r>
          </a:p>
          <a:p>
            <a:endParaRPr lang="en-US" sz="1800" dirty="0"/>
          </a:p>
          <a:p>
            <a:endParaRPr lang="en-US" sz="1800" dirty="0"/>
          </a:p>
        </p:txBody>
      </p:sp>
      <p:sp>
        <p:nvSpPr>
          <p:cNvPr id="10" name="Content Placeholder 9">
            <a:extLst>
              <a:ext uri="{FF2B5EF4-FFF2-40B4-BE49-F238E27FC236}">
                <a16:creationId xmlns:a16="http://schemas.microsoft.com/office/drawing/2014/main" xmlns="" id="{585697B7-EBBB-0E4B-AA02-0D3F94821C6E}"/>
              </a:ext>
            </a:extLst>
          </p:cNvPr>
          <p:cNvSpPr>
            <a:spLocks noGrp="1"/>
          </p:cNvSpPr>
          <p:nvPr>
            <p:ph idx="12"/>
          </p:nvPr>
        </p:nvSpPr>
        <p:spPr>
          <a:xfrm>
            <a:off x="4038600" y="1697583"/>
            <a:ext cx="3173278" cy="522514"/>
          </a:xfrm>
        </p:spPr>
        <p:txBody>
          <a:bodyPr/>
          <a:lstStyle/>
          <a:p>
            <a:pPr algn="ctr"/>
            <a:r>
              <a:rPr lang="en-IN" altLang="en-GB" sz="2400" dirty="0"/>
              <a:t>Driver</a:t>
            </a:r>
          </a:p>
        </p:txBody>
      </p:sp>
      <p:sp>
        <p:nvSpPr>
          <p:cNvPr id="5" name="Content Placeholder 4">
            <a:extLst>
              <a:ext uri="{FF2B5EF4-FFF2-40B4-BE49-F238E27FC236}">
                <a16:creationId xmlns:a16="http://schemas.microsoft.com/office/drawing/2014/main" xmlns="" id="{9C2ECAAA-1E9C-4845-8EA9-E11A76F08150}"/>
              </a:ext>
            </a:extLst>
          </p:cNvPr>
          <p:cNvSpPr>
            <a:spLocks noGrp="1"/>
          </p:cNvSpPr>
          <p:nvPr>
            <p:ph idx="10"/>
          </p:nvPr>
        </p:nvSpPr>
        <p:spPr>
          <a:xfrm>
            <a:off x="804780" y="2358193"/>
            <a:ext cx="3173279" cy="2828613"/>
          </a:xfrm>
        </p:spPr>
        <p:txBody>
          <a:bodyPr vert="horz" lIns="91440" tIns="45720" rIns="91440" bIns="45720" rtlCol="0" anchor="t">
            <a:normAutofit/>
          </a:bodyPr>
          <a:lstStyle/>
          <a:p>
            <a:pPr marL="342900" indent="-342900">
              <a:buFont typeface="Arial" panose="020B0604020202020204" pitchFamily="34" charset="0"/>
              <a:buChar char="•"/>
            </a:pPr>
            <a:r>
              <a:rPr lang="en-US" sz="1800" dirty="0"/>
              <a:t>Book Ride</a:t>
            </a:r>
          </a:p>
          <a:p>
            <a:pPr marL="342900" indent="-342900">
              <a:buFont typeface="Arial" panose="020B0604020202020204" pitchFamily="34" charset="0"/>
              <a:buChar char="•"/>
            </a:pPr>
            <a:r>
              <a:rPr lang="en-US" sz="1800" dirty="0"/>
              <a:t>View Ride </a:t>
            </a:r>
            <a:r>
              <a:rPr lang="en-US" sz="1800" dirty="0" smtClean="0"/>
              <a:t>Details</a:t>
            </a:r>
          </a:p>
          <a:p>
            <a:pPr marL="342900" indent="-342900">
              <a:buFont typeface="Arial" panose="020B0604020202020204" pitchFamily="34" charset="0"/>
              <a:buChar char="•"/>
            </a:pPr>
            <a:r>
              <a:rPr lang="en-US" sz="1800" dirty="0" smtClean="0"/>
              <a:t>View Ride history</a:t>
            </a:r>
            <a:endParaRPr lang="en-US" sz="1800" dirty="0"/>
          </a:p>
          <a:p>
            <a:pPr marL="342900" indent="-342900">
              <a:buFont typeface="Arial" panose="020B0604020202020204" pitchFamily="34" charset="0"/>
              <a:buChar char="•"/>
            </a:pPr>
            <a:r>
              <a:rPr lang="en-US" sz="1800" dirty="0"/>
              <a:t>Cancel </a:t>
            </a:r>
            <a:r>
              <a:rPr lang="en-US" sz="1800" dirty="0" smtClean="0"/>
              <a:t>Ride</a:t>
            </a:r>
          </a:p>
          <a:p>
            <a:pPr marL="342900" indent="-342900">
              <a:buFont typeface="Arial" panose="020B0604020202020204" pitchFamily="34" charset="0"/>
              <a:buChar char="•"/>
            </a:pPr>
            <a:r>
              <a:rPr lang="en-US" sz="1800" dirty="0" smtClean="0"/>
              <a:t>Update profile</a:t>
            </a:r>
            <a:endParaRPr lang="en-US" sz="1800" dirty="0"/>
          </a:p>
          <a:p>
            <a:pPr marL="342900" indent="-342900">
              <a:buFont typeface="Arial" panose="020B0604020202020204" pitchFamily="34" charset="0"/>
              <a:buChar char="•"/>
            </a:pPr>
            <a:endParaRPr lang="en-US" sz="1800" dirty="0"/>
          </a:p>
          <a:p>
            <a:endParaRPr lang="en-US" sz="1800" dirty="0"/>
          </a:p>
        </p:txBody>
      </p:sp>
      <p:sp>
        <p:nvSpPr>
          <p:cNvPr id="13" name="Content Placeholder 12">
            <a:extLst>
              <a:ext uri="{FF2B5EF4-FFF2-40B4-BE49-F238E27FC236}">
                <a16:creationId xmlns:a16="http://schemas.microsoft.com/office/drawing/2014/main" xmlns="" id="{EB1FFBC5-1733-5E4A-BF11-2C157D9917CC}"/>
              </a:ext>
            </a:extLst>
          </p:cNvPr>
          <p:cNvSpPr>
            <a:spLocks noGrp="1"/>
          </p:cNvSpPr>
          <p:nvPr>
            <p:ph idx="14"/>
          </p:nvPr>
        </p:nvSpPr>
        <p:spPr>
          <a:xfrm>
            <a:off x="7808859" y="1697583"/>
            <a:ext cx="3173278" cy="522514"/>
          </a:xfrm>
        </p:spPr>
        <p:txBody>
          <a:bodyPr/>
          <a:lstStyle/>
          <a:p>
            <a:pPr algn="ctr"/>
            <a:r>
              <a:rPr lang="en-US" dirty="0"/>
              <a:t>Admin</a:t>
            </a:r>
          </a:p>
        </p:txBody>
      </p:sp>
      <p:sp>
        <p:nvSpPr>
          <p:cNvPr id="11" name="Content Placeholder 10">
            <a:extLst>
              <a:ext uri="{FF2B5EF4-FFF2-40B4-BE49-F238E27FC236}">
                <a16:creationId xmlns:a16="http://schemas.microsoft.com/office/drawing/2014/main" xmlns="" id="{48A12450-9474-8A49-BAEB-20C6F51540D5}"/>
              </a:ext>
            </a:extLst>
          </p:cNvPr>
          <p:cNvSpPr>
            <a:spLocks noGrp="1"/>
          </p:cNvSpPr>
          <p:nvPr>
            <p:ph idx="13"/>
          </p:nvPr>
        </p:nvSpPr>
        <p:spPr>
          <a:xfrm>
            <a:off x="4269092" y="2358193"/>
            <a:ext cx="3433681" cy="2828613"/>
          </a:xfrm>
        </p:spPr>
        <p:txBody>
          <a:bodyPr/>
          <a:lstStyle/>
          <a:p>
            <a:pPr marL="342900" indent="-342900">
              <a:buFont typeface="Arial" panose="020B0604020202020204" pitchFamily="34" charset="0"/>
              <a:buChar char="•"/>
            </a:pPr>
            <a:r>
              <a:rPr lang="en-US" sz="1800" dirty="0"/>
              <a:t>Browse Available </a:t>
            </a:r>
            <a:r>
              <a:rPr lang="en-US" sz="1800" dirty="0" smtClean="0"/>
              <a:t>Rides</a:t>
            </a:r>
          </a:p>
          <a:p>
            <a:pPr marL="342900" indent="-342900">
              <a:buFont typeface="Arial" panose="020B0604020202020204" pitchFamily="34" charset="0"/>
              <a:buChar char="•"/>
            </a:pPr>
            <a:r>
              <a:rPr lang="en-US" sz="1800" dirty="0" smtClean="0"/>
              <a:t>Confirm </a:t>
            </a:r>
            <a:r>
              <a:rPr lang="en-US" sz="1800" dirty="0"/>
              <a:t>Rides</a:t>
            </a:r>
          </a:p>
          <a:p>
            <a:pPr marL="342900" indent="-342900">
              <a:buFont typeface="Arial" panose="020B0604020202020204" pitchFamily="34" charset="0"/>
              <a:buChar char="•"/>
            </a:pPr>
            <a:r>
              <a:rPr lang="en-US" sz="1800" dirty="0"/>
              <a:t>View Ride </a:t>
            </a:r>
            <a:r>
              <a:rPr lang="en-US" sz="1800" dirty="0" smtClean="0"/>
              <a:t>Details</a:t>
            </a:r>
          </a:p>
          <a:p>
            <a:pPr marL="342900" indent="-342900">
              <a:buFont typeface="Arial" panose="020B0604020202020204" pitchFamily="34" charset="0"/>
              <a:buChar char="•"/>
            </a:pPr>
            <a:r>
              <a:rPr lang="en-US" sz="1800" dirty="0" smtClean="0"/>
              <a:t>View Rides History</a:t>
            </a:r>
            <a:endParaRPr lang="en-US" sz="1800" dirty="0"/>
          </a:p>
          <a:p>
            <a:pPr marL="342900" indent="-342900">
              <a:buFont typeface="Arial" panose="020B0604020202020204" pitchFamily="34" charset="0"/>
              <a:buChar char="•"/>
            </a:pPr>
            <a:r>
              <a:rPr lang="en-US" sz="1800" dirty="0"/>
              <a:t>Cancel Ride </a:t>
            </a:r>
          </a:p>
          <a:p>
            <a:pPr marL="342900" indent="-342900">
              <a:buFont typeface="Arial" panose="020B0604020202020204" pitchFamily="34" charset="0"/>
              <a:buChar char="•"/>
            </a:pPr>
            <a:endParaRPr lang="en-US" sz="1800" dirty="0"/>
          </a:p>
        </p:txBody>
      </p:sp>
      <p:sp>
        <p:nvSpPr>
          <p:cNvPr id="3" name="Date Placeholder 2">
            <a:extLst>
              <a:ext uri="{FF2B5EF4-FFF2-40B4-BE49-F238E27FC236}">
                <a16:creationId xmlns:a16="http://schemas.microsoft.com/office/drawing/2014/main" xmlns=""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4/14/2022</a:t>
            </a:fld>
            <a:endParaRPr lang="en-US" dirty="0"/>
          </a:p>
        </p:txBody>
      </p:sp>
      <p:sp>
        <p:nvSpPr>
          <p:cNvPr id="7" name="Footer Placeholder 6">
            <a:extLst>
              <a:ext uri="{FF2B5EF4-FFF2-40B4-BE49-F238E27FC236}">
                <a16:creationId xmlns:a16="http://schemas.microsoft.com/office/drawing/2014/main" xmlns=""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xmlns=""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538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843" y="-22292"/>
            <a:ext cx="8695267" cy="769441"/>
          </a:xfrm>
          <a:prstGeom prst="rect">
            <a:avLst/>
          </a:prstGeom>
          <a:noFill/>
        </p:spPr>
        <p:txBody>
          <a:bodyPr wrap="square" rtlCol="0">
            <a:spAutoFit/>
          </a:bodyPr>
          <a:lstStyle/>
          <a:p>
            <a:r>
              <a:rPr lang="en-IN" altLang="en-GB" sz="4400" b="1" dirty="0"/>
              <a:t>Division</a:t>
            </a:r>
            <a:r>
              <a:rPr lang="en-IN" altLang="en-GB" sz="4400" dirty="0"/>
              <a:t> </a:t>
            </a:r>
            <a:r>
              <a:rPr lang="en-IN" altLang="en-GB" sz="4400" b="1" dirty="0"/>
              <a:t>of work within team </a:t>
            </a:r>
            <a:r>
              <a:rPr lang="en-US" sz="4400" b="1" dirty="0"/>
              <a:t>:</a:t>
            </a:r>
          </a:p>
        </p:txBody>
      </p:sp>
      <p:sp>
        <p:nvSpPr>
          <p:cNvPr id="3" name="Content Placeholder 8">
            <a:extLst>
              <a:ext uri="{FF2B5EF4-FFF2-40B4-BE49-F238E27FC236}">
                <a16:creationId xmlns:a16="http://schemas.microsoft.com/office/drawing/2014/main" xmlns="" id="{472FA7B1-CD7F-3646-B44C-91A107A0CBEE}"/>
              </a:ext>
            </a:extLst>
          </p:cNvPr>
          <p:cNvSpPr>
            <a:spLocks noGrp="1"/>
          </p:cNvSpPr>
          <p:nvPr>
            <p:ph idx="4294967295"/>
          </p:nvPr>
        </p:nvSpPr>
        <p:spPr>
          <a:xfrm>
            <a:off x="-171483" y="916787"/>
            <a:ext cx="3173278" cy="522514"/>
          </a:xfrm>
          <a:prstGeom prst="rect">
            <a:avLst/>
          </a:prstGeom>
        </p:spPr>
        <p:txBody>
          <a:bodyPr/>
          <a:lstStyle/>
          <a:p>
            <a:pPr marL="0" indent="0" algn="ctr">
              <a:buNone/>
            </a:pPr>
            <a:r>
              <a:rPr lang="en-IN" altLang="en-GB" sz="2000" b="1" dirty="0" smtClean="0"/>
              <a:t>Ashraf</a:t>
            </a:r>
            <a:endParaRPr lang="en-IN" altLang="en-GB" sz="2000" b="1" dirty="0"/>
          </a:p>
        </p:txBody>
      </p:sp>
      <p:sp>
        <p:nvSpPr>
          <p:cNvPr id="4" name="Content Placeholder 3">
            <a:extLst>
              <a:ext uri="{FF2B5EF4-FFF2-40B4-BE49-F238E27FC236}">
                <a16:creationId xmlns:a16="http://schemas.microsoft.com/office/drawing/2014/main" xmlns="" id="{9B9ED227-95A7-4B08-91FE-5E0EF0D41D20}"/>
              </a:ext>
            </a:extLst>
          </p:cNvPr>
          <p:cNvSpPr>
            <a:spLocks noGrp="1"/>
          </p:cNvSpPr>
          <p:nvPr>
            <p:ph idx="1"/>
          </p:nvPr>
        </p:nvSpPr>
        <p:spPr>
          <a:xfrm>
            <a:off x="2842168" y="4180201"/>
            <a:ext cx="3218688" cy="2014860"/>
          </a:xfrm>
        </p:spPr>
        <p:txBody>
          <a:bodyPr vert="horz" lIns="91440" tIns="45720" rIns="91440" bIns="45720" rtlCol="0" anchor="t">
            <a:noAutofit/>
          </a:bodyPr>
          <a:lstStyle/>
          <a:p>
            <a:pPr marL="342900" indent="-342900">
              <a:buFont typeface="Arial" panose="020B0604020202020204" pitchFamily="34" charset="0"/>
              <a:buChar char="•"/>
            </a:pPr>
            <a:r>
              <a:rPr lang="en-US" sz="1600" dirty="0"/>
              <a:t>Requirements gathering</a:t>
            </a:r>
          </a:p>
          <a:p>
            <a:pPr marL="342900" indent="-342900">
              <a:buFont typeface="Arial" panose="020B0604020202020204" pitchFamily="34" charset="0"/>
              <a:buChar char="•"/>
            </a:pPr>
            <a:r>
              <a:rPr lang="en-US" sz="1600" dirty="0"/>
              <a:t>Database design</a:t>
            </a:r>
          </a:p>
          <a:p>
            <a:pPr marL="342900" indent="-342900">
              <a:buFont typeface="Arial" panose="020B0604020202020204" pitchFamily="34" charset="0"/>
              <a:buChar char="•"/>
            </a:pPr>
            <a:r>
              <a:rPr lang="en-US" sz="1600" dirty="0" smtClean="0"/>
              <a:t>UI of Home page, About Us, Fare policy, Contact Us</a:t>
            </a:r>
          </a:p>
          <a:p>
            <a:pPr marL="342900" indent="-342900">
              <a:buFont typeface="Arial" panose="020B0604020202020204" pitchFamily="34" charset="0"/>
              <a:buChar char="•"/>
            </a:pPr>
            <a:r>
              <a:rPr lang="en-US" sz="1600" dirty="0" smtClean="0"/>
              <a:t>Stack of Ride cancellation</a:t>
            </a:r>
          </a:p>
          <a:p>
            <a:pPr marL="342900" indent="-342900">
              <a:buFont typeface="Arial" panose="020B0604020202020204" pitchFamily="34" charset="0"/>
              <a:buChar char="•"/>
            </a:pPr>
            <a:r>
              <a:rPr lang="en-US" sz="1600" dirty="0" smtClean="0"/>
              <a:t>Stack of Ride confirmation</a:t>
            </a:r>
          </a:p>
          <a:p>
            <a:endParaRPr lang="en-US" sz="1600" dirty="0"/>
          </a:p>
          <a:p>
            <a:endParaRPr lang="en-US" sz="1600" dirty="0"/>
          </a:p>
        </p:txBody>
      </p:sp>
      <p:sp>
        <p:nvSpPr>
          <p:cNvPr id="5" name="Content Placeholder 9">
            <a:extLst>
              <a:ext uri="{FF2B5EF4-FFF2-40B4-BE49-F238E27FC236}">
                <a16:creationId xmlns:a16="http://schemas.microsoft.com/office/drawing/2014/main" xmlns="" id="{585697B7-EBBB-0E4B-AA02-0D3F94821C6E}"/>
              </a:ext>
            </a:extLst>
          </p:cNvPr>
          <p:cNvSpPr txBox="1">
            <a:spLocks/>
          </p:cNvSpPr>
          <p:nvPr/>
        </p:nvSpPr>
        <p:spPr>
          <a:xfrm>
            <a:off x="5380104" y="916787"/>
            <a:ext cx="317327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altLang="en-GB" sz="2000" b="1" dirty="0" smtClean="0"/>
              <a:t>Revan</a:t>
            </a:r>
            <a:endParaRPr lang="en-IN" altLang="en-GB" sz="2000" b="1" dirty="0"/>
          </a:p>
        </p:txBody>
      </p:sp>
      <p:sp>
        <p:nvSpPr>
          <p:cNvPr id="6" name="Content Placeholder 4">
            <a:extLst>
              <a:ext uri="{FF2B5EF4-FFF2-40B4-BE49-F238E27FC236}">
                <a16:creationId xmlns:a16="http://schemas.microsoft.com/office/drawing/2014/main" xmlns="" id="{9C2ECAAA-1E9C-4845-8EA9-E11A76F08150}"/>
              </a:ext>
            </a:extLst>
          </p:cNvPr>
          <p:cNvSpPr txBox="1">
            <a:spLocks/>
          </p:cNvSpPr>
          <p:nvPr/>
        </p:nvSpPr>
        <p:spPr>
          <a:xfrm>
            <a:off x="234469" y="1391672"/>
            <a:ext cx="3545732" cy="33483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t>Requirements gathering</a:t>
            </a:r>
          </a:p>
          <a:p>
            <a:pPr marL="342900" indent="-342900"/>
            <a:r>
              <a:rPr lang="en-US" sz="1600" dirty="0"/>
              <a:t>Database </a:t>
            </a:r>
            <a:r>
              <a:rPr lang="en-US" sz="1600" dirty="0" smtClean="0"/>
              <a:t>design</a:t>
            </a:r>
          </a:p>
          <a:p>
            <a:pPr marL="342900" indent="-342900"/>
            <a:r>
              <a:rPr lang="en-US" sz="1600" dirty="0" smtClean="0"/>
              <a:t>Stack of Customer Dashboard</a:t>
            </a:r>
          </a:p>
          <a:p>
            <a:pPr marL="342900" indent="-342900"/>
            <a:r>
              <a:rPr lang="en-US" sz="1600" dirty="0" smtClean="0"/>
              <a:t>Integrating the application</a:t>
            </a:r>
          </a:p>
          <a:p>
            <a:pPr marL="0" indent="0">
              <a:buNone/>
            </a:pPr>
            <a:endParaRPr lang="en-US" sz="1600" dirty="0" smtClean="0"/>
          </a:p>
          <a:p>
            <a:endParaRPr lang="en-US" sz="1600" dirty="0"/>
          </a:p>
        </p:txBody>
      </p:sp>
      <p:sp>
        <p:nvSpPr>
          <p:cNvPr id="7" name="Content Placeholder 12">
            <a:extLst>
              <a:ext uri="{FF2B5EF4-FFF2-40B4-BE49-F238E27FC236}">
                <a16:creationId xmlns:a16="http://schemas.microsoft.com/office/drawing/2014/main" xmlns="" id="{EB1FFBC5-1733-5E4A-BF11-2C157D9917CC}"/>
              </a:ext>
            </a:extLst>
          </p:cNvPr>
          <p:cNvSpPr txBox="1">
            <a:spLocks/>
          </p:cNvSpPr>
          <p:nvPr/>
        </p:nvSpPr>
        <p:spPr>
          <a:xfrm>
            <a:off x="2612778" y="3657686"/>
            <a:ext cx="317327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smtClean="0"/>
              <a:t>Parag</a:t>
            </a:r>
            <a:endParaRPr lang="en-US" sz="2000" b="1" dirty="0"/>
          </a:p>
        </p:txBody>
      </p:sp>
      <p:sp>
        <p:nvSpPr>
          <p:cNvPr id="8" name="Content Placeholder 10">
            <a:extLst>
              <a:ext uri="{FF2B5EF4-FFF2-40B4-BE49-F238E27FC236}">
                <a16:creationId xmlns:a16="http://schemas.microsoft.com/office/drawing/2014/main" xmlns="" id="{48A12450-9474-8A49-BAEB-20C6F51540D5}"/>
              </a:ext>
            </a:extLst>
          </p:cNvPr>
          <p:cNvSpPr txBox="1">
            <a:spLocks/>
          </p:cNvSpPr>
          <p:nvPr/>
        </p:nvSpPr>
        <p:spPr>
          <a:xfrm>
            <a:off x="5617545" y="1410974"/>
            <a:ext cx="3433681" cy="2828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smtClean="0"/>
              <a:t>Requirements gathering</a:t>
            </a:r>
          </a:p>
          <a:p>
            <a:pPr marL="342900" indent="-342900"/>
            <a:r>
              <a:rPr lang="en-US" sz="1600" dirty="0" smtClean="0"/>
              <a:t>Database design</a:t>
            </a:r>
          </a:p>
          <a:p>
            <a:pPr marL="342900" indent="-342900"/>
            <a:r>
              <a:rPr lang="en-US" sz="1600" dirty="0" smtClean="0"/>
              <a:t>Stack of Login</a:t>
            </a:r>
          </a:p>
          <a:p>
            <a:pPr marL="342900" indent="-342900"/>
            <a:r>
              <a:rPr lang="en-US" sz="1600" dirty="0"/>
              <a:t>Stack of </a:t>
            </a:r>
            <a:r>
              <a:rPr lang="en-US" sz="1600" dirty="0" smtClean="0"/>
              <a:t>Registration</a:t>
            </a:r>
          </a:p>
          <a:p>
            <a:pPr marL="342900" indent="-342900"/>
            <a:r>
              <a:rPr lang="en-US" sz="1600" dirty="0"/>
              <a:t>Stack of </a:t>
            </a:r>
            <a:r>
              <a:rPr lang="en-US" sz="1600" dirty="0" smtClean="0"/>
              <a:t>Update Profile</a:t>
            </a:r>
          </a:p>
          <a:p>
            <a:pPr marL="342900" indent="-342900"/>
            <a:r>
              <a:rPr lang="en-US" sz="1600" dirty="0"/>
              <a:t>Stack of </a:t>
            </a:r>
            <a:r>
              <a:rPr lang="en-US" sz="1600" dirty="0" smtClean="0"/>
              <a:t>Forgot password</a:t>
            </a:r>
          </a:p>
          <a:p>
            <a:pPr marL="342900" indent="-342900"/>
            <a:endParaRPr lang="en-US" sz="1600" dirty="0"/>
          </a:p>
        </p:txBody>
      </p:sp>
      <p:sp>
        <p:nvSpPr>
          <p:cNvPr id="9" name="Content Placeholder 3">
            <a:extLst>
              <a:ext uri="{FF2B5EF4-FFF2-40B4-BE49-F238E27FC236}">
                <a16:creationId xmlns:a16="http://schemas.microsoft.com/office/drawing/2014/main" xmlns="" id="{9B9ED227-95A7-4B08-91FE-5E0EF0D41D20}"/>
              </a:ext>
            </a:extLst>
          </p:cNvPr>
          <p:cNvSpPr txBox="1">
            <a:spLocks/>
          </p:cNvSpPr>
          <p:nvPr/>
        </p:nvSpPr>
        <p:spPr>
          <a:xfrm>
            <a:off x="8613066" y="4031953"/>
            <a:ext cx="3218688" cy="253902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dirty="0"/>
              <a:t>Requirements gathering</a:t>
            </a:r>
          </a:p>
          <a:p>
            <a:pPr marL="342900" indent="-342900">
              <a:buFont typeface="Arial" panose="020B0604020202020204" pitchFamily="34" charset="0"/>
              <a:buChar char="•"/>
            </a:pPr>
            <a:r>
              <a:rPr lang="en-US" sz="1600" dirty="0"/>
              <a:t>Database design</a:t>
            </a:r>
          </a:p>
          <a:p>
            <a:pPr marL="342900" indent="-342900">
              <a:buFont typeface="Arial" panose="020B0604020202020204" pitchFamily="34" charset="0"/>
              <a:buChar char="•"/>
            </a:pPr>
            <a:r>
              <a:rPr lang="en-US" sz="1600" dirty="0"/>
              <a:t>Stack of Ride booking</a:t>
            </a:r>
          </a:p>
          <a:p>
            <a:pPr marL="342900" indent="-342900">
              <a:buFont typeface="Arial" panose="020B0604020202020204" pitchFamily="34" charset="0"/>
              <a:buChar char="•"/>
            </a:pPr>
            <a:r>
              <a:rPr lang="en-US" sz="1600" dirty="0"/>
              <a:t>Stack of total fare generation</a:t>
            </a:r>
          </a:p>
          <a:p>
            <a:pPr marL="342900" indent="-342900">
              <a:buFont typeface="Arial" panose="020B0604020202020204" pitchFamily="34" charset="0"/>
              <a:buChar char="•"/>
            </a:pPr>
            <a:r>
              <a:rPr lang="en-US" sz="1600" dirty="0"/>
              <a:t>Stack of Ride confirmation</a:t>
            </a:r>
          </a:p>
          <a:p>
            <a:pPr marL="342900" indent="-342900">
              <a:buFont typeface="Arial" panose="020B0604020202020204" pitchFamily="34" charset="0"/>
              <a:buChar char="•"/>
            </a:pPr>
            <a:r>
              <a:rPr lang="en-US" sz="1600" dirty="0"/>
              <a:t>Stack of Ride Cancellation</a:t>
            </a:r>
          </a:p>
          <a:p>
            <a:pPr marL="342900" indent="-342900">
              <a:buFont typeface="Arial" panose="020B0604020202020204" pitchFamily="34" charset="0"/>
              <a:buChar char="•"/>
            </a:pPr>
            <a:r>
              <a:rPr lang="en-US" sz="1600" dirty="0"/>
              <a:t>Stack of Driver dashboard</a:t>
            </a:r>
          </a:p>
          <a:p>
            <a:endParaRPr lang="en-US" sz="1600" dirty="0" smtClean="0"/>
          </a:p>
          <a:p>
            <a:endParaRPr lang="en-US" sz="1600" dirty="0"/>
          </a:p>
        </p:txBody>
      </p:sp>
      <p:sp>
        <p:nvSpPr>
          <p:cNvPr id="10" name="Content Placeholder 12">
            <a:extLst>
              <a:ext uri="{FF2B5EF4-FFF2-40B4-BE49-F238E27FC236}">
                <a16:creationId xmlns:a16="http://schemas.microsoft.com/office/drawing/2014/main" xmlns="" id="{EB1FFBC5-1733-5E4A-BF11-2C157D9917CC}"/>
              </a:ext>
            </a:extLst>
          </p:cNvPr>
          <p:cNvSpPr txBox="1">
            <a:spLocks/>
          </p:cNvSpPr>
          <p:nvPr/>
        </p:nvSpPr>
        <p:spPr>
          <a:xfrm>
            <a:off x="8338266" y="3509438"/>
            <a:ext cx="317327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smtClean="0"/>
              <a:t>Narendra</a:t>
            </a:r>
            <a:endParaRPr lang="en-US" sz="2000" b="1" dirty="0"/>
          </a:p>
        </p:txBody>
      </p:sp>
    </p:spTree>
    <p:extLst>
      <p:ext uri="{BB962C8B-B14F-4D97-AF65-F5344CB8AC3E}">
        <p14:creationId xmlns:p14="http://schemas.microsoft.com/office/powerpoint/2010/main" val="265931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133" y="533399"/>
            <a:ext cx="8695267" cy="3416320"/>
          </a:xfrm>
          <a:prstGeom prst="rect">
            <a:avLst/>
          </a:prstGeom>
          <a:noFill/>
        </p:spPr>
        <p:txBody>
          <a:bodyPr wrap="square" rtlCol="0">
            <a:spAutoFit/>
          </a:bodyPr>
          <a:lstStyle/>
          <a:p>
            <a:r>
              <a:rPr lang="en-US" sz="4800" b="1" dirty="0">
                <a:latin typeface="+mj-lt"/>
                <a:ea typeface="+mj-ea"/>
                <a:cs typeface="+mj-cs"/>
              </a:rPr>
              <a:t>Known issues</a:t>
            </a:r>
            <a:r>
              <a:rPr lang="en-US" sz="4800" b="1" dirty="0" smtClean="0">
                <a:latin typeface="+mj-lt"/>
                <a:ea typeface="+mj-ea"/>
                <a:cs typeface="+mj-cs"/>
              </a:rPr>
              <a:t>:</a:t>
            </a:r>
          </a:p>
          <a:p>
            <a:endParaRPr lang="en-US" sz="4800" b="1" dirty="0">
              <a:latin typeface="+mj-lt"/>
              <a:ea typeface="+mj-ea"/>
              <a:cs typeface="+mj-cs"/>
            </a:endParaRPr>
          </a:p>
          <a:p>
            <a:pPr marL="342900" indent="-342900">
              <a:buFont typeface="Arial" panose="020B0604020202020204" pitchFamily="34" charset="0"/>
              <a:buChar char="•"/>
            </a:pPr>
            <a:r>
              <a:rPr lang="en-US" sz="2000" dirty="0" smtClean="0"/>
              <a:t>Need to freeze the past dates in booking process</a:t>
            </a:r>
          </a:p>
          <a:p>
            <a:endParaRPr lang="en-US" sz="2000" dirty="0" smtClean="0"/>
          </a:p>
          <a:p>
            <a:pPr marL="342900" indent="-342900">
              <a:buFont typeface="Arial" panose="020B0604020202020204" pitchFamily="34" charset="0"/>
              <a:buChar char="•"/>
            </a:pPr>
            <a:r>
              <a:rPr lang="en-US" sz="2000" dirty="0" smtClean="0"/>
              <a:t>Need to show only Customer’s upcoming rides in rides cancellation process.</a:t>
            </a:r>
          </a:p>
          <a:p>
            <a:endParaRPr lang="en-US" sz="2000" dirty="0" smtClean="0"/>
          </a:p>
          <a:p>
            <a:pPr marL="342900" indent="-342900">
              <a:buFont typeface="Arial" panose="020B0604020202020204" pitchFamily="34" charset="0"/>
              <a:buChar char="•"/>
            </a:pPr>
            <a:r>
              <a:rPr lang="en-US" sz="2000" dirty="0" smtClean="0"/>
              <a:t>Putting a Payment button for customer</a:t>
            </a:r>
          </a:p>
        </p:txBody>
      </p:sp>
    </p:spTree>
    <p:extLst>
      <p:ext uri="{BB962C8B-B14F-4D97-AF65-F5344CB8AC3E}">
        <p14:creationId xmlns:p14="http://schemas.microsoft.com/office/powerpoint/2010/main" val="353945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xmlns="" id="{B8DD309F-00F9-40CE-8596-45A2B0B8EDC7}"/>
              </a:ext>
            </a:extLst>
          </p:cNvPr>
          <p:cNvSpPr>
            <a:spLocks noGrp="1"/>
          </p:cNvSpPr>
          <p:nvPr>
            <p:ph type="title"/>
          </p:nvPr>
        </p:nvSpPr>
        <p:spPr>
          <a:xfrm>
            <a:off x="634091" y="372533"/>
            <a:ext cx="9779183" cy="1325563"/>
          </a:xfrm>
        </p:spPr>
        <p:txBody>
          <a:bodyPr/>
          <a:lstStyle/>
          <a:p>
            <a:r>
              <a:rPr lang="en-IN" altLang="en-GB" dirty="0"/>
              <a:t>Future </a:t>
            </a:r>
            <a:r>
              <a:rPr lang="en-IN" altLang="en-GB" dirty="0" smtClean="0"/>
              <a:t>extensions</a:t>
            </a:r>
            <a:endParaRPr lang="en-US" dirty="0"/>
          </a:p>
        </p:txBody>
      </p:sp>
      <p:sp>
        <p:nvSpPr>
          <p:cNvPr id="2" name="Content Placeholder 1">
            <a:extLst>
              <a:ext uri="{FF2B5EF4-FFF2-40B4-BE49-F238E27FC236}">
                <a16:creationId xmlns:a16="http://schemas.microsoft.com/office/drawing/2014/main" xmlns="" id="{485A41BB-24DE-45F9-9042-CDB36AAFD18E}"/>
              </a:ext>
            </a:extLst>
          </p:cNvPr>
          <p:cNvSpPr>
            <a:spLocks noGrp="1"/>
          </p:cNvSpPr>
          <p:nvPr>
            <p:ph idx="1"/>
          </p:nvPr>
        </p:nvSpPr>
        <p:spPr>
          <a:xfrm>
            <a:off x="769560" y="2042867"/>
            <a:ext cx="9779182" cy="3366815"/>
          </a:xfrm>
        </p:spPr>
        <p:txBody>
          <a:bodyPr/>
          <a:lstStyle/>
          <a:p>
            <a:pPr marL="342900" indent="-342900">
              <a:buFont typeface="Arial" panose="020B0604020202020204" pitchFamily="34" charset="0"/>
              <a:buChar char="•"/>
            </a:pPr>
            <a:r>
              <a:rPr lang="en-US" sz="2200" dirty="0"/>
              <a:t>Online driver onboarding</a:t>
            </a:r>
          </a:p>
          <a:p>
            <a:pPr marL="342900" indent="-342900">
              <a:buFont typeface="Arial" panose="020B0604020202020204" pitchFamily="34" charset="0"/>
              <a:buChar char="•"/>
            </a:pPr>
            <a:r>
              <a:rPr lang="en-IN" sz="2200" dirty="0"/>
              <a:t>Adding cities for pickup location</a:t>
            </a:r>
          </a:p>
          <a:p>
            <a:pPr marL="342900" indent="-342900">
              <a:buFont typeface="Arial" panose="020B0604020202020204" pitchFamily="34" charset="0"/>
              <a:buChar char="•"/>
            </a:pPr>
            <a:r>
              <a:rPr lang="en-US" sz="2200" dirty="0"/>
              <a:t>Implementing GPS for customer locality</a:t>
            </a:r>
          </a:p>
          <a:p>
            <a:pPr marL="342900" indent="-342900">
              <a:buFont typeface="Arial" panose="020B0604020202020204" pitchFamily="34" charset="0"/>
              <a:buChar char="•"/>
            </a:pPr>
            <a:r>
              <a:rPr lang="en-US" sz="2200" dirty="0"/>
              <a:t>Total fare regeneration after ride completes </a:t>
            </a:r>
          </a:p>
          <a:p>
            <a:pPr marL="342900" indent="-342900">
              <a:buFont typeface="Arial" panose="020B0604020202020204" pitchFamily="34" charset="0"/>
              <a:buChar char="•"/>
            </a:pPr>
            <a:r>
              <a:rPr lang="en-US" sz="2200" dirty="0"/>
              <a:t>Adding extra modes of payments</a:t>
            </a:r>
          </a:p>
          <a:p>
            <a:pPr marL="342900" indent="-342900">
              <a:buFont typeface="Arial" panose="020B0604020202020204" pitchFamily="34" charset="0"/>
              <a:buChar char="•"/>
            </a:pPr>
            <a:r>
              <a:rPr lang="en-US" sz="2200" dirty="0"/>
              <a:t>Driver rating &amp; reviews</a:t>
            </a:r>
          </a:p>
          <a:p>
            <a:pPr marL="342900" indent="-342900">
              <a:buFont typeface="Arial" panose="020B0604020202020204" pitchFamily="34" charset="0"/>
              <a:buChar char="•"/>
            </a:pPr>
            <a:r>
              <a:rPr lang="en-US" sz="2200" dirty="0"/>
              <a:t>Deregistration of user from system</a:t>
            </a:r>
          </a:p>
          <a:p>
            <a:pPr marL="342900" indent="-342900">
              <a:buFont typeface="Arial" panose="020B0604020202020204" pitchFamily="34" charset="0"/>
              <a:buChar char="•"/>
            </a:pPr>
            <a:r>
              <a:rPr lang="en-IN" sz="2200" dirty="0"/>
              <a:t>Add encryption for data security</a:t>
            </a:r>
          </a:p>
        </p:txBody>
      </p:sp>
    </p:spTree>
    <p:extLst>
      <p:ext uri="{BB962C8B-B14F-4D97-AF65-F5344CB8AC3E}">
        <p14:creationId xmlns:p14="http://schemas.microsoft.com/office/powerpoint/2010/main" val="84109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4667"/>
            <a:ext cx="8695267" cy="3970318"/>
          </a:xfrm>
          <a:prstGeom prst="rect">
            <a:avLst/>
          </a:prstGeom>
          <a:noFill/>
        </p:spPr>
        <p:txBody>
          <a:bodyPr wrap="square" rtlCol="0">
            <a:spAutoFit/>
          </a:bodyPr>
          <a:lstStyle/>
          <a:p>
            <a:r>
              <a:rPr lang="en-IN" altLang="en-GB" sz="4400" b="1" dirty="0">
                <a:latin typeface="+mj-lt"/>
                <a:ea typeface="+mj-ea"/>
                <a:cs typeface="+mj-cs"/>
              </a:rPr>
              <a:t>Conclusion</a:t>
            </a:r>
            <a:r>
              <a:rPr lang="en-IN" altLang="en-GB" sz="4400" dirty="0" smtClean="0"/>
              <a:t>:</a:t>
            </a:r>
          </a:p>
          <a:p>
            <a:endParaRPr lang="en-US" altLang="en-GB" sz="2000" b="1" dirty="0" smtClean="0">
              <a:latin typeface="+mj-lt"/>
              <a:ea typeface="+mj-ea"/>
              <a:cs typeface="+mj-cs"/>
            </a:endParaRPr>
          </a:p>
          <a:p>
            <a:pPr marL="342900" indent="-342900">
              <a:buFont typeface="Arial" panose="020B0604020202020204" pitchFamily="34" charset="0"/>
              <a:buChar char="•"/>
            </a:pPr>
            <a:r>
              <a:rPr lang="en-US" sz="2000" dirty="0" smtClean="0">
                <a:latin typeface="+mj-lt"/>
                <a:ea typeface="+mj-ea"/>
                <a:cs typeface="+mj-cs"/>
              </a:rPr>
              <a:t>Successfully created application with the functionality with that, customer can book rides for their outstation round trips, drivers can view all available rides and confirm rides flexibly.</a:t>
            </a:r>
          </a:p>
          <a:p>
            <a:pPr marL="342900" indent="-342900">
              <a:buFont typeface="Arial" panose="020B0604020202020204" pitchFamily="34" charset="0"/>
              <a:buChar char="•"/>
            </a:pPr>
            <a:endParaRPr lang="en-US" sz="2000" dirty="0">
              <a:latin typeface="+mj-lt"/>
              <a:ea typeface="+mj-ea"/>
              <a:cs typeface="+mj-cs"/>
            </a:endParaRPr>
          </a:p>
          <a:p>
            <a:pPr marL="342900" indent="-342900">
              <a:buFont typeface="Arial" panose="020B0604020202020204" pitchFamily="34" charset="0"/>
              <a:buChar char="•"/>
            </a:pPr>
            <a:r>
              <a:rPr lang="en-US" sz="2000" dirty="0"/>
              <a:t>The application was tested very well and the errors were properly debugged. Unit testing also concluded that the performance of the system is satisfactory. All the necessary output is generated. This system thus provides an easy way to automate all the functionalities of consumption</a:t>
            </a:r>
            <a:r>
              <a:rPr lang="en-US" sz="2000" dirty="0" smtClean="0"/>
              <a:t>.</a:t>
            </a:r>
            <a:endParaRPr lang="en-US" sz="2000" dirty="0">
              <a:latin typeface="Times New Roman" pitchFamily="18" charset="0"/>
              <a:cs typeface="Times New Roman" pitchFamily="18" charset="0"/>
            </a:endParaRPr>
          </a:p>
        </p:txBody>
      </p:sp>
      <p:sp>
        <p:nvSpPr>
          <p:cNvPr id="3" name="Rectangle 2"/>
          <p:cNvSpPr/>
          <p:nvPr/>
        </p:nvSpPr>
        <p:spPr>
          <a:xfrm>
            <a:off x="4953000" y="4239736"/>
            <a:ext cx="6096000" cy="2123658"/>
          </a:xfrm>
          <a:prstGeom prst="rect">
            <a:avLst/>
          </a:prstGeom>
        </p:spPr>
        <p:txBody>
          <a:bodyPr>
            <a:spAutoFit/>
          </a:bodyPr>
          <a:lstStyle/>
          <a:p>
            <a:r>
              <a:rPr lang="en-US" sz="2400" b="1" dirty="0" smtClean="0"/>
              <a:t>Key Learnings:</a:t>
            </a:r>
          </a:p>
          <a:p>
            <a:endParaRPr lang="en-US" dirty="0"/>
          </a:p>
          <a:p>
            <a:pPr marL="285750" indent="-285750">
              <a:buFont typeface="Arial" panose="020B0604020202020204" pitchFamily="34" charset="0"/>
              <a:buChar char="•"/>
            </a:pPr>
            <a:r>
              <a:rPr lang="en-US" dirty="0"/>
              <a:t>Version Controlling using </a:t>
            </a:r>
            <a:r>
              <a:rPr lang="en-US" dirty="0" err="1" smtClean="0"/>
              <a:t>GitHub</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Functional Components in </a:t>
            </a:r>
            <a:r>
              <a:rPr lang="en-US" dirty="0" smtClean="0"/>
              <a:t>React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Implementation of full-fledged application</a:t>
            </a:r>
          </a:p>
        </p:txBody>
      </p:sp>
    </p:spTree>
    <p:extLst>
      <p:ext uri="{BB962C8B-B14F-4D97-AF65-F5344CB8AC3E}">
        <p14:creationId xmlns:p14="http://schemas.microsoft.com/office/powerpoint/2010/main" val="40912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6F7BB-30A8-4980-AD4A-2FB0B53FA6C9}"/>
              </a:ext>
            </a:extLst>
          </p:cNvPr>
          <p:cNvSpPr>
            <a:spLocks noGrp="1"/>
          </p:cNvSpPr>
          <p:nvPr>
            <p:ph type="title"/>
          </p:nvPr>
        </p:nvSpPr>
        <p:spPr>
          <a:xfrm>
            <a:off x="750428" y="235820"/>
            <a:ext cx="8401624" cy="1325563"/>
          </a:xfrm>
        </p:spPr>
        <p:txBody>
          <a:bodyPr/>
          <a:lstStyle/>
          <a:p>
            <a:r>
              <a:rPr lang="en-US" dirty="0"/>
              <a:t>Meet our team</a:t>
            </a:r>
          </a:p>
        </p:txBody>
      </p:sp>
      <p:pic>
        <p:nvPicPr>
          <p:cNvPr id="42" name="Picture Placeholder 15">
            <a:extLst>
              <a:ext uri="{FF2B5EF4-FFF2-40B4-BE49-F238E27FC236}">
                <a16:creationId xmlns:a16="http://schemas.microsoft.com/office/drawing/2014/main" xmlns="" id="{8BDB1906-FF07-4447-9C68-585F54C5EED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58368" y="2116150"/>
            <a:ext cx="1115568" cy="1260196"/>
          </a:xfrm>
        </p:spPr>
      </p:pic>
      <p:sp>
        <p:nvSpPr>
          <p:cNvPr id="3" name="Date Placeholder 2">
            <a:extLst>
              <a:ext uri="{FF2B5EF4-FFF2-40B4-BE49-F238E27FC236}">
                <a16:creationId xmlns:a16="http://schemas.microsoft.com/office/drawing/2014/main" xmlns=""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4/14/2022</a:t>
            </a:fld>
            <a:endParaRPr lang="en-US" dirty="0"/>
          </a:p>
        </p:txBody>
      </p:sp>
      <p:sp>
        <p:nvSpPr>
          <p:cNvPr id="4" name="Footer Placeholder 3">
            <a:extLst>
              <a:ext uri="{FF2B5EF4-FFF2-40B4-BE49-F238E27FC236}">
                <a16:creationId xmlns:a16="http://schemas.microsoft.com/office/drawing/2014/main" xmlns="" id="{BCF90246-DFB2-A340-AADC-E85D28C31B3E}"/>
              </a:ext>
            </a:extLst>
          </p:cNvPr>
          <p:cNvSpPr>
            <a:spLocks noGrp="1"/>
          </p:cNvSpPr>
          <p:nvPr>
            <p:ph type="ftr" sz="quarter" idx="11"/>
          </p:nvPr>
        </p:nvSpPr>
        <p:spPr>
          <a:xfrm>
            <a:off x="2871106" y="6356350"/>
            <a:ext cx="4114800" cy="365125"/>
          </a:xfrm>
        </p:spPr>
        <p:txBody>
          <a:bodyPr/>
          <a:lstStyle/>
          <a:p>
            <a:r>
              <a:rPr lang="en-IN" altLang="en-US" dirty="0"/>
              <a:t>Driver On Hire</a:t>
            </a:r>
            <a:endParaRPr lang="en-US" dirty="0"/>
          </a:p>
        </p:txBody>
      </p:sp>
      <p:sp>
        <p:nvSpPr>
          <p:cNvPr id="5" name="Slide Number Placeholder 4">
            <a:extLst>
              <a:ext uri="{FF2B5EF4-FFF2-40B4-BE49-F238E27FC236}">
                <a16:creationId xmlns:a16="http://schemas.microsoft.com/office/drawing/2014/main" xmlns=""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15</a:t>
            </a:fld>
            <a:endParaRPr lang="en-US" dirty="0"/>
          </a:p>
        </p:txBody>
      </p:sp>
      <p:pic>
        <p:nvPicPr>
          <p:cNvPr id="20" name="Picture Placeholder 15">
            <a:extLst>
              <a:ext uri="{FF2B5EF4-FFF2-40B4-BE49-F238E27FC236}">
                <a16:creationId xmlns:a16="http://schemas.microsoft.com/office/drawing/2014/main" xmlns="" id="{378A166E-C50E-462B-9A49-D3ADB34DE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533" y="2105910"/>
            <a:ext cx="1225534" cy="1486137"/>
          </a:xfrm>
          <a:prstGeom prst="rect">
            <a:avLst/>
          </a:prstGeom>
        </p:spPr>
      </p:pic>
      <p:pic>
        <p:nvPicPr>
          <p:cNvPr id="58" name="Picture Placeholder 15">
            <a:extLst>
              <a:ext uri="{FF2B5EF4-FFF2-40B4-BE49-F238E27FC236}">
                <a16:creationId xmlns:a16="http://schemas.microsoft.com/office/drawing/2014/main" xmlns="" id="{41FBF0E7-486F-4EC1-BF6A-B048919F3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67" y="4041230"/>
            <a:ext cx="1199855" cy="1542146"/>
          </a:xfrm>
          <a:prstGeom prst="rect">
            <a:avLst/>
          </a:prstGeom>
        </p:spPr>
      </p:pic>
      <p:sp>
        <p:nvSpPr>
          <p:cNvPr id="59" name="Text Placeholder 33">
            <a:extLst>
              <a:ext uri="{FF2B5EF4-FFF2-40B4-BE49-F238E27FC236}">
                <a16:creationId xmlns:a16="http://schemas.microsoft.com/office/drawing/2014/main" xmlns="" id="{ACA2D594-26B9-48A3-BF4E-5664B462DF6B}"/>
              </a:ext>
            </a:extLst>
          </p:cNvPr>
          <p:cNvSpPr txBox="1">
            <a:spLocks/>
          </p:cNvSpPr>
          <p:nvPr/>
        </p:nvSpPr>
        <p:spPr>
          <a:xfrm>
            <a:off x="2123350" y="4298025"/>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Ashraf</a:t>
            </a:r>
          </a:p>
        </p:txBody>
      </p:sp>
      <p:sp>
        <p:nvSpPr>
          <p:cNvPr id="60" name="Text Placeholder 34">
            <a:extLst>
              <a:ext uri="{FF2B5EF4-FFF2-40B4-BE49-F238E27FC236}">
                <a16:creationId xmlns:a16="http://schemas.microsoft.com/office/drawing/2014/main" xmlns="" id="{5F533DBA-E871-4448-9808-0C4712C81DF7}"/>
              </a:ext>
            </a:extLst>
          </p:cNvPr>
          <p:cNvSpPr txBox="1">
            <a:spLocks/>
          </p:cNvSpPr>
          <p:nvPr/>
        </p:nvSpPr>
        <p:spPr>
          <a:xfrm>
            <a:off x="2123349" y="4683271"/>
            <a:ext cx="2281237" cy="34766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210943020009</a:t>
            </a:r>
            <a:endParaRPr lang="en-US" dirty="0"/>
          </a:p>
        </p:txBody>
      </p:sp>
      <p:sp>
        <p:nvSpPr>
          <p:cNvPr id="61" name="Text Placeholder 35">
            <a:extLst>
              <a:ext uri="{FF2B5EF4-FFF2-40B4-BE49-F238E27FC236}">
                <a16:creationId xmlns:a16="http://schemas.microsoft.com/office/drawing/2014/main" xmlns="" id="{3393CC4E-4796-4C50-AEA5-6767A59E9633}"/>
              </a:ext>
            </a:extLst>
          </p:cNvPr>
          <p:cNvSpPr txBox="1">
            <a:spLocks/>
          </p:cNvSpPr>
          <p:nvPr/>
        </p:nvSpPr>
        <p:spPr>
          <a:xfrm>
            <a:off x="6870816" y="4294190"/>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Narendra</a:t>
            </a:r>
            <a:endParaRPr lang="en-US" dirty="0"/>
          </a:p>
        </p:txBody>
      </p:sp>
      <p:sp>
        <p:nvSpPr>
          <p:cNvPr id="62" name="Text Placeholder 36">
            <a:extLst>
              <a:ext uri="{FF2B5EF4-FFF2-40B4-BE49-F238E27FC236}">
                <a16:creationId xmlns:a16="http://schemas.microsoft.com/office/drawing/2014/main" xmlns="" id="{409DA8E9-9D5E-48FD-90DA-A6E39A6DA253}"/>
              </a:ext>
            </a:extLst>
          </p:cNvPr>
          <p:cNvSpPr txBox="1">
            <a:spLocks/>
          </p:cNvSpPr>
          <p:nvPr/>
        </p:nvSpPr>
        <p:spPr>
          <a:xfrm>
            <a:off x="6870815" y="4679436"/>
            <a:ext cx="2281237" cy="34766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210943020110</a:t>
            </a:r>
            <a:endParaRPr lang="en-US" dirty="0"/>
          </a:p>
        </p:txBody>
      </p:sp>
      <p:pic>
        <p:nvPicPr>
          <p:cNvPr id="63" name="Picture Placeholder 15">
            <a:extLst>
              <a:ext uri="{FF2B5EF4-FFF2-40B4-BE49-F238E27FC236}">
                <a16:creationId xmlns:a16="http://schemas.microsoft.com/office/drawing/2014/main" xmlns="" id="{D21EE2DE-0F48-4A16-9673-6ED7B7DF95CC}"/>
              </a:ext>
            </a:extLst>
          </p:cNvPr>
          <p:cNvPicPr>
            <a:picLocks noChangeAspect="1"/>
          </p:cNvPicPr>
          <p:nvPr/>
        </p:nvPicPr>
        <p:blipFill rotWithShape="1">
          <a:blip r:embed="rId5">
            <a:extLst>
              <a:ext uri="{28A0092B-C50C-407E-A947-70E740481C1C}">
                <a14:useLocalDpi xmlns:a14="http://schemas.microsoft.com/office/drawing/2010/main" val="0"/>
              </a:ext>
            </a:extLst>
          </a:blip>
          <a:srcRect l="3978" t="3288" r="3558" b="3510"/>
          <a:stretch/>
        </p:blipFill>
        <p:spPr>
          <a:xfrm>
            <a:off x="5488532" y="4091190"/>
            <a:ext cx="1180491" cy="1491765"/>
          </a:xfrm>
          <a:prstGeom prst="rect">
            <a:avLst/>
          </a:prstGeom>
        </p:spPr>
      </p:pic>
      <p:sp>
        <p:nvSpPr>
          <p:cNvPr id="22" name="Text Placeholder 21">
            <a:extLst>
              <a:ext uri="{FF2B5EF4-FFF2-40B4-BE49-F238E27FC236}">
                <a16:creationId xmlns:a16="http://schemas.microsoft.com/office/drawing/2014/main" xmlns="" id="{C92F2997-FABD-4E2C-9E76-37D4779F6A11}"/>
              </a:ext>
            </a:extLst>
          </p:cNvPr>
          <p:cNvSpPr>
            <a:spLocks noGrp="1"/>
          </p:cNvSpPr>
          <p:nvPr>
            <p:ph type="body" sz="quarter" idx="17"/>
          </p:nvPr>
        </p:nvSpPr>
        <p:spPr/>
        <p:txBody>
          <a:bodyPr/>
          <a:lstStyle/>
          <a:p>
            <a:r>
              <a:rPr lang="en-US" dirty="0"/>
              <a:t>Parag</a:t>
            </a:r>
            <a:endParaRPr lang="en-IN" dirty="0"/>
          </a:p>
        </p:txBody>
      </p:sp>
      <p:sp>
        <p:nvSpPr>
          <p:cNvPr id="24" name="Text Placeholder 23">
            <a:extLst>
              <a:ext uri="{FF2B5EF4-FFF2-40B4-BE49-F238E27FC236}">
                <a16:creationId xmlns:a16="http://schemas.microsoft.com/office/drawing/2014/main" xmlns="" id="{C1E7F55C-4C1A-4A7E-AFF8-B4BB3A64A782}"/>
              </a:ext>
            </a:extLst>
          </p:cNvPr>
          <p:cNvSpPr>
            <a:spLocks noGrp="1"/>
          </p:cNvSpPr>
          <p:nvPr>
            <p:ph type="body" sz="quarter" idx="18"/>
          </p:nvPr>
        </p:nvSpPr>
        <p:spPr/>
        <p:txBody>
          <a:bodyPr/>
          <a:lstStyle/>
          <a:p>
            <a:r>
              <a:rPr lang="en-US" dirty="0"/>
              <a:t>210943020101</a:t>
            </a:r>
            <a:endParaRPr lang="en-IN" dirty="0"/>
          </a:p>
        </p:txBody>
      </p:sp>
      <p:sp>
        <p:nvSpPr>
          <p:cNvPr id="26" name="Text Placeholder 25">
            <a:extLst>
              <a:ext uri="{FF2B5EF4-FFF2-40B4-BE49-F238E27FC236}">
                <a16:creationId xmlns:a16="http://schemas.microsoft.com/office/drawing/2014/main" xmlns="" id="{751BD9B7-57F1-44C4-B76F-1047C0B454BF}"/>
              </a:ext>
            </a:extLst>
          </p:cNvPr>
          <p:cNvSpPr>
            <a:spLocks noGrp="1"/>
          </p:cNvSpPr>
          <p:nvPr>
            <p:ph type="body" sz="quarter" idx="19"/>
          </p:nvPr>
        </p:nvSpPr>
        <p:spPr/>
        <p:txBody>
          <a:bodyPr/>
          <a:lstStyle/>
          <a:p>
            <a:r>
              <a:rPr lang="en-IN" dirty="0"/>
              <a:t>Revan</a:t>
            </a:r>
          </a:p>
        </p:txBody>
      </p:sp>
      <p:sp>
        <p:nvSpPr>
          <p:cNvPr id="28" name="Text Placeholder 27">
            <a:extLst>
              <a:ext uri="{FF2B5EF4-FFF2-40B4-BE49-F238E27FC236}">
                <a16:creationId xmlns:a16="http://schemas.microsoft.com/office/drawing/2014/main" xmlns="" id="{CD5F8375-47B0-471C-BCC4-3A19548DD0F2}"/>
              </a:ext>
            </a:extLst>
          </p:cNvPr>
          <p:cNvSpPr>
            <a:spLocks noGrp="1"/>
          </p:cNvSpPr>
          <p:nvPr>
            <p:ph type="body" sz="quarter" idx="20"/>
          </p:nvPr>
        </p:nvSpPr>
        <p:spPr/>
        <p:txBody>
          <a:bodyPr/>
          <a:lstStyle/>
          <a:p>
            <a:r>
              <a:rPr lang="en-US" dirty="0" smtClean="0"/>
              <a:t>210943020034</a:t>
            </a:r>
            <a:endParaRPr lang="en-IN" dirty="0"/>
          </a:p>
        </p:txBody>
      </p:sp>
    </p:spTree>
    <p:extLst>
      <p:ext uri="{BB962C8B-B14F-4D97-AF65-F5344CB8AC3E}">
        <p14:creationId xmlns:p14="http://schemas.microsoft.com/office/powerpoint/2010/main" val="333569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167494" y="1122363"/>
            <a:ext cx="6220278" cy="2387600"/>
          </a:xfrm>
        </p:spPr>
        <p:txBody>
          <a:bodyPr/>
          <a:lstStyle/>
          <a:p>
            <a:r>
              <a:rPr lang="en-US" dirty="0"/>
              <a:t>Thank </a:t>
            </a:r>
            <a:r>
              <a:rPr lang="en-US" dirty="0" smtClean="0"/>
              <a:t>you !</a:t>
            </a:r>
            <a:endParaRPr lang="en-US" dirty="0"/>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5A7-995A-9F45-891C-82D9B9D40801}"/>
              </a:ext>
            </a:extLst>
          </p:cNvPr>
          <p:cNvSpPr>
            <a:spLocks noGrp="1"/>
          </p:cNvSpPr>
          <p:nvPr>
            <p:ph type="title"/>
          </p:nvPr>
        </p:nvSpPr>
        <p:spPr>
          <a:xfrm>
            <a:off x="2613433" y="2050885"/>
            <a:ext cx="7688605" cy="2554645"/>
          </a:xfrm>
        </p:spPr>
        <p:txBody>
          <a:bodyPr>
            <a:normAutofit fontScale="90000"/>
          </a:bodyPr>
          <a:lstStyle/>
          <a:p>
            <a:r>
              <a:rPr lang="en-US" sz="4400" dirty="0"/>
              <a:t>Back Seat only works if you have a Great Driver !!!</a:t>
            </a:r>
            <a:br>
              <a:rPr lang="en-US" sz="4400" dirty="0"/>
            </a:br>
            <a:r>
              <a:rPr lang="en-US" sz="4400" dirty="0"/>
              <a:t>Either Hire the Right one or take Charge &amp; Drive !!!</a:t>
            </a:r>
          </a:p>
        </p:txBody>
      </p:sp>
      <p:sp>
        <p:nvSpPr>
          <p:cNvPr id="13" name="Text Placeholder 5">
            <a:extLst>
              <a:ext uri="{FF2B5EF4-FFF2-40B4-BE49-F238E27FC236}">
                <a16:creationId xmlns:a16="http://schemas.microsoft.com/office/drawing/2014/main" xmlns=""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xmlns="" id="{E178654B-08C9-4C41-8BEC-DFB720245862}"/>
              </a:ext>
            </a:extLst>
          </p:cNvPr>
          <p:cNvSpPr>
            <a:spLocks noGrp="1"/>
          </p:cNvSpPr>
          <p:nvPr>
            <p:ph type="body" sz="quarter" idx="14"/>
          </p:nvPr>
        </p:nvSpPr>
        <p:spPr>
          <a:xfrm>
            <a:off x="5909326" y="4754621"/>
            <a:ext cx="3511550" cy="679450"/>
          </a:xfrm>
        </p:spPr>
        <p:txBody>
          <a:bodyPr/>
          <a:lstStyle/>
          <a:p>
            <a:r>
              <a:rPr lang="en-US" dirty="0"/>
              <a:t>- Harrish Sairaman</a:t>
            </a:r>
          </a:p>
          <a:p>
            <a:endParaRPr lang="en-US" dirty="0"/>
          </a:p>
        </p:txBody>
      </p:sp>
      <p:sp>
        <p:nvSpPr>
          <p:cNvPr id="14" name="Text Placeholder 7">
            <a:extLst>
              <a:ext uri="{FF2B5EF4-FFF2-40B4-BE49-F238E27FC236}">
                <a16:creationId xmlns:a16="http://schemas.microsoft.com/office/drawing/2014/main" xmlns="" id="{A1F17760-D90A-AB46-A4E0-31B2684E3F5E}"/>
              </a:ext>
            </a:extLst>
          </p:cNvPr>
          <p:cNvSpPr>
            <a:spLocks noGrp="1"/>
          </p:cNvSpPr>
          <p:nvPr>
            <p:ph type="body" sz="quarter" idx="15"/>
          </p:nvPr>
        </p:nvSpPr>
        <p:spPr>
          <a:xfrm>
            <a:off x="10018243" y="3839158"/>
            <a:ext cx="1364297" cy="1094521"/>
          </a:xfrm>
        </p:spPr>
        <p:txBody>
          <a:bodyPr/>
          <a:lstStyle/>
          <a:p>
            <a:r>
              <a:rPr lang="en-US" dirty="0"/>
              <a:t>”</a:t>
            </a:r>
          </a:p>
        </p:txBody>
      </p:sp>
      <p:sp>
        <p:nvSpPr>
          <p:cNvPr id="3" name="Date Placeholder 2">
            <a:extLst>
              <a:ext uri="{FF2B5EF4-FFF2-40B4-BE49-F238E27FC236}">
                <a16:creationId xmlns:a16="http://schemas.microsoft.com/office/drawing/2014/main" xmlns="" id="{8D3F7063-A64B-CB42-8BBF-BF52424269A8}"/>
              </a:ext>
            </a:extLst>
          </p:cNvPr>
          <p:cNvSpPr>
            <a:spLocks noGrp="1"/>
          </p:cNvSpPr>
          <p:nvPr>
            <p:ph type="dt" sz="half" idx="10"/>
          </p:nvPr>
        </p:nvSpPr>
        <p:spPr/>
        <p:txBody>
          <a:bodyPr/>
          <a:lstStyle/>
          <a:p>
            <a:fld id="{4CF75428-5BE0-934D-BB71-675F8E23A386}" type="datetime1">
              <a:rPr lang="en-US" smtClean="0"/>
              <a:t>4/14/2022</a:t>
            </a:fld>
            <a:endParaRPr lang="en-US" dirty="0"/>
          </a:p>
        </p:txBody>
      </p:sp>
      <p:sp>
        <p:nvSpPr>
          <p:cNvPr id="4" name="Footer Placeholder 3">
            <a:extLst>
              <a:ext uri="{FF2B5EF4-FFF2-40B4-BE49-F238E27FC236}">
                <a16:creationId xmlns:a16="http://schemas.microsoft.com/office/drawing/2014/main" xmlns="" id="{6E4EA976-8646-0143-BA18-8675E6FA5EB7}"/>
              </a:ext>
            </a:extLst>
          </p:cNvPr>
          <p:cNvSpPr>
            <a:spLocks noGrp="1"/>
          </p:cNvSpPr>
          <p:nvPr>
            <p:ph type="ftr" sz="quarter" idx="11"/>
          </p:nvPr>
        </p:nvSpPr>
        <p:spPr/>
        <p:txBody>
          <a:bodyPr/>
          <a:lstStyle/>
          <a:p>
            <a:r>
              <a:rPr lang="en-IN" altLang="en-US" dirty="0"/>
              <a:t>Driver On Hire</a:t>
            </a:r>
            <a:endParaRPr lang="en-US" dirty="0"/>
          </a:p>
        </p:txBody>
      </p:sp>
      <p:sp>
        <p:nvSpPr>
          <p:cNvPr id="5" name="Slide Number Placeholder 4">
            <a:extLst>
              <a:ext uri="{FF2B5EF4-FFF2-40B4-BE49-F238E27FC236}">
                <a16:creationId xmlns:a16="http://schemas.microsoft.com/office/drawing/2014/main" xmlns="" id="{7003A5E2-8F37-D546-BCD9-24A2037BB54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
          </p:nvPr>
        </p:nvSpPr>
        <p:spPr>
          <a:xfrm>
            <a:off x="1167493" y="2017467"/>
            <a:ext cx="7730974" cy="4238478"/>
          </a:xfrm>
        </p:spPr>
        <p:txBody>
          <a:bodyPr vert="horz" lIns="91440" tIns="45720" rIns="91440" bIns="45720" rtlCol="0" anchor="t">
            <a:normAutofit/>
          </a:bodyPr>
          <a:lstStyle/>
          <a:p>
            <a:pPr marL="0" indent="0">
              <a:buNone/>
            </a:pPr>
            <a:r>
              <a:rPr lang="en-IN" altLang="en-GB" sz="2400" dirty="0"/>
              <a:t>1. Project Introduction</a:t>
            </a:r>
          </a:p>
          <a:p>
            <a:pPr marL="0" indent="0">
              <a:buNone/>
            </a:pPr>
            <a:r>
              <a:rPr lang="en-IN" altLang="en-GB" sz="2400" dirty="0"/>
              <a:t>2. Project Architecture</a:t>
            </a:r>
          </a:p>
          <a:p>
            <a:pPr marL="0" indent="0">
              <a:buNone/>
            </a:pPr>
            <a:r>
              <a:rPr lang="en-IN" altLang="en-GB" sz="2400" dirty="0"/>
              <a:t>3. Technology platforms used for project</a:t>
            </a:r>
          </a:p>
          <a:p>
            <a:pPr marL="0" indent="0">
              <a:buNone/>
            </a:pPr>
            <a:r>
              <a:rPr lang="en-IN" altLang="en-GB" sz="2400" dirty="0"/>
              <a:t>4. User Roles and responsibilities</a:t>
            </a:r>
          </a:p>
          <a:p>
            <a:pPr marL="0" indent="0">
              <a:buNone/>
            </a:pPr>
            <a:r>
              <a:rPr lang="en-IN" altLang="en-GB" sz="2400" dirty="0"/>
              <a:t>5. Division of work within team</a:t>
            </a:r>
          </a:p>
          <a:p>
            <a:pPr marL="0" indent="0">
              <a:buNone/>
            </a:pPr>
            <a:r>
              <a:rPr lang="en-IN" altLang="en-GB" sz="2400" dirty="0"/>
              <a:t>6</a:t>
            </a:r>
            <a:r>
              <a:rPr lang="en-IN" altLang="en-GB" sz="2400" dirty="0" smtClean="0"/>
              <a:t>. known issues</a:t>
            </a:r>
          </a:p>
          <a:p>
            <a:pPr marL="0" indent="0">
              <a:buNone/>
            </a:pPr>
            <a:r>
              <a:rPr lang="en-IN" altLang="en-GB" sz="2400" dirty="0"/>
              <a:t>7</a:t>
            </a:r>
            <a:r>
              <a:rPr lang="en-IN" altLang="en-GB" sz="2400" dirty="0" smtClean="0"/>
              <a:t>. </a:t>
            </a:r>
            <a:r>
              <a:rPr lang="en-IN" altLang="en-GB" sz="2400" dirty="0"/>
              <a:t>Future </a:t>
            </a:r>
            <a:r>
              <a:rPr lang="en-IN" altLang="en-GB" sz="2400" dirty="0" smtClean="0"/>
              <a:t>extensions</a:t>
            </a:r>
            <a:endParaRPr lang="en-IN" altLang="en-GB" sz="2400" dirty="0"/>
          </a:p>
          <a:p>
            <a:pPr marL="0" indent="0">
              <a:buNone/>
            </a:pPr>
            <a:r>
              <a:rPr lang="en-IN" altLang="en-GB" sz="2400" dirty="0"/>
              <a:t>8</a:t>
            </a:r>
            <a:r>
              <a:rPr lang="en-IN" altLang="en-GB" sz="2400" dirty="0" smtClean="0"/>
              <a:t>. </a:t>
            </a:r>
            <a:r>
              <a:rPr lang="en-IN" altLang="en-GB" sz="2400" dirty="0"/>
              <a:t>Conclusion</a:t>
            </a:r>
          </a:p>
          <a:p>
            <a:endParaRPr lang="en-US" sz="2400" dirty="0"/>
          </a:p>
        </p:txBody>
      </p:sp>
      <p:sp>
        <p:nvSpPr>
          <p:cNvPr id="4" name="Date Placeholder 3">
            <a:extLst>
              <a:ext uri="{FF2B5EF4-FFF2-40B4-BE49-F238E27FC236}">
                <a16:creationId xmlns:a16="http://schemas.microsoft.com/office/drawing/2014/main" xmlns=""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4/14/2022</a:t>
            </a:fld>
            <a:endParaRPr lang="en-US" dirty="0"/>
          </a:p>
        </p:txBody>
      </p:sp>
      <p:sp>
        <p:nvSpPr>
          <p:cNvPr id="5" name="Footer Placeholder 4">
            <a:extLst>
              <a:ext uri="{FF2B5EF4-FFF2-40B4-BE49-F238E27FC236}">
                <a16:creationId xmlns:a16="http://schemas.microsoft.com/office/drawing/2014/main" xmlns="" id="{6209FEB4-4C5C-EB43-9696-7B42453DB79B}"/>
              </a:ext>
            </a:extLst>
          </p:cNvPr>
          <p:cNvSpPr>
            <a:spLocks noGrp="1"/>
          </p:cNvSpPr>
          <p:nvPr>
            <p:ph type="ftr" sz="quarter" idx="3"/>
          </p:nvPr>
        </p:nvSpPr>
        <p:spPr>
          <a:xfrm>
            <a:off x="4038600" y="6356350"/>
            <a:ext cx="4114800" cy="365125"/>
          </a:xfrm>
        </p:spPr>
        <p:txBody>
          <a:bodyPr/>
          <a:lstStyle/>
          <a:p>
            <a:r>
              <a:rPr lang="en-IN" altLang="en-US" dirty="0"/>
              <a:t>Driver On Hire</a:t>
            </a:r>
            <a:endParaRPr lang="en-US" dirty="0"/>
          </a:p>
        </p:txBody>
      </p:sp>
      <p:sp>
        <p:nvSpPr>
          <p:cNvPr id="6" name="Slide Number Placeholder 5">
            <a:extLst>
              <a:ext uri="{FF2B5EF4-FFF2-40B4-BE49-F238E27FC236}">
                <a16:creationId xmlns:a16="http://schemas.microsoft.com/office/drawing/2014/main" xmlns=""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idx="1"/>
          </p:nvPr>
        </p:nvSpPr>
        <p:spPr>
          <a:xfrm>
            <a:off x="162557" y="2363456"/>
            <a:ext cx="10675476" cy="3729526"/>
          </a:xfrm>
        </p:spPr>
        <p:txBody>
          <a:bodyPr vert="horz" lIns="91440" tIns="45720" rIns="91440" bIns="45720" rtlCol="0" anchor="t">
            <a:normAutofit fontScale="92500"/>
          </a:bodyPr>
          <a:lstStyle/>
          <a:p>
            <a:pPr algn="just"/>
            <a:r>
              <a:rPr lang="en-IN" altLang="en-GB" sz="3600" dirty="0">
                <a:effectLst>
                  <a:outerShdw blurRad="38100" dist="19050" dir="2700000" algn="tl" rotWithShape="0">
                    <a:schemeClr val="dk1">
                      <a:alpha val="40000"/>
                    </a:schemeClr>
                  </a:outerShdw>
                </a:effectLst>
              </a:rPr>
              <a:t>1. Purpose of the Project</a:t>
            </a:r>
            <a:endParaRPr lang="en-IN" altLang="en-GB" sz="3600" dirty="0"/>
          </a:p>
          <a:p>
            <a:pPr algn="just"/>
            <a:r>
              <a:rPr lang="en-US" sz="2400" kern="50" dirty="0">
                <a:effectLst/>
                <a:latin typeface="Segoe UI" panose="020B0502040204020203" pitchFamily="34" charset="0"/>
                <a:ea typeface="SimSun" panose="02010600030101010101" pitchFamily="2" charset="-122"/>
              </a:rPr>
              <a:t>	Customers may have their vehicle, but self-driving takes the joy out of travel and binds them to the task of driving which may </a:t>
            </a:r>
            <a:r>
              <a:rPr lang="en-US" sz="2400" kern="50" dirty="0">
                <a:effectLst/>
                <a:latin typeface="Segoe UI" panose="020B0502040204020203" pitchFamily="34" charset="0"/>
                <a:ea typeface="SimSun" panose="02010600030101010101" pitchFamily="2" charset="-122"/>
                <a:cs typeface="Mangal" panose="02040503050203030202" pitchFamily="18" charset="0"/>
              </a:rPr>
              <a:t>generate a lot of physical and mental stress, so they desire to be at ease during their journey</a:t>
            </a:r>
            <a:r>
              <a:rPr lang="en-US" sz="2400" kern="50" dirty="0">
                <a:effectLst/>
                <a:latin typeface="Segoe UI" panose="020B0502040204020203" pitchFamily="34" charset="0"/>
                <a:ea typeface="SimSun" panose="02010600030101010101" pitchFamily="2" charset="-122"/>
              </a:rPr>
              <a:t>. </a:t>
            </a:r>
            <a:r>
              <a:rPr lang="en-US" sz="2400" kern="50" dirty="0">
                <a:effectLst/>
                <a:latin typeface="Segoe UI" panose="020B0502040204020203" pitchFamily="34" charset="0"/>
                <a:ea typeface="SimSun" panose="02010600030101010101" pitchFamily="2" charset="-122"/>
                <a:cs typeface="Mangal" panose="02040503050203030202" pitchFamily="18" charset="0"/>
              </a:rPr>
              <a:t> Many people own a vehicle but cannot drive, maybe because of sickness or physical disability or they just didn’t learn the driving; hence they prefer hiring a driver for their rides. </a:t>
            </a:r>
          </a:p>
          <a:p>
            <a:endParaRPr lang="en-US" dirty="0"/>
          </a:p>
        </p:txBody>
      </p:sp>
      <p:sp>
        <p:nvSpPr>
          <p:cNvPr id="4" name="Date Placeholder 3">
            <a:extLst>
              <a:ext uri="{FF2B5EF4-FFF2-40B4-BE49-F238E27FC236}">
                <a16:creationId xmlns:a16="http://schemas.microsoft.com/office/drawing/2014/main" xmlns=""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4/14/2022</a:t>
            </a:fld>
            <a:endParaRPr lang="en-US" dirty="0"/>
          </a:p>
        </p:txBody>
      </p:sp>
      <p:sp>
        <p:nvSpPr>
          <p:cNvPr id="5" name="Footer Placeholder 4">
            <a:extLst>
              <a:ext uri="{FF2B5EF4-FFF2-40B4-BE49-F238E27FC236}">
                <a16:creationId xmlns:a16="http://schemas.microsoft.com/office/drawing/2014/main" xmlns="" id="{D593FA18-50D6-0344-B477-1D7C91CF4029}"/>
              </a:ext>
            </a:extLst>
          </p:cNvPr>
          <p:cNvSpPr>
            <a:spLocks noGrp="1"/>
          </p:cNvSpPr>
          <p:nvPr>
            <p:ph type="ftr" sz="quarter" idx="11"/>
          </p:nvPr>
        </p:nvSpPr>
        <p:spPr>
          <a:xfrm>
            <a:off x="4038600" y="6356350"/>
            <a:ext cx="4114800" cy="365125"/>
          </a:xfrm>
        </p:spPr>
        <p:txBody>
          <a:bodyPr/>
          <a:lstStyle/>
          <a:p>
            <a:r>
              <a:rPr lang="en-IN" altLang="en-US" dirty="0"/>
              <a:t>Driver On Hire</a:t>
            </a:r>
            <a:endParaRPr lang="en-US" dirty="0"/>
          </a:p>
        </p:txBody>
      </p:sp>
      <p:sp>
        <p:nvSpPr>
          <p:cNvPr id="6" name="Slide Number Placeholder 5">
            <a:extLst>
              <a:ext uri="{FF2B5EF4-FFF2-40B4-BE49-F238E27FC236}">
                <a16:creationId xmlns:a16="http://schemas.microsoft.com/office/drawing/2014/main" xmlns=""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21162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4/14/2022</a:t>
            </a:fld>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IN" altLang="en-US" dirty="0"/>
              <a:t>Driver On Hire</a:t>
            </a:r>
            <a:endParaRPr lang="en-US" dirty="0"/>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13" name="Title 1">
            <a:extLst>
              <a:ext uri="{FF2B5EF4-FFF2-40B4-BE49-F238E27FC236}">
                <a16:creationId xmlns:a16="http://schemas.microsoft.com/office/drawing/2014/main" xmlns="" id="{8460295B-54B9-4937-90E3-BAB9CE69E30B}"/>
              </a:ext>
            </a:extLst>
          </p:cNvPr>
          <p:cNvSpPr txBox="1">
            <a:spLocks/>
          </p:cNvSpPr>
          <p:nvPr/>
        </p:nvSpPr>
        <p:spPr>
          <a:xfrm>
            <a:off x="872559" y="146050"/>
            <a:ext cx="2372411" cy="6245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400" dirty="0" smtClean="0"/>
              <a:t>Goals</a:t>
            </a:r>
            <a:endParaRPr lang="en-US" sz="4400" dirty="0"/>
          </a:p>
        </p:txBody>
      </p:sp>
      <p:sp>
        <p:nvSpPr>
          <p:cNvPr id="14" name="Text Placeholder 3">
            <a:extLst>
              <a:ext uri="{FF2B5EF4-FFF2-40B4-BE49-F238E27FC236}">
                <a16:creationId xmlns:a16="http://schemas.microsoft.com/office/drawing/2014/main" xmlns="" id="{D51A6D85-3837-435F-A342-5A3F98172B12}"/>
              </a:ext>
            </a:extLst>
          </p:cNvPr>
          <p:cNvSpPr txBox="1">
            <a:spLocks/>
          </p:cNvSpPr>
          <p:nvPr/>
        </p:nvSpPr>
        <p:spPr>
          <a:xfrm>
            <a:off x="280676" y="882739"/>
            <a:ext cx="10899157" cy="607487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sz="2400" kern="50" dirty="0" smtClean="0">
                <a:latin typeface="Segoe UI" panose="020B0502040204020203" pitchFamily="34" charset="0"/>
                <a:ea typeface="SimSun" panose="02010600030101010101" pitchFamily="2" charset="-122"/>
                <a:cs typeface="Mangal" panose="02040503050203030202" pitchFamily="18" charset="0"/>
              </a:rPr>
              <a:t>A</a:t>
            </a:r>
            <a:r>
              <a:rPr lang="en-US" sz="2400" kern="50" dirty="0" smtClean="0">
                <a:latin typeface="Segoe UI" panose="020B0502040204020203" pitchFamily="34" charset="0"/>
                <a:ea typeface="SimSun" panose="02010600030101010101" pitchFamily="2" charset="-122"/>
              </a:rPr>
              <a:t>ssisting </a:t>
            </a:r>
            <a:r>
              <a:rPr lang="en-US" sz="2400" kern="50" dirty="0" smtClean="0">
                <a:latin typeface="Segoe UI" panose="020B0502040204020203" pitchFamily="34" charset="0"/>
                <a:ea typeface="SimSun" panose="02010600030101010101" pitchFamily="2" charset="-122"/>
                <a:cs typeface="Mangal" panose="02040503050203030202" pitchFamily="18" charset="0"/>
              </a:rPr>
              <a:t>customers to find the best drivers for their rides 24/7.</a:t>
            </a:r>
          </a:p>
          <a:p>
            <a:pPr marL="457200" indent="-457200">
              <a:buFont typeface="Arial" panose="020B0604020202020204" pitchFamily="34" charset="0"/>
              <a:buChar char="•"/>
            </a:pPr>
            <a:endParaRPr lang="en-US" sz="2400" kern="50" dirty="0">
              <a:latin typeface="Segoe UI" panose="020B0502040204020203" pitchFamily="34" charset="0"/>
              <a:ea typeface="SimSun" panose="02010600030101010101" pitchFamily="2" charset="-122"/>
              <a:cs typeface="Mangal" panose="02040503050203030202" pitchFamily="18" charset="0"/>
            </a:endParaRPr>
          </a:p>
          <a:p>
            <a:pPr marL="457200" indent="-457200">
              <a:buFont typeface="Arial" panose="020B0604020202020204" pitchFamily="34" charset="0"/>
              <a:buChar char="•"/>
            </a:pPr>
            <a:r>
              <a:rPr lang="en-US" sz="2400" kern="50" dirty="0">
                <a:latin typeface="Segoe UI" panose="020B0502040204020203" pitchFamily="34" charset="0"/>
                <a:ea typeface="SimSun" panose="02010600030101010101" pitchFamily="2" charset="-122"/>
              </a:rPr>
              <a:t>Helping drivers who don’t have their vehicles and freelancers who enjoy driving on the weekends. </a:t>
            </a:r>
            <a:endParaRPr lang="en-US" sz="2400" kern="50" dirty="0" smtClean="0">
              <a:latin typeface="Segoe UI" panose="020B0502040204020203" pitchFamily="34" charset="0"/>
              <a:ea typeface="SimSun" panose="02010600030101010101" pitchFamily="2" charset="-122"/>
            </a:endParaRPr>
          </a:p>
          <a:p>
            <a:pPr marL="457200" indent="-457200">
              <a:buFont typeface="Arial" panose="020B0604020202020204" pitchFamily="34" charset="0"/>
              <a:buChar char="•"/>
            </a:pPr>
            <a:endParaRPr lang="en-US" sz="2400" kern="50" dirty="0">
              <a:latin typeface="Segoe UI" panose="020B0502040204020203" pitchFamily="34" charset="0"/>
              <a:ea typeface="SimSun" panose="02010600030101010101" pitchFamily="2" charset="-122"/>
            </a:endParaRPr>
          </a:p>
          <a:p>
            <a:pPr marL="457200" indent="-457200">
              <a:buFont typeface="Arial" panose="020B0604020202020204" pitchFamily="34" charset="0"/>
              <a:buChar char="•"/>
            </a:pPr>
            <a:r>
              <a:rPr lang="en-US" sz="2400" kern="50" dirty="0" smtClean="0">
                <a:latin typeface="Segoe UI" panose="020B0502040204020203" pitchFamily="34" charset="0"/>
                <a:ea typeface="SimSun" panose="02010600030101010101" pitchFamily="2" charset="-122"/>
              </a:rPr>
              <a:t>Allowing driver to confirm the ride as </a:t>
            </a:r>
            <a:r>
              <a:rPr lang="en-US" sz="2400" kern="50" dirty="0">
                <a:latin typeface="Segoe UI" panose="020B0502040204020203" pitchFamily="34" charset="0"/>
                <a:ea typeface="SimSun" panose="02010600030101010101" pitchFamily="2" charset="-122"/>
              </a:rPr>
              <a:t>per his availability </a:t>
            </a:r>
            <a:r>
              <a:rPr lang="en-US" sz="2400" kern="50" dirty="0" smtClean="0">
                <a:latin typeface="Segoe UI" panose="020B0502040204020203" pitchFamily="34" charset="0"/>
                <a:ea typeface="SimSun" panose="02010600030101010101" pitchFamily="2" charset="-122"/>
              </a:rPr>
              <a:t>&amp; convenience.</a:t>
            </a:r>
            <a:endParaRPr lang="en-US" sz="2400" kern="50" dirty="0" smtClean="0">
              <a:latin typeface="Segoe UI" panose="020B0502040204020203" pitchFamily="34" charset="0"/>
              <a:ea typeface="SimSun" panose="02010600030101010101" pitchFamily="2" charset="-122"/>
              <a:cs typeface="Mangal" panose="02040503050203030202" pitchFamily="18" charset="0"/>
            </a:endParaRPr>
          </a:p>
          <a:p>
            <a:endParaRPr lang="en-US" sz="2400" kern="50" dirty="0" smtClean="0">
              <a:latin typeface="Segoe UI" panose="020B0502040204020203" pitchFamily="34" charset="0"/>
              <a:ea typeface="SimSun" panose="02010600030101010101" pitchFamily="2" charset="-122"/>
              <a:cs typeface="Mangal" panose="02040503050203030202" pitchFamily="18" charset="0"/>
            </a:endParaRPr>
          </a:p>
          <a:p>
            <a:pPr marL="457200" indent="-457200">
              <a:buFont typeface="Arial" panose="020B0604020202020204" pitchFamily="34" charset="0"/>
              <a:buChar char="•"/>
            </a:pPr>
            <a:r>
              <a:rPr lang="en-US" sz="2400" kern="50" dirty="0" smtClean="0">
                <a:latin typeface="Segoe UI" panose="020B0502040204020203" pitchFamily="34" charset="0"/>
                <a:ea typeface="SimSun" panose="02010600030101010101" pitchFamily="2" charset="-122"/>
              </a:rPr>
              <a:t>Allowing customers to pay only after the completion of the ride. </a:t>
            </a:r>
          </a:p>
          <a:p>
            <a:pPr marL="457200" indent="-457200">
              <a:buFont typeface="Arial" panose="020B0604020202020204" pitchFamily="34" charset="0"/>
              <a:buChar char="•"/>
            </a:pPr>
            <a:endParaRPr lang="en-US" sz="2400" kern="50" dirty="0">
              <a:latin typeface="Segoe UI" panose="020B0502040204020203" pitchFamily="34" charset="0"/>
              <a:ea typeface="SimSun" panose="02010600030101010101" pitchFamily="2" charset="-122"/>
              <a:cs typeface="Mangal" panose="02040503050203030202" pitchFamily="18" charset="0"/>
            </a:endParaRPr>
          </a:p>
          <a:p>
            <a:pPr marL="457200" indent="-457200">
              <a:buFont typeface="Arial" panose="020B0604020202020204" pitchFamily="34" charset="0"/>
              <a:buChar char="•"/>
            </a:pPr>
            <a:r>
              <a:rPr lang="en-US" sz="2400" kern="50" dirty="0" smtClean="0">
                <a:latin typeface="Segoe UI" panose="020B0502040204020203" pitchFamily="34" charset="0"/>
                <a:ea typeface="SimSun" panose="02010600030101010101" pitchFamily="2" charset="-122"/>
                <a:cs typeface="Mangal" panose="02040503050203030202" pitchFamily="18" charset="0"/>
              </a:rPr>
              <a:t>Keeping booking process flexible; allowing customers &amp; drivers to cancel the booking before 2 days of the date of the ride without an extra charge.</a:t>
            </a:r>
          </a:p>
          <a:p>
            <a:r>
              <a:rPr lang="en-US" sz="2400" kern="50" dirty="0" smtClean="0">
                <a:latin typeface="Segoe UI" panose="020B0502040204020203" pitchFamily="34" charset="0"/>
                <a:ea typeface="SimSun" panose="02010600030101010101" pitchFamily="2" charset="-122"/>
                <a:cs typeface="Mangal" panose="02040503050203030202" pitchFamily="18" charset="0"/>
              </a:rPr>
              <a:t> </a:t>
            </a:r>
          </a:p>
          <a:p>
            <a:endParaRPr lang="en-US" sz="2400" dirty="0"/>
          </a:p>
        </p:txBody>
      </p:sp>
    </p:spTree>
    <p:extLst>
      <p:ext uri="{BB962C8B-B14F-4D97-AF65-F5344CB8AC3E}">
        <p14:creationId xmlns:p14="http://schemas.microsoft.com/office/powerpoint/2010/main" val="273581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6DB30D50-1377-244D-A1A4-32FB836C1F3A}"/>
              </a:ext>
            </a:extLst>
          </p:cNvPr>
          <p:cNvSpPr>
            <a:spLocks noGrp="1"/>
          </p:cNvSpPr>
          <p:nvPr>
            <p:ph type="dt" sz="half" idx="2"/>
          </p:nvPr>
        </p:nvSpPr>
        <p:spPr/>
        <p:txBody>
          <a:bodyPr/>
          <a:lstStyle/>
          <a:p>
            <a:fld id="{C098A06B-52D8-C143-AE54-C8C950480C5A}" type="datetime1">
              <a:rPr lang="en-US" smtClean="0"/>
              <a:t>4/14/2022</a:t>
            </a:fld>
            <a:endParaRPr lang="en-US" dirty="0"/>
          </a:p>
        </p:txBody>
      </p:sp>
      <p:sp>
        <p:nvSpPr>
          <p:cNvPr id="5" name="Footer Placeholder 4">
            <a:extLst>
              <a:ext uri="{FF2B5EF4-FFF2-40B4-BE49-F238E27FC236}">
                <a16:creationId xmlns:a16="http://schemas.microsoft.com/office/drawing/2014/main" xmlns="" id="{AA926C73-F226-914E-AC56-BF3172765F9F}"/>
              </a:ext>
            </a:extLst>
          </p:cNvPr>
          <p:cNvSpPr>
            <a:spLocks noGrp="1"/>
          </p:cNvSpPr>
          <p:nvPr>
            <p:ph type="ftr" sz="quarter" idx="3"/>
          </p:nvPr>
        </p:nvSpPr>
        <p:spPr/>
        <p:txBody>
          <a:bodyPr/>
          <a:lstStyle/>
          <a:p>
            <a:r>
              <a:rPr lang="en-IN" altLang="en-US" dirty="0"/>
              <a:t>Driver On Hire</a:t>
            </a:r>
            <a:endParaRPr lang="en-US" dirty="0"/>
          </a:p>
        </p:txBody>
      </p:sp>
      <p:sp>
        <p:nvSpPr>
          <p:cNvPr id="7" name="Slide Number Placeholder 6">
            <a:extLst>
              <a:ext uri="{FF2B5EF4-FFF2-40B4-BE49-F238E27FC236}">
                <a16:creationId xmlns:a16="http://schemas.microsoft.com/office/drawing/2014/main" xmlns=""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2" name="Rounded Rectangle 7">
            <a:extLst>
              <a:ext uri="{FF2B5EF4-FFF2-40B4-BE49-F238E27FC236}">
                <a16:creationId xmlns:a16="http://schemas.microsoft.com/office/drawing/2014/main" xmlns="" id="{6464C479-0093-4048-A4B1-C62092924E32}"/>
              </a:ext>
            </a:extLst>
          </p:cNvPr>
          <p:cNvSpPr/>
          <p:nvPr/>
        </p:nvSpPr>
        <p:spPr>
          <a:xfrm>
            <a:off x="845820" y="2309497"/>
            <a:ext cx="2102485" cy="113093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solidFill>
                <a:srgbClr val="FF0000"/>
              </a:solidFill>
            </a:endParaRPr>
          </a:p>
        </p:txBody>
      </p:sp>
      <p:sp>
        <p:nvSpPr>
          <p:cNvPr id="13" name="Rectangles 9">
            <a:extLst>
              <a:ext uri="{FF2B5EF4-FFF2-40B4-BE49-F238E27FC236}">
                <a16:creationId xmlns:a16="http://schemas.microsoft.com/office/drawing/2014/main" xmlns="" id="{EE231BB1-8039-48F3-8B59-C5CBB2B1D60B}"/>
              </a:ext>
            </a:extLst>
          </p:cNvPr>
          <p:cNvSpPr/>
          <p:nvPr/>
        </p:nvSpPr>
        <p:spPr>
          <a:xfrm>
            <a:off x="4915537" y="3682365"/>
            <a:ext cx="2252345" cy="126111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14" name="Can 10">
            <a:extLst>
              <a:ext uri="{FF2B5EF4-FFF2-40B4-BE49-F238E27FC236}">
                <a16:creationId xmlns:a16="http://schemas.microsoft.com/office/drawing/2014/main" xmlns="" id="{AB6CCEEC-C86D-4740-A803-086336038F87}"/>
              </a:ext>
            </a:extLst>
          </p:cNvPr>
          <p:cNvSpPr/>
          <p:nvPr/>
        </p:nvSpPr>
        <p:spPr>
          <a:xfrm>
            <a:off x="9528812" y="4766312"/>
            <a:ext cx="1800225" cy="132651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15" name="Text Box 11">
            <a:extLst>
              <a:ext uri="{FF2B5EF4-FFF2-40B4-BE49-F238E27FC236}">
                <a16:creationId xmlns:a16="http://schemas.microsoft.com/office/drawing/2014/main" xmlns="" id="{DAE9F36C-0FC7-45CD-B2AC-3B7D5DE70FEB}"/>
              </a:ext>
            </a:extLst>
          </p:cNvPr>
          <p:cNvSpPr txBox="1"/>
          <p:nvPr/>
        </p:nvSpPr>
        <p:spPr>
          <a:xfrm>
            <a:off x="727711" y="2675890"/>
            <a:ext cx="2220595" cy="400110"/>
          </a:xfrm>
          <a:prstGeom prst="rect">
            <a:avLst/>
          </a:prstGeom>
          <a:noFill/>
        </p:spPr>
        <p:txBody>
          <a:bodyPr wrap="square" rtlCol="0">
            <a:spAutoFit/>
            <a:scene3d>
              <a:camera prst="orthographicFront"/>
              <a:lightRig rig="threePt" dir="t"/>
            </a:scene3d>
          </a:bodyPr>
          <a:lstStyle/>
          <a:p>
            <a:pPr algn="ctr"/>
            <a:r>
              <a:rPr lang="en-IN" altLang="en-GB" sz="2000" dirty="0">
                <a:solidFill>
                  <a:schemeClr val="tx1"/>
                </a:solidFill>
                <a:effectLst>
                  <a:outerShdw blurRad="38100" dist="19050" dir="2700000" algn="tl" rotWithShape="0">
                    <a:schemeClr val="dk1">
                      <a:alpha val="40000"/>
                    </a:schemeClr>
                  </a:outerShdw>
                </a:effectLst>
              </a:rPr>
              <a:t>Front end layer</a:t>
            </a:r>
          </a:p>
        </p:txBody>
      </p:sp>
      <p:cxnSp>
        <p:nvCxnSpPr>
          <p:cNvPr id="16" name="Elbow Connector 12">
            <a:extLst>
              <a:ext uri="{FF2B5EF4-FFF2-40B4-BE49-F238E27FC236}">
                <a16:creationId xmlns:a16="http://schemas.microsoft.com/office/drawing/2014/main" xmlns="" id="{CBB51EA7-E613-4FC8-A1A2-DBBB96222897}"/>
              </a:ext>
            </a:extLst>
          </p:cNvPr>
          <p:cNvCxnSpPr>
            <a:stCxn id="12" idx="2"/>
            <a:endCxn id="13" idx="1"/>
          </p:cNvCxnSpPr>
          <p:nvPr/>
        </p:nvCxnSpPr>
        <p:spPr>
          <a:xfrm rot="5400000" flipV="1">
            <a:off x="2970214" y="2367599"/>
            <a:ext cx="872490" cy="30181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3">
            <a:extLst>
              <a:ext uri="{FF2B5EF4-FFF2-40B4-BE49-F238E27FC236}">
                <a16:creationId xmlns:a16="http://schemas.microsoft.com/office/drawing/2014/main" xmlns="" id="{B113BD04-86A2-499A-AB72-65B8C633CB51}"/>
              </a:ext>
            </a:extLst>
          </p:cNvPr>
          <p:cNvCxnSpPr>
            <a:stCxn id="13" idx="2"/>
            <a:endCxn id="14" idx="2"/>
          </p:cNvCxnSpPr>
          <p:nvPr/>
        </p:nvCxnSpPr>
        <p:spPr>
          <a:xfrm rot="5400000" flipV="1">
            <a:off x="7542214" y="3443290"/>
            <a:ext cx="486410" cy="34867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15">
            <a:extLst>
              <a:ext uri="{FF2B5EF4-FFF2-40B4-BE49-F238E27FC236}">
                <a16:creationId xmlns:a16="http://schemas.microsoft.com/office/drawing/2014/main" xmlns="" id="{2F293E5B-4EF4-4566-B410-3B566C14C4E7}"/>
              </a:ext>
            </a:extLst>
          </p:cNvPr>
          <p:cNvSpPr txBox="1"/>
          <p:nvPr/>
        </p:nvSpPr>
        <p:spPr>
          <a:xfrm>
            <a:off x="5260340" y="4177665"/>
            <a:ext cx="1670685" cy="400110"/>
          </a:xfrm>
          <a:prstGeom prst="rect">
            <a:avLst/>
          </a:prstGeom>
          <a:noFill/>
        </p:spPr>
        <p:txBody>
          <a:bodyPr wrap="square" rtlCol="0">
            <a:spAutoFit/>
          </a:bodyPr>
          <a:lstStyle/>
          <a:p>
            <a:r>
              <a:rPr lang="en-IN" altLang="en-GB" sz="2000"/>
              <a:t>Server layer</a:t>
            </a:r>
          </a:p>
        </p:txBody>
      </p:sp>
      <p:sp>
        <p:nvSpPr>
          <p:cNvPr id="19" name="Text Box 16">
            <a:extLst>
              <a:ext uri="{FF2B5EF4-FFF2-40B4-BE49-F238E27FC236}">
                <a16:creationId xmlns:a16="http://schemas.microsoft.com/office/drawing/2014/main" xmlns="" id="{3066C3FB-AA06-47DC-956D-052BF4093C08}"/>
              </a:ext>
            </a:extLst>
          </p:cNvPr>
          <p:cNvSpPr txBox="1"/>
          <p:nvPr/>
        </p:nvSpPr>
        <p:spPr>
          <a:xfrm>
            <a:off x="9588500" y="5258437"/>
            <a:ext cx="1681480" cy="706755"/>
          </a:xfrm>
          <a:prstGeom prst="rect">
            <a:avLst/>
          </a:prstGeom>
          <a:noFill/>
        </p:spPr>
        <p:txBody>
          <a:bodyPr wrap="square" rtlCol="0">
            <a:spAutoFit/>
          </a:bodyPr>
          <a:lstStyle/>
          <a:p>
            <a:pPr algn="ctr"/>
            <a:r>
              <a:rPr lang="en-IN" altLang="en-GB" sz="2000"/>
              <a:t>Database layer</a:t>
            </a:r>
          </a:p>
        </p:txBody>
      </p:sp>
      <p:sp>
        <p:nvSpPr>
          <p:cNvPr id="20" name="Text Box 18">
            <a:extLst>
              <a:ext uri="{FF2B5EF4-FFF2-40B4-BE49-F238E27FC236}">
                <a16:creationId xmlns:a16="http://schemas.microsoft.com/office/drawing/2014/main" xmlns="" id="{E7DE78A1-C09D-4BE7-A045-CBF42D716C31}"/>
              </a:ext>
            </a:extLst>
          </p:cNvPr>
          <p:cNvSpPr txBox="1"/>
          <p:nvPr/>
        </p:nvSpPr>
        <p:spPr>
          <a:xfrm>
            <a:off x="789623" y="4514859"/>
            <a:ext cx="2409825" cy="923330"/>
          </a:xfrm>
          <a:prstGeom prst="rect">
            <a:avLst/>
          </a:prstGeom>
          <a:noFill/>
        </p:spPr>
        <p:txBody>
          <a:bodyPr wrap="square" rtlCol="0">
            <a:spAutoFit/>
          </a:bodyPr>
          <a:lstStyle/>
          <a:p>
            <a:r>
              <a:rPr lang="en-IN" altLang="en-GB" b="1" dirty="0"/>
              <a:t>Technologies used</a:t>
            </a:r>
          </a:p>
          <a:p>
            <a:pPr marL="285750" indent="-285750">
              <a:buFont typeface="Arial" panose="020B0604020202020204" pitchFamily="34" charset="0"/>
              <a:buChar char="•"/>
            </a:pPr>
            <a:r>
              <a:rPr lang="en-IN" altLang="en-GB" b="1" dirty="0"/>
              <a:t>React JS</a:t>
            </a:r>
          </a:p>
          <a:p>
            <a:pPr marL="285750" indent="-285750">
              <a:buFont typeface="Arial" panose="020B0604020202020204" pitchFamily="34" charset="0"/>
              <a:buChar char="•"/>
            </a:pPr>
            <a:r>
              <a:rPr lang="en-IN" altLang="en-GB" b="1" dirty="0"/>
              <a:t>Bootstrap</a:t>
            </a:r>
          </a:p>
        </p:txBody>
      </p:sp>
      <p:sp>
        <p:nvSpPr>
          <p:cNvPr id="21" name="Text Box 19">
            <a:extLst>
              <a:ext uri="{FF2B5EF4-FFF2-40B4-BE49-F238E27FC236}">
                <a16:creationId xmlns:a16="http://schemas.microsoft.com/office/drawing/2014/main" xmlns="" id="{97F46628-CBB1-4035-8250-563ED9CF5740}"/>
              </a:ext>
            </a:extLst>
          </p:cNvPr>
          <p:cNvSpPr txBox="1"/>
          <p:nvPr/>
        </p:nvSpPr>
        <p:spPr>
          <a:xfrm>
            <a:off x="727711" y="1107699"/>
            <a:ext cx="2813051" cy="923330"/>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User Interfacing</a:t>
            </a:r>
          </a:p>
          <a:p>
            <a:pPr marL="285750" indent="-285750">
              <a:buFont typeface="Arial" panose="020B0604020202020204" pitchFamily="34" charset="0"/>
              <a:buChar char="•"/>
            </a:pPr>
            <a:r>
              <a:rPr lang="en-IN" altLang="en-GB" b="1" dirty="0"/>
              <a:t>Basic data validation</a:t>
            </a:r>
          </a:p>
        </p:txBody>
      </p:sp>
      <p:sp>
        <p:nvSpPr>
          <p:cNvPr id="22" name="Text Box 20">
            <a:extLst>
              <a:ext uri="{FF2B5EF4-FFF2-40B4-BE49-F238E27FC236}">
                <a16:creationId xmlns:a16="http://schemas.microsoft.com/office/drawing/2014/main" xmlns="" id="{24F60618-20D5-4616-A8E4-4B5FF4B4A388}"/>
              </a:ext>
            </a:extLst>
          </p:cNvPr>
          <p:cNvSpPr txBox="1"/>
          <p:nvPr/>
        </p:nvSpPr>
        <p:spPr>
          <a:xfrm>
            <a:off x="4867912" y="1824704"/>
            <a:ext cx="3240405" cy="1477328"/>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Server side validations</a:t>
            </a:r>
          </a:p>
          <a:p>
            <a:pPr marL="285750" indent="-285750">
              <a:buFont typeface="Arial" panose="020B0604020202020204" pitchFamily="34" charset="0"/>
              <a:buChar char="•"/>
            </a:pPr>
            <a:r>
              <a:rPr lang="en-IN" altLang="en-GB" b="1" dirty="0"/>
              <a:t>Response handling</a:t>
            </a:r>
          </a:p>
          <a:p>
            <a:pPr marL="285750" indent="-285750">
              <a:buFont typeface="Arial" panose="020B0604020202020204" pitchFamily="34" charset="0"/>
              <a:buChar char="•"/>
            </a:pPr>
            <a:r>
              <a:rPr lang="en-IN" altLang="en-GB" b="1" dirty="0"/>
              <a:t>Business logic </a:t>
            </a:r>
          </a:p>
          <a:p>
            <a:pPr marL="285750" indent="-285750">
              <a:buFont typeface="Arial" panose="020B0604020202020204" pitchFamily="34" charset="0"/>
              <a:buChar char="•"/>
            </a:pPr>
            <a:r>
              <a:rPr lang="en-IN" altLang="en-GB" b="1" dirty="0"/>
              <a:t>database operations</a:t>
            </a:r>
          </a:p>
        </p:txBody>
      </p:sp>
      <p:sp>
        <p:nvSpPr>
          <p:cNvPr id="23" name="Text Box 24">
            <a:extLst>
              <a:ext uri="{FF2B5EF4-FFF2-40B4-BE49-F238E27FC236}">
                <a16:creationId xmlns:a16="http://schemas.microsoft.com/office/drawing/2014/main" xmlns="" id="{7270EEAE-86BE-469C-AAF3-3C47D2D4AC67}"/>
              </a:ext>
            </a:extLst>
          </p:cNvPr>
          <p:cNvSpPr txBox="1"/>
          <p:nvPr/>
        </p:nvSpPr>
        <p:spPr>
          <a:xfrm>
            <a:off x="9561831" y="6168629"/>
            <a:ext cx="2436495" cy="646331"/>
          </a:xfrm>
          <a:prstGeom prst="rect">
            <a:avLst/>
          </a:prstGeom>
          <a:noFill/>
        </p:spPr>
        <p:txBody>
          <a:bodyPr wrap="square" rtlCol="0">
            <a:spAutoFit/>
          </a:bodyPr>
          <a:lstStyle/>
          <a:p>
            <a:r>
              <a:rPr lang="en-IN" altLang="en-GB" b="1" dirty="0"/>
              <a:t>Technologies used</a:t>
            </a:r>
          </a:p>
          <a:p>
            <a:pPr marL="285750" indent="-285750">
              <a:buFont typeface="Arial" panose="020B0604020202020204" pitchFamily="34" charset="0"/>
              <a:buChar char="•"/>
            </a:pPr>
            <a:r>
              <a:rPr lang="en-IN" altLang="en-GB" b="1" dirty="0"/>
              <a:t>MySQL</a:t>
            </a:r>
          </a:p>
        </p:txBody>
      </p:sp>
      <p:sp>
        <p:nvSpPr>
          <p:cNvPr id="24" name="Title 1">
            <a:extLst>
              <a:ext uri="{FF2B5EF4-FFF2-40B4-BE49-F238E27FC236}">
                <a16:creationId xmlns:a16="http://schemas.microsoft.com/office/drawing/2014/main" xmlns="" id="{5AAD5E98-7A5D-4B41-B0EB-4DC46963D051}"/>
              </a:ext>
            </a:extLst>
          </p:cNvPr>
          <p:cNvSpPr txBox="1">
            <a:spLocks/>
          </p:cNvSpPr>
          <p:nvPr/>
        </p:nvSpPr>
        <p:spPr>
          <a:xfrm>
            <a:off x="1570365" y="228408"/>
            <a:ext cx="8942686" cy="864207"/>
          </a:xfrm>
          <a:prstGeom prst="rect">
            <a:avLst/>
          </a:prstGeom>
        </p:spPr>
        <p:txBody>
          <a:bodyPr vert="horz" lIns="91440" tIns="45720" rIns="91440" bIns="45720" rtlCol="0" anchor="b">
            <a:normAutofit lnSpcReduction="10000"/>
            <a:scene3d>
              <a:camera prst="orthographicFront"/>
              <a:lightRig rig="threePt" dir="t"/>
            </a:scene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GB" dirty="0"/>
              <a:t>Project Architecture</a:t>
            </a:r>
            <a:endParaRPr lang="en-IN" altLang="en-GB" dirty="0">
              <a:effectLst>
                <a:outerShdw blurRad="38100" dist="19050" dir="2700000" algn="tl" rotWithShape="0">
                  <a:schemeClr val="dk1">
                    <a:alpha val="40000"/>
                  </a:schemeClr>
                </a:outerShdw>
              </a:effectLst>
            </a:endParaRPr>
          </a:p>
        </p:txBody>
      </p:sp>
      <p:sp>
        <p:nvSpPr>
          <p:cNvPr id="25" name="Text Box 24">
            <a:extLst>
              <a:ext uri="{FF2B5EF4-FFF2-40B4-BE49-F238E27FC236}">
                <a16:creationId xmlns:a16="http://schemas.microsoft.com/office/drawing/2014/main" xmlns="" id="{7270EEAE-86BE-469C-AAF3-3C47D2D4AC67}"/>
              </a:ext>
            </a:extLst>
          </p:cNvPr>
          <p:cNvSpPr txBox="1"/>
          <p:nvPr/>
        </p:nvSpPr>
        <p:spPr>
          <a:xfrm>
            <a:off x="4262337" y="5446496"/>
            <a:ext cx="2436495" cy="923330"/>
          </a:xfrm>
          <a:prstGeom prst="rect">
            <a:avLst/>
          </a:prstGeom>
          <a:noFill/>
        </p:spPr>
        <p:txBody>
          <a:bodyPr wrap="square" rtlCol="0">
            <a:spAutoFit/>
          </a:bodyPr>
          <a:lstStyle/>
          <a:p>
            <a:r>
              <a:rPr lang="en-IN" altLang="en-GB" b="1" dirty="0"/>
              <a:t>Technologies used</a:t>
            </a:r>
          </a:p>
          <a:p>
            <a:pPr marL="285750" indent="-285750">
              <a:buFont typeface="Arial" panose="020B0604020202020204" pitchFamily="34" charset="0"/>
              <a:buChar char="•"/>
            </a:pPr>
            <a:r>
              <a:rPr lang="en-IN" altLang="en-GB" b="1" dirty="0" smtClean="0"/>
              <a:t>Spring Boot REST API</a:t>
            </a:r>
            <a:endParaRPr lang="en-IN" altLang="en-GB" b="1" dirty="0"/>
          </a:p>
        </p:txBody>
      </p:sp>
      <p:sp>
        <p:nvSpPr>
          <p:cNvPr id="27" name="Text Box 22"/>
          <p:cNvSpPr txBox="1"/>
          <p:nvPr/>
        </p:nvSpPr>
        <p:spPr>
          <a:xfrm>
            <a:off x="8805426" y="3549375"/>
            <a:ext cx="3432811" cy="1200329"/>
          </a:xfrm>
          <a:prstGeom prst="rect">
            <a:avLst/>
          </a:prstGeom>
          <a:noFill/>
        </p:spPr>
        <p:txBody>
          <a:bodyPr wrap="square" rtlCol="0">
            <a:spAutoFit/>
          </a:bodyPr>
          <a:lstStyle/>
          <a:p>
            <a:r>
              <a:rPr lang="en-IN" altLang="en-GB" b="1" dirty="0"/>
              <a:t>Used for</a:t>
            </a:r>
          </a:p>
          <a:p>
            <a:pPr marL="285750" indent="-285750">
              <a:buFont typeface="Arial" panose="020B0604020202020204" pitchFamily="34" charset="0"/>
              <a:buChar char="•"/>
            </a:pPr>
            <a:r>
              <a:rPr lang="en-IN" altLang="en-GB" b="1" dirty="0"/>
              <a:t>Permanent data storage</a:t>
            </a:r>
          </a:p>
          <a:p>
            <a:pPr marL="285750" indent="-285750">
              <a:buFont typeface="Arial" panose="020B0604020202020204" pitchFamily="34" charset="0"/>
              <a:buChar char="•"/>
            </a:pPr>
            <a:r>
              <a:rPr lang="en-IN" altLang="en-GB" b="1" dirty="0"/>
              <a:t>Database level validations</a:t>
            </a:r>
          </a:p>
          <a:p>
            <a:pPr indent="0">
              <a:buFont typeface="Arial" panose="020B0604020202020204" pitchFamily="34" charset="0"/>
              <a:buNone/>
            </a:pPr>
            <a:endParaRPr lang="en-IN" altLang="en-GB" b="1"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891031" y="1321429"/>
            <a:ext cx="8681046" cy="620965"/>
          </a:xfrm>
        </p:spPr>
        <p:txBody>
          <a:bodyPr/>
          <a:lstStyle/>
          <a:p>
            <a:pPr algn="ctr"/>
            <a:r>
              <a:rPr lang="en-IN" altLang="en-GB" sz="4000" dirty="0"/>
              <a:t>Technology platform used for the </a:t>
            </a:r>
            <a:r>
              <a:rPr lang="en-IN" altLang="en-GB" sz="4000" dirty="0" smtClean="0"/>
              <a:t>project (1/3)</a:t>
            </a:r>
            <a:r>
              <a:rPr lang="en-IN" altLang="en-GB" sz="4000" dirty="0"/>
              <a:t/>
            </a:r>
            <a:br>
              <a:rPr lang="en-IN" altLang="en-GB" sz="4000" dirty="0"/>
            </a:br>
            <a:endParaRPr lang="en-US" sz="4000" dirty="0"/>
          </a:p>
        </p:txBody>
      </p:sp>
      <p:sp>
        <p:nvSpPr>
          <p:cNvPr id="3" name="Text Placeholder 2">
            <a:extLst>
              <a:ext uri="{FF2B5EF4-FFF2-40B4-BE49-F238E27FC236}">
                <a16:creationId xmlns:a16="http://schemas.microsoft.com/office/drawing/2014/main" xmlns="" id="{EFB90AB4-D228-4548-B072-726498212362}"/>
              </a:ext>
            </a:extLst>
          </p:cNvPr>
          <p:cNvSpPr>
            <a:spLocks noGrp="1"/>
          </p:cNvSpPr>
          <p:nvPr>
            <p:ph idx="11"/>
          </p:nvPr>
        </p:nvSpPr>
        <p:spPr>
          <a:xfrm>
            <a:off x="381000" y="1731203"/>
            <a:ext cx="4663440" cy="522514"/>
          </a:xfrm>
        </p:spPr>
        <p:txBody>
          <a:bodyPr/>
          <a:lstStyle/>
          <a:p>
            <a:pPr marL="0" indent="0">
              <a:buFont typeface="Arial" panose="020B0604020202020204" pitchFamily="34" charset="0"/>
              <a:buNone/>
            </a:pPr>
            <a:r>
              <a:rPr lang="en-IN" altLang="en-GB" dirty="0"/>
              <a:t>1. Front end layer</a:t>
            </a:r>
          </a:p>
        </p:txBody>
      </p:sp>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381000" y="2245816"/>
            <a:ext cx="9791657" cy="4475659"/>
          </a:xfrm>
        </p:spPr>
        <p:txBody>
          <a:bodyPr vert="horz" lIns="91440" tIns="45720" rIns="91440" bIns="45720" rtlCol="0" anchor="t">
            <a:normAutofit/>
          </a:bodyPr>
          <a:lstStyle/>
          <a:p>
            <a:pPr marL="0" indent="0">
              <a:buFont typeface="Arial" panose="020B0604020202020204" pitchFamily="34" charset="0"/>
              <a:buNone/>
            </a:pPr>
            <a:r>
              <a:rPr lang="en-IN" altLang="en-GB" sz="2000" dirty="0">
                <a:sym typeface="+mn-ea"/>
              </a:rPr>
              <a:t>Technologies used-</a:t>
            </a:r>
            <a:endParaRPr lang="en-IN" altLang="en-GB" sz="2000" dirty="0"/>
          </a:p>
          <a:p>
            <a:pPr marL="342900" indent="-342900">
              <a:buFont typeface="Arial" panose="020B0604020202020204" pitchFamily="34" charset="0"/>
              <a:buChar char="•"/>
            </a:pPr>
            <a:r>
              <a:rPr lang="en-IN" altLang="en-GB" sz="2000" dirty="0" smtClean="0">
                <a:sym typeface="+mn-ea"/>
              </a:rPr>
              <a:t>React JS </a:t>
            </a:r>
          </a:p>
          <a:p>
            <a:pPr marL="800100" lvl="1" indent="-342900">
              <a:buFont typeface="Arial" panose="020B0604020202020204" pitchFamily="34" charset="0"/>
              <a:buChar char="•"/>
            </a:pPr>
            <a:r>
              <a:rPr lang="en-IN" altLang="en-GB" dirty="0"/>
              <a:t>Potential to reuse components. It saves time for developers</a:t>
            </a:r>
            <a:r>
              <a:rPr lang="en-IN" altLang="en-GB" dirty="0" smtClean="0"/>
              <a:t>.</a:t>
            </a:r>
          </a:p>
          <a:p>
            <a:pPr marL="800100" lvl="1" indent="-342900">
              <a:buFont typeface="Arial" panose="020B0604020202020204" pitchFamily="34" charset="0"/>
              <a:buChar char="•"/>
            </a:pPr>
            <a:r>
              <a:rPr lang="en-IN" altLang="en-GB" dirty="0"/>
              <a:t>	Only changed components are re-rendered because of virtual DOM.</a:t>
            </a:r>
          </a:p>
          <a:p>
            <a:pPr marL="800100" lvl="1" indent="-342900">
              <a:buFont typeface="Arial" panose="020B0604020202020204" pitchFamily="34" charset="0"/>
              <a:buChar char="•"/>
            </a:pPr>
            <a:endParaRPr lang="en-IN" altLang="en-GB" sz="1800" dirty="0" smtClean="0">
              <a:sym typeface="+mn-ea"/>
            </a:endParaRPr>
          </a:p>
          <a:p>
            <a:pPr marL="342900" indent="-342900">
              <a:buFont typeface="Arial" panose="020B0604020202020204" pitchFamily="34" charset="0"/>
              <a:buChar char="•"/>
            </a:pPr>
            <a:r>
              <a:rPr lang="en-IN" altLang="en-GB" sz="2000" dirty="0" smtClean="0">
                <a:sym typeface="+mn-ea"/>
              </a:rPr>
              <a:t>Bootstrap</a:t>
            </a:r>
          </a:p>
          <a:p>
            <a:pPr marL="800100" lvl="1" indent="-342900">
              <a:buFont typeface="Arial" panose="020B0604020202020204" pitchFamily="34" charset="0"/>
              <a:buChar char="•"/>
            </a:pPr>
            <a:r>
              <a:rPr lang="en-IN" altLang="en-GB" dirty="0"/>
              <a:t>	Saving time because of readymade templates.</a:t>
            </a:r>
          </a:p>
          <a:p>
            <a:pPr marL="800100" lvl="1" indent="-342900">
              <a:buFont typeface="Arial" panose="020B0604020202020204" pitchFamily="34" charset="0"/>
              <a:buChar char="•"/>
            </a:pPr>
            <a:r>
              <a:rPr lang="en-IN" altLang="en-GB" dirty="0"/>
              <a:t>	Easy to Use</a:t>
            </a:r>
          </a:p>
          <a:p>
            <a:pPr marL="800100" lvl="1" indent="-342900">
              <a:buFont typeface="Arial" panose="020B0604020202020204" pitchFamily="34" charset="0"/>
              <a:buChar char="•"/>
            </a:pPr>
            <a:r>
              <a:rPr lang="en-IN" altLang="en-GB" dirty="0"/>
              <a:t>	Responsive Grid System, Customizable, Cross-Browser Compatibility, Establish Consistency, Open-Source.</a:t>
            </a:r>
          </a:p>
          <a:p>
            <a:pPr marL="800100" lvl="1" indent="-342900">
              <a:buFont typeface="Arial" panose="020B0604020202020204" pitchFamily="34" charset="0"/>
              <a:buChar char="•"/>
            </a:pPr>
            <a:endParaRPr lang="en-IN" altLang="en-GB" sz="1800" dirty="0" smtClean="0">
              <a:sym typeface="+mn-ea"/>
            </a:endParaRPr>
          </a:p>
          <a:p>
            <a:pPr marL="342900" indent="-342900">
              <a:buFont typeface="Arial" panose="020B0604020202020204" pitchFamily="34" charset="0"/>
              <a:buChar char="•"/>
            </a:pPr>
            <a:endParaRPr lang="en-IN" altLang="en-GB" sz="2000" dirty="0"/>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4/14/2022</a:t>
            </a:fld>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IN" altLang="en-US" dirty="0"/>
              <a:t>Driver On Hire</a:t>
            </a:r>
            <a:endParaRPr lang="en-US" dirty="0"/>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841189" y="1229289"/>
            <a:ext cx="8681046" cy="620965"/>
          </a:xfrm>
        </p:spPr>
        <p:txBody>
          <a:bodyPr/>
          <a:lstStyle/>
          <a:p>
            <a:pPr algn="ctr"/>
            <a:r>
              <a:rPr lang="en-IN" altLang="en-GB" sz="4000" dirty="0"/>
              <a:t>Technology platform used for the </a:t>
            </a:r>
            <a:r>
              <a:rPr lang="en-IN" altLang="en-GB" sz="4000" dirty="0" smtClean="0"/>
              <a:t>project (2/3)</a:t>
            </a:r>
            <a:r>
              <a:rPr lang="en-IN" altLang="en-GB" sz="4000" dirty="0"/>
              <a:t/>
            </a:r>
            <a:br>
              <a:rPr lang="en-IN" altLang="en-GB" sz="4000" dirty="0"/>
            </a:br>
            <a:endParaRPr lang="en-US" sz="4000" dirty="0"/>
          </a:p>
        </p:txBody>
      </p:sp>
      <p:sp>
        <p:nvSpPr>
          <p:cNvPr id="3" name="Text Placeholder 2">
            <a:extLst>
              <a:ext uri="{FF2B5EF4-FFF2-40B4-BE49-F238E27FC236}">
                <a16:creationId xmlns:a16="http://schemas.microsoft.com/office/drawing/2014/main" xmlns="" id="{EFB90AB4-D228-4548-B072-726498212362}"/>
              </a:ext>
            </a:extLst>
          </p:cNvPr>
          <p:cNvSpPr>
            <a:spLocks noGrp="1"/>
          </p:cNvSpPr>
          <p:nvPr>
            <p:ph idx="11"/>
          </p:nvPr>
        </p:nvSpPr>
        <p:spPr>
          <a:xfrm>
            <a:off x="629522" y="1737263"/>
            <a:ext cx="4663440" cy="522514"/>
          </a:xfrm>
        </p:spPr>
        <p:txBody>
          <a:bodyPr/>
          <a:lstStyle/>
          <a:p>
            <a:pPr marL="0" indent="0">
              <a:buFont typeface="Arial" panose="020B0604020202020204" pitchFamily="34" charset="0"/>
              <a:buNone/>
            </a:pPr>
            <a:r>
              <a:rPr lang="en-IN" altLang="en-GB" dirty="0"/>
              <a:t>2. Server Layer</a:t>
            </a:r>
          </a:p>
        </p:txBody>
      </p:sp>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741037" y="2193440"/>
            <a:ext cx="10091024" cy="4338461"/>
          </a:xfrm>
        </p:spPr>
        <p:txBody>
          <a:bodyPr vert="horz" lIns="91440" tIns="45720" rIns="91440" bIns="45720" rtlCol="0" anchor="t">
            <a:normAutofit/>
          </a:bodyPr>
          <a:lstStyle/>
          <a:p>
            <a:pPr marL="0" indent="0">
              <a:buFont typeface="Arial" panose="020B0604020202020204" pitchFamily="34" charset="0"/>
              <a:buNone/>
            </a:pPr>
            <a:r>
              <a:rPr lang="en-IN" altLang="en-GB" sz="2000" dirty="0">
                <a:sym typeface="+mn-ea"/>
              </a:rPr>
              <a:t>Technologies used-</a:t>
            </a:r>
            <a:endParaRPr lang="en-IN" altLang="en-GB" sz="2000" dirty="0"/>
          </a:p>
          <a:p>
            <a:pPr marL="342900" indent="-342900">
              <a:buFont typeface="Arial" panose="020B0604020202020204" pitchFamily="34" charset="0"/>
              <a:buChar char="•"/>
            </a:pPr>
            <a:r>
              <a:rPr lang="en-IN" altLang="en-GB" sz="2000" dirty="0" smtClean="0">
                <a:sym typeface="+mn-ea"/>
              </a:rPr>
              <a:t>Java</a:t>
            </a:r>
          </a:p>
          <a:p>
            <a:pPr marL="800100" lvl="1" indent="-342900">
              <a:buFont typeface="Arial" panose="020B0604020202020204" pitchFamily="34" charset="0"/>
              <a:buChar char="•"/>
            </a:pPr>
            <a:r>
              <a:rPr lang="en-IN" altLang="en-GB" dirty="0"/>
              <a:t>Java is easy to </a:t>
            </a:r>
            <a:r>
              <a:rPr lang="en-IN" altLang="en-GB" dirty="0" smtClean="0"/>
              <a:t>learn, </a:t>
            </a:r>
            <a:r>
              <a:rPr lang="en-IN" altLang="en-GB" dirty="0"/>
              <a:t>easy to </a:t>
            </a:r>
            <a:r>
              <a:rPr lang="en-IN" altLang="en-GB" dirty="0" smtClean="0"/>
              <a:t>use, </a:t>
            </a:r>
            <a:r>
              <a:rPr lang="en-IN" altLang="en-GB" dirty="0"/>
              <a:t>easy to write, compile, debug,</a:t>
            </a:r>
            <a:r>
              <a:rPr lang="en-IN" altLang="en-GB" dirty="0" smtClean="0"/>
              <a:t> </a:t>
            </a:r>
          </a:p>
          <a:p>
            <a:pPr marL="800100" lvl="1" indent="-342900">
              <a:buFont typeface="Arial" panose="020B0604020202020204" pitchFamily="34" charset="0"/>
              <a:buChar char="•"/>
            </a:pPr>
            <a:r>
              <a:rPr lang="en-IN" altLang="en-GB" dirty="0" smtClean="0"/>
              <a:t>object-oriented; </a:t>
            </a:r>
            <a:r>
              <a:rPr lang="en-IN" altLang="en-GB" dirty="0"/>
              <a:t>create modular programs and reusable code</a:t>
            </a:r>
            <a:endParaRPr lang="en-IN" altLang="en-GB" sz="1800" dirty="0"/>
          </a:p>
          <a:p>
            <a:pPr marL="342900" indent="-342900">
              <a:buFont typeface="Arial" panose="020B0604020202020204" pitchFamily="34" charset="0"/>
              <a:buChar char="•"/>
            </a:pPr>
            <a:r>
              <a:rPr lang="en-IN" altLang="en-GB" sz="2000" dirty="0">
                <a:sym typeface="+mn-ea"/>
              </a:rPr>
              <a:t>Spring boot REST </a:t>
            </a:r>
            <a:r>
              <a:rPr lang="en-IN" altLang="en-GB" sz="2000" dirty="0" smtClean="0">
                <a:sym typeface="+mn-ea"/>
              </a:rPr>
              <a:t>API</a:t>
            </a:r>
          </a:p>
          <a:p>
            <a:pPr marL="800100" lvl="1" indent="-342900">
              <a:buFont typeface="Arial" panose="020B0604020202020204" pitchFamily="34" charset="0"/>
              <a:buChar char="•"/>
            </a:pPr>
            <a:r>
              <a:rPr lang="en-IN" altLang="en-GB" dirty="0" smtClean="0">
                <a:sym typeface="+mn-ea"/>
              </a:rPr>
              <a:t>Auto-configures </a:t>
            </a:r>
            <a:r>
              <a:rPr lang="en-IN" altLang="en-GB" dirty="0">
                <a:sym typeface="+mn-ea"/>
              </a:rPr>
              <a:t>your application automatically for certain dependencies</a:t>
            </a:r>
            <a:endParaRPr lang="en-IN" altLang="en-GB" sz="1800" dirty="0"/>
          </a:p>
          <a:p>
            <a:pPr marL="342900" indent="-342900">
              <a:buFont typeface="Arial" panose="020B0604020202020204" pitchFamily="34" charset="0"/>
              <a:buChar char="•"/>
            </a:pPr>
            <a:r>
              <a:rPr lang="en-IN" altLang="en-GB" sz="2000" dirty="0" smtClean="0">
                <a:sym typeface="+mn-ea"/>
              </a:rPr>
              <a:t>JPA</a:t>
            </a:r>
          </a:p>
          <a:p>
            <a:pPr marL="800100" lvl="1" indent="-342900">
              <a:buFont typeface="Arial" panose="020B0604020202020204" pitchFamily="34" charset="0"/>
              <a:buChar char="•"/>
            </a:pPr>
            <a:r>
              <a:rPr lang="en-IN" altLang="en-GB" dirty="0"/>
              <a:t>code their Java applications using object-oriented principles and best practices without having to worry about database semantics.</a:t>
            </a:r>
            <a:endParaRPr lang="en-IN" altLang="en-GB" sz="1800" dirty="0">
              <a:sym typeface="+mn-ea"/>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4/14/2022</a:t>
            </a:fld>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IN" altLang="en-US" dirty="0"/>
              <a:t>Driver On Hire</a:t>
            </a:r>
            <a:endParaRPr lang="en-US" dirty="0"/>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94921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56B7E-1633-44AB-8584-82DF5B726834}"/>
              </a:ext>
            </a:extLst>
          </p:cNvPr>
          <p:cNvSpPr>
            <a:spLocks noGrp="1"/>
          </p:cNvSpPr>
          <p:nvPr>
            <p:ph type="title"/>
          </p:nvPr>
        </p:nvSpPr>
        <p:spPr>
          <a:xfrm>
            <a:off x="841189" y="1291256"/>
            <a:ext cx="8681046" cy="620965"/>
          </a:xfrm>
        </p:spPr>
        <p:txBody>
          <a:bodyPr/>
          <a:lstStyle/>
          <a:p>
            <a:pPr algn="ctr"/>
            <a:r>
              <a:rPr lang="en-IN" altLang="en-GB" sz="4000" dirty="0"/>
              <a:t>Technology platform used for the </a:t>
            </a:r>
            <a:r>
              <a:rPr lang="en-IN" altLang="en-GB" sz="4000" dirty="0" smtClean="0"/>
              <a:t>project (3/3)</a:t>
            </a:r>
            <a:r>
              <a:rPr lang="en-IN" altLang="en-GB" sz="4000" dirty="0"/>
              <a:t/>
            </a:r>
            <a:br>
              <a:rPr lang="en-IN" altLang="en-GB" sz="4000" dirty="0"/>
            </a:br>
            <a:endParaRPr lang="en-US" sz="4000" dirty="0"/>
          </a:p>
        </p:txBody>
      </p:sp>
      <p:sp>
        <p:nvSpPr>
          <p:cNvPr id="3" name="Text Placeholder 2">
            <a:extLst>
              <a:ext uri="{FF2B5EF4-FFF2-40B4-BE49-F238E27FC236}">
                <a16:creationId xmlns:a16="http://schemas.microsoft.com/office/drawing/2014/main" xmlns="" id="{EFB90AB4-D228-4548-B072-726498212362}"/>
              </a:ext>
            </a:extLst>
          </p:cNvPr>
          <p:cNvSpPr>
            <a:spLocks noGrp="1"/>
          </p:cNvSpPr>
          <p:nvPr>
            <p:ph idx="11"/>
          </p:nvPr>
        </p:nvSpPr>
        <p:spPr>
          <a:xfrm>
            <a:off x="942789" y="2206714"/>
            <a:ext cx="4663440" cy="522514"/>
          </a:xfrm>
        </p:spPr>
        <p:txBody>
          <a:bodyPr/>
          <a:lstStyle/>
          <a:p>
            <a:pPr marL="0" indent="0">
              <a:buFont typeface="Arial" panose="020B0604020202020204" pitchFamily="34" charset="0"/>
              <a:buNone/>
            </a:pPr>
            <a:r>
              <a:rPr lang="en-IN" altLang="en-GB" dirty="0"/>
              <a:t>3. Database Layer</a:t>
            </a:r>
          </a:p>
        </p:txBody>
      </p:sp>
      <p:sp>
        <p:nvSpPr>
          <p:cNvPr id="4" name="Content Placeholder 3">
            <a:extLst>
              <a:ext uri="{FF2B5EF4-FFF2-40B4-BE49-F238E27FC236}">
                <a16:creationId xmlns:a16="http://schemas.microsoft.com/office/drawing/2014/main" xmlns="" id="{950677C9-3E42-427F-93B8-526692906471}"/>
              </a:ext>
            </a:extLst>
          </p:cNvPr>
          <p:cNvSpPr>
            <a:spLocks noGrp="1"/>
          </p:cNvSpPr>
          <p:nvPr>
            <p:ph idx="1"/>
          </p:nvPr>
        </p:nvSpPr>
        <p:spPr>
          <a:xfrm>
            <a:off x="1308639" y="2729228"/>
            <a:ext cx="8689376" cy="4907705"/>
          </a:xfrm>
        </p:spPr>
        <p:txBody>
          <a:bodyPr vert="horz" lIns="91440" tIns="45720" rIns="91440" bIns="45720" rtlCol="0" anchor="t">
            <a:normAutofit/>
          </a:bodyPr>
          <a:lstStyle/>
          <a:p>
            <a:pPr marL="0" indent="0">
              <a:buFont typeface="Arial" panose="020B0604020202020204" pitchFamily="34" charset="0"/>
              <a:buNone/>
            </a:pPr>
            <a:r>
              <a:rPr lang="en-IN" altLang="en-GB" sz="2000" dirty="0">
                <a:sym typeface="+mn-ea"/>
              </a:rPr>
              <a:t>Technologies used-</a:t>
            </a:r>
            <a:endParaRPr lang="en-IN" altLang="en-GB" sz="2000" dirty="0"/>
          </a:p>
          <a:p>
            <a:pPr marL="342900" indent="-342900">
              <a:buFont typeface="Arial" panose="020B0604020202020204" pitchFamily="34" charset="0"/>
              <a:buChar char="•"/>
            </a:pPr>
            <a:r>
              <a:rPr lang="en-IN" altLang="en-GB" sz="2000" dirty="0" smtClean="0">
                <a:sym typeface="+mn-ea"/>
              </a:rPr>
              <a:t>MySQL</a:t>
            </a:r>
          </a:p>
          <a:p>
            <a:pPr marL="800100" lvl="1" indent="-342900">
              <a:buFont typeface="Arial" panose="020B0604020202020204" pitchFamily="34" charset="0"/>
              <a:buChar char="•"/>
            </a:pPr>
            <a:r>
              <a:rPr lang="en-IN" altLang="en-GB" dirty="0" smtClean="0"/>
              <a:t>open-source</a:t>
            </a:r>
          </a:p>
          <a:p>
            <a:pPr marL="800100" lvl="1" indent="-342900">
              <a:buFont typeface="Arial" panose="020B0604020202020204" pitchFamily="34" charset="0"/>
              <a:buChar char="•"/>
            </a:pPr>
            <a:r>
              <a:rPr lang="en-IN" altLang="en-GB" dirty="0" smtClean="0"/>
              <a:t>Reliable</a:t>
            </a:r>
          </a:p>
          <a:p>
            <a:pPr marL="800100" lvl="1" indent="-342900">
              <a:buFont typeface="Arial" panose="020B0604020202020204" pitchFamily="34" charset="0"/>
              <a:buChar char="•"/>
            </a:pPr>
            <a:r>
              <a:rPr lang="en-IN" altLang="en-GB" dirty="0"/>
              <a:t>compatible with all major hosting </a:t>
            </a:r>
            <a:r>
              <a:rPr lang="en-IN" altLang="en-GB" dirty="0" smtClean="0"/>
              <a:t>providers</a:t>
            </a:r>
          </a:p>
          <a:p>
            <a:pPr marL="800100" lvl="1" indent="-342900">
              <a:buFont typeface="Arial" panose="020B0604020202020204" pitchFamily="34" charset="0"/>
              <a:buChar char="•"/>
            </a:pPr>
            <a:r>
              <a:rPr lang="en-IN" altLang="en-GB" dirty="0" smtClean="0"/>
              <a:t>cost-effective</a:t>
            </a:r>
          </a:p>
          <a:p>
            <a:pPr marL="800100" lvl="1" indent="-342900">
              <a:buFont typeface="Arial" panose="020B0604020202020204" pitchFamily="34" charset="0"/>
              <a:buChar char="•"/>
            </a:pPr>
            <a:r>
              <a:rPr lang="en-IN" altLang="en-GB" dirty="0"/>
              <a:t>easy to </a:t>
            </a:r>
            <a:r>
              <a:rPr lang="en-IN" altLang="en-GB" dirty="0" smtClean="0"/>
              <a:t>manage</a:t>
            </a:r>
          </a:p>
          <a:p>
            <a:pPr marL="800100" lvl="1" indent="-342900">
              <a:buFont typeface="Arial" panose="020B0604020202020204" pitchFamily="34" charset="0"/>
              <a:buChar char="•"/>
            </a:pPr>
            <a:r>
              <a:rPr lang="en-IN" altLang="en-GB" dirty="0"/>
              <a:t>strong transactional support</a:t>
            </a:r>
            <a:endParaRPr lang="en-IN" altLang="en-GB" dirty="0" smtClean="0"/>
          </a:p>
          <a:p>
            <a:pPr marL="800100" lvl="1" indent="-342900">
              <a:buFont typeface="Arial" panose="020B0604020202020204" pitchFamily="34" charset="0"/>
              <a:buChar char="•"/>
            </a:pPr>
            <a:endParaRPr lang="en-IN" altLang="en-GB" sz="1800" dirty="0" smtClean="0">
              <a:sym typeface="+mn-ea"/>
            </a:endParaRPr>
          </a:p>
          <a:p>
            <a:pPr marL="800100" lvl="1" indent="-342900">
              <a:buFont typeface="Arial" panose="020B0604020202020204" pitchFamily="34" charset="0"/>
              <a:buChar char="•"/>
            </a:pPr>
            <a:endParaRPr lang="en-IN" altLang="en-GB" sz="1800" dirty="0">
              <a:sym typeface="+mn-ea"/>
            </a:endParaRPr>
          </a:p>
        </p:txBody>
      </p:sp>
      <p:sp>
        <p:nvSpPr>
          <p:cNvPr id="7" name="Date Placeholder 6">
            <a:extLst>
              <a:ext uri="{FF2B5EF4-FFF2-40B4-BE49-F238E27FC236}">
                <a16:creationId xmlns:a16="http://schemas.microsoft.com/office/drawing/2014/main" xmlns=""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4/14/2022</a:t>
            </a:fld>
            <a:endParaRPr lang="en-US" dirty="0"/>
          </a:p>
        </p:txBody>
      </p:sp>
      <p:sp>
        <p:nvSpPr>
          <p:cNvPr id="8" name="Footer Placeholder 7">
            <a:extLst>
              <a:ext uri="{FF2B5EF4-FFF2-40B4-BE49-F238E27FC236}">
                <a16:creationId xmlns:a16="http://schemas.microsoft.com/office/drawing/2014/main" xmlns="" id="{0DD1986A-9AF9-5C45-BE85-20D5AA267AE1}"/>
              </a:ext>
            </a:extLst>
          </p:cNvPr>
          <p:cNvSpPr>
            <a:spLocks noGrp="1"/>
          </p:cNvSpPr>
          <p:nvPr>
            <p:ph type="ftr" sz="quarter" idx="3"/>
          </p:nvPr>
        </p:nvSpPr>
        <p:spPr>
          <a:xfrm>
            <a:off x="4038600" y="6356350"/>
            <a:ext cx="4114800" cy="365125"/>
          </a:xfrm>
        </p:spPr>
        <p:txBody>
          <a:bodyPr/>
          <a:lstStyle/>
          <a:p>
            <a:r>
              <a:rPr lang="en-IN" altLang="en-US" dirty="0"/>
              <a:t>Driver On Hire</a:t>
            </a:r>
            <a:endParaRPr lang="en-US" dirty="0"/>
          </a:p>
        </p:txBody>
      </p:sp>
      <p:sp>
        <p:nvSpPr>
          <p:cNvPr id="9" name="Slide Number Placeholder 8">
            <a:extLst>
              <a:ext uri="{FF2B5EF4-FFF2-40B4-BE49-F238E27FC236}">
                <a16:creationId xmlns:a16="http://schemas.microsoft.com/office/drawing/2014/main" xmlns=""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44930124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308</TotalTime>
  <Words>697</Words>
  <Application>Microsoft Office PowerPoint</Application>
  <PresentationFormat>Widescreen</PresentationFormat>
  <Paragraphs>206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Mangal</vt:lpstr>
      <vt:lpstr>Segoe UI</vt:lpstr>
      <vt:lpstr>Tenorite</vt:lpstr>
      <vt:lpstr>Times New Roman</vt:lpstr>
      <vt:lpstr>Office Theme</vt:lpstr>
      <vt:lpstr>PowerPoint Presentation</vt:lpstr>
      <vt:lpstr>Back Seat only works if you have a Great Driver !!! Either Hire the Right one or take Charge &amp; Drive !!!</vt:lpstr>
      <vt:lpstr>Agenda</vt:lpstr>
      <vt:lpstr>Introduction</vt:lpstr>
      <vt:lpstr>PowerPoint Presentation</vt:lpstr>
      <vt:lpstr>PowerPoint Presentation</vt:lpstr>
      <vt:lpstr>Technology platform used for the project (1/3) </vt:lpstr>
      <vt:lpstr>Technology platform used for the project (2/3) </vt:lpstr>
      <vt:lpstr>Technology platform used for the project (3/3) </vt:lpstr>
      <vt:lpstr>User Roles and responsibilities</vt:lpstr>
      <vt:lpstr>PowerPoint Presentation</vt:lpstr>
      <vt:lpstr>PowerPoint Presentation</vt:lpstr>
      <vt:lpstr>Future extensions</vt:lpstr>
      <vt:lpstr>PowerPoint Presentation</vt:lpstr>
      <vt:lpstr>Meet our team</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On Hire</dc:title>
  <dc:creator>Parag Taide</dc:creator>
  <cp:lastModifiedBy>Admin</cp:lastModifiedBy>
  <cp:revision>100</cp:revision>
  <dcterms:created xsi:type="dcterms:W3CDTF">2022-04-13T17:59:35Z</dcterms:created>
  <dcterms:modified xsi:type="dcterms:W3CDTF">2022-04-14T09:00:11Z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