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3" r:id="rId4"/>
    <p:sldId id="264" r:id="rId5"/>
    <p:sldId id="266" r:id="rId6"/>
    <p:sldId id="269" r:id="rId7"/>
    <p:sldId id="270" r:id="rId8"/>
    <p:sldId id="274" r:id="rId9"/>
    <p:sldId id="267" r:id="rId10"/>
    <p:sldId id="268" r:id="rId11"/>
    <p:sldId id="271" r:id="rId12"/>
    <p:sldId id="257" r:id="rId13"/>
    <p:sldId id="284" r:id="rId14"/>
    <p:sldId id="258" r:id="rId15"/>
    <p:sldId id="285" r:id="rId16"/>
    <p:sldId id="283" r:id="rId17"/>
    <p:sldId id="279" r:id="rId18"/>
    <p:sldId id="278" r:id="rId19"/>
    <p:sldId id="280" r:id="rId20"/>
    <p:sldId id="286" r:id="rId21"/>
    <p:sldId id="281" r:id="rId22"/>
    <p:sldId id="28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23-Sep-19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1</a:t>
            </a:fld>
            <a:endParaRPr lang="en-US"/>
          </a:p>
        </p:txBody>
      </p:sp>
    </p:spTree>
    <p:extLst>
      <p:ext uri="{BB962C8B-B14F-4D97-AF65-F5344CB8AC3E}">
        <p14:creationId xmlns:p14="http://schemas.microsoft.com/office/powerpoint/2010/main" val="24783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4</a:t>
            </a:fld>
            <a:endParaRPr lang="en-US"/>
          </a:p>
        </p:txBody>
      </p:sp>
    </p:spTree>
    <p:extLst>
      <p:ext uri="{BB962C8B-B14F-4D97-AF65-F5344CB8AC3E}">
        <p14:creationId xmlns:p14="http://schemas.microsoft.com/office/powerpoint/2010/main" val="41698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6</a:t>
            </a:fld>
            <a:endParaRPr lang="en-US"/>
          </a:p>
        </p:txBody>
      </p:sp>
    </p:spTree>
    <p:extLst>
      <p:ext uri="{BB962C8B-B14F-4D97-AF65-F5344CB8AC3E}">
        <p14:creationId xmlns:p14="http://schemas.microsoft.com/office/powerpoint/2010/main" val="4158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22</a:t>
            </a:fld>
            <a:endParaRPr lang="en-US"/>
          </a:p>
        </p:txBody>
      </p:sp>
    </p:spTree>
    <p:extLst>
      <p:ext uri="{BB962C8B-B14F-4D97-AF65-F5344CB8AC3E}">
        <p14:creationId xmlns:p14="http://schemas.microsoft.com/office/powerpoint/2010/main" val="199990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23</a:t>
            </a:fld>
            <a:endParaRPr lang="en-US"/>
          </a:p>
        </p:txBody>
      </p:sp>
    </p:spTree>
    <p:extLst>
      <p:ext uri="{BB962C8B-B14F-4D97-AF65-F5344CB8AC3E}">
        <p14:creationId xmlns:p14="http://schemas.microsoft.com/office/powerpoint/2010/main" val="13269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smtClean="0"/>
              <a:t>Mohaimen-Bin-Noor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CSC2209 :: Object Oriented Programming 1 (JAVA)</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smtClean="0"/>
              <a:t>Lecture01-Introduction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Mohaimen-Bin-Noor</a:t>
            </a:r>
            <a:endParaRPr lang="en-US"/>
          </a:p>
        </p:txBody>
      </p:sp>
      <p:sp>
        <p:nvSpPr>
          <p:cNvPr id="8" name="Footer Placeholder 7"/>
          <p:cNvSpPr>
            <a:spLocks noGrp="1"/>
          </p:cNvSpPr>
          <p:nvPr>
            <p:ph type="ftr" sz="quarter" idx="11"/>
          </p:nvPr>
        </p:nvSpPr>
        <p:spPr/>
        <p:txBody>
          <a:bodyPr/>
          <a:lstStyle/>
          <a:p>
            <a:r>
              <a:rPr lang="en-US" smtClean="0"/>
              <a:t>CSC2209 :: Object Oriented Programming 1 (JAVA)</a:t>
            </a:r>
            <a:endParaRPr lang="en-US"/>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Mohaimen-Bin-Noor</a:t>
            </a:r>
            <a:endParaRPr lang="en-US"/>
          </a:p>
        </p:txBody>
      </p:sp>
      <p:sp>
        <p:nvSpPr>
          <p:cNvPr id="4" name="Footer Placeholder 3"/>
          <p:cNvSpPr>
            <a:spLocks noGrp="1"/>
          </p:cNvSpPr>
          <p:nvPr>
            <p:ph type="ftr" sz="quarter" idx="11"/>
          </p:nvPr>
        </p:nvSpPr>
        <p:spPr/>
        <p:txBody>
          <a:bodyPr/>
          <a:lstStyle/>
          <a:p>
            <a:r>
              <a:rPr lang="en-US" smtClean="0"/>
              <a:t>CSC2209 :: Object Oriented Programming 1 (JAVA)</a:t>
            </a:r>
            <a:endParaRPr lang="en-US"/>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Mohaimen-Bin-Noor</a:t>
            </a:r>
            <a:endParaRPr lang="en-US"/>
          </a:p>
        </p:txBody>
      </p:sp>
      <p:sp>
        <p:nvSpPr>
          <p:cNvPr id="3" name="Footer Placeholder 2"/>
          <p:cNvSpPr>
            <a:spLocks noGrp="1"/>
          </p:cNvSpPr>
          <p:nvPr>
            <p:ph type="ftr" sz="quarter" idx="11"/>
          </p:nvPr>
        </p:nvSpPr>
        <p:spPr/>
        <p:txBody>
          <a:bodyPr/>
          <a:lstStyle/>
          <a:p>
            <a:r>
              <a:rPr lang="en-US" smtClean="0"/>
              <a:t>CSC2209 :: Object Oriented Programming 1 (JAVA)</a:t>
            </a:r>
            <a:endParaRPr lang="en-US"/>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Mohaimen-Bin-Noor</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CSC2209 :: Object Oriented Programming 1 (JAVA)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030"/>
            <a:ext cx="10515600" cy="2852737"/>
          </a:xfrm>
        </p:spPr>
        <p:txBody>
          <a:bodyPr>
            <a:noAutofit/>
          </a:bodyPr>
          <a:lstStyle/>
          <a:p>
            <a:pPr algn="ctr">
              <a:lnSpc>
                <a:spcPct val="100000"/>
              </a:lnSpc>
              <a:spcBef>
                <a:spcPts val="0"/>
              </a:spcBef>
            </a:pPr>
            <a:r>
              <a:rPr lang="en-US" dirty="0" smtClean="0">
                <a:latin typeface="Book Antiqua" panose="02040602050305030304" pitchFamily="18" charset="0"/>
              </a:rPr>
              <a:t>CSC 2209::Object Oriented Programming 1 (JAVA)</a:t>
            </a:r>
            <a:br>
              <a:rPr lang="en-US" dirty="0" smtClean="0">
                <a:latin typeface="Book Antiqua" panose="02040602050305030304" pitchFamily="18" charset="0"/>
              </a:rPr>
            </a:br>
            <a:r>
              <a:rPr lang="en-US" b="1" cap="small" dirty="0" smtClean="0">
                <a:latin typeface="Book Antiqua" panose="02040602050305030304" pitchFamily="18" charset="0"/>
              </a:rPr>
              <a:t>Introduction</a:t>
            </a:r>
            <a:endParaRPr lang="en-US" b="1" cap="small" dirty="0">
              <a:latin typeface="Book Antiqua" panose="02040602050305030304" pitchFamily="18" charset="0"/>
            </a:endParaRP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smtClean="0">
                <a:solidFill>
                  <a:schemeClr val="tx1"/>
                </a:solidFill>
                <a:cs typeface="Times New Roman" panose="02020603050405020304" pitchFamily="18" charset="0"/>
              </a:rPr>
              <a:t>Mohaimen-Bin-Noor</a:t>
            </a:r>
          </a:p>
          <a:p>
            <a:pPr algn="r">
              <a:lnSpc>
                <a:spcPct val="120000"/>
              </a:lnSpc>
              <a:spcBef>
                <a:spcPts val="0"/>
              </a:spcBef>
            </a:pPr>
            <a:r>
              <a:rPr lang="en-US" sz="1700" dirty="0" smtClean="0">
                <a:solidFill>
                  <a:schemeClr val="tx1"/>
                </a:solidFill>
                <a:cs typeface="Times New Roman" panose="02020603050405020304" pitchFamily="18" charset="0"/>
              </a:rPr>
              <a:t>Lecturer, Department of Computer Science</a:t>
            </a:r>
          </a:p>
          <a:p>
            <a:pPr algn="r">
              <a:lnSpc>
                <a:spcPct val="120000"/>
              </a:lnSpc>
              <a:spcBef>
                <a:spcPts val="0"/>
              </a:spcBef>
            </a:pPr>
            <a:r>
              <a:rPr lang="en-US" sz="1700" dirty="0" smtClean="0">
                <a:solidFill>
                  <a:schemeClr val="tx1"/>
                </a:solidFill>
                <a:cs typeface="Times New Roman" panose="02020603050405020304" pitchFamily="18" charset="0"/>
              </a:rPr>
              <a:t>Faculty of Science &amp; Technology</a:t>
            </a:r>
          </a:p>
          <a:p>
            <a:pPr algn="r">
              <a:lnSpc>
                <a:spcPct val="120000"/>
              </a:lnSpc>
              <a:spcBef>
                <a:spcPts val="0"/>
              </a:spcBef>
            </a:pPr>
            <a:r>
              <a:rPr lang="en-US" sz="1700" dirty="0" smtClean="0">
                <a:solidFill>
                  <a:schemeClr val="tx1"/>
                </a:solidFill>
                <a:cs typeface="Times New Roman" panose="02020603050405020304" pitchFamily="18" charset="0"/>
              </a:rPr>
              <a:t>American International University-Bangladesh (</a:t>
            </a:r>
            <a:r>
              <a:rPr lang="en-US" sz="1700" dirty="0">
                <a:solidFill>
                  <a:schemeClr val="tx1"/>
                </a:solidFill>
                <a:cs typeface="Times New Roman" panose="02020603050405020304" pitchFamily="18" charset="0"/>
              </a:rPr>
              <a:t>AIUB</a:t>
            </a:r>
            <a:r>
              <a:rPr lang="en-US" sz="1700" dirty="0" smtClean="0">
                <a:solidFill>
                  <a:schemeClr val="tx1"/>
                </a:solidFill>
                <a:cs typeface="Times New Roman" panose="02020603050405020304" pitchFamily="18" charset="0"/>
              </a:rPr>
              <a:t>)</a:t>
            </a:r>
          </a:p>
          <a:p>
            <a:pPr algn="r">
              <a:lnSpc>
                <a:spcPct val="120000"/>
              </a:lnSpc>
              <a:spcBef>
                <a:spcPts val="0"/>
              </a:spcBef>
            </a:pPr>
            <a:r>
              <a:rPr lang="en-US" sz="1700" dirty="0" smtClean="0">
                <a:solidFill>
                  <a:schemeClr val="tx1"/>
                </a:solidFill>
                <a:cs typeface="Times New Roman" panose="02020603050405020304" pitchFamily="18" charset="0"/>
              </a:rPr>
              <a:t>mohaimen.niloy@aiub.edu</a:t>
            </a:r>
            <a:endParaRPr lang="en-US" sz="1700" dirty="0">
              <a:solidFill>
                <a:schemeClr val="tx1"/>
              </a:solidFill>
              <a:cs typeface="Times New Roman" panose="02020603050405020304" pitchFamily="18" charset="0"/>
            </a:endParaRPr>
          </a:p>
        </p:txBody>
      </p:sp>
      <p:sp>
        <p:nvSpPr>
          <p:cNvPr id="5" name="Footer Placeholder 4"/>
          <p:cNvSpPr>
            <a:spLocks noGrp="1"/>
          </p:cNvSpPr>
          <p:nvPr>
            <p:ph type="ftr" sz="quarter" idx="11"/>
          </p:nvPr>
        </p:nvSpPr>
        <p:spPr>
          <a:xfrm>
            <a:off x="4038600" y="6356350"/>
            <a:ext cx="4491038" cy="365125"/>
          </a:xfrm>
        </p:spPr>
        <p:txBody>
          <a:bodyPr/>
          <a:lstStyle/>
          <a:p>
            <a:r>
              <a:rPr lang="en-US" sz="1600" dirty="0" smtClean="0"/>
              <a:t>CSC2209 :: Object Oriented Programming 1 (JAVA)</a:t>
            </a:r>
            <a:endParaRPr lang="en-US" sz="1600" dirty="0"/>
          </a:p>
        </p:txBody>
      </p:sp>
      <p:sp>
        <p:nvSpPr>
          <p:cNvPr id="7" name="Date Placeholder 6"/>
          <p:cNvSpPr>
            <a:spLocks noGrp="1"/>
          </p:cNvSpPr>
          <p:nvPr>
            <p:ph type="dt" sz="half" idx="10"/>
          </p:nvPr>
        </p:nvSpPr>
        <p:spPr/>
        <p:txBody>
          <a:bodyPr/>
          <a:lstStyle/>
          <a:p>
            <a:r>
              <a:rPr lang="en-US" sz="1600" smtClean="0"/>
              <a:t>Mohaimen-Bin-Noor</a:t>
            </a:r>
            <a:endParaRPr lang="en-US" sz="1600" dirty="0"/>
          </a:p>
        </p:txBody>
      </p:sp>
    </p:spTree>
    <p:extLst>
      <p:ext uri="{BB962C8B-B14F-4D97-AF65-F5344CB8AC3E}">
        <p14:creationId xmlns:p14="http://schemas.microsoft.com/office/powerpoint/2010/main" val="2340422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References</a:t>
            </a:r>
            <a:endParaRPr lang="en-US" dirty="0"/>
          </a:p>
        </p:txBody>
      </p:sp>
      <p:sp>
        <p:nvSpPr>
          <p:cNvPr id="3" name="Content Placeholder 2"/>
          <p:cNvSpPr>
            <a:spLocks noGrp="1"/>
          </p:cNvSpPr>
          <p:nvPr>
            <p:ph idx="1"/>
          </p:nvPr>
        </p:nvSpPr>
        <p:spPr/>
        <p:txBody>
          <a:bodyPr>
            <a:noAutofit/>
          </a:bodyPr>
          <a:lstStyle/>
          <a:p>
            <a:pPr lvl="0"/>
            <a:r>
              <a:rPr lang="en-US" sz="3200" dirty="0"/>
              <a:t>Java Complete Reference, 7th Edition, By Herbert </a:t>
            </a:r>
            <a:r>
              <a:rPr lang="en-US" sz="3200" dirty="0" err="1"/>
              <a:t>Schildt</a:t>
            </a:r>
            <a:r>
              <a:rPr lang="en-US" sz="3200" dirty="0"/>
              <a:t>.</a:t>
            </a:r>
          </a:p>
          <a:p>
            <a:pPr lvl="0"/>
            <a:r>
              <a:rPr lang="en-US" sz="3200" dirty="0"/>
              <a:t>Java How to Program Java, 9th Edition, By </a:t>
            </a:r>
            <a:r>
              <a:rPr lang="en-US" sz="3200" dirty="0" err="1"/>
              <a:t>Deitel</a:t>
            </a:r>
            <a:r>
              <a:rPr lang="en-US" sz="3200" dirty="0"/>
              <a:t> and </a:t>
            </a:r>
            <a:r>
              <a:rPr lang="en-US" sz="3200" dirty="0" err="1"/>
              <a:t>Deitel</a:t>
            </a:r>
            <a:r>
              <a:rPr lang="en-US" sz="3200" dirty="0"/>
              <a:t>.</a:t>
            </a:r>
          </a:p>
          <a:p>
            <a:pPr lvl="0"/>
            <a:r>
              <a:rPr lang="en-US" sz="3200" dirty="0"/>
              <a:t>The Java Language Specification, By J. Gosling, B. Joy, G. Steele, </a:t>
            </a:r>
            <a:r>
              <a:rPr lang="en-US" sz="3200" dirty="0" err="1"/>
              <a:t>G.Bracha</a:t>
            </a:r>
            <a:r>
              <a:rPr lang="en-US" sz="3200" dirty="0"/>
              <a:t> and A. Buckley</a:t>
            </a:r>
          </a:p>
          <a:p>
            <a:pPr lvl="0"/>
            <a:r>
              <a:rPr lang="en-US" sz="3200" dirty="0"/>
              <a:t>Introduction to Programming Using Java, 6th Edition, By David j. Eck</a:t>
            </a:r>
          </a:p>
          <a:p>
            <a:pPr lvl="0"/>
            <a:r>
              <a:rPr lang="en-US" sz="3200" dirty="0"/>
              <a:t>Head First Java, By Kathy Sierra and Bert </a:t>
            </a:r>
            <a:r>
              <a:rPr lang="en-US" sz="3200" dirty="0" smtClean="0"/>
              <a:t>Bates</a:t>
            </a:r>
            <a:endParaRPr lang="en-US" sz="3200" dirty="0"/>
          </a:p>
        </p:txBody>
      </p:sp>
      <p:sp>
        <p:nvSpPr>
          <p:cNvPr id="5" name="Footer Placeholder 4"/>
          <p:cNvSpPr>
            <a:spLocks noGrp="1"/>
          </p:cNvSpPr>
          <p:nvPr>
            <p:ph type="ftr" sz="quarter" idx="11"/>
          </p:nvPr>
        </p:nvSpPr>
        <p:spPr>
          <a:xfrm>
            <a:off x="3556000" y="6356350"/>
            <a:ext cx="4687888"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625725" cy="365125"/>
          </a:xfrm>
        </p:spPr>
        <p:txBody>
          <a:bodyPr/>
          <a:lstStyle/>
          <a:p>
            <a:r>
              <a:rPr lang="en-US" smtClean="0"/>
              <a:t>Mohaimen-Bin-Noor</a:t>
            </a:r>
            <a:endParaRPr lang="en-US" dirty="0"/>
          </a:p>
        </p:txBody>
      </p:sp>
    </p:spTree>
    <p:extLst>
      <p:ext uri="{BB962C8B-B14F-4D97-AF65-F5344CB8AC3E}">
        <p14:creationId xmlns:p14="http://schemas.microsoft.com/office/powerpoint/2010/main" val="312902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Evaluation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10765733"/>
              </p:ext>
            </p:extLst>
          </p:nvPr>
        </p:nvGraphicFramePr>
        <p:xfrm>
          <a:off x="214313" y="822323"/>
          <a:ext cx="11744331" cy="5548110"/>
        </p:xfrm>
        <a:graphic>
          <a:graphicData uri="http://schemas.openxmlformats.org/drawingml/2006/table">
            <a:tbl>
              <a:tblPr firstRow="1" firstCol="1" lastRow="1" lastCol="1" bandRow="1" bandCol="1">
                <a:tableStyleId>{F5AB1C69-6EDB-4FF4-983F-18BD219EF322}</a:tableStyleId>
              </a:tblPr>
              <a:tblGrid>
                <a:gridCol w="2257425"/>
                <a:gridCol w="6972301"/>
                <a:gridCol w="1228726"/>
                <a:gridCol w="1285879"/>
              </a:tblGrid>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Midterm</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smtClean="0">
                          <a:solidFill>
                            <a:schemeClr val="tx1"/>
                          </a:solidFill>
                          <a:effectLst/>
                          <a:latin typeface="Times New Roman" panose="02020603050405020304" pitchFamily="18" charset="0"/>
                          <a:ea typeface="+mn-ea"/>
                          <a:cs typeface="Times New Roman" panose="02020603050405020304" pitchFamily="18" charset="0"/>
                        </a:rPr>
                        <a:t>Quiz (Best</a:t>
                      </a:r>
                      <a:r>
                        <a:rPr lang="en-US" sz="2800" b="0" kern="1200" baseline="0" dirty="0" smtClean="0">
                          <a:solidFill>
                            <a:schemeClr val="tx1"/>
                          </a:solidFill>
                          <a:effectLst/>
                          <a:latin typeface="Times New Roman" panose="02020603050405020304" pitchFamily="18" charset="0"/>
                          <a:ea typeface="+mn-ea"/>
                          <a:cs typeface="Times New Roman" panose="02020603050405020304" pitchFamily="18" charset="0"/>
                        </a:rPr>
                        <a:t> One</a:t>
                      </a:r>
                      <a:r>
                        <a:rPr lang="en-US" sz="2800" b="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28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smtClean="0">
                          <a:solidFill>
                            <a:schemeClr val="tx1"/>
                          </a:solidFill>
                          <a:effectLst/>
                          <a:latin typeface="Times New Roman" panose="02020603050405020304" pitchFamily="18" charset="0"/>
                          <a:cs typeface="Times New Roman" panose="02020603050405020304" pitchFamily="18" charset="0"/>
                        </a:rPr>
                        <a:t>30</a:t>
                      </a:r>
                      <a:endParaRPr lang="en-US" sz="280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Times New Roman" panose="02020603050405020304" pitchFamily="18" charset="0"/>
                          <a:cs typeface="Times New Roman" panose="02020603050405020304" pitchFamily="18" charset="0"/>
                        </a:rPr>
                        <a:t>Laboratory Performance/Assignment</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cs typeface="Times New Roman" panose="02020603050405020304" pitchFamily="18" charset="0"/>
                        </a:rPr>
                        <a:t>20</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Midterm </a:t>
                      </a:r>
                      <a:r>
                        <a:rPr lang="en-US" sz="2800" dirty="0" smtClean="0">
                          <a:solidFill>
                            <a:schemeClr val="tx1"/>
                          </a:solidFill>
                          <a:effectLst/>
                          <a:latin typeface="Times New Roman" panose="02020603050405020304" pitchFamily="18" charset="0"/>
                          <a:cs typeface="Times New Roman" panose="02020603050405020304" pitchFamily="18" charset="0"/>
                        </a:rPr>
                        <a:t>Written Exam</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5</a:t>
                      </a:r>
                      <a:r>
                        <a:rPr lang="en-US" sz="2800" dirty="0" smtClean="0">
                          <a:solidFill>
                            <a:schemeClr val="tx1"/>
                          </a:solidFill>
                          <a:effectLst/>
                          <a:latin typeface="Times New Roman" panose="02020603050405020304" pitchFamily="18" charset="0"/>
                          <a:cs typeface="Times New Roman" panose="02020603050405020304" pitchFamily="18" charset="0"/>
                        </a:rPr>
                        <a:t>0</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smtClean="0">
                          <a:solidFill>
                            <a:schemeClr val="tx1"/>
                          </a:solidFill>
                          <a:effectLst/>
                          <a:latin typeface="Times New Roman" panose="02020603050405020304" pitchFamily="18" charset="0"/>
                          <a:cs typeface="Times New Roman" panose="02020603050405020304" pitchFamily="18" charset="0"/>
                        </a:rPr>
                        <a:t>Midterm Total</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100</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smtClean="0">
                          <a:solidFill>
                            <a:schemeClr val="tx1"/>
                          </a:solidFill>
                          <a:effectLst/>
                          <a:latin typeface="+mn-lt"/>
                          <a:ea typeface="+mn-ea"/>
                          <a:cs typeface="+mn-cs"/>
                        </a:rPr>
                        <a:t>50%</a:t>
                      </a: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Final term</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Quiz (Best </a:t>
                      </a:r>
                      <a:r>
                        <a:rPr lang="en-US" sz="2800" dirty="0" smtClean="0">
                          <a:solidFill>
                            <a:schemeClr val="tx1"/>
                          </a:solidFill>
                          <a:effectLst/>
                          <a:latin typeface="Times New Roman" panose="02020603050405020304" pitchFamily="18" charset="0"/>
                          <a:cs typeface="Times New Roman" panose="02020603050405020304" pitchFamily="18" charset="0"/>
                        </a:rPr>
                        <a:t>One)</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cs typeface="Times New Roman" panose="02020603050405020304" pitchFamily="18" charset="0"/>
                        </a:rPr>
                        <a:t>20</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Times New Roman" panose="02020603050405020304" pitchFamily="18" charset="0"/>
                          <a:cs typeface="Times New Roman" panose="02020603050405020304" pitchFamily="18" charset="0"/>
                        </a:rPr>
                        <a:t>Laboratory Performance/Assignment</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ea typeface="+mn-ea"/>
                          <a:cs typeface="Times New Roman" panose="02020603050405020304" pitchFamily="18" charset="0"/>
                        </a:rPr>
                        <a:t>30</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Times New Roman" panose="02020603050405020304" pitchFamily="18" charset="0"/>
                          <a:ea typeface="+mn-ea"/>
                          <a:cs typeface="Times New Roman" panose="02020603050405020304" pitchFamily="18" charset="0"/>
                        </a:rPr>
                        <a:t>Project</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cs typeface="Times New Roman" panose="02020603050405020304" pitchFamily="18" charset="0"/>
                        </a:rPr>
                        <a:t>30</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234734">
                <a:tc>
                  <a:txBody>
                    <a:bodyPr/>
                    <a:lstStyle/>
                    <a:p>
                      <a:pPr marL="0" marR="0">
                        <a:spcBef>
                          <a:spcPts val="0"/>
                        </a:spcBef>
                        <a:spcAft>
                          <a:spcPts val="0"/>
                        </a:spcAft>
                      </a:pP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Project Summary </a:t>
                      </a:r>
                      <a:r>
                        <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Report</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a:t>
                      </a: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234734">
                <a:tc>
                  <a:txBody>
                    <a:bodyPr/>
                    <a:lstStyle/>
                    <a:p>
                      <a:pPr marL="0" marR="0">
                        <a:spcBef>
                          <a:spcPts val="0"/>
                        </a:spcBef>
                        <a:spcAft>
                          <a:spcPts val="0"/>
                        </a:spcAft>
                      </a:pP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Project</a:t>
                      </a:r>
                      <a:r>
                        <a:rPr lang="en-US" sz="2800" baseline="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2800" baseline="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Demonstration</a:t>
                      </a:r>
                      <a:endPar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Viva</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Times New Roman" panose="02020603050405020304" pitchFamily="18" charset="0"/>
                          <a:ea typeface="+mn-ea"/>
                          <a:cs typeface="Times New Roman" panose="02020603050405020304" pitchFamily="18" charset="0"/>
                        </a:rPr>
                        <a:t>10</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 </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smtClean="0">
                          <a:solidFill>
                            <a:schemeClr val="tx1"/>
                          </a:solidFill>
                          <a:effectLst/>
                          <a:latin typeface="Times New Roman" panose="02020603050405020304" pitchFamily="18" charset="0"/>
                          <a:cs typeface="Times New Roman" panose="02020603050405020304" pitchFamily="18" charset="0"/>
                        </a:rPr>
                        <a:t>Final Term Total</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100</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smtClean="0">
                          <a:solidFill>
                            <a:schemeClr val="tx1"/>
                          </a:solidFill>
                          <a:effectLst/>
                          <a:latin typeface="+mn-lt"/>
                          <a:ea typeface="+mn-ea"/>
                          <a:cs typeface="+mn-cs"/>
                        </a:rPr>
                        <a:t>50%</a:t>
                      </a: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Times New Roman" panose="02020603050405020304" pitchFamily="18" charset="0"/>
                          <a:cs typeface="Times New Roman" panose="02020603050405020304" pitchFamily="18" charset="0"/>
                        </a:rPr>
                        <a:t>Grand Total</a:t>
                      </a:r>
                      <a:endParaRPr lang="en-US" sz="28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smtClean="0">
                          <a:solidFill>
                            <a:schemeClr val="tx1"/>
                          </a:solidFill>
                          <a:effectLst/>
                          <a:latin typeface="Times New Roman" panose="02020603050405020304" pitchFamily="18" charset="0"/>
                          <a:cs typeface="Times New Roman" panose="02020603050405020304" pitchFamily="18" charset="0"/>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smtClean="0">
                          <a:solidFill>
                            <a:schemeClr val="tx1"/>
                          </a:solidFill>
                          <a:effectLst/>
                          <a:latin typeface="+mn-lt"/>
                          <a:ea typeface="+mn-ea"/>
                          <a:cs typeface="+mn-cs"/>
                        </a:rPr>
                        <a:t>100</a:t>
                      </a:r>
                      <a:endParaRPr lang="en-US" sz="2800" b="1" kern="1200" dirty="0">
                        <a:solidFill>
                          <a:schemeClr val="tx1"/>
                        </a:solidFill>
                        <a:effectLst/>
                        <a:latin typeface="+mn-lt"/>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sp>
        <p:nvSpPr>
          <p:cNvPr id="5" name="Footer Placeholder 4"/>
          <p:cNvSpPr>
            <a:spLocks noGrp="1"/>
          </p:cNvSpPr>
          <p:nvPr>
            <p:ph type="ftr" sz="quarter" idx="11"/>
          </p:nvPr>
        </p:nvSpPr>
        <p:spPr>
          <a:xfrm>
            <a:off x="3555999" y="6356350"/>
            <a:ext cx="4602163" cy="365125"/>
          </a:xfrm>
        </p:spPr>
        <p:txBody>
          <a:bodyPr/>
          <a:lstStyle/>
          <a:p>
            <a:r>
              <a:rPr lang="en-US" dirty="0" smtClean="0"/>
              <a:t>CSC2209 :: Object Oriented Programming 1 (JAVA)</a:t>
            </a:r>
            <a:endParaRPr lang="en-US" dirty="0"/>
          </a:p>
        </p:txBody>
      </p:sp>
      <p:sp>
        <p:nvSpPr>
          <p:cNvPr id="3" name="Date Placeholder 2"/>
          <p:cNvSpPr>
            <a:spLocks noGrp="1"/>
          </p:cNvSpPr>
          <p:nvPr>
            <p:ph type="dt" sz="half" idx="10"/>
          </p:nvPr>
        </p:nvSpPr>
        <p:spPr>
          <a:xfrm>
            <a:off x="88900" y="6356350"/>
            <a:ext cx="2611438" cy="365125"/>
          </a:xfrm>
        </p:spPr>
        <p:txBody>
          <a:bodyPr/>
          <a:lstStyle/>
          <a:p>
            <a:r>
              <a:rPr lang="en-US" smtClean="0"/>
              <a:t>Mohaimen-Bin-Noor</a:t>
            </a:r>
            <a:endParaRPr lang="en-US" dirty="0"/>
          </a:p>
        </p:txBody>
      </p:sp>
    </p:spTree>
    <p:extLst>
      <p:ext uri="{BB962C8B-B14F-4D97-AF65-F5344CB8AC3E}">
        <p14:creationId xmlns:p14="http://schemas.microsoft.com/office/powerpoint/2010/main" val="4122203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Classroom Policies</a:t>
            </a:r>
          </a:p>
        </p:txBody>
      </p:sp>
      <p:sp>
        <p:nvSpPr>
          <p:cNvPr id="3" name="Content Placeholder 2"/>
          <p:cNvSpPr>
            <a:spLocks noGrp="1"/>
          </p:cNvSpPr>
          <p:nvPr>
            <p:ph idx="1"/>
          </p:nvPr>
        </p:nvSpPr>
        <p:spPr/>
        <p:txBody>
          <a:bodyPr>
            <a:normAutofit/>
          </a:bodyPr>
          <a:lstStyle/>
          <a:p>
            <a:r>
              <a:rPr lang="en-US" b="1" i="1" dirty="0" smtClean="0"/>
              <a:t>Must </a:t>
            </a:r>
            <a:r>
              <a:rPr lang="en-US" dirty="0" smtClean="0"/>
              <a:t>be present inside </a:t>
            </a:r>
            <a:r>
              <a:rPr lang="en-US" dirty="0"/>
              <a:t>the </a:t>
            </a:r>
            <a:r>
              <a:rPr lang="en-US" dirty="0" smtClean="0"/>
              <a:t>class within 10 minutes from the start time of the class.</a:t>
            </a:r>
            <a:endParaRPr lang="en-US" dirty="0"/>
          </a:p>
          <a:p>
            <a:r>
              <a:rPr lang="en-US" b="1" i="1" dirty="0"/>
              <a:t>Class Break</a:t>
            </a:r>
            <a:r>
              <a:rPr lang="en-US" dirty="0"/>
              <a:t>: </a:t>
            </a:r>
            <a:r>
              <a:rPr lang="en-US" dirty="0" smtClean="0"/>
              <a:t>I would prefer </a:t>
            </a:r>
            <a:r>
              <a:rPr lang="en-US" dirty="0"/>
              <a:t>to start </a:t>
            </a:r>
            <a:r>
              <a:rPr lang="en-US" dirty="0" smtClean="0"/>
              <a:t>and </a:t>
            </a:r>
            <a:r>
              <a:rPr lang="en-US" dirty="0"/>
              <a:t>leave the class the class in due </a:t>
            </a:r>
            <a:r>
              <a:rPr lang="en-US" dirty="0" smtClean="0"/>
              <a:t>time. A 5 minutes break will be given in Theory Class and 10 minutes break will be given in Laboratory Class.</a:t>
            </a:r>
            <a:endParaRPr lang="en-US" dirty="0"/>
          </a:p>
          <a:p>
            <a:r>
              <a:rPr lang="en-US" dirty="0" smtClean="0"/>
              <a:t>Students are suggested to </a:t>
            </a:r>
            <a:r>
              <a:rPr lang="en-US" dirty="0"/>
              <a:t>ask questions during or after the lecture.</a:t>
            </a:r>
          </a:p>
          <a:p>
            <a:r>
              <a:rPr lang="en-US" b="1" i="1" dirty="0" smtClean="0"/>
              <a:t>Late </a:t>
            </a:r>
            <a:r>
              <a:rPr lang="en-US" b="1" i="1" dirty="0"/>
              <a:t>in Class</a:t>
            </a:r>
            <a:r>
              <a:rPr lang="en-US" dirty="0"/>
              <a:t>: </a:t>
            </a:r>
            <a:endParaRPr lang="en-US" dirty="0" smtClean="0"/>
          </a:p>
          <a:p>
            <a:pPr lvl="1"/>
            <a:r>
              <a:rPr lang="en-US" dirty="0" smtClean="0"/>
              <a:t>The door will be locked after 10 minutes. Students who will arrive after closing the door, will be considered as Late.</a:t>
            </a:r>
          </a:p>
          <a:p>
            <a:pPr lvl="1"/>
            <a:r>
              <a:rPr lang="en-US" dirty="0"/>
              <a:t>A late student will be allowed to enter the </a:t>
            </a:r>
            <a:r>
              <a:rPr lang="en-US" dirty="0" smtClean="0"/>
              <a:t>class whenever I unlock the door.</a:t>
            </a:r>
          </a:p>
          <a:p>
            <a:pPr lvl="1"/>
            <a:r>
              <a:rPr lang="en-US" dirty="0" smtClean="0"/>
              <a:t>Late </a:t>
            </a:r>
            <a:r>
              <a:rPr lang="en-US" dirty="0"/>
              <a:t>during </a:t>
            </a:r>
            <a:r>
              <a:rPr lang="en-US" dirty="0" smtClean="0"/>
              <a:t>Quiz will not be given any </a:t>
            </a:r>
            <a:r>
              <a:rPr lang="en-US" dirty="0"/>
              <a:t>additional time</a:t>
            </a:r>
            <a:r>
              <a:rPr lang="en-US" dirty="0" smtClean="0"/>
              <a:t>.</a:t>
            </a:r>
            <a:endParaRPr lang="en-US" dirty="0"/>
          </a:p>
        </p:txBody>
      </p:sp>
      <p:sp>
        <p:nvSpPr>
          <p:cNvPr id="6" name="Footer Placeholder 5"/>
          <p:cNvSpPr>
            <a:spLocks noGrp="1"/>
          </p:cNvSpPr>
          <p:nvPr>
            <p:ph type="ftr" sz="quarter" idx="11"/>
          </p:nvPr>
        </p:nvSpPr>
        <p:spPr>
          <a:xfrm>
            <a:off x="3556000" y="6356350"/>
            <a:ext cx="5030788" cy="365125"/>
          </a:xfrm>
        </p:spPr>
        <p:txBody>
          <a:bodyPr/>
          <a:lstStyle/>
          <a:p>
            <a:r>
              <a:rPr lang="en-US" dirty="0" smtClean="0"/>
              <a:t>CSC2209 :: Object Oriented Programming 1 (JAVA)</a:t>
            </a:r>
            <a:endParaRPr lang="en-US" dirty="0"/>
          </a:p>
        </p:txBody>
      </p:sp>
      <p:sp>
        <p:nvSpPr>
          <p:cNvPr id="2" name="Date Placeholder 1"/>
          <p:cNvSpPr>
            <a:spLocks noGrp="1"/>
          </p:cNvSpPr>
          <p:nvPr>
            <p:ph type="dt" sz="half" idx="10"/>
          </p:nvPr>
        </p:nvSpPr>
        <p:spPr>
          <a:xfrm>
            <a:off x="88900" y="6356350"/>
            <a:ext cx="2611438" cy="365125"/>
          </a:xfrm>
        </p:spPr>
        <p:txBody>
          <a:bodyPr/>
          <a:lstStyle/>
          <a:p>
            <a:r>
              <a:rPr lang="en-US" smtClean="0"/>
              <a:t>Mohaimen-Bin-Noor</a:t>
            </a:r>
            <a:endParaRPr lang="en-US" dirty="0"/>
          </a:p>
        </p:txBody>
      </p:sp>
    </p:spTree>
    <p:extLst>
      <p:ext uri="{BB962C8B-B14F-4D97-AF65-F5344CB8AC3E}">
        <p14:creationId xmlns:p14="http://schemas.microsoft.com/office/powerpoint/2010/main" val="363727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a:t>
            </a:r>
            <a:endParaRPr lang="en-US" dirty="0"/>
          </a:p>
        </p:txBody>
      </p:sp>
      <p:sp>
        <p:nvSpPr>
          <p:cNvPr id="3" name="Content Placeholder 2"/>
          <p:cNvSpPr>
            <a:spLocks noGrp="1"/>
          </p:cNvSpPr>
          <p:nvPr>
            <p:ph idx="1"/>
          </p:nvPr>
        </p:nvSpPr>
        <p:spPr/>
        <p:txBody>
          <a:bodyPr/>
          <a:lstStyle/>
          <a:p>
            <a:r>
              <a:rPr lang="en-US" dirty="0" smtClean="0"/>
              <a:t>Attendance</a:t>
            </a:r>
          </a:p>
          <a:p>
            <a:r>
              <a:rPr lang="en-US" dirty="0"/>
              <a:t>Laboratory Policies</a:t>
            </a:r>
          </a:p>
          <a:p>
            <a:r>
              <a:rPr lang="en-US" dirty="0" smtClean="0"/>
              <a:t>Makeup Evaluation (quiz, assignment, etc.) </a:t>
            </a:r>
          </a:p>
          <a:p>
            <a:r>
              <a:rPr lang="en-US" dirty="0" smtClean="0"/>
              <a:t>Grading Policies</a:t>
            </a:r>
          </a:p>
          <a:p>
            <a:r>
              <a:rPr lang="en-US" dirty="0" smtClean="0"/>
              <a:t>Dropping a Course</a:t>
            </a:r>
          </a:p>
          <a:p>
            <a:endParaRPr lang="en-US" dirty="0"/>
          </a:p>
        </p:txBody>
      </p:sp>
      <p:sp>
        <p:nvSpPr>
          <p:cNvPr id="5" name="Footer Placeholder 4"/>
          <p:cNvSpPr>
            <a:spLocks noGrp="1"/>
          </p:cNvSpPr>
          <p:nvPr>
            <p:ph type="ftr" sz="quarter" idx="11"/>
          </p:nvPr>
        </p:nvSpPr>
        <p:spPr>
          <a:xfrm>
            <a:off x="3555999" y="6356350"/>
            <a:ext cx="5159375"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511425" cy="365125"/>
          </a:xfrm>
        </p:spPr>
        <p:txBody>
          <a:bodyPr/>
          <a:lstStyle/>
          <a:p>
            <a:r>
              <a:rPr lang="en-US" smtClean="0"/>
              <a:t>Mohaimen-Bin-Noor</a:t>
            </a:r>
            <a:endParaRPr lang="en-US" dirty="0"/>
          </a:p>
        </p:txBody>
      </p:sp>
    </p:spTree>
    <p:extLst>
      <p:ext uri="{BB962C8B-B14F-4D97-AF65-F5344CB8AC3E}">
        <p14:creationId xmlns:p14="http://schemas.microsoft.com/office/powerpoint/2010/main" val="363773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Attendance</a:t>
            </a:r>
          </a:p>
        </p:txBody>
      </p:sp>
      <p:sp>
        <p:nvSpPr>
          <p:cNvPr id="3" name="Content Placeholder 2"/>
          <p:cNvSpPr>
            <a:spLocks noGrp="1"/>
          </p:cNvSpPr>
          <p:nvPr>
            <p:ph idx="1"/>
          </p:nvPr>
        </p:nvSpPr>
        <p:spPr/>
        <p:txBody>
          <a:bodyPr>
            <a:normAutofit/>
          </a:bodyPr>
          <a:lstStyle/>
          <a:p>
            <a:r>
              <a:rPr lang="en-US" i="1" dirty="0" smtClean="0"/>
              <a:t>At </a:t>
            </a:r>
            <a:r>
              <a:rPr lang="en-US" i="1" dirty="0"/>
              <a:t>least</a:t>
            </a:r>
            <a:r>
              <a:rPr lang="en-US" dirty="0"/>
              <a:t> </a:t>
            </a:r>
            <a:r>
              <a:rPr lang="en-US" dirty="0" smtClean="0"/>
              <a:t>70% </a:t>
            </a:r>
            <a:r>
              <a:rPr lang="en-US" dirty="0"/>
              <a:t>presence is required by the student. </a:t>
            </a:r>
            <a:r>
              <a:rPr lang="en-US" dirty="0" smtClean="0"/>
              <a:t>Failing to attend 70% classes will result into a “UW”.</a:t>
            </a:r>
            <a:endParaRPr lang="en-US" dirty="0"/>
          </a:p>
          <a:p>
            <a:r>
              <a:rPr lang="en-US" dirty="0" smtClean="0"/>
              <a:t>Absence due to medical issues will be considered.</a:t>
            </a:r>
          </a:p>
          <a:p>
            <a:r>
              <a:rPr lang="en-US" dirty="0" smtClean="0"/>
              <a:t>If you need to skip the class for Emergency Reasons, mail me beforehand. You will be given a chance to attend the class in other section.</a:t>
            </a:r>
          </a:p>
          <a:p>
            <a:endParaRPr lang="en-US" dirty="0"/>
          </a:p>
        </p:txBody>
      </p:sp>
      <p:sp>
        <p:nvSpPr>
          <p:cNvPr id="6" name="Footer Placeholder 5"/>
          <p:cNvSpPr>
            <a:spLocks noGrp="1"/>
          </p:cNvSpPr>
          <p:nvPr>
            <p:ph type="ftr" sz="quarter" idx="11"/>
          </p:nvPr>
        </p:nvSpPr>
        <p:spPr>
          <a:xfrm>
            <a:off x="3556000" y="6356350"/>
            <a:ext cx="4916488" cy="365125"/>
          </a:xfrm>
        </p:spPr>
        <p:txBody>
          <a:bodyPr/>
          <a:lstStyle/>
          <a:p>
            <a:r>
              <a:rPr lang="en-US" dirty="0" smtClean="0"/>
              <a:t>CSC2209 :: Object Oriented Programming 1 (JAVA)</a:t>
            </a:r>
            <a:endParaRPr lang="en-US" dirty="0"/>
          </a:p>
        </p:txBody>
      </p:sp>
      <p:sp>
        <p:nvSpPr>
          <p:cNvPr id="2" name="Date Placeholder 1"/>
          <p:cNvSpPr>
            <a:spLocks noGrp="1"/>
          </p:cNvSpPr>
          <p:nvPr>
            <p:ph type="dt" sz="half" idx="10"/>
          </p:nvPr>
        </p:nvSpPr>
        <p:spPr>
          <a:xfrm>
            <a:off x="88899" y="6356350"/>
            <a:ext cx="2854325" cy="365125"/>
          </a:xfrm>
        </p:spPr>
        <p:txBody>
          <a:bodyPr/>
          <a:lstStyle/>
          <a:p>
            <a:r>
              <a:rPr lang="en-US" smtClean="0"/>
              <a:t>Mohaimen-Bin-Noor</a:t>
            </a:r>
            <a:endParaRPr lang="en-US" dirty="0"/>
          </a:p>
        </p:txBody>
      </p:sp>
    </p:spTree>
    <p:extLst>
      <p:ext uri="{BB962C8B-B14F-4D97-AF65-F5344CB8AC3E}">
        <p14:creationId xmlns:p14="http://schemas.microsoft.com/office/powerpoint/2010/main" val="92631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Policies</a:t>
            </a:r>
            <a:endParaRPr lang="en-US" dirty="0"/>
          </a:p>
        </p:txBody>
      </p:sp>
      <p:sp>
        <p:nvSpPr>
          <p:cNvPr id="3" name="Content Placeholder 2"/>
          <p:cNvSpPr>
            <a:spLocks noGrp="1"/>
          </p:cNvSpPr>
          <p:nvPr>
            <p:ph idx="1"/>
          </p:nvPr>
        </p:nvSpPr>
        <p:spPr/>
        <p:txBody>
          <a:bodyPr>
            <a:normAutofit/>
          </a:bodyPr>
          <a:lstStyle/>
          <a:p>
            <a:pPr marL="457200" lvl="2"/>
            <a:r>
              <a:rPr lang="en-US" sz="3600" b="1" i="1" cap="small" dirty="0" smtClean="0"/>
              <a:t>Tasks will be given at the beginning of each lab. Time for each task is 1 hour. I will evaluate each task</a:t>
            </a:r>
          </a:p>
          <a:p>
            <a:pPr marL="457200" lvl="2"/>
            <a:r>
              <a:rPr lang="en-US" sz="3600" b="1" i="1" cap="small" dirty="0" smtClean="0"/>
              <a:t>There will be at least 5 tasks in the Lab</a:t>
            </a:r>
          </a:p>
          <a:p>
            <a:pPr marL="457200" lvl="2"/>
            <a:r>
              <a:rPr lang="en-US" sz="3600" b="1" i="1" cap="small" dirty="0" smtClean="0"/>
              <a:t>I will count best 4.</a:t>
            </a:r>
            <a:endParaRPr lang="en-US" sz="3600" dirty="0" smtClean="0"/>
          </a:p>
        </p:txBody>
      </p:sp>
      <p:sp>
        <p:nvSpPr>
          <p:cNvPr id="5" name="Footer Placeholder 4"/>
          <p:cNvSpPr>
            <a:spLocks noGrp="1"/>
          </p:cNvSpPr>
          <p:nvPr>
            <p:ph type="ftr" sz="quarter" idx="11"/>
          </p:nvPr>
        </p:nvSpPr>
        <p:spPr>
          <a:xfrm>
            <a:off x="3513138" y="6356350"/>
            <a:ext cx="461645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582863" cy="365125"/>
          </a:xfrm>
        </p:spPr>
        <p:txBody>
          <a:bodyPr/>
          <a:lstStyle/>
          <a:p>
            <a:r>
              <a:rPr lang="en-US" smtClean="0"/>
              <a:t>Mohaimen-Bin-Noor</a:t>
            </a:r>
            <a:endParaRPr lang="en-US" dirty="0"/>
          </a:p>
        </p:txBody>
      </p:sp>
    </p:spTree>
    <p:extLst>
      <p:ext uri="{BB962C8B-B14F-4D97-AF65-F5344CB8AC3E}">
        <p14:creationId xmlns:p14="http://schemas.microsoft.com/office/powerpoint/2010/main" val="160337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Makeup Evaluation</a:t>
            </a:r>
          </a:p>
        </p:txBody>
      </p:sp>
      <p:sp>
        <p:nvSpPr>
          <p:cNvPr id="3" name="Content Placeholder 2"/>
          <p:cNvSpPr>
            <a:spLocks noGrp="1"/>
          </p:cNvSpPr>
          <p:nvPr>
            <p:ph idx="1"/>
          </p:nvPr>
        </p:nvSpPr>
        <p:spPr/>
        <p:txBody>
          <a:bodyPr>
            <a:normAutofit lnSpcReduction="10000"/>
          </a:bodyPr>
          <a:lstStyle/>
          <a:p>
            <a:r>
              <a:rPr lang="en-US" dirty="0"/>
              <a:t>There will be no makeup quiz as long as a student have appeared in </a:t>
            </a:r>
            <a:r>
              <a:rPr lang="en-US" dirty="0" smtClean="0"/>
              <a:t>1 quiz.</a:t>
            </a:r>
          </a:p>
          <a:p>
            <a:r>
              <a:rPr lang="en-US" dirty="0" smtClean="0"/>
              <a:t>Makeup for missing quiz due to medical issues might be arranged after submitting valid documents.</a:t>
            </a:r>
          </a:p>
          <a:p>
            <a:r>
              <a:rPr lang="en-US" dirty="0" smtClean="0"/>
              <a:t>Makeup </a:t>
            </a:r>
            <a:r>
              <a:rPr lang="en-US" dirty="0"/>
              <a:t>for missing Midterm/Final term must go through </a:t>
            </a:r>
            <a:r>
              <a:rPr lang="en-US" u="sng" dirty="0"/>
              <a:t>Set B form</a:t>
            </a:r>
            <a:r>
              <a:rPr lang="en-US" dirty="0"/>
              <a:t> along with </a:t>
            </a:r>
            <a:r>
              <a:rPr lang="en-US" dirty="0" smtClean="0"/>
              <a:t>the supporting document within the 1</a:t>
            </a:r>
            <a:r>
              <a:rPr lang="en-US" baseline="30000" dirty="0" smtClean="0"/>
              <a:t>st</a:t>
            </a:r>
            <a:r>
              <a:rPr lang="en-US" dirty="0" smtClean="0"/>
              <a:t> working day after exam week. The set B exam is generally scheduled from the 2</a:t>
            </a:r>
            <a:r>
              <a:rPr lang="en-US" baseline="30000" dirty="0" smtClean="0"/>
              <a:t>nd</a:t>
            </a:r>
            <a:r>
              <a:rPr lang="en-US" dirty="0" smtClean="0"/>
              <a:t> working day after the exam week. </a:t>
            </a:r>
            <a:r>
              <a:rPr lang="en-US" dirty="0"/>
              <a:t>Must get signature and exam date from the course teacher and get it approved by the department Head (monetary penalty might be imposed).</a:t>
            </a:r>
          </a:p>
          <a:p>
            <a:r>
              <a:rPr lang="en-US" dirty="0" smtClean="0"/>
              <a:t>Students unable to attend the set B exam may apply for set C exam within the same time limit as set B. Such applications must be supported by very strong reason and documentation, as they are generally rejected. </a:t>
            </a:r>
          </a:p>
          <a:p>
            <a:r>
              <a:rPr lang="en-US" dirty="0" smtClean="0"/>
              <a:t>The </a:t>
            </a:r>
            <a:r>
              <a:rPr lang="en-US" dirty="0"/>
              <a:t>course teacher will be the judge of accepting/rejecting the request for makeup.</a:t>
            </a:r>
          </a:p>
          <a:p>
            <a:endParaRPr lang="en-US" dirty="0"/>
          </a:p>
        </p:txBody>
      </p:sp>
      <p:sp>
        <p:nvSpPr>
          <p:cNvPr id="5" name="Footer Placeholder 4"/>
          <p:cNvSpPr>
            <a:spLocks noGrp="1"/>
          </p:cNvSpPr>
          <p:nvPr>
            <p:ph type="ftr" sz="quarter" idx="11"/>
          </p:nvPr>
        </p:nvSpPr>
        <p:spPr>
          <a:xfrm>
            <a:off x="3556000" y="6356350"/>
            <a:ext cx="495935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640013" cy="365125"/>
          </a:xfrm>
        </p:spPr>
        <p:txBody>
          <a:bodyPr/>
          <a:lstStyle/>
          <a:p>
            <a:r>
              <a:rPr lang="en-US" smtClean="0"/>
              <a:t>Mohaimen-Bin-Noor</a:t>
            </a:r>
            <a:endParaRPr lang="en-US" dirty="0"/>
          </a:p>
        </p:txBody>
      </p:sp>
    </p:spTree>
    <p:extLst>
      <p:ext uri="{BB962C8B-B14F-4D97-AF65-F5344CB8AC3E}">
        <p14:creationId xmlns:p14="http://schemas.microsoft.com/office/powerpoint/2010/main" val="4664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a:t>
            </a:r>
            <a:r>
              <a:rPr lang="en-US" dirty="0" smtClean="0"/>
              <a:t>Policies</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smtClean="0"/>
              <a:t>Letter </a:t>
            </a:r>
            <a:r>
              <a:rPr lang="en-US" dirty="0"/>
              <a:t>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nSpc>
                <a:spcPct val="100000"/>
              </a:lnSpc>
              <a:spcBef>
                <a:spcPts val="600"/>
              </a:spcBef>
            </a:pPr>
            <a:r>
              <a:rPr lang="en-US" dirty="0"/>
              <a:t>‘</a:t>
            </a:r>
            <a:r>
              <a:rPr lang="en-US" b="1" dirty="0"/>
              <a:t>I: INCOMPLETE</a:t>
            </a:r>
            <a:r>
              <a:rPr lang="en-US" dirty="0"/>
              <a:t>’ is given to students who have </a:t>
            </a:r>
            <a:r>
              <a:rPr lang="en-US" i="1" dirty="0"/>
              <a:t>missed </a:t>
            </a:r>
            <a:r>
              <a:rPr lang="en-US" dirty="0"/>
              <a:t>at most </a:t>
            </a:r>
            <a:r>
              <a:rPr lang="en-US" dirty="0" smtClean="0"/>
              <a:t>50% of </a:t>
            </a:r>
            <a:r>
              <a:rPr lang="en-US" i="1" dirty="0"/>
              <a:t>evaluation categories</a:t>
            </a:r>
            <a:r>
              <a:rPr lang="en-US" dirty="0"/>
              <a:t> (</a:t>
            </a:r>
            <a:r>
              <a:rPr lang="en-US" dirty="0" smtClean="0"/>
              <a:t>quiz/assignment/mid term/project etc</a:t>
            </a:r>
            <a:r>
              <a:rPr lang="en-US" dirty="0"/>
              <a:t>.).  Students must contact the course teacher for </a:t>
            </a:r>
            <a:r>
              <a:rPr lang="en-US" u="sng" dirty="0"/>
              <a:t>makeup</a:t>
            </a:r>
            <a:r>
              <a:rPr lang="en-US" dirty="0"/>
              <a:t>, through valid application </a:t>
            </a:r>
            <a:r>
              <a:rPr lang="en-US" dirty="0" smtClean="0"/>
              <a:t>procedures</a:t>
            </a:r>
            <a:r>
              <a:rPr lang="en-US" dirty="0"/>
              <a:t> </a:t>
            </a:r>
            <a:r>
              <a:rPr lang="en-US" dirty="0" smtClean="0"/>
              <a:t>immediately after grade release.</a:t>
            </a:r>
            <a:endParaRPr lang="en-US" dirty="0"/>
          </a:p>
          <a:p>
            <a:pPr>
              <a:lnSpc>
                <a:spcPct val="100000"/>
              </a:lnSpc>
              <a:spcBef>
                <a:spcPts val="600"/>
              </a:spcBef>
            </a:pPr>
            <a:r>
              <a:rPr lang="en-US" dirty="0"/>
              <a:t>‘</a:t>
            </a:r>
            <a:r>
              <a:rPr lang="en-US" b="1" dirty="0"/>
              <a:t>UW: UNOFFICIAL WITHDRAW</a:t>
            </a:r>
            <a:r>
              <a:rPr lang="en-US" dirty="0"/>
              <a:t>’ is given when the </a:t>
            </a:r>
            <a:r>
              <a:rPr lang="en-US" i="1" dirty="0"/>
              <a:t>missing evaluation categories</a:t>
            </a:r>
            <a:r>
              <a:rPr lang="en-US" dirty="0"/>
              <a:t> are too high (more than </a:t>
            </a:r>
            <a:r>
              <a:rPr lang="en-US" dirty="0" smtClean="0"/>
              <a:t>50</a:t>
            </a:r>
            <a:r>
              <a:rPr lang="en-US" dirty="0"/>
              <a:t>%) to makeup. A student getting ‘UW’ has </a:t>
            </a:r>
            <a:r>
              <a:rPr lang="en-US" b="1" u="sng" dirty="0"/>
              <a:t>no option</a:t>
            </a:r>
            <a:r>
              <a:rPr lang="en-US" dirty="0"/>
              <a:t> but to </a:t>
            </a:r>
            <a:r>
              <a:rPr lang="en-US" b="1" u="sng" dirty="0"/>
              <a:t>drop</a:t>
            </a:r>
            <a:r>
              <a:rPr lang="en-US" dirty="0"/>
              <a:t> the </a:t>
            </a:r>
            <a:r>
              <a:rPr lang="en-US" dirty="0" smtClean="0"/>
              <a:t>course</a:t>
            </a:r>
            <a:r>
              <a:rPr lang="en-US" dirty="0"/>
              <a:t> immediately after grade release</a:t>
            </a:r>
          </a:p>
          <a:p>
            <a:pPr marL="0" indent="0">
              <a:buNone/>
            </a:pPr>
            <a:endParaRPr lang="en-US" dirty="0"/>
          </a:p>
        </p:txBody>
      </p:sp>
      <p:sp>
        <p:nvSpPr>
          <p:cNvPr id="5" name="Footer Placeholder 4"/>
          <p:cNvSpPr>
            <a:spLocks noGrp="1"/>
          </p:cNvSpPr>
          <p:nvPr>
            <p:ph type="ftr" sz="quarter" idx="11"/>
          </p:nvPr>
        </p:nvSpPr>
        <p:spPr>
          <a:xfrm>
            <a:off x="3555999" y="6356350"/>
            <a:ext cx="4945063"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625725" cy="365125"/>
          </a:xfrm>
        </p:spPr>
        <p:txBody>
          <a:bodyPr/>
          <a:lstStyle/>
          <a:p>
            <a:r>
              <a:rPr lang="en-US" smtClean="0"/>
              <a:t>Mohaimen-Bin-Noor</a:t>
            </a:r>
            <a:endParaRPr lang="en-US" dirty="0"/>
          </a:p>
        </p:txBody>
      </p:sp>
    </p:spTree>
    <p:extLst>
      <p:ext uri="{BB962C8B-B14F-4D97-AF65-F5344CB8AC3E}">
        <p14:creationId xmlns:p14="http://schemas.microsoft.com/office/powerpoint/2010/main" val="101717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Policies…</a:t>
            </a:r>
            <a:endParaRPr lang="en-US" dirty="0"/>
          </a:p>
        </p:txBody>
      </p:sp>
      <p:sp>
        <p:nvSpPr>
          <p:cNvPr id="3" name="Content Placeholder 2"/>
          <p:cNvSpPr>
            <a:spLocks noGrp="1"/>
          </p:cNvSpPr>
          <p:nvPr>
            <p:ph idx="1"/>
          </p:nvPr>
        </p:nvSpPr>
        <p:spPr/>
        <p:txBody>
          <a:bodyPr/>
          <a:lstStyle/>
          <a:p>
            <a:pPr>
              <a:lnSpc>
                <a:spcPct val="100000"/>
              </a:lnSpc>
              <a:spcBef>
                <a:spcPts val="600"/>
              </a:spcBef>
            </a:pPr>
            <a:r>
              <a:rPr lang="en-US" dirty="0"/>
              <a:t>Once a </a:t>
            </a:r>
            <a:r>
              <a:rPr lang="en-US" dirty="0" smtClean="0"/>
              <a:t>student </a:t>
            </a:r>
            <a:r>
              <a:rPr lang="en-US" dirty="0"/>
              <a:t>gets ‘I’ or ‘UW’ and unable to fulfill the requirements with the course </a:t>
            </a:r>
            <a:r>
              <a:rPr lang="en-US" dirty="0" smtClean="0"/>
              <a:t>teacher, </a:t>
            </a:r>
            <a:r>
              <a:rPr lang="en-US" b="1" u="sng" dirty="0"/>
              <a:t>must drop the course</a:t>
            </a:r>
            <a:r>
              <a:rPr lang="en-US" dirty="0"/>
              <a:t> within officially </a:t>
            </a:r>
            <a:r>
              <a:rPr lang="en-US" i="1" dirty="0"/>
              <a:t>mentioned time period</a:t>
            </a:r>
            <a:r>
              <a:rPr lang="en-US" dirty="0"/>
              <a:t> from the </a:t>
            </a:r>
            <a:r>
              <a:rPr lang="en-US" i="1" dirty="0"/>
              <a:t>registration </a:t>
            </a:r>
            <a:r>
              <a:rPr lang="en-US" i="1" dirty="0" smtClean="0"/>
              <a:t>department</a:t>
            </a:r>
            <a:r>
              <a:rPr lang="en-US" dirty="0" smtClean="0"/>
              <a:t>. </a:t>
            </a:r>
          </a:p>
          <a:p>
            <a:pPr>
              <a:lnSpc>
                <a:spcPct val="100000"/>
              </a:lnSpc>
              <a:spcBef>
                <a:spcPts val="600"/>
              </a:spcBef>
            </a:pPr>
            <a:r>
              <a:rPr lang="en-US" dirty="0" smtClean="0"/>
              <a:t>Students </a:t>
            </a:r>
            <a:r>
              <a:rPr lang="en-US" dirty="0"/>
              <a:t>in probation or falls into the probation due to ‘I’/’UW’ grade are not allowed to drop the course.</a:t>
            </a:r>
          </a:p>
          <a:p>
            <a:pPr>
              <a:lnSpc>
                <a:spcPct val="100000"/>
              </a:lnSpc>
              <a:spcBef>
                <a:spcPts val="400"/>
              </a:spcBef>
            </a:pPr>
            <a:r>
              <a:rPr lang="en-US" dirty="0"/>
              <a:t>Unable to do so will result in the automatic conversion of the grades ‘</a:t>
            </a:r>
            <a:r>
              <a:rPr lang="en-US" b="1" dirty="0"/>
              <a:t>I</a:t>
            </a:r>
            <a:r>
              <a:rPr lang="en-US" dirty="0"/>
              <a:t>’/’</a:t>
            </a:r>
            <a:r>
              <a:rPr lang="en-US" b="1" dirty="0"/>
              <a:t>UW</a:t>
            </a:r>
            <a:r>
              <a:rPr lang="en-US" dirty="0"/>
              <a:t>’ to ‘</a:t>
            </a:r>
            <a:r>
              <a:rPr lang="en-US" b="1" dirty="0"/>
              <a:t>F</a:t>
            </a:r>
            <a:r>
              <a:rPr lang="en-US" dirty="0"/>
              <a:t>’ grade </a:t>
            </a:r>
            <a:r>
              <a:rPr lang="en-US" u="sng" dirty="0"/>
              <a:t>after the </a:t>
            </a:r>
            <a:r>
              <a:rPr lang="en-US" u="sng" dirty="0" smtClean="0"/>
              <a:t>1</a:t>
            </a:r>
            <a:r>
              <a:rPr lang="en-US" u="sng" baseline="30000" dirty="0" smtClean="0"/>
              <a:t>st</a:t>
            </a:r>
            <a:r>
              <a:rPr lang="en-US" u="sng" dirty="0" smtClean="0"/>
              <a:t> week </a:t>
            </a:r>
            <a:r>
              <a:rPr lang="en-US" u="sng" dirty="0"/>
              <a:t>of the following semester</a:t>
            </a:r>
            <a:r>
              <a:rPr lang="en-US" dirty="0"/>
              <a:t>.</a:t>
            </a:r>
          </a:p>
          <a:p>
            <a:pPr>
              <a:lnSpc>
                <a:spcPct val="100000"/>
              </a:lnSpc>
              <a:spcBef>
                <a:spcPts val="400"/>
              </a:spcBef>
            </a:pPr>
            <a:r>
              <a:rPr lang="en-US" dirty="0" smtClean="0"/>
              <a:t>Any </a:t>
            </a:r>
            <a:r>
              <a:rPr lang="en-US" i="1" dirty="0"/>
              <a:t>problem with the mark/grade</a:t>
            </a:r>
            <a:r>
              <a:rPr lang="en-US" dirty="0"/>
              <a:t> </a:t>
            </a:r>
            <a:r>
              <a:rPr lang="en-US" u="sng" dirty="0"/>
              <a:t>must be consulted</a:t>
            </a:r>
            <a:r>
              <a:rPr lang="en-US" dirty="0"/>
              <a:t> with the course teacher within </a:t>
            </a:r>
            <a:r>
              <a:rPr lang="en-US" i="1" dirty="0" smtClean="0"/>
              <a:t>two days </a:t>
            </a:r>
            <a:r>
              <a:rPr lang="en-US" i="1" dirty="0"/>
              <a:t>of the release of grades</a:t>
            </a:r>
            <a:r>
              <a:rPr lang="en-US" dirty="0"/>
              <a:t>. </a:t>
            </a:r>
          </a:p>
        </p:txBody>
      </p:sp>
      <p:sp>
        <p:nvSpPr>
          <p:cNvPr id="5" name="Footer Placeholder 4"/>
          <p:cNvSpPr>
            <a:spLocks noGrp="1"/>
          </p:cNvSpPr>
          <p:nvPr>
            <p:ph type="ftr" sz="quarter" idx="11"/>
          </p:nvPr>
        </p:nvSpPr>
        <p:spPr>
          <a:xfrm>
            <a:off x="3556000" y="6356350"/>
            <a:ext cx="4516438"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900" y="6356350"/>
            <a:ext cx="2382838" cy="365125"/>
          </a:xfrm>
        </p:spPr>
        <p:txBody>
          <a:bodyPr/>
          <a:lstStyle/>
          <a:p>
            <a:r>
              <a:rPr lang="en-US" smtClean="0"/>
              <a:t>Mohaimen-Bin-Noor</a:t>
            </a:r>
            <a:endParaRPr lang="en-US" dirty="0"/>
          </a:p>
        </p:txBody>
      </p:sp>
    </p:spTree>
    <p:extLst>
      <p:ext uri="{BB962C8B-B14F-4D97-AF65-F5344CB8AC3E}">
        <p14:creationId xmlns:p14="http://schemas.microsoft.com/office/powerpoint/2010/main" val="404274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Course</a:t>
            </a:r>
            <a:endParaRPr lang="en-US" dirty="0"/>
          </a:p>
        </p:txBody>
      </p:sp>
      <p:sp>
        <p:nvSpPr>
          <p:cNvPr id="3" name="Content Placeholder 2"/>
          <p:cNvSpPr>
            <a:spLocks noGrp="1"/>
          </p:cNvSpPr>
          <p:nvPr>
            <p:ph idx="1"/>
          </p:nvPr>
        </p:nvSpPr>
        <p:spPr/>
        <p:txBody>
          <a:bodyPr/>
          <a:lstStyle/>
          <a:p>
            <a:r>
              <a:rPr lang="en-US" dirty="0" smtClean="0"/>
              <a:t>Must fill up the drop form and get it signed by the course teacher, write an application to the vice chancellor and get it signed by the department Head, and finally submit the form &amp; application to the registration department.</a:t>
            </a:r>
          </a:p>
          <a:p>
            <a:r>
              <a:rPr lang="en-US" dirty="0"/>
              <a:t>The course teacher must write down the grades (if any) obtained in midterm, final, and grand total on the drop form.</a:t>
            </a:r>
          </a:p>
          <a:p>
            <a:r>
              <a:rPr lang="en-US" dirty="0" smtClean="0"/>
              <a:t>No drop is accepted during the following periods:</a:t>
            </a:r>
          </a:p>
          <a:p>
            <a:pPr lvl="1"/>
            <a:r>
              <a:rPr lang="en-US" dirty="0" smtClean="0"/>
              <a:t>One week before midterm exam – grade release date of midterm exam.</a:t>
            </a:r>
          </a:p>
          <a:p>
            <a:pPr lvl="1"/>
            <a:r>
              <a:rPr lang="en-US" dirty="0" smtClean="0"/>
              <a:t>One week before final term exam – grade release date of final grade.</a:t>
            </a:r>
          </a:p>
          <a:p>
            <a:r>
              <a:rPr lang="en-US" dirty="0" smtClean="0"/>
              <a:t>Student with ‘F’ grades in midterm, final term, or grand total cannot drop.</a:t>
            </a:r>
          </a:p>
          <a:p>
            <a:r>
              <a:rPr lang="en-US" dirty="0" smtClean="0"/>
              <a:t>Probation student are not allowed to drop any course.</a:t>
            </a:r>
          </a:p>
        </p:txBody>
      </p:sp>
      <p:sp>
        <p:nvSpPr>
          <p:cNvPr id="5" name="Footer Placeholder 4"/>
          <p:cNvSpPr>
            <a:spLocks noGrp="1"/>
          </p:cNvSpPr>
          <p:nvPr>
            <p:ph type="ftr" sz="quarter" idx="11"/>
          </p:nvPr>
        </p:nvSpPr>
        <p:spPr>
          <a:xfrm>
            <a:off x="3556000" y="6356350"/>
            <a:ext cx="467360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900" y="6356350"/>
            <a:ext cx="2540000" cy="365125"/>
          </a:xfrm>
        </p:spPr>
        <p:txBody>
          <a:bodyPr/>
          <a:lstStyle/>
          <a:p>
            <a:r>
              <a:rPr lang="en-US" smtClean="0"/>
              <a:t>Mohaimen-Bin-Noor</a:t>
            </a:r>
            <a:endParaRPr lang="en-US" dirty="0"/>
          </a:p>
        </p:txBody>
      </p:sp>
    </p:spTree>
    <p:extLst>
      <p:ext uri="{BB962C8B-B14F-4D97-AF65-F5344CB8AC3E}">
        <p14:creationId xmlns:p14="http://schemas.microsoft.com/office/powerpoint/2010/main" val="417797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smtClean="0">
                <a:cs typeface="Arial" panose="020B0604020202020204" pitchFamily="34" charset="0"/>
              </a:rPr>
              <a:t>Vision &amp; Mission of AIUB</a:t>
            </a:r>
            <a:endParaRPr lang="en-US" dirty="0"/>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t>AMERICAN INTERNATIONAL UNIVERSITY-BANGLADESH (AIUB) envisions promoting professionals and excellent leadership catering to the technological progress and development needs of the </a:t>
            </a:r>
            <a:r>
              <a:rPr lang="en-US" altLang="ja-JP" sz="2400" dirty="0" smtClean="0"/>
              <a:t>country</a:t>
            </a:r>
            <a:r>
              <a:rPr lang="en-US" altLang="ja-JP" sz="2400" dirty="0"/>
              <a:t>.</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Mission</a:t>
            </a:r>
            <a:endParaRPr lang="en-US" b="1" dirty="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altLang="ja-JP" sz="2400" dirty="0" smtClean="0"/>
              <a:t>.</a:t>
            </a:r>
            <a:endParaRPr lang="en-US" altLang="ja-JP" sz="2400" dirty="0"/>
          </a:p>
        </p:txBody>
      </p:sp>
      <p:sp>
        <p:nvSpPr>
          <p:cNvPr id="7" name="Footer Placeholder 6"/>
          <p:cNvSpPr>
            <a:spLocks noGrp="1"/>
          </p:cNvSpPr>
          <p:nvPr>
            <p:ph type="ftr" sz="quarter" idx="11"/>
          </p:nvPr>
        </p:nvSpPr>
        <p:spPr>
          <a:xfrm>
            <a:off x="3556000" y="6356350"/>
            <a:ext cx="4502150" cy="365125"/>
          </a:xfrm>
        </p:spPr>
        <p:txBody>
          <a:bodyPr/>
          <a:lstStyle/>
          <a:p>
            <a:r>
              <a:rPr lang="en-US" dirty="0" smtClean="0"/>
              <a:t>CSC2209 :: Object Oriented Programming 1 (JAVA)</a:t>
            </a:r>
            <a:endParaRPr lang="en-US" dirty="0"/>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Vision</a:t>
            </a:r>
            <a:endParaRPr lang="en-US" b="1" dirty="0">
              <a:cs typeface="Arial" panose="020B0604020202020204" pitchFamily="34" charset="0"/>
            </a:endParaRPr>
          </a:p>
        </p:txBody>
      </p:sp>
      <p:sp>
        <p:nvSpPr>
          <p:cNvPr id="10" name="Date Placeholder 9"/>
          <p:cNvSpPr>
            <a:spLocks noGrp="1"/>
          </p:cNvSpPr>
          <p:nvPr>
            <p:ph type="dt" sz="half" idx="10"/>
          </p:nvPr>
        </p:nvSpPr>
        <p:spPr>
          <a:xfrm>
            <a:off x="88900" y="6356350"/>
            <a:ext cx="2840038" cy="365125"/>
          </a:xfrm>
        </p:spPr>
        <p:txBody>
          <a:bodyPr/>
          <a:lstStyle/>
          <a:p>
            <a:r>
              <a:rPr lang="en-US" smtClean="0"/>
              <a:t>Mohaimen-Bin-Noor</a:t>
            </a:r>
            <a:endParaRPr lang="en-US" dirty="0"/>
          </a:p>
        </p:txBody>
      </p:sp>
    </p:spTree>
    <p:extLst>
      <p:ext uri="{BB962C8B-B14F-4D97-AF65-F5344CB8AC3E}">
        <p14:creationId xmlns:p14="http://schemas.microsoft.com/office/powerpoint/2010/main" val="1927438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Policies</a:t>
            </a:r>
            <a:endParaRPr lang="en-US" dirty="0"/>
          </a:p>
        </p:txBody>
      </p:sp>
      <p:sp>
        <p:nvSpPr>
          <p:cNvPr id="3" name="Content Placeholder 2"/>
          <p:cNvSpPr>
            <a:spLocks noGrp="1"/>
          </p:cNvSpPr>
          <p:nvPr>
            <p:ph idx="1"/>
          </p:nvPr>
        </p:nvSpPr>
        <p:spPr/>
        <p:txBody>
          <a:bodyPr/>
          <a:lstStyle/>
          <a:p>
            <a:pPr marL="0" indent="0">
              <a:buNone/>
            </a:pPr>
            <a:r>
              <a:rPr lang="en-US" dirty="0" smtClean="0"/>
              <a:t>Apart from the above rules and policies: </a:t>
            </a:r>
          </a:p>
          <a:p>
            <a:pPr marL="0" indent="0">
              <a:buNone/>
            </a:pPr>
            <a:endParaRPr lang="en-US" dirty="0"/>
          </a:p>
          <a:p>
            <a:r>
              <a:rPr lang="en-US" dirty="0" smtClean="0"/>
              <a:t>If </a:t>
            </a:r>
            <a:r>
              <a:rPr lang="en-US" b="1" i="1" dirty="0" smtClean="0"/>
              <a:t>you Fail in Midterm</a:t>
            </a:r>
            <a:r>
              <a:rPr lang="en-US" dirty="0" smtClean="0"/>
              <a:t>, you should drop the course immediately. If you choose to continue in final term, </a:t>
            </a:r>
            <a:r>
              <a:rPr lang="en-US" b="1" i="1" dirty="0" smtClean="0"/>
              <a:t>you MUST pass in Final Term</a:t>
            </a:r>
            <a:r>
              <a:rPr lang="en-US" dirty="0" smtClean="0"/>
              <a:t>. If you </a:t>
            </a:r>
            <a:r>
              <a:rPr lang="en-US" b="1" i="1" dirty="0" smtClean="0"/>
              <a:t>can not pass in final term</a:t>
            </a:r>
            <a:r>
              <a:rPr lang="en-US" dirty="0" smtClean="0"/>
              <a:t>, I will </a:t>
            </a:r>
            <a:r>
              <a:rPr lang="en-US" b="1" i="1" dirty="0" smtClean="0"/>
              <a:t>NOT let you drop</a:t>
            </a:r>
            <a:r>
              <a:rPr lang="en-US" dirty="0" smtClean="0"/>
              <a:t> the course.</a:t>
            </a:r>
          </a:p>
          <a:p>
            <a:r>
              <a:rPr lang="en-US" dirty="0" smtClean="0"/>
              <a:t>If </a:t>
            </a:r>
            <a:r>
              <a:rPr lang="en-US" b="1" i="1" dirty="0" smtClean="0"/>
              <a:t>any assignment/lab task is copied</a:t>
            </a:r>
            <a:r>
              <a:rPr lang="en-US" dirty="0" smtClean="0"/>
              <a:t>, I will </a:t>
            </a:r>
            <a:r>
              <a:rPr lang="en-US" b="1" i="1" dirty="0" smtClean="0"/>
              <a:t>give you zero [0]</a:t>
            </a:r>
            <a:r>
              <a:rPr lang="en-US" dirty="0" smtClean="0"/>
              <a:t> for that assignment/lab task.</a:t>
            </a:r>
          </a:p>
          <a:p>
            <a:r>
              <a:rPr lang="en-US" dirty="0" smtClean="0"/>
              <a:t>Throughout the whole semester I will identify weak students and they MUST </a:t>
            </a:r>
            <a:r>
              <a:rPr lang="en-US" b="1" i="1" dirty="0" smtClean="0"/>
              <a:t>Attend and Pass</a:t>
            </a:r>
            <a:r>
              <a:rPr lang="en-US" dirty="0" smtClean="0"/>
              <a:t> a Special Viva/ Conceptual Test at the end of the semester.</a:t>
            </a:r>
            <a:endParaRPr lang="en-US" dirty="0"/>
          </a:p>
        </p:txBody>
      </p:sp>
      <p:sp>
        <p:nvSpPr>
          <p:cNvPr id="5" name="Footer Placeholder 4"/>
          <p:cNvSpPr>
            <a:spLocks noGrp="1"/>
          </p:cNvSpPr>
          <p:nvPr>
            <p:ph type="ftr" sz="quarter" idx="11"/>
          </p:nvPr>
        </p:nvSpPr>
        <p:spPr>
          <a:xfrm>
            <a:off x="3556000" y="6356350"/>
            <a:ext cx="490220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468563" cy="365125"/>
          </a:xfrm>
        </p:spPr>
        <p:txBody>
          <a:bodyPr/>
          <a:lstStyle/>
          <a:p>
            <a:r>
              <a:rPr lang="en-US" smtClean="0"/>
              <a:t>Mohaimen-Bin-Noor</a:t>
            </a:r>
            <a:endParaRPr lang="en-US" dirty="0"/>
          </a:p>
        </p:txBody>
      </p:sp>
    </p:spTree>
    <p:extLst>
      <p:ext uri="{BB962C8B-B14F-4D97-AF65-F5344CB8AC3E}">
        <p14:creationId xmlns:p14="http://schemas.microsoft.com/office/powerpoint/2010/main" val="281325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Contacts</a:t>
            </a:r>
            <a:endParaRPr lang="en-US" dirty="0"/>
          </a:p>
        </p:txBody>
      </p:sp>
      <p:sp>
        <p:nvSpPr>
          <p:cNvPr id="3" name="Content Placeholder 2"/>
          <p:cNvSpPr>
            <a:spLocks noGrp="1"/>
          </p:cNvSpPr>
          <p:nvPr>
            <p:ph idx="1"/>
          </p:nvPr>
        </p:nvSpPr>
        <p:spPr/>
        <p:txBody>
          <a:bodyPr/>
          <a:lstStyle/>
          <a:p>
            <a:r>
              <a:rPr lang="en-US" dirty="0" smtClean="0"/>
              <a:t>Contact </a:t>
            </a:r>
            <a:r>
              <a:rPr lang="en-US" dirty="0"/>
              <a:t>information (email, office phone extension, office location, consulting hours, etc.) of the course teacher must be stored by the students.</a:t>
            </a:r>
          </a:p>
          <a:p>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r>
              <a:rPr lang="en-US" dirty="0"/>
              <a:t>Update &amp; correct your email address &amp; phone number at VUES, as the teacher will contact/notify you of anything regarding the course through these information in VUES.</a:t>
            </a:r>
          </a:p>
          <a:p>
            <a:endParaRPr lang="en-US" dirty="0"/>
          </a:p>
        </p:txBody>
      </p:sp>
      <p:sp>
        <p:nvSpPr>
          <p:cNvPr id="5" name="Footer Placeholder 4"/>
          <p:cNvSpPr>
            <a:spLocks noGrp="1"/>
          </p:cNvSpPr>
          <p:nvPr>
            <p:ph type="ftr" sz="quarter" idx="11"/>
          </p:nvPr>
        </p:nvSpPr>
        <p:spPr>
          <a:xfrm>
            <a:off x="3555999" y="6356350"/>
            <a:ext cx="4602163"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900" y="6356350"/>
            <a:ext cx="2425700" cy="365125"/>
          </a:xfrm>
        </p:spPr>
        <p:txBody>
          <a:bodyPr/>
          <a:lstStyle/>
          <a:p>
            <a:r>
              <a:rPr lang="en-US" smtClean="0"/>
              <a:t>Mohaimen-Bin-Noor</a:t>
            </a:r>
            <a:endParaRPr lang="en-US" dirty="0"/>
          </a:p>
        </p:txBody>
      </p:sp>
    </p:spTree>
    <p:extLst>
      <p:ext uri="{BB962C8B-B14F-4D97-AF65-F5344CB8AC3E}">
        <p14:creationId xmlns:p14="http://schemas.microsoft.com/office/powerpoint/2010/main" val="158285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cap="small" dirty="0" smtClean="0"/>
              <a:t>My Schedule &amp; Contact Information</a:t>
            </a:r>
            <a:endParaRPr lang="en-US" b="1" cap="small" dirty="0"/>
          </a:p>
        </p:txBody>
      </p:sp>
      <p:sp>
        <p:nvSpPr>
          <p:cNvPr id="2" name="Content Placeholder 1"/>
          <p:cNvSpPr>
            <a:spLocks noGrp="1"/>
          </p:cNvSpPr>
          <p:nvPr>
            <p:ph idx="1"/>
          </p:nvPr>
        </p:nvSpPr>
        <p:spPr/>
        <p:txBody>
          <a:bodyPr/>
          <a:lstStyle/>
          <a:p>
            <a:r>
              <a:rPr lang="en-US" dirty="0" smtClean="0"/>
              <a:t>Uploaded in VUES.</a:t>
            </a:r>
            <a:endParaRPr lang="en-US" dirty="0"/>
          </a:p>
        </p:txBody>
      </p:sp>
      <p:sp>
        <p:nvSpPr>
          <p:cNvPr id="5" name="Footer Placeholder 4"/>
          <p:cNvSpPr>
            <a:spLocks noGrp="1"/>
          </p:cNvSpPr>
          <p:nvPr>
            <p:ph type="ftr" sz="quarter" idx="11"/>
          </p:nvPr>
        </p:nvSpPr>
        <p:spPr>
          <a:xfrm>
            <a:off x="3555999" y="6356350"/>
            <a:ext cx="4645025" cy="365125"/>
          </a:xfrm>
        </p:spPr>
        <p:txBody>
          <a:bodyPr/>
          <a:lstStyle/>
          <a:p>
            <a:r>
              <a:rPr lang="en-US" dirty="0" smtClean="0"/>
              <a:t>CSC2209 :: Object Oriented Programming 1 (JAVA)</a:t>
            </a:r>
            <a:endParaRPr lang="en-US" dirty="0"/>
          </a:p>
        </p:txBody>
      </p:sp>
      <p:sp>
        <p:nvSpPr>
          <p:cNvPr id="3" name="Date Placeholder 2"/>
          <p:cNvSpPr>
            <a:spLocks noGrp="1"/>
          </p:cNvSpPr>
          <p:nvPr>
            <p:ph type="dt" sz="half" idx="10"/>
          </p:nvPr>
        </p:nvSpPr>
        <p:spPr>
          <a:xfrm>
            <a:off x="88900" y="6356350"/>
            <a:ext cx="2554288" cy="365125"/>
          </a:xfrm>
        </p:spPr>
        <p:txBody>
          <a:bodyPr/>
          <a:lstStyle/>
          <a:p>
            <a:r>
              <a:rPr lang="en-US" smtClean="0"/>
              <a:t>Mohaimen-Bin-Noor</a:t>
            </a:r>
            <a:endParaRPr lang="en-US" dirty="0"/>
          </a:p>
        </p:txBody>
      </p:sp>
    </p:spTree>
    <p:extLst>
      <p:ext uri="{BB962C8B-B14F-4D97-AF65-F5344CB8AC3E}">
        <p14:creationId xmlns:p14="http://schemas.microsoft.com/office/powerpoint/2010/main" val="699581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any problems that could not be solved/understood during the lecture,  students are advised to contact during the consultation hours and solve the problem.</a:t>
            </a:r>
          </a:p>
          <a:p>
            <a:r>
              <a:rPr lang="en-US" dirty="0" smtClean="0"/>
              <a:t>For any </a:t>
            </a:r>
            <a:r>
              <a:rPr lang="en-US" u="sng" dirty="0" smtClean="0"/>
              <a:t>missing</a:t>
            </a:r>
            <a:r>
              <a:rPr lang="en-US" dirty="0" smtClean="0"/>
              <a:t> evaluation (quiz, assignment, etc.), classes, deadlines, etc. must contact/inform/notify the teacher </a:t>
            </a:r>
            <a:r>
              <a:rPr lang="en-US" u="sng" dirty="0" smtClean="0"/>
              <a:t>immediately after missing</a:t>
            </a:r>
            <a:r>
              <a:rPr lang="en-US" dirty="0" smtClean="0"/>
              <a:t> in the consulting hour, via email, or in unavoidable circumstances – through the guardian or friend.</a:t>
            </a:r>
          </a:p>
          <a:p>
            <a:r>
              <a:rPr lang="en-US" dirty="0" smtClean="0"/>
              <a:t>Probation students must meet the course teacher once a week. So schedule your time with the teacher.</a:t>
            </a:r>
          </a:p>
          <a:p>
            <a:r>
              <a:rPr lang="en-US" dirty="0" smtClean="0"/>
              <a:t>Any kind of dishonesty, plagiarism, misbehavior, misconduct, etc. will not be tolerated. Might result in deduction of marks, ‘F’ grade, or reported to the AIUB Disciplinary Committee for drastic punishment.</a:t>
            </a:r>
          </a:p>
          <a:p>
            <a:r>
              <a:rPr lang="en-US" dirty="0" smtClean="0"/>
              <a:t>Always check/visit the AIUB home page for notices, rules </a:t>
            </a:r>
            <a:r>
              <a:rPr lang="en-US" dirty="0"/>
              <a:t>&amp; regulations </a:t>
            </a:r>
            <a:r>
              <a:rPr lang="en-US" dirty="0" smtClean="0"/>
              <a:t>of academic/university policies and important announcement for deadlines (Course drop, Exam permit, Exam Schedule, etc.).</a:t>
            </a:r>
          </a:p>
        </p:txBody>
      </p:sp>
      <p:sp>
        <p:nvSpPr>
          <p:cNvPr id="10" name="Footer Placeholder 9"/>
          <p:cNvSpPr>
            <a:spLocks noGrp="1"/>
          </p:cNvSpPr>
          <p:nvPr>
            <p:ph type="ftr" sz="quarter" idx="11"/>
          </p:nvPr>
        </p:nvSpPr>
        <p:spPr>
          <a:xfrm>
            <a:off x="3556000" y="6356350"/>
            <a:ext cx="4445000" cy="365125"/>
          </a:xfrm>
        </p:spPr>
        <p:txBody>
          <a:bodyPr/>
          <a:lstStyle/>
          <a:p>
            <a:r>
              <a:rPr lang="en-US" dirty="0" smtClean="0"/>
              <a:t>CSC2209 :: Object Oriented Programming 1 (JAVA)</a:t>
            </a:r>
            <a:endParaRPr lang="en-US" dirty="0"/>
          </a:p>
        </p:txBody>
      </p:sp>
      <p:sp>
        <p:nvSpPr>
          <p:cNvPr id="12" name="Date Placeholder 11"/>
          <p:cNvSpPr>
            <a:spLocks noGrp="1"/>
          </p:cNvSpPr>
          <p:nvPr>
            <p:ph type="dt" sz="half" idx="10"/>
          </p:nvPr>
        </p:nvSpPr>
        <p:spPr/>
        <p:txBody>
          <a:bodyPr/>
          <a:lstStyle/>
          <a:p>
            <a:r>
              <a:rPr lang="en-US" sz="1400" smtClean="0"/>
              <a:t>Mohaimen-Bin-Noor</a:t>
            </a:r>
            <a:endParaRPr lang="en-US" sz="1400" dirty="0"/>
          </a:p>
        </p:txBody>
      </p:sp>
    </p:spTree>
    <p:extLst>
      <p:ext uri="{BB962C8B-B14F-4D97-AF65-F5344CB8AC3E}">
        <p14:creationId xmlns:p14="http://schemas.microsoft.com/office/powerpoint/2010/main" val="9918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CSC2209 :: Object Oriented Programming 1 (JAVA)</a:t>
            </a:r>
            <a:endParaRPr lang="en-US" dirty="0"/>
          </a:p>
        </p:txBody>
      </p:sp>
      <p:sp>
        <p:nvSpPr>
          <p:cNvPr id="7" name="Rectangle 6"/>
          <p:cNvSpPr/>
          <p:nvPr/>
        </p:nvSpPr>
        <p:spPr>
          <a:xfrm>
            <a:off x="537029" y="943429"/>
            <a:ext cx="10816771" cy="5016758"/>
          </a:xfrm>
          <a:prstGeom prst="rect">
            <a:avLst/>
          </a:prstGeom>
          <a:noFill/>
        </p:spPr>
        <p:txBody>
          <a:bodyPr wrap="square" lIns="91440" tIns="45720" rIns="91440" bIns="45720">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 Oriented Programming 1 </a:t>
            </a:r>
            <a:r>
              <a:rPr lang="en-US" sz="80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(JAVA)</a:t>
            </a:r>
            <a:endPar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/*Hello World*/</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Date Placeholder 1"/>
          <p:cNvSpPr>
            <a:spLocks noGrp="1"/>
          </p:cNvSpPr>
          <p:nvPr>
            <p:ph type="dt" sz="half" idx="10"/>
          </p:nvPr>
        </p:nvSpPr>
        <p:spPr/>
        <p:txBody>
          <a:bodyPr/>
          <a:lstStyle/>
          <a:p>
            <a:r>
              <a:rPr lang="en-US" smtClean="0"/>
              <a:t>Mohaimen-Bin-Noor</a:t>
            </a:r>
            <a:endParaRPr lang="en-US"/>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AIUB</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80000"/>
              </a:lnSpc>
            </a:pPr>
            <a:r>
              <a:rPr lang="en-US" altLang="ja-JP" sz="3000" dirty="0"/>
              <a:t>Sustain development and progress of the university </a:t>
            </a:r>
          </a:p>
          <a:p>
            <a:pPr algn="just">
              <a:lnSpc>
                <a:spcPct val="80000"/>
              </a:lnSpc>
            </a:pPr>
            <a:r>
              <a:rPr lang="en-US" altLang="ja-JP" sz="3000" dirty="0"/>
              <a:t>Continue to upgrade educational services and facilities responsive of the demands for change and needs of the society </a:t>
            </a:r>
          </a:p>
          <a:p>
            <a:pPr algn="just">
              <a:lnSpc>
                <a:spcPct val="80000"/>
              </a:lnSpc>
            </a:pPr>
            <a:r>
              <a:rPr lang="en-US" altLang="ja-JP" sz="3000" dirty="0"/>
              <a:t>Inculcate professional culture among management, faculty and personnel in the attainment of the institution's vision, mission and goals </a:t>
            </a:r>
          </a:p>
          <a:p>
            <a:pPr algn="just">
              <a:lnSpc>
                <a:spcPct val="80000"/>
              </a:lnSpc>
            </a:pPr>
            <a:r>
              <a:rPr lang="en-US" altLang="ja-JP" sz="3000" dirty="0"/>
              <a:t>Enhance research consciousness in discovering new dimensions for curriculum development and enrichment </a:t>
            </a:r>
          </a:p>
          <a:p>
            <a:pPr algn="just"/>
            <a:r>
              <a:rPr lang="en-US" altLang="ja-JP" sz="3000" dirty="0"/>
              <a:t>Implement meaningful and relevant community outreach programs reflective of the available resources and expertise of the university </a:t>
            </a:r>
          </a:p>
          <a:p>
            <a:pPr algn="just"/>
            <a:r>
              <a:rPr lang="en-US" altLang="ja-JP" sz="3000" dirty="0"/>
              <a:t>Establish strong networking of programs, sharing of resources and expertise with local and international educational institutions and organizations </a:t>
            </a:r>
          </a:p>
          <a:p>
            <a:pPr algn="just"/>
            <a:r>
              <a:rPr lang="en-US" altLang="ja-JP" sz="3000" dirty="0"/>
              <a:t>Accelerate the participation of alumni, students and professionals in the implementation of educational programs and development of projects designed to expand and improve global academic standards </a:t>
            </a:r>
          </a:p>
        </p:txBody>
      </p:sp>
      <p:sp>
        <p:nvSpPr>
          <p:cNvPr id="5" name="Footer Placeholder 4"/>
          <p:cNvSpPr>
            <a:spLocks noGrp="1"/>
          </p:cNvSpPr>
          <p:nvPr>
            <p:ph type="ftr" sz="quarter" idx="11"/>
          </p:nvPr>
        </p:nvSpPr>
        <p:spPr>
          <a:xfrm>
            <a:off x="3556000" y="6356350"/>
            <a:ext cx="490220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900" y="6356350"/>
            <a:ext cx="2654300" cy="365125"/>
          </a:xfrm>
        </p:spPr>
        <p:txBody>
          <a:bodyPr/>
          <a:lstStyle/>
          <a:p>
            <a:r>
              <a:rPr lang="en-US" smtClean="0"/>
              <a:t>Mohaimen-Bin-Noor</a:t>
            </a:r>
            <a:endParaRPr lang="en-US" dirty="0"/>
          </a:p>
        </p:txBody>
      </p:sp>
    </p:spTree>
    <p:extLst>
      <p:ext uri="{BB962C8B-B14F-4D97-AF65-F5344CB8AC3E}">
        <p14:creationId xmlns:p14="http://schemas.microsoft.com/office/powerpoint/2010/main" val="1123592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cs typeface="Arial" panose="020B0604020202020204" pitchFamily="34" charset="0"/>
              </a:rPr>
              <a:t>Vision &amp; Mission of </a:t>
            </a:r>
            <a:r>
              <a:rPr lang="en-US" altLang="ja-JP" dirty="0" smtClean="0">
                <a:cs typeface="Arial" panose="020B0604020202020204" pitchFamily="34" charset="0"/>
              </a:rPr>
              <a:t>Computer Science Department</a:t>
            </a:r>
            <a:endParaRPr lang="en-US" dirty="0"/>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r>
              <a:rPr lang="en-US" altLang="ja-JP" dirty="0" smtClean="0"/>
              <a:t>.</a:t>
            </a:r>
            <a:endParaRPr lang="en-US" dirty="0"/>
          </a:p>
        </p:txBody>
      </p:sp>
      <p:sp>
        <p:nvSpPr>
          <p:cNvPr id="5" name="Footer Placeholder 4"/>
          <p:cNvSpPr>
            <a:spLocks noGrp="1"/>
          </p:cNvSpPr>
          <p:nvPr>
            <p:ph type="ftr" sz="quarter" idx="11"/>
          </p:nvPr>
        </p:nvSpPr>
        <p:spPr>
          <a:xfrm>
            <a:off x="3556000" y="6356350"/>
            <a:ext cx="5087938" cy="365125"/>
          </a:xfrm>
        </p:spPr>
        <p:txBody>
          <a:bodyPr/>
          <a:lstStyle/>
          <a:p>
            <a:r>
              <a:rPr lang="en-US" dirty="0" smtClean="0"/>
              <a:t>CSC2209 :: Object Oriented Programming 1 (JAVA)</a:t>
            </a:r>
            <a:endParaRPr lang="en-US" dirty="0"/>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smtClean="0"/>
              <a:t>Provides leadership in the pursuit of quality and excellent computer education and produce highly skilled and globally competitive IT professionals.</a:t>
            </a:r>
          </a:p>
          <a:p>
            <a:pPr algn="just"/>
            <a:endParaRPr lang="en-US" dirty="0"/>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Mission</a:t>
            </a:r>
            <a:endParaRPr lang="en-US" b="1" dirty="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cs typeface="Arial" panose="020B0604020202020204" pitchFamily="34" charset="0"/>
              </a:rPr>
              <a:t>Vision</a:t>
            </a:r>
            <a:endParaRPr lang="en-US" b="1" dirty="0">
              <a:cs typeface="Arial" panose="020B0604020202020204" pitchFamily="34" charset="0"/>
            </a:endParaRPr>
          </a:p>
        </p:txBody>
      </p:sp>
      <p:sp>
        <p:nvSpPr>
          <p:cNvPr id="10" name="Date Placeholder 9"/>
          <p:cNvSpPr>
            <a:spLocks noGrp="1"/>
          </p:cNvSpPr>
          <p:nvPr>
            <p:ph type="dt" sz="half" idx="10"/>
          </p:nvPr>
        </p:nvSpPr>
        <p:spPr>
          <a:xfrm>
            <a:off x="88900" y="6356350"/>
            <a:ext cx="2554288" cy="365125"/>
          </a:xfrm>
        </p:spPr>
        <p:txBody>
          <a:bodyPr/>
          <a:lstStyle/>
          <a:p>
            <a:r>
              <a:rPr lang="en-US" smtClean="0"/>
              <a:t>Mohaimen-Bin-Noor</a:t>
            </a:r>
            <a:endParaRPr lang="en-US" dirty="0"/>
          </a:p>
        </p:txBody>
      </p:sp>
    </p:spTree>
    <p:extLst>
      <p:ext uri="{BB962C8B-B14F-4D97-AF65-F5344CB8AC3E}">
        <p14:creationId xmlns:p14="http://schemas.microsoft.com/office/powerpoint/2010/main" val="203761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smtClean="0">
                <a:cs typeface="Arial" panose="020B0604020202020204" pitchFamily="34" charset="0"/>
              </a:rPr>
              <a:t>Goals of Computer Science Department</a:t>
            </a:r>
            <a:endParaRPr lang="en-US" dirty="0"/>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t>Enrich the computer education curriculum to suit the needs of the </a:t>
            </a:r>
            <a:r>
              <a:rPr lang="en-US" altLang="ja-JP" dirty="0" smtClean="0"/>
              <a:t>industry-   wide </a:t>
            </a:r>
            <a:r>
              <a:rPr lang="en-US" altLang="ja-JP" dirty="0"/>
              <a:t>standards for both domestic and international markets</a:t>
            </a:r>
          </a:p>
          <a:p>
            <a:pPr algn="just">
              <a:lnSpc>
                <a:spcPct val="80000"/>
              </a:lnSpc>
            </a:pPr>
            <a:r>
              <a:rPr lang="en-US" altLang="ja-JP" dirty="0"/>
              <a:t>Equip the faculty and staff with professional, modern technological and research skills</a:t>
            </a:r>
          </a:p>
          <a:p>
            <a:pPr algn="just">
              <a:lnSpc>
                <a:spcPct val="80000"/>
              </a:lnSpc>
            </a:pPr>
            <a:r>
              <a:rPr lang="en-US" altLang="ja-JP" dirty="0"/>
              <a:t>Upgrade continuously computer hardware's, facilities and instructional materials to cope with the challenges of the information technology age</a:t>
            </a:r>
          </a:p>
          <a:p>
            <a:pPr algn="just">
              <a:lnSpc>
                <a:spcPct val="80000"/>
              </a:lnSpc>
            </a:pPr>
            <a:r>
              <a:rPr lang="en-US" altLang="ja-JP" dirty="0"/>
              <a:t>Initiate and conduct relevant research, software development and outreach services.</a:t>
            </a:r>
          </a:p>
          <a:p>
            <a:pPr algn="just">
              <a:lnSpc>
                <a:spcPct val="80000"/>
              </a:lnSpc>
            </a:pPr>
            <a:r>
              <a:rPr lang="en-US" altLang="ja-JP" dirty="0"/>
              <a:t>Establish linkage with industry and other IT-based organizations/institutions for sharing of resources and expertise, and better job opportunities for students</a:t>
            </a:r>
          </a:p>
          <a:p>
            <a:endParaRPr lang="en-US" dirty="0"/>
          </a:p>
        </p:txBody>
      </p:sp>
      <p:sp>
        <p:nvSpPr>
          <p:cNvPr id="5" name="Footer Placeholder 4"/>
          <p:cNvSpPr>
            <a:spLocks noGrp="1"/>
          </p:cNvSpPr>
          <p:nvPr>
            <p:ph type="ftr" sz="quarter" idx="11"/>
          </p:nvPr>
        </p:nvSpPr>
        <p:spPr>
          <a:xfrm>
            <a:off x="3556000" y="6356350"/>
            <a:ext cx="467360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640013" cy="365125"/>
          </a:xfrm>
        </p:spPr>
        <p:txBody>
          <a:bodyPr/>
          <a:lstStyle/>
          <a:p>
            <a:r>
              <a:rPr lang="en-US" smtClean="0"/>
              <a:t>Mohaimen-Bin-Noor</a:t>
            </a:r>
            <a:endParaRPr lang="en-US" dirty="0"/>
          </a:p>
        </p:txBody>
      </p:sp>
    </p:spTree>
    <p:extLst>
      <p:ext uri="{BB962C8B-B14F-4D97-AF65-F5344CB8AC3E}">
        <p14:creationId xmlns:p14="http://schemas.microsoft.com/office/powerpoint/2010/main" val="791034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By the end of the course Students will be able to perform the followings:</a:t>
            </a:r>
          </a:p>
          <a:p>
            <a:pPr marL="742950"/>
            <a:r>
              <a:rPr lang="en-US" dirty="0" smtClean="0"/>
              <a:t>Develop </a:t>
            </a:r>
            <a:r>
              <a:rPr lang="en-US" dirty="0"/>
              <a:t>classes and describe how to declare a class</a:t>
            </a:r>
          </a:p>
          <a:p>
            <a:pPr marL="742950"/>
            <a:r>
              <a:rPr lang="en-US" dirty="0" smtClean="0"/>
              <a:t>Create </a:t>
            </a:r>
            <a:r>
              <a:rPr lang="en-US" dirty="0"/>
              <a:t>Java technology applications that leverage the object-oriented features of the Java language, such as encapsulation, inheritance, polymorphism and abstraction</a:t>
            </a:r>
          </a:p>
          <a:p>
            <a:pPr marL="742950"/>
            <a:r>
              <a:rPr lang="en-US" dirty="0" smtClean="0"/>
              <a:t>Use </a:t>
            </a:r>
            <a:r>
              <a:rPr lang="en-US" dirty="0"/>
              <a:t>the concept of package</a:t>
            </a:r>
          </a:p>
          <a:p>
            <a:pPr marL="742950"/>
            <a:r>
              <a:rPr lang="en-US" dirty="0" smtClean="0"/>
              <a:t>Implement </a:t>
            </a:r>
            <a:r>
              <a:rPr lang="en-US" dirty="0"/>
              <a:t>error-handling techniques using exception </a:t>
            </a:r>
            <a:r>
              <a:rPr lang="en-US" dirty="0" smtClean="0"/>
              <a:t>handling</a:t>
            </a:r>
          </a:p>
          <a:p>
            <a:pPr marL="742950"/>
            <a:r>
              <a:rPr lang="en-US" dirty="0" smtClean="0"/>
              <a:t>Create </a:t>
            </a:r>
            <a:r>
              <a:rPr lang="en-US" dirty="0"/>
              <a:t>an event-driven graphical user interface (GUI) using Swing components: panels, buttons, labels, text fields, and text </a:t>
            </a:r>
            <a:r>
              <a:rPr lang="en-US" dirty="0" smtClean="0"/>
              <a:t>areas</a:t>
            </a:r>
            <a:endParaRPr lang="en-US" dirty="0"/>
          </a:p>
          <a:p>
            <a:pPr marL="742950"/>
            <a:r>
              <a:rPr lang="en-US" dirty="0" smtClean="0"/>
              <a:t>Perform </a:t>
            </a:r>
            <a:r>
              <a:rPr lang="en-US" dirty="0"/>
              <a:t>multiple operations on database tables, including creating, reading, updating and deleting using both JDBC</a:t>
            </a:r>
          </a:p>
          <a:p>
            <a:pPr marL="742950"/>
            <a:r>
              <a:rPr lang="en-US" dirty="0" smtClean="0"/>
              <a:t>Implement </a:t>
            </a:r>
            <a:r>
              <a:rPr lang="en-US" dirty="0"/>
              <a:t>input/output (I/O) functionality to read from and write to data and text files and understand advanced I/O streams</a:t>
            </a:r>
          </a:p>
          <a:p>
            <a:pPr marL="742950"/>
            <a:r>
              <a:rPr lang="en-US" dirty="0" smtClean="0"/>
              <a:t>Create </a:t>
            </a:r>
            <a:r>
              <a:rPr lang="en-US" dirty="0"/>
              <a:t>multithreaded </a:t>
            </a:r>
            <a:r>
              <a:rPr lang="en-US" dirty="0" smtClean="0"/>
              <a:t>programs</a:t>
            </a:r>
            <a:endParaRPr lang="en-US" dirty="0"/>
          </a:p>
        </p:txBody>
      </p:sp>
      <p:sp>
        <p:nvSpPr>
          <p:cNvPr id="5" name="Footer Placeholder 4"/>
          <p:cNvSpPr>
            <a:spLocks noGrp="1"/>
          </p:cNvSpPr>
          <p:nvPr>
            <p:ph type="ftr" sz="quarter" idx="11"/>
          </p:nvPr>
        </p:nvSpPr>
        <p:spPr>
          <a:xfrm>
            <a:off x="3556000" y="6356350"/>
            <a:ext cx="4616450"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282825" cy="365125"/>
          </a:xfrm>
        </p:spPr>
        <p:txBody>
          <a:bodyPr/>
          <a:lstStyle/>
          <a:p>
            <a:r>
              <a:rPr lang="en-US" smtClean="0"/>
              <a:t>Mohaimen-Bin-Noor</a:t>
            </a:r>
            <a:endParaRPr lang="en-US" dirty="0"/>
          </a:p>
        </p:txBody>
      </p:sp>
    </p:spTree>
    <p:extLst>
      <p:ext uri="{BB962C8B-B14F-4D97-AF65-F5344CB8AC3E}">
        <p14:creationId xmlns:p14="http://schemas.microsoft.com/office/powerpoint/2010/main" val="1642356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Prerequisite</a:t>
            </a:r>
            <a:endParaRPr lang="en-US" dirty="0"/>
          </a:p>
        </p:txBody>
      </p:sp>
      <p:sp>
        <p:nvSpPr>
          <p:cNvPr id="3" name="Content Placeholder 2"/>
          <p:cNvSpPr>
            <a:spLocks noGrp="1"/>
          </p:cNvSpPr>
          <p:nvPr>
            <p:ph idx="1"/>
          </p:nvPr>
        </p:nvSpPr>
        <p:spPr/>
        <p:txBody>
          <a:bodyPr/>
          <a:lstStyle/>
          <a:p>
            <a:endParaRPr lang="en-US" dirty="0" smtClean="0"/>
          </a:p>
          <a:p>
            <a:r>
              <a:rPr lang="en-US" dirty="0" smtClean="0"/>
              <a:t>Concept of Decision Control (if, else of, else).</a:t>
            </a:r>
            <a:endParaRPr lang="en-US" dirty="0"/>
          </a:p>
          <a:p>
            <a:r>
              <a:rPr lang="en-US" dirty="0" smtClean="0"/>
              <a:t>Concept of Loops (for, while, do-while).</a:t>
            </a:r>
          </a:p>
          <a:p>
            <a:r>
              <a:rPr lang="en-US" dirty="0" smtClean="0"/>
              <a:t>Concept of Functions.</a:t>
            </a:r>
          </a:p>
          <a:p>
            <a:r>
              <a:rPr lang="en-US" dirty="0" smtClean="0"/>
              <a:t>Concept of Class.</a:t>
            </a:r>
          </a:p>
          <a:p>
            <a:r>
              <a:rPr lang="en-US" dirty="0" smtClean="0"/>
              <a:t>Concept of Object.</a:t>
            </a:r>
          </a:p>
          <a:p>
            <a:r>
              <a:rPr lang="en-US" dirty="0" smtClean="0"/>
              <a:t>Concept of Constructor.</a:t>
            </a:r>
          </a:p>
          <a:p>
            <a:pPr marL="0" indent="0">
              <a:buNone/>
            </a:pPr>
            <a:endParaRPr lang="en-US" dirty="0" smtClean="0"/>
          </a:p>
          <a:p>
            <a:pPr marL="0" indent="0">
              <a:buNone/>
            </a:pPr>
            <a:r>
              <a:rPr lang="en-US" b="1" dirty="0" smtClean="0"/>
              <a:t>Last and Most Important prerequisite: Your Interest, Passion and Dedication.</a:t>
            </a:r>
            <a:endParaRPr lang="en-US" b="1" dirty="0"/>
          </a:p>
        </p:txBody>
      </p:sp>
      <p:sp>
        <p:nvSpPr>
          <p:cNvPr id="5" name="Footer Placeholder 4"/>
          <p:cNvSpPr>
            <a:spLocks noGrp="1"/>
          </p:cNvSpPr>
          <p:nvPr>
            <p:ph type="ftr" sz="quarter" idx="11"/>
          </p:nvPr>
        </p:nvSpPr>
        <p:spPr>
          <a:xfrm>
            <a:off x="3555999" y="6356350"/>
            <a:ext cx="4873625"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900" y="6356350"/>
            <a:ext cx="2654300" cy="365125"/>
          </a:xfrm>
        </p:spPr>
        <p:txBody>
          <a:bodyPr/>
          <a:lstStyle/>
          <a:p>
            <a:r>
              <a:rPr lang="en-US" smtClean="0"/>
              <a:t>Mohaimen-Bin-Noor</a:t>
            </a:r>
            <a:endParaRPr lang="en-US" dirty="0"/>
          </a:p>
        </p:txBody>
      </p:sp>
    </p:spTree>
    <p:extLst>
      <p:ext uri="{BB962C8B-B14F-4D97-AF65-F5344CB8AC3E}">
        <p14:creationId xmlns:p14="http://schemas.microsoft.com/office/powerpoint/2010/main" val="110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the course</a:t>
            </a:r>
            <a:endParaRPr lang="en-US" dirty="0"/>
          </a:p>
        </p:txBody>
      </p:sp>
      <p:sp>
        <p:nvSpPr>
          <p:cNvPr id="3" name="Content Placeholder 2"/>
          <p:cNvSpPr>
            <a:spLocks noGrp="1"/>
          </p:cNvSpPr>
          <p:nvPr>
            <p:ph idx="1"/>
          </p:nvPr>
        </p:nvSpPr>
        <p:spPr/>
        <p:txBody>
          <a:bodyPr/>
          <a:lstStyle/>
          <a:p>
            <a:endParaRPr lang="en-US" dirty="0" smtClean="0"/>
          </a:p>
          <a:p>
            <a:r>
              <a:rPr lang="en-US" dirty="0" smtClean="0"/>
              <a:t>This </a:t>
            </a:r>
            <a:r>
              <a:rPr lang="en-US" dirty="0"/>
              <a:t>course is a </a:t>
            </a:r>
            <a:r>
              <a:rPr lang="en-US" dirty="0" smtClean="0"/>
              <a:t>continuation </a:t>
            </a:r>
            <a:r>
              <a:rPr lang="en-US" dirty="0"/>
              <a:t>of the courses Programming Language 1 &amp; 2</a:t>
            </a:r>
            <a:r>
              <a:rPr lang="en-US" dirty="0" smtClean="0"/>
              <a:t>.</a:t>
            </a:r>
          </a:p>
          <a:p>
            <a:r>
              <a:rPr lang="en-US" dirty="0" smtClean="0"/>
              <a:t>This course will focus on Object Oriented Programming.</a:t>
            </a:r>
          </a:p>
          <a:p>
            <a:r>
              <a:rPr lang="en-US" dirty="0" smtClean="0"/>
              <a:t>This course will help you to understand the requirements for the solution of simple real life problems.</a:t>
            </a:r>
          </a:p>
          <a:p>
            <a:r>
              <a:rPr lang="en-US" dirty="0" smtClean="0"/>
              <a:t>This course will help you to develop the solution of simple real life problems.</a:t>
            </a:r>
          </a:p>
          <a:p>
            <a:r>
              <a:rPr lang="en-US" dirty="0" smtClean="0"/>
              <a:t>This course will help you to develop some mini fun games.</a:t>
            </a:r>
            <a:endParaRPr lang="en-US" dirty="0"/>
          </a:p>
        </p:txBody>
      </p:sp>
      <p:sp>
        <p:nvSpPr>
          <p:cNvPr id="5" name="Footer Placeholder 4"/>
          <p:cNvSpPr>
            <a:spLocks noGrp="1"/>
          </p:cNvSpPr>
          <p:nvPr>
            <p:ph type="ftr" sz="quarter" idx="11"/>
          </p:nvPr>
        </p:nvSpPr>
        <p:spPr>
          <a:xfrm>
            <a:off x="3555999" y="6356350"/>
            <a:ext cx="4487863"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900" y="6356350"/>
            <a:ext cx="2497138" cy="365125"/>
          </a:xfrm>
        </p:spPr>
        <p:txBody>
          <a:bodyPr/>
          <a:lstStyle/>
          <a:p>
            <a:r>
              <a:rPr lang="en-US" smtClean="0"/>
              <a:t>Mohaimen-Bin-Noor</a:t>
            </a:r>
            <a:endParaRPr lang="en-US" dirty="0"/>
          </a:p>
        </p:txBody>
      </p:sp>
    </p:spTree>
    <p:extLst>
      <p:ext uri="{BB962C8B-B14F-4D97-AF65-F5344CB8AC3E}">
        <p14:creationId xmlns:p14="http://schemas.microsoft.com/office/powerpoint/2010/main" val="2883747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cs typeface="Arial"/>
              </a:rPr>
              <a:t>Course Contents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Introduction to Java Language, Java technology, Java development Environment</a:t>
            </a:r>
          </a:p>
          <a:p>
            <a:r>
              <a:rPr lang="en-US" dirty="0"/>
              <a:t>Data Types, </a:t>
            </a:r>
            <a:r>
              <a:rPr lang="en-US" dirty="0" smtClean="0"/>
              <a:t>Type Casting, Variable </a:t>
            </a:r>
            <a:r>
              <a:rPr lang="en-US" dirty="0"/>
              <a:t>Types</a:t>
            </a:r>
            <a:r>
              <a:rPr lang="en-US" dirty="0" smtClean="0"/>
              <a:t>, String</a:t>
            </a:r>
            <a:endParaRPr lang="en-US" dirty="0"/>
          </a:p>
          <a:p>
            <a:r>
              <a:rPr lang="en-US" dirty="0" smtClean="0"/>
              <a:t>Array</a:t>
            </a:r>
            <a:endParaRPr lang="en-US" dirty="0"/>
          </a:p>
          <a:p>
            <a:r>
              <a:rPr lang="en-US" dirty="0" smtClean="0"/>
              <a:t>Class</a:t>
            </a:r>
            <a:r>
              <a:rPr lang="en-US" dirty="0"/>
              <a:t>, Object, </a:t>
            </a:r>
            <a:r>
              <a:rPr lang="en-US" dirty="0" smtClean="0"/>
              <a:t>Constructors</a:t>
            </a:r>
            <a:endParaRPr lang="en-US" dirty="0"/>
          </a:p>
          <a:p>
            <a:r>
              <a:rPr lang="en-US" dirty="0"/>
              <a:t>Overview of OOP </a:t>
            </a:r>
            <a:r>
              <a:rPr lang="en-US" dirty="0" smtClean="0"/>
              <a:t>principles: Encapsulation, Inheritance, Polymorphism, Abstraction.</a:t>
            </a:r>
          </a:p>
          <a:p>
            <a:r>
              <a:rPr lang="en-US" dirty="0" smtClean="0"/>
              <a:t>Interface</a:t>
            </a:r>
          </a:p>
          <a:p>
            <a:r>
              <a:rPr lang="en-US" dirty="0" smtClean="0"/>
              <a:t>Package, Java Library Classes</a:t>
            </a:r>
          </a:p>
          <a:p>
            <a:r>
              <a:rPr lang="en-US" dirty="0" smtClean="0"/>
              <a:t>Exception Handling</a:t>
            </a:r>
          </a:p>
          <a:p>
            <a:r>
              <a:rPr lang="en-US" dirty="0" smtClean="0"/>
              <a:t>Event driven Java Swing Application.</a:t>
            </a:r>
          </a:p>
          <a:p>
            <a:r>
              <a:rPr lang="en-US" dirty="0" smtClean="0"/>
              <a:t>Database Connectivity</a:t>
            </a:r>
          </a:p>
          <a:p>
            <a:r>
              <a:rPr lang="en-US" dirty="0" smtClean="0"/>
              <a:t>Threading</a:t>
            </a:r>
            <a:endParaRPr lang="en-US" dirty="0"/>
          </a:p>
        </p:txBody>
      </p:sp>
      <p:sp>
        <p:nvSpPr>
          <p:cNvPr id="5" name="Footer Placeholder 4"/>
          <p:cNvSpPr>
            <a:spLocks noGrp="1"/>
          </p:cNvSpPr>
          <p:nvPr>
            <p:ph type="ftr" sz="quarter" idx="11"/>
          </p:nvPr>
        </p:nvSpPr>
        <p:spPr>
          <a:xfrm>
            <a:off x="3556000" y="6356350"/>
            <a:ext cx="4802188" cy="365125"/>
          </a:xfrm>
        </p:spPr>
        <p:txBody>
          <a:bodyPr/>
          <a:lstStyle/>
          <a:p>
            <a:r>
              <a:rPr lang="en-US" dirty="0" smtClean="0"/>
              <a:t>CSC2209 :: Object Oriented Programming 1 (JAVA)</a:t>
            </a:r>
            <a:endParaRPr lang="en-US" dirty="0"/>
          </a:p>
        </p:txBody>
      </p:sp>
      <p:sp>
        <p:nvSpPr>
          <p:cNvPr id="7" name="Date Placeholder 6"/>
          <p:cNvSpPr>
            <a:spLocks noGrp="1"/>
          </p:cNvSpPr>
          <p:nvPr>
            <p:ph type="dt" sz="half" idx="10"/>
          </p:nvPr>
        </p:nvSpPr>
        <p:spPr>
          <a:xfrm>
            <a:off x="88899" y="6356350"/>
            <a:ext cx="2411413" cy="365125"/>
          </a:xfrm>
        </p:spPr>
        <p:txBody>
          <a:bodyPr/>
          <a:lstStyle/>
          <a:p>
            <a:r>
              <a:rPr lang="en-US" smtClean="0"/>
              <a:t>Mohaimen-Bin-Noor</a:t>
            </a:r>
            <a:endParaRPr lang="en-US" dirty="0"/>
          </a:p>
        </p:txBody>
      </p:sp>
    </p:spTree>
    <p:extLst>
      <p:ext uri="{BB962C8B-B14F-4D97-AF65-F5344CB8AC3E}">
        <p14:creationId xmlns:p14="http://schemas.microsoft.com/office/powerpoint/2010/main" val="306936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2284</Words>
  <Application>Microsoft Office PowerPoint</Application>
  <PresentationFormat>Widescreen</PresentationFormat>
  <Paragraphs>232</Paragraphs>
  <Slides>24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Book Antiqua</vt:lpstr>
      <vt:lpstr>Calibri</vt:lpstr>
      <vt:lpstr>Calibri Light</vt:lpstr>
      <vt:lpstr>MS Mincho</vt:lpstr>
      <vt:lpstr>Times New Roman</vt:lpstr>
      <vt:lpstr>Wingdings</vt:lpstr>
      <vt:lpstr>Wingdings 2</vt:lpstr>
      <vt:lpstr>Office Theme</vt:lpstr>
      <vt:lpstr>CSC 2209::Object Oriented Programming 1 (JAVA) Introduction</vt:lpstr>
      <vt:lpstr>Vision &amp; Mission of AIUB</vt:lpstr>
      <vt:lpstr>Goals of AIUB</vt:lpstr>
      <vt:lpstr>Vision &amp; Mission of Computer Science Department</vt:lpstr>
      <vt:lpstr>Goals of Computer Science Department</vt:lpstr>
      <vt:lpstr>Course Objectives</vt:lpstr>
      <vt:lpstr>Course Prerequisite</vt:lpstr>
      <vt:lpstr>Importance of the course</vt:lpstr>
      <vt:lpstr>Course Contents</vt:lpstr>
      <vt:lpstr>Resources &amp; References</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Some More Policies</vt:lpstr>
      <vt:lpstr>Contacts</vt:lpstr>
      <vt:lpstr>My Schedule &amp; Contact Information</vt:lpstr>
      <vt:lpstr>Finally</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2209::Object Oriented Programming 1 (JAVA)  Course-Introduction</dc:title>
  <dc:creator>Mohaimen-Bin-Noor</dc:creator>
  <cp:lastModifiedBy>Mohaimen-Bin-Noor</cp:lastModifiedBy>
  <cp:revision>94</cp:revision>
  <dcterms:created xsi:type="dcterms:W3CDTF">2015-01-16T09:30:36Z</dcterms:created>
  <dcterms:modified xsi:type="dcterms:W3CDTF">2019-09-23T05:47:27Z</dcterms:modified>
</cp:coreProperties>
</file>