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1" r:id="rId1"/>
  </p:sldMasterIdLst>
  <p:sldIdLst>
    <p:sldId id="276" r:id="rId2"/>
    <p:sldId id="282" r:id="rId3"/>
    <p:sldId id="283" r:id="rId4"/>
    <p:sldId id="284" r:id="rId5"/>
    <p:sldId id="285" r:id="rId6"/>
    <p:sldId id="286" r:id="rId7"/>
    <p:sldId id="278" r:id="rId8"/>
    <p:sldId id="291" r:id="rId9"/>
    <p:sldId id="293" r:id="rId10"/>
    <p:sldId id="294" r:id="rId11"/>
    <p:sldId id="296" r:id="rId12"/>
    <p:sldId id="279" r:id="rId13"/>
    <p:sldId id="280" r:id="rId14"/>
    <p:sldId id="281" r:id="rId15"/>
    <p:sldId id="265" r:id="rId16"/>
    <p:sldId id="275" r:id="rId17"/>
    <p:sldId id="264" r:id="rId18"/>
    <p:sldId id="295" r:id="rId19"/>
    <p:sldId id="274" r:id="rId20"/>
  </p:sldIdLst>
  <p:sldSz cx="18288000" cy="10287000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Montserrat Classic Bold" panose="020B0604020202020204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5097" autoAdjust="0"/>
  </p:normalViewPr>
  <p:slideViewPr>
    <p:cSldViewPr>
      <p:cViewPr varScale="1">
        <p:scale>
          <a:sx n="56" d="100"/>
          <a:sy n="56" d="100"/>
        </p:scale>
        <p:origin x="6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56" y="1155701"/>
            <a:ext cx="16173450" cy="50292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3200" spc="-18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269" y="6310314"/>
            <a:ext cx="13842302" cy="2468880"/>
          </a:xfrm>
        </p:spPr>
        <p:txBody>
          <a:bodyPr>
            <a:normAutofit/>
          </a:bodyPr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 marL="685800" indent="0" algn="ctr">
              <a:buNone/>
              <a:defRPr sz="42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15925" y="1042988"/>
            <a:ext cx="3943350" cy="72009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7288" y="1071563"/>
            <a:ext cx="11601450" cy="8101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1151129"/>
            <a:ext cx="16171164" cy="503377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32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68" y="6306314"/>
            <a:ext cx="13839444" cy="2468880"/>
          </a:xfrm>
        </p:spPr>
        <p:txBody>
          <a:bodyPr anchor="t"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984" y="2997201"/>
            <a:ext cx="6995160" cy="565099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6995" y="2997201"/>
            <a:ext cx="6995160" cy="565099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984" y="3060701"/>
            <a:ext cx="6995160" cy="1085100"/>
          </a:xfrm>
        </p:spPr>
        <p:txBody>
          <a:bodyPr anchor="ctr">
            <a:normAutofit/>
          </a:bodyPr>
          <a:lstStyle>
            <a:lvl1pPr marL="0" indent="0">
              <a:buNone/>
              <a:defRPr sz="33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984" y="4129626"/>
            <a:ext cx="6995160" cy="48006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11412" y="3057653"/>
            <a:ext cx="6995160" cy="1083564"/>
          </a:xfrm>
        </p:spPr>
        <p:txBody>
          <a:bodyPr anchor="ctr">
            <a:normAutofit/>
          </a:bodyPr>
          <a:lstStyle>
            <a:lvl1pPr marL="0" indent="0">
              <a:buNone/>
              <a:defRPr sz="33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11412" y="4126485"/>
            <a:ext cx="6995160" cy="48006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0" y="0"/>
            <a:ext cx="685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392106" y="813423"/>
            <a:ext cx="5074920" cy="288036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9144000" cy="68580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3973" y="3767720"/>
            <a:ext cx="5097780" cy="4690481"/>
          </a:xfrm>
        </p:spPr>
        <p:txBody>
          <a:bodyPr>
            <a:normAutofit/>
          </a:bodyPr>
          <a:lstStyle>
            <a:lvl1pPr marL="0" marR="0" indent="0" algn="l" defTabSz="13716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rgbClr val="262626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836" y="8128001"/>
            <a:ext cx="16171164" cy="919925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8288000" cy="7996428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1200"/>
              </a:spcBef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984" y="8864603"/>
            <a:ext cx="13844016" cy="8001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100">
                <a:solidFill>
                  <a:srgbClr val="262626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8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5837" y="749300"/>
            <a:ext cx="16159163" cy="2487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985" y="3017520"/>
            <a:ext cx="16130588" cy="564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8700" y="9618671"/>
            <a:ext cx="6172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0" y="9832046"/>
            <a:ext cx="75438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5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45889" y="8814619"/>
            <a:ext cx="4389120" cy="2095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45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8100" kern="1200" spc="-18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85000"/>
        </a:lnSpc>
        <a:spcBef>
          <a:spcPts val="1950"/>
        </a:spcBef>
        <a:buFont typeface="Arial" pitchFamily="34" charset="0"/>
        <a:buChar char=" 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21208" indent="-51435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82296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3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34440" indent="-123444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45920" indent="-164592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1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4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7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4F211-C23A-A8FB-1E9C-B54EE3475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spc="50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«ПРОГРАММНОЕ ОБЕСПЕЧЕНИЕ НАСТРОЙКИ И ДИАГНОСТИКИ ОТДЕЛЬНЫХ УЗЛОВ ПРИЕМО-ПЕРЕДАЮЩЕГО МОДУЛЯ</a:t>
            </a:r>
            <a:r>
              <a:rPr lang="en-US" sz="6600" spc="50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6600" spc="50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FC7DE0-035B-4EBE-7DF9-98E6BBF4C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268" y="6310313"/>
            <a:ext cx="15153131" cy="2820985"/>
          </a:xfrm>
        </p:spPr>
        <p:txBody>
          <a:bodyPr>
            <a:normAutofit fontScale="25000" lnSpcReduction="20000"/>
          </a:bodyPr>
          <a:lstStyle/>
          <a:p>
            <a:pPr algn="r">
              <a:lnSpc>
                <a:spcPts val="4568"/>
              </a:lnSpc>
            </a:pPr>
            <a:r>
              <a:rPr lang="ru-RU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  <a:endParaRPr lang="en-US" sz="14400" spc="3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ts val="4568"/>
              </a:lnSpc>
            </a:pPr>
            <a:r>
              <a:rPr lang="ru-RU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en-US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4400" spc="32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ондрашов</a:t>
            </a:r>
            <a:r>
              <a:rPr lang="en-US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</a:t>
            </a:r>
            <a:r>
              <a:rPr lang="en-US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Денисович</a:t>
            </a:r>
            <a:endParaRPr lang="en-US" sz="14400" spc="3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>
              <a:lnSpc>
                <a:spcPts val="4568"/>
              </a:lnSpc>
              <a:spcBef>
                <a:spcPct val="0"/>
              </a:spcBef>
            </a:pPr>
            <a:r>
              <a:rPr lang="ru-RU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sz="14400" spc="32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руппа</a:t>
            </a:r>
            <a:r>
              <a:rPr lang="en-US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95350</a:t>
            </a:r>
            <a:r>
              <a:rPr lang="ru-RU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lvl="0" indent="0" algn="r">
              <a:lnSpc>
                <a:spcPts val="4568"/>
              </a:lnSpc>
              <a:spcBef>
                <a:spcPct val="0"/>
              </a:spcBef>
            </a:pPr>
            <a:r>
              <a:rPr lang="ru-RU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4400" spc="32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Ст.преподаватель</a:t>
            </a:r>
            <a:r>
              <a:rPr lang="ru-RU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400" spc="32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Гламаздин</a:t>
            </a:r>
            <a:r>
              <a:rPr lang="ru-RU" sz="14400" spc="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Игорь Иванович</a:t>
            </a:r>
            <a:endParaRPr lang="en-US" sz="14400" spc="3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ADE6BE0-3CDB-AF1F-2C3E-B9E2618667AD}"/>
              </a:ext>
            </a:extLst>
          </p:cNvPr>
          <p:cNvSpPr/>
          <p:nvPr/>
        </p:nvSpPr>
        <p:spPr>
          <a:xfrm>
            <a:off x="15561641" y="519098"/>
            <a:ext cx="1529679" cy="1047725"/>
          </a:xfrm>
          <a:custGeom>
            <a:avLst/>
            <a:gdLst/>
            <a:ahLst/>
            <a:cxnLst/>
            <a:rect l="l" t="t" r="r" b="b"/>
            <a:pathLst>
              <a:path w="1529679" h="1047725">
                <a:moveTo>
                  <a:pt x="0" y="0"/>
                </a:moveTo>
                <a:lnTo>
                  <a:pt x="1529678" y="0"/>
                </a:lnTo>
                <a:lnTo>
                  <a:pt x="1529678" y="1047725"/>
                </a:lnTo>
                <a:lnTo>
                  <a:pt x="0" y="1047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DE43BA9-C0E8-B50E-5400-58B3AE5679A1}"/>
              </a:ext>
            </a:extLst>
          </p:cNvPr>
          <p:cNvSpPr txBox="1"/>
          <p:nvPr/>
        </p:nvSpPr>
        <p:spPr>
          <a:xfrm>
            <a:off x="15393660" y="1509673"/>
            <a:ext cx="1865640" cy="528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26"/>
              </a:lnSpc>
              <a:spcBef>
                <a:spcPct val="0"/>
              </a:spcBef>
            </a:pPr>
            <a:r>
              <a:rPr lang="en-US" sz="3135" spc="307">
                <a:solidFill>
                  <a:srgbClr val="545454"/>
                </a:solidFill>
                <a:latin typeface="Montserrat Classic Bold"/>
              </a:rPr>
              <a:t>BSUIR</a:t>
            </a:r>
            <a:endParaRPr lang="en-US" sz="3135" spc="307" dirty="0">
              <a:solidFill>
                <a:srgbClr val="545454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1134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42E944B-1291-2F34-43D6-07C8A18BC535}"/>
              </a:ext>
            </a:extLst>
          </p:cNvPr>
          <p:cNvSpPr txBox="1"/>
          <p:nvPr/>
        </p:nvSpPr>
        <p:spPr>
          <a:xfrm>
            <a:off x="1143000" y="8341379"/>
            <a:ext cx="16385457" cy="1767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600" cap="all" spc="-12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Отправление выбранной команды с заданным значением</a:t>
            </a:r>
            <a:endParaRPr lang="en-US" sz="5600" kern="1200" cap="all" spc="-120" baseline="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8DF9D0-C04B-8745-49C2-54301863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2900"/>
            <a:ext cx="14098968" cy="82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2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42E944B-1291-2F34-43D6-07C8A18BC535}"/>
              </a:ext>
            </a:extLst>
          </p:cNvPr>
          <p:cNvSpPr txBox="1"/>
          <p:nvPr/>
        </p:nvSpPr>
        <p:spPr>
          <a:xfrm>
            <a:off x="1143000" y="8341379"/>
            <a:ext cx="16385457" cy="1767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600" cap="all" spc="-12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Получение ответов на команды вычитывания данных</a:t>
            </a:r>
            <a:endParaRPr lang="en-US" sz="5600" kern="1200" cap="all" spc="-120" baseline="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6817639-0867-4695-FF59-D3DDA4682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15007032" cy="84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3"/>
          <p:cNvSpPr txBox="1"/>
          <p:nvPr/>
        </p:nvSpPr>
        <p:spPr>
          <a:xfrm>
            <a:off x="1143000" y="8341379"/>
            <a:ext cx="16385457" cy="1976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en-US" sz="6800" kern="1200" cap="all" spc="-12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DB2F944-9545-413C-CA53-F332F7349E6A}"/>
              </a:ext>
            </a:extLst>
          </p:cNvPr>
          <p:cNvSpPr txBox="1"/>
          <p:nvPr/>
        </p:nvSpPr>
        <p:spPr>
          <a:xfrm>
            <a:off x="1143000" y="8341379"/>
            <a:ext cx="16385457" cy="1767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000" kern="1200" cap="all" spc="-12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Формирование команд управления приемо-передающим модулем</a:t>
            </a:r>
            <a:endParaRPr lang="en-US" sz="6000" kern="1200" cap="all" spc="-120" baseline="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диаграмма, черно-белый, скелет&#10;&#10;Автоматически созданное описание">
            <a:extLst>
              <a:ext uri="{FF2B5EF4-FFF2-40B4-BE49-F238E27FC236}">
                <a16:creationId xmlns:a16="http://schemas.microsoft.com/office/drawing/2014/main" id="{60F6479E-156A-CC7D-FE04-20EA00A61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8678"/>
            <a:ext cx="11582424" cy="76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3"/>
          <p:cNvSpPr txBox="1"/>
          <p:nvPr/>
        </p:nvSpPr>
        <p:spPr>
          <a:xfrm>
            <a:off x="1143000" y="8341379"/>
            <a:ext cx="16385457" cy="1976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en-US" sz="6800" kern="1200" cap="all" spc="-12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Рисунок 20" descr="Изображение выглядит как текст, диаграмма, черно-белый, План&#10;&#10;Автоматически созданное описание">
            <a:extLst>
              <a:ext uri="{FF2B5EF4-FFF2-40B4-BE49-F238E27FC236}">
                <a16:creationId xmlns:a16="http://schemas.microsoft.com/office/drawing/2014/main" id="{3E513B0F-382B-1A7E-47A0-2F0504DB3D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7800"/>
            <a:ext cx="13207011" cy="8120036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BDB2F944-9545-413C-CA53-F332F7349E6A}"/>
              </a:ext>
            </a:extLst>
          </p:cNvPr>
          <p:cNvSpPr txBox="1"/>
          <p:nvPr/>
        </p:nvSpPr>
        <p:spPr>
          <a:xfrm>
            <a:off x="1143000" y="8341379"/>
            <a:ext cx="16385457" cy="1767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000" kern="1200" cap="all" spc="-12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Разбор Диагностического пакета данных</a:t>
            </a:r>
            <a:endParaRPr lang="en-US" sz="6000" kern="1200" cap="all" spc="-120" baseline="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1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3"/>
          <p:cNvSpPr txBox="1"/>
          <p:nvPr/>
        </p:nvSpPr>
        <p:spPr>
          <a:xfrm>
            <a:off x="1143000" y="8341379"/>
            <a:ext cx="16385457" cy="1976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en-US" sz="6800" kern="1200" cap="all" spc="-12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DB2F944-9545-413C-CA53-F332F7349E6A}"/>
              </a:ext>
            </a:extLst>
          </p:cNvPr>
          <p:cNvSpPr txBox="1"/>
          <p:nvPr/>
        </p:nvSpPr>
        <p:spPr>
          <a:xfrm>
            <a:off x="1143000" y="8341379"/>
            <a:ext cx="16385457" cy="1767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000" kern="1200" cap="all" spc="-12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Формирование пакета данных </a:t>
            </a:r>
            <a:r>
              <a:rPr lang="en-US" sz="6000" kern="1200" cap="all" spc="-12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CAN</a:t>
            </a:r>
            <a:r>
              <a:rPr lang="ru-RU" sz="6000" kern="1200" cap="all" spc="-12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-шины</a:t>
            </a:r>
            <a:endParaRPr lang="en-US" sz="6000" kern="1200" cap="all" spc="-120" baseline="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диаграмма, План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A64852D5-AF91-C4AF-3C34-51D741764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7799"/>
            <a:ext cx="12801626" cy="83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3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3"/>
          <p:cNvSpPr txBox="1"/>
          <p:nvPr/>
        </p:nvSpPr>
        <p:spPr>
          <a:xfrm>
            <a:off x="1676400" y="8286668"/>
            <a:ext cx="16385457" cy="1976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500" kern="1200" cap="all" spc="-12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Отображение данных</a:t>
            </a:r>
          </a:p>
        </p:txBody>
      </p:sp>
      <p:pic>
        <p:nvPicPr>
          <p:cNvPr id="7" name="Рисунок 6" descr="Изображение выглядит как текст, диаграмма, Технический чертеж, План&#10;&#10;Автоматически созданное описание">
            <a:extLst>
              <a:ext uri="{FF2B5EF4-FFF2-40B4-BE49-F238E27FC236}">
                <a16:creationId xmlns:a16="http://schemas.microsoft.com/office/drawing/2014/main" id="{A2887A01-B2B5-7EE1-11F5-1AA112F661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26" y="190500"/>
            <a:ext cx="13066803" cy="85100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3"/>
          <p:cNvSpPr txBox="1"/>
          <p:nvPr/>
        </p:nvSpPr>
        <p:spPr>
          <a:xfrm>
            <a:off x="1143000" y="8341379"/>
            <a:ext cx="16385457" cy="1767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spc="-12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Взаимодействие модулей аппаратно-программного Комплекса</a:t>
            </a:r>
          </a:p>
        </p:txBody>
      </p:sp>
      <p:pic>
        <p:nvPicPr>
          <p:cNvPr id="21" name="Рисунок 20" descr="Изображение выглядит как текст, диаграмма, черно-белый, План&#10;&#10;Автоматически созданное описание">
            <a:extLst>
              <a:ext uri="{FF2B5EF4-FFF2-40B4-BE49-F238E27FC236}">
                <a16:creationId xmlns:a16="http://schemas.microsoft.com/office/drawing/2014/main" id="{3E513B0F-382B-1A7E-47A0-2F0504DB3D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7800"/>
            <a:ext cx="13207011" cy="81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23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3"/>
          <p:cNvSpPr txBox="1"/>
          <p:nvPr/>
        </p:nvSpPr>
        <p:spPr>
          <a:xfrm>
            <a:off x="1740108" y="7254295"/>
            <a:ext cx="16385457" cy="1976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500" kern="1200" cap="all" spc="-12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ДИАГРАММА ВАРИАНТОВ ИСПОЛЬЗОВАНИЯ </a:t>
            </a:r>
          </a:p>
        </p:txBody>
      </p:sp>
      <p:pic>
        <p:nvPicPr>
          <p:cNvPr id="7" name="Рисунок 6" descr="Изображение выглядит как текст, диаграмма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E01CA887-0E78-AE60-A437-46646BB90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3382"/>
            <a:ext cx="13691644" cy="58308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57275" y="1155700"/>
            <a:ext cx="16173450" cy="711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7200" spc="-12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Заключение: </a:t>
            </a:r>
          </a:p>
          <a:p>
            <a:pPr marL="1143000" indent="-114300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AutoNum type="arabicParenR"/>
            </a:pPr>
            <a:r>
              <a:rPr lang="ru-RU" sz="7200" spc="-12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Разработано настольное приложение для настройки и диагностики отдельных узлов приемо-передающего модуля</a:t>
            </a:r>
          </a:p>
          <a:p>
            <a:pPr marL="1143000" indent="-114300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AutoNum type="arabicParenR"/>
            </a:pPr>
            <a:endParaRPr lang="ru-RU" sz="7200" spc="-12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143000" indent="-114300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AutoNum type="arabicParenR"/>
            </a:pPr>
            <a:r>
              <a:rPr lang="ru-RU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разработано по индивидуальному заказу Центра 1.9 НИЧ БГУИР и используется в рамках выполнения контракта на разработку приемо-передающих модулей.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6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57275" y="1155700"/>
            <a:ext cx="16173450" cy="4941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900" spc="-12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A9AAC-F862-C79B-37D4-0A0A9AF4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1155700"/>
            <a:ext cx="6308352" cy="502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7600" kern="1200" spc="-120" baseline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ru-RU" sz="7600" kern="1200" spc="-120" baseline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дключенные</a:t>
            </a:r>
            <a:r>
              <a:rPr lang="en-US" sz="7600" kern="1200" spc="-12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kern="1200" spc="-120" baseline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прием</a:t>
            </a:r>
            <a:r>
              <a:rPr lang="ru-RU" sz="7600" kern="1200" spc="-120" baseline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ный</a:t>
            </a:r>
            <a:r>
              <a:rPr lang="ru-RU" sz="7600" kern="1200" spc="-12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приемо-передающий модули</a:t>
            </a:r>
            <a:endParaRPr lang="en-US" sz="7600" kern="1200" spc="-120" baseline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804" y="0"/>
            <a:ext cx="10109196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Электрическая проводка, кабель, машина, Электронная техника&#10;&#10;Автоматически созданное описание">
            <a:extLst>
              <a:ext uri="{FF2B5EF4-FFF2-40B4-BE49-F238E27FC236}">
                <a16:creationId xmlns:a16="http://schemas.microsoft.com/office/drawing/2014/main" id="{0B516E97-4B0D-24F8-FD07-0771ADF4F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4" r="1" b="1"/>
          <a:stretch/>
        </p:blipFill>
        <p:spPr>
          <a:xfrm>
            <a:off x="9144000" y="943897"/>
            <a:ext cx="8178804" cy="83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DEBB9-8437-4875-ABEA-0AEDE2C9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430" y="0"/>
            <a:ext cx="1830343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9980B-D7F1-CB68-37C6-B07F9DCD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9557" y="1155700"/>
            <a:ext cx="5610405" cy="502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7500" kern="1200" spc="-120" baseline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lang="en-US" sz="7500" kern="1200" spc="-12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500" kern="1200" spc="-120" baseline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подключения</a:t>
            </a:r>
            <a:endParaRPr lang="en-US" sz="7500" kern="1200" spc="-120" baseline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Изображение выглядит как в помещении, стена, текст, мебель&#10;&#10;Автоматически созданное описание">
            <a:extLst>
              <a:ext uri="{FF2B5EF4-FFF2-40B4-BE49-F238E27FC236}">
                <a16:creationId xmlns:a16="http://schemas.microsoft.com/office/drawing/2014/main" id="{4AD1DBDB-497A-A699-5282-914077DC8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68" r="-1" b="2126"/>
          <a:stretch/>
        </p:blipFill>
        <p:spPr>
          <a:xfrm>
            <a:off x="-15430" y="10"/>
            <a:ext cx="11328400" cy="102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96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DEBB9-8437-4875-ABEA-0AEDE2C9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430" y="0"/>
            <a:ext cx="1830343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39A11-E63B-226D-71D0-D250CDF1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9557" y="1155700"/>
            <a:ext cx="5610405" cy="502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7500" kern="1200" spc="-120" baseline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</a:t>
            </a:r>
            <a:r>
              <a:rPr lang="en-US" sz="7500" kern="1200" spc="-12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500" kern="1200" spc="-120" baseline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питания</a:t>
            </a:r>
            <a:endParaRPr lang="en-US" sz="7500" kern="1200" spc="-120" baseline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Изображение выглядит как кабель, машина, в помещении, пол&#10;&#10;Автоматически созданное описание">
            <a:extLst>
              <a:ext uri="{FF2B5EF4-FFF2-40B4-BE49-F238E27FC236}">
                <a16:creationId xmlns:a16="http://schemas.microsoft.com/office/drawing/2014/main" id="{5FBBA448-AEA5-6806-0529-64A28C096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1" r="-1" b="4393"/>
          <a:stretch/>
        </p:blipFill>
        <p:spPr>
          <a:xfrm>
            <a:off x="-15430" y="10"/>
            <a:ext cx="11328400" cy="102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65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D332F-50AE-9F01-6760-8416A27F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1155700"/>
            <a:ext cx="6308352" cy="502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84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Подключение по CAN-интерфейсу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804" y="0"/>
            <a:ext cx="10109196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кабель, Электрическая проводка, стен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0A511529-C4AC-8DC7-A3D3-929A78ABA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0" r="1" b="5695"/>
          <a:stretch/>
        </p:blipFill>
        <p:spPr>
          <a:xfrm>
            <a:off x="9144000" y="943897"/>
            <a:ext cx="8178804" cy="83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B4824-72AD-4BBC-B249-06AEC09A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1155700"/>
            <a:ext cx="6308352" cy="502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84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Подключение гетеродинов и выходного сигнала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804" y="0"/>
            <a:ext cx="10109196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в помещении, стена, кабель, мебель&#10;&#10;Автоматически созданное описание">
            <a:extLst>
              <a:ext uri="{FF2B5EF4-FFF2-40B4-BE49-F238E27FC236}">
                <a16:creationId xmlns:a16="http://schemas.microsoft.com/office/drawing/2014/main" id="{DF18A571-1BF2-F4EA-8606-B6D83A776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4" r="1" b="1"/>
          <a:stretch/>
        </p:blipFill>
        <p:spPr>
          <a:xfrm>
            <a:off x="9144000" y="943897"/>
            <a:ext cx="8178804" cy="83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8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4F211-C23A-A8FB-1E9C-B54EE3475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1564" y="1155700"/>
            <a:ext cx="9913445" cy="5029200"/>
          </a:xfrm>
        </p:spPr>
        <p:txBody>
          <a:bodyPr>
            <a:normAutofit/>
          </a:bodyPr>
          <a:lstStyle/>
          <a:p>
            <a:r>
              <a:rPr lang="ru-RU" spc="5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 решение</a:t>
            </a:r>
            <a:br>
              <a:rPr lang="en-US" spc="506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FC7DE0-035B-4EBE-7DF9-98E6BBF4C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7578" y="4991100"/>
            <a:ext cx="9817431" cy="3788094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как легко и удобно настраивать и диагностировать конкретный приемо-передающий модуль.</a:t>
            </a:r>
          </a:p>
          <a:p>
            <a:r>
              <a:rPr lang="ru-RU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ru-RU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программного обеспечения, позволяющего отправлять команду настройки на выбранное аппаратное устройство, получить ответ или список ошибок в читаемом виде.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8584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6" descr="Флажок">
            <a:extLst>
              <a:ext uri="{FF2B5EF4-FFF2-40B4-BE49-F238E27FC236}">
                <a16:creationId xmlns:a16="http://schemas.microsoft.com/office/drawing/2014/main" id="{2A3C36CF-D8BD-409F-8F21-E37785E1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196" y="2614052"/>
            <a:ext cx="5028192" cy="50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42E944B-1291-2F34-43D6-07C8A18BC535}"/>
              </a:ext>
            </a:extLst>
          </p:cNvPr>
          <p:cNvSpPr txBox="1"/>
          <p:nvPr/>
        </p:nvSpPr>
        <p:spPr>
          <a:xfrm>
            <a:off x="1143000" y="8341379"/>
            <a:ext cx="16385457" cy="1767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000" kern="1200" cap="all" spc="-12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Перед подключением по </a:t>
            </a:r>
            <a:r>
              <a:rPr lang="en-US" sz="6000" kern="1200" cap="all" spc="-12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</a:t>
            </a:r>
            <a:r>
              <a:rPr lang="ru-RU" sz="6000" kern="1200" cap="all" spc="-12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-порту</a:t>
            </a:r>
            <a:endParaRPr lang="en-US" sz="6000" kern="1200" cap="all" spc="-120" baseline="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12EFA-31F9-87B2-2D7D-F74995CD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7433"/>
            <a:ext cx="14137073" cy="82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7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42E944B-1291-2F34-43D6-07C8A18BC535}"/>
              </a:ext>
            </a:extLst>
          </p:cNvPr>
          <p:cNvSpPr txBox="1"/>
          <p:nvPr/>
        </p:nvSpPr>
        <p:spPr>
          <a:xfrm>
            <a:off x="1143000" y="8341379"/>
            <a:ext cx="16385457" cy="1767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600" cap="all" spc="-12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Выбор одной из доступных команд</a:t>
            </a:r>
            <a:endParaRPr lang="en-US" sz="5600" kern="1200" cap="all" spc="-120" baseline="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7A5870-D701-1DC4-F928-35754F0F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157"/>
            <a:ext cx="14108494" cy="82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22981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1726</TotalTime>
  <Words>176</Words>
  <Application>Microsoft Office PowerPoint</Application>
  <PresentationFormat>Произвольный</PresentationFormat>
  <Paragraphs>29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Montserrat Classic Bold</vt:lpstr>
      <vt:lpstr>Calibri Light</vt:lpstr>
      <vt:lpstr>Times New Roman</vt:lpstr>
      <vt:lpstr>Метрополия</vt:lpstr>
      <vt:lpstr>«ПРОГРАММНОЕ ОБЕСПЕЧЕНИЕ НАСТРОЙКИ И ДИАГНОСТИКИ ОТДЕЛЬНЫХ УЗЛОВ ПРИЕМО-ПЕРЕДАЮЩЕГО МОДУЛЯ» </vt:lpstr>
      <vt:lpstr>Подключенные приемный и приемо-передающий модули</vt:lpstr>
      <vt:lpstr>Процесс подключения</vt:lpstr>
      <vt:lpstr>Подключение питания</vt:lpstr>
      <vt:lpstr>Подключение по CAN-интерфейсу</vt:lpstr>
      <vt:lpstr>Подключение гетеродинов и выходного сигнала</vt:lpstr>
      <vt:lpstr>Проблема и решение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BSUIR</dc:title>
  <cp:lastModifiedBy>Иван Кондрашов</cp:lastModifiedBy>
  <cp:revision>15</cp:revision>
  <dcterms:created xsi:type="dcterms:W3CDTF">2006-08-16T00:00:00Z</dcterms:created>
  <dcterms:modified xsi:type="dcterms:W3CDTF">2023-06-23T08:34:12Z</dcterms:modified>
  <dc:identifier>DAFlRFp37Dw</dc:identifier>
</cp:coreProperties>
</file>