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5" r:id="rId3"/>
    <p:sldId id="347" r:id="rId4"/>
    <p:sldId id="331" r:id="rId5"/>
    <p:sldId id="348" r:id="rId6"/>
    <p:sldId id="324" r:id="rId7"/>
    <p:sldId id="341" r:id="rId8"/>
    <p:sldId id="344" r:id="rId9"/>
    <p:sldId id="332" r:id="rId10"/>
    <p:sldId id="335" r:id="rId11"/>
    <p:sldId id="327" r:id="rId12"/>
    <p:sldId id="330" r:id="rId13"/>
    <p:sldId id="337" r:id="rId14"/>
    <p:sldId id="342" r:id="rId15"/>
    <p:sldId id="343" r:id="rId16"/>
    <p:sldId id="340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137" d="100"/>
          <a:sy n="137" d="100"/>
        </p:scale>
        <p:origin x="-1184" y="-112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Python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</c:numCache>
            </c:numRef>
          </c:cat>
          <c:val>
            <c:numRef>
              <c:f>Sheet1!$B$8:$B$12</c:f>
              <c:numCache>
                <c:formatCode>General</c:formatCode>
                <c:ptCount val="5"/>
                <c:pt idx="0">
                  <c:v>2.0</c:v>
                </c:pt>
                <c:pt idx="1">
                  <c:v>19.0</c:v>
                </c:pt>
                <c:pt idx="2">
                  <c:v>57.0</c:v>
                </c:pt>
                <c:pt idx="3">
                  <c:v>60.0</c:v>
                </c:pt>
                <c:pt idx="4">
                  <c:v>60.0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Java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</c:numCache>
            </c:numRef>
          </c:cat>
          <c:val>
            <c:numRef>
              <c:f>Sheet1!$C$8:$C$12</c:f>
              <c:numCache>
                <c:formatCode>General</c:formatCode>
                <c:ptCount val="5"/>
                <c:pt idx="0">
                  <c:v>7.0</c:v>
                </c:pt>
                <c:pt idx="1">
                  <c:v>2.0</c:v>
                </c:pt>
                <c:pt idx="2">
                  <c:v>9.0</c:v>
                </c:pt>
                <c:pt idx="3">
                  <c:v>12.0</c:v>
                </c:pt>
                <c:pt idx="4">
                  <c:v>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Sheet1!$D$7</c:f>
              <c:strCache>
                <c:ptCount val="1"/>
                <c:pt idx="0">
                  <c:v>Fortran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</c:numCache>
            </c:numRef>
          </c:cat>
          <c:val>
            <c:numRef>
              <c:f>Sheet1!$D$8:$D$12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9.0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558808"/>
        <c:axId val="-2144555832"/>
      </c:lineChart>
      <c:catAx>
        <c:axId val="-2144558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4555832"/>
        <c:crosses val="autoZero"/>
        <c:auto val="1"/>
        <c:lblAlgn val="ctr"/>
        <c:lblOffset val="100"/>
        <c:noMultiLvlLbl val="0"/>
      </c:catAx>
      <c:valAx>
        <c:axId val="-2144555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558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243FF-AE77-4DF4-8CCC-66C2282A886D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4267-5229-4B96-86F6-903E6E350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25B41-99FA-4DE0-A03A-44AAB1A3A6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s.confex.com/ams/94Annual/webprogram/start.html" TargetMode="Externa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kf.github.io/emacs-ipython-notebook/" TargetMode="External"/><Relationship Id="rId4" Type="http://schemas.openxmlformats.org/officeDocument/2006/relationships/hyperlink" Target="http://docs.enthought.com/canopy/quick-start/code_editor.html" TargetMode="External"/><Relationship Id="rId5" Type="http://schemas.openxmlformats.org/officeDocument/2006/relationships/hyperlink" Target="https://www.wakari.io/" TargetMode="External"/><Relationship Id="rId6" Type="http://schemas.openxmlformats.org/officeDocument/2006/relationships/hyperlink" Target="https://www.jetbrains.com/pycharm/" TargetMode="External"/><Relationship Id="rId7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spyderlib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hyperlink" Target="http://www.johnny-lin.com/pyintro/" TargetMode="External"/><Relationship Id="rId5" Type="http://schemas.openxmlformats.org/officeDocument/2006/relationships/hyperlink" Target="https://github.com/jrjohansson/scientific-python-lectures" TargetMode="External"/><Relationship Id="rId6" Type="http://schemas.openxmlformats.org/officeDocument/2006/relationships/hyperlink" Target="http://scipy-lectures.github.io/" TargetMode="External"/><Relationship Id="rId7" Type="http://schemas.openxmlformats.org/officeDocument/2006/relationships/hyperlink" Target="http://journals.ametsoc.org/doi/pdf/10.1175/BAMS-D-12-00148.1" TargetMode="External"/><Relationship Id="rId8" Type="http://schemas.openxmlformats.org/officeDocument/2006/relationships/hyperlink" Target="http://vimeopro.com/pydata/pydata-nyc-2012/video/5309533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op.oreilly.com/product/0636920023784.d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" TargetMode="Externa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20 July 2015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488725"/>
              </p:ext>
            </p:extLst>
          </p:nvPr>
        </p:nvGraphicFramePr>
        <p:xfrm>
          <a:off x="2022619" y="6858000"/>
          <a:ext cx="6972300" cy="336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616791" y="3114676"/>
          <a:ext cx="5753099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</a:t>
            </a:r>
            <a:r>
              <a:rPr lang="en-US" sz="2800" dirty="0" smtClean="0"/>
              <a:t>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err="1" smtClean="0">
                <a:hlinkClick r:id="rId2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3"/>
              </a:rPr>
              <a:t>Emacs </a:t>
            </a:r>
            <a:r>
              <a:rPr lang="en-US" sz="2400" dirty="0" smtClean="0">
                <a:hlinkClick r:id="rId3"/>
              </a:rPr>
              <a:t>jupyter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>
                <a:hlinkClick r:id="rId3"/>
              </a:rPr>
              <a:t>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Wakari</a:t>
            </a:r>
            <a:r>
              <a:rPr lang="en-US" sz="2400" dirty="0" smtClean="0"/>
              <a:t>, a hosted Python data analysis environment</a:t>
            </a:r>
          </a:p>
          <a:p>
            <a:pPr lvl="1"/>
            <a:r>
              <a:rPr lang="en-US" sz="2400" dirty="0" err="1" smtClean="0">
                <a:hlinkClick r:id="rId6"/>
              </a:rPr>
              <a:t>PyCharm</a:t>
            </a:r>
            <a:endParaRPr lang="en-US" sz="2400" dirty="0" smtClean="0"/>
          </a:p>
          <a:p>
            <a:pPr lvl="1"/>
            <a:r>
              <a:rPr lang="en-US" sz="2400" dirty="0">
                <a:hlinkClick r:id="rId7"/>
              </a:rPr>
              <a:t>Python Tools for Visual </a:t>
            </a:r>
            <a:r>
              <a:rPr lang="en-US" sz="2400" dirty="0" smtClean="0">
                <a:hlinkClick r:id="rId7"/>
              </a:rPr>
              <a:t>Studio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Python is the Next Wave in Earth Sciences 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Scientific Lecture Notes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Software Carpentry for Science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with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Geoscience Visualization with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cartopy</a:t>
            </a:r>
            <a:endParaRPr lang="en-US" dirty="0" smtClean="0"/>
          </a:p>
          <a:p>
            <a:r>
              <a:rPr lang="en-US" dirty="0" smtClean="0"/>
              <a:t>And lots more 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http://www.southalabama.edu/meteorology/rwade/Notes/Difax_files/slide0041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713145"/>
            <a:ext cx="3053953" cy="2287605"/>
          </a:xfrm>
          <a:prstGeom prst="rect">
            <a:avLst/>
          </a:prstGeom>
          <a:noFill/>
        </p:spPr>
      </p:pic>
      <p:pic>
        <p:nvPicPr>
          <p:cNvPr id="5" name="Picture 4" descr="http://www.southalabama.edu/meteorology/rwade/Notes/Difax_files/slide0042_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6406" y="3696891"/>
            <a:ext cx="3214688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109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open source tools and infrastructure for data access, analysis, visualization, and data management</a:t>
            </a:r>
          </a:p>
          <a:p>
            <a:r>
              <a:rPr lang="en-US" dirty="0" smtClean="0"/>
              <a:t>Advance metadata standards for the earth science community</a:t>
            </a:r>
          </a:p>
          <a:p>
            <a:r>
              <a:rPr lang="en-US" dirty="0" smtClean="0"/>
              <a:t>Support users of our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1168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dd_topology_200612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31760" cy="2320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1219200"/>
            <a:ext cx="7315200" cy="48852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IDD: Real-Time Data Distribution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419600"/>
            <a:ext cx="656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Over 200 sites. Approx 15 GB/hour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03336" y="5029200"/>
            <a:ext cx="5811864" cy="14726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400" dirty="0" err="1" smtClean="0">
                <a:ea typeface="ＭＳ Ｐゴシック" pitchFamily="34" charset="-128"/>
              </a:rPr>
              <a:t>Unidata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LDM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Protocol and client/server software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Event-driven data distribution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" name="Shape 5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7159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err="1" smtClean="0"/>
              <a:t>Unidata</a:t>
            </a:r>
            <a:r>
              <a:rPr lang="en-US" sz="3600" dirty="0" smtClean="0"/>
              <a:t>: Facilitate access to real-time data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8740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6" y="3687093"/>
            <a:ext cx="4134767" cy="2848395"/>
          </a:xfrm>
          <a:prstGeom prst="rect">
            <a:avLst/>
          </a:prstGeom>
          <a:noFill/>
        </p:spPr>
      </p:pic>
      <p:pic>
        <p:nvPicPr>
          <p:cNvPr id="6" name="Picture 5" descr="netcdf_archite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1365" y="3283977"/>
            <a:ext cx="5135545" cy="3079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499" y="3018500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Library Architecture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44" y="342653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Class Data Model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13156</TotalTime>
  <Words>683</Words>
  <Application>Microsoft Macintosh PowerPoint</Application>
  <PresentationFormat>On-screen Show (4:3)</PresentationFormat>
  <Paragraphs>143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Python Workshop   Overview (Unidata, python)</vt:lpstr>
      <vt:lpstr>Unidata: Core Activities</vt:lpstr>
      <vt:lpstr>Unidata: Core Activities</vt:lpstr>
      <vt:lpstr>Unidata – What we provide</vt:lpstr>
      <vt:lpstr>Unidata: Facilitate access to real-time data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Ward</cp:lastModifiedBy>
  <cp:revision>144</cp:revision>
  <dcterms:created xsi:type="dcterms:W3CDTF">2010-11-02T23:47:00Z</dcterms:created>
  <dcterms:modified xsi:type="dcterms:W3CDTF">2016-10-17T02:33:28Z</dcterms:modified>
</cp:coreProperties>
</file>