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Ubuntu Light"/>
        <a:ea typeface="Ubuntu Light"/>
        <a:cs typeface="Ubuntu Light"/>
        <a:sym typeface="Ubuntu Light"/>
      </a:defRPr>
    </a:lvl1pPr>
    <a:lvl2pPr indent="457200">
      <a:defRPr>
        <a:latin typeface="Ubuntu Light"/>
        <a:ea typeface="Ubuntu Light"/>
        <a:cs typeface="Ubuntu Light"/>
        <a:sym typeface="Ubuntu Light"/>
      </a:defRPr>
    </a:lvl2pPr>
    <a:lvl3pPr indent="914400">
      <a:defRPr>
        <a:latin typeface="Ubuntu Light"/>
        <a:ea typeface="Ubuntu Light"/>
        <a:cs typeface="Ubuntu Light"/>
        <a:sym typeface="Ubuntu Light"/>
      </a:defRPr>
    </a:lvl3pPr>
    <a:lvl4pPr indent="1371600">
      <a:defRPr>
        <a:latin typeface="Ubuntu Light"/>
        <a:ea typeface="Ubuntu Light"/>
        <a:cs typeface="Ubuntu Light"/>
        <a:sym typeface="Ubuntu Light"/>
      </a:defRPr>
    </a:lvl4pPr>
    <a:lvl5pPr indent="1828800">
      <a:defRPr>
        <a:latin typeface="Ubuntu Light"/>
        <a:ea typeface="Ubuntu Light"/>
        <a:cs typeface="Ubuntu Light"/>
        <a:sym typeface="Ubuntu Light"/>
      </a:defRPr>
    </a:lvl5pPr>
    <a:lvl6pPr indent="2286000">
      <a:defRPr>
        <a:latin typeface="Ubuntu Light"/>
        <a:ea typeface="Ubuntu Light"/>
        <a:cs typeface="Ubuntu Light"/>
        <a:sym typeface="Ubuntu Light"/>
      </a:defRPr>
    </a:lvl6pPr>
    <a:lvl7pPr indent="2743200">
      <a:defRPr>
        <a:latin typeface="Ubuntu Light"/>
        <a:ea typeface="Ubuntu Light"/>
        <a:cs typeface="Ubuntu Light"/>
        <a:sym typeface="Ubuntu Light"/>
      </a:defRPr>
    </a:lvl7pPr>
    <a:lvl8pPr indent="3200400">
      <a:defRPr>
        <a:latin typeface="Ubuntu Light"/>
        <a:ea typeface="Ubuntu Light"/>
        <a:cs typeface="Ubuntu Light"/>
        <a:sym typeface="Ubuntu Light"/>
      </a:defRPr>
    </a:lvl8pPr>
    <a:lvl9pPr indent="3657600">
      <a:defRPr>
        <a:latin typeface="Ubuntu Light"/>
        <a:ea typeface="Ubuntu Light"/>
        <a:cs typeface="Ubuntu Light"/>
        <a:sym typeface="Ubuntu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2ED"/>
          </a:solidFill>
        </a:fill>
      </a:tcStyle>
    </a:wholeTbl>
    <a:band2H>
      <a:tcTxStyle b="def" i="def"/>
      <a:tcStyle>
        <a:tcBdr/>
        <a:fill>
          <a:solidFill>
            <a:srgbClr val="E6F1F6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ACCE"/>
          </a:solidFill>
        </a:fill>
      </a:tcStyle>
    </a:firstCol>
    <a:la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ACCE"/>
          </a:solidFill>
        </a:fill>
      </a:tcStyle>
    </a:lastRow>
    <a:fir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ACC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1D9"/>
          </a:solidFill>
        </a:fill>
      </a:tcStyle>
    </a:wholeTbl>
    <a:band2H>
      <a:tcTxStyle b="def" i="def"/>
      <a:tcStyle>
        <a:tcBdr/>
        <a:fill>
          <a:solidFill>
            <a:srgbClr val="E6F8ED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DB89"/>
          </a:solidFill>
        </a:fill>
      </a:tcStyle>
    </a:firstCol>
    <a:la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DB89"/>
          </a:solidFill>
        </a:fill>
      </a:tcStyle>
    </a:lastRow>
    <a:fir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6DB8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ACCE"/>
          </a:solidFill>
        </a:fill>
      </a:tcStyle>
    </a:firstCol>
    <a:lastRow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ACC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Ubuntu"/>
          <a:ea typeface="Ubuntu"/>
          <a:cs typeface="Ubunt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Ubuntu"/>
          <a:ea typeface="Ubuntu"/>
          <a:cs typeface="Ubuntu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Talk about the different kernels it can run now.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We’ll talk a bit about markdown in the notebooks.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Jupyter is taking over for IPython, but for now you just install ipython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So what? What’s this get you? Well, we’ll see.  Next, jumping into examples.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852469"/>
            <a:ext cx="7772400" cy="239853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251005"/>
            <a:ext cx="6400800" cy="34671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One</a:t>
            </a:r>
            <a:endParaRPr sz="36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Two</a:t>
            </a:r>
            <a:endParaRPr sz="36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Three</a:t>
            </a:r>
            <a:endParaRPr sz="36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Four</a:t>
            </a:r>
            <a:endParaRPr sz="36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792288" y="5367337"/>
            <a:ext cx="5486401" cy="7500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One</a:t>
            </a:r>
            <a:endParaRPr sz="20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Two</a:t>
            </a:r>
            <a:endParaRPr sz="20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Three</a:t>
            </a:r>
            <a:endParaRPr sz="20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Four</a:t>
            </a:r>
            <a:endParaRPr sz="20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One</a:t>
            </a:r>
            <a:endParaRPr sz="36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Two</a:t>
            </a:r>
            <a:endParaRPr sz="36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Three</a:t>
            </a:r>
            <a:endParaRPr sz="36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Four</a:t>
            </a:r>
            <a:endParaRPr sz="36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Log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57201" y="92075"/>
            <a:ext cx="6803150" cy="15081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One</a:t>
            </a:r>
            <a:endParaRPr sz="36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Two</a:t>
            </a:r>
            <a:endParaRPr sz="36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Three</a:t>
            </a:r>
            <a:endParaRPr sz="36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Four</a:t>
            </a:r>
            <a:endParaRPr sz="36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693095" y="2430470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sz="40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00ACC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Ubuntu Light"/>
                <a:ea typeface="Ubuntu Light"/>
                <a:cs typeface="Ubuntu Light"/>
                <a:sym typeface="Ubuntu Light"/>
              </a:defRPr>
            </a:lvl1pPr>
            <a:lvl2pPr marL="687705" indent="-333375">
              <a:spcBef>
                <a:spcPts val="600"/>
              </a:spcBef>
              <a:defRPr sz="2800">
                <a:latin typeface="Ubuntu Light"/>
                <a:ea typeface="Ubuntu Light"/>
                <a:cs typeface="Ubuntu Light"/>
                <a:sym typeface="Ubuntu Light"/>
              </a:defRPr>
            </a:lvl2pPr>
            <a:lvl3pPr marL="1005839" indent="-320039">
              <a:spcBef>
                <a:spcPts val="600"/>
              </a:spcBef>
              <a:defRPr sz="2800"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15719" indent="-355600">
              <a:spcBef>
                <a:spcPts val="600"/>
              </a:spcBef>
              <a:defRPr sz="2800">
                <a:latin typeface="Ubuntu Light"/>
                <a:ea typeface="Ubuntu Light"/>
                <a:cs typeface="Ubuntu Light"/>
                <a:sym typeface="Ubuntu Light"/>
              </a:defRPr>
            </a:lvl4pPr>
            <a:lvl5pPr marL="1590039" indent="-355600">
              <a:spcBef>
                <a:spcPts val="600"/>
              </a:spcBef>
              <a:defRPr sz="2800">
                <a:latin typeface="Ubuntu Light"/>
                <a:ea typeface="Ubuntu Light"/>
                <a:cs typeface="Ubuntu Light"/>
                <a:sym typeface="Ubuntu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One</a:t>
            </a:r>
            <a:endParaRPr sz="28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Two</a:t>
            </a:r>
            <a:endParaRPr sz="28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Three</a:t>
            </a:r>
            <a:endParaRPr sz="28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Four</a:t>
            </a:r>
            <a:endParaRPr sz="28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>
            <a:lvl1pPr>
              <a:defRPr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latin typeface="Ubuntu Light"/>
                <a:ea typeface="Ubuntu Light"/>
                <a:cs typeface="Ubuntu Light"/>
                <a:sym typeface="Ubuntu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One</a:t>
            </a:r>
            <a:endParaRPr sz="24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Two</a:t>
            </a:r>
            <a:endParaRPr sz="24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Three</a:t>
            </a:r>
            <a:endParaRPr sz="24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Four</a:t>
            </a:r>
            <a:endParaRPr sz="24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Ubuntu Light"/>
                <a:ea typeface="Ubuntu Light"/>
                <a:cs typeface="Ubuntu Light"/>
                <a:sym typeface="Ubuntu Light"/>
              </a:defRPr>
            </a:lvl1pPr>
            <a:lvl2pPr marL="680901" indent="-326571">
              <a:spcBef>
                <a:spcPts val="700"/>
              </a:spcBef>
              <a:defRPr sz="3200">
                <a:latin typeface="Ubuntu Light"/>
                <a:ea typeface="Ubuntu Light"/>
                <a:cs typeface="Ubuntu Light"/>
                <a:sym typeface="Ubuntu Light"/>
              </a:defRPr>
            </a:lvl2pPr>
            <a:lvl3pPr marL="990600" indent="-304800">
              <a:spcBef>
                <a:spcPts val="700"/>
              </a:spcBef>
              <a:defRPr sz="3200"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25879" indent="-365759">
              <a:spcBef>
                <a:spcPts val="700"/>
              </a:spcBef>
              <a:defRPr sz="3200">
                <a:latin typeface="Ubuntu Light"/>
                <a:ea typeface="Ubuntu Light"/>
                <a:cs typeface="Ubuntu Light"/>
                <a:sym typeface="Ubuntu Light"/>
              </a:defRPr>
            </a:lvl4pPr>
            <a:lvl5pPr marL="1600200" indent="-365760">
              <a:spcBef>
                <a:spcPts val="700"/>
              </a:spcBef>
              <a:defRPr sz="3200">
                <a:latin typeface="Ubuntu Light"/>
                <a:ea typeface="Ubuntu Light"/>
                <a:cs typeface="Ubuntu Light"/>
                <a:sym typeface="Ubuntu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Unidata_slide_new2_4x3_108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23000"/>
            <a:ext cx="9144000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One</a:t>
            </a:r>
            <a:endParaRPr sz="36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Two</a:t>
            </a:r>
            <a:endParaRPr sz="36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Three</a:t>
            </a:r>
            <a:endParaRPr sz="36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Four</a:t>
            </a:r>
            <a:endParaRPr sz="36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 advClick="1"/>
  <p:txStyles>
    <p:titleStyle>
      <a:lvl1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1pPr>
      <a:lvl2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2pPr>
      <a:lvl3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3pPr>
      <a:lvl4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4pPr>
      <a:lvl5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5pPr>
      <a:lvl6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6pPr>
      <a:lvl7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7pPr>
      <a:lvl8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8pPr>
      <a:lvl9pPr algn="ctr">
        <a:defRPr sz="4400">
          <a:solidFill>
            <a:srgbClr val="00ACCE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1pPr>
      <a:lvl2pPr marL="675798" indent="-321468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2pPr>
      <a:lvl3pPr marL="979714" indent="-293914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3pPr>
      <a:lvl4pPr marL="1303019" indent="-342900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4pPr>
      <a:lvl5pPr marL="1577339" indent="-342900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5pPr>
      <a:lvl6pPr marL="2697479" indent="-411479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6pPr>
      <a:lvl7pPr marL="3154679" indent="-411479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7pPr>
      <a:lvl8pPr marL="3611879" indent="-411479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8pPr>
      <a:lvl9pPr marL="4069079" indent="-411479">
        <a:spcBef>
          <a:spcPts val="800"/>
        </a:spcBef>
        <a:buSzPct val="100000"/>
        <a:buFont typeface="Arial"/>
        <a:buChar char="•"/>
        <a:defRPr sz="3600">
          <a:solidFill>
            <a:srgbClr val="808080"/>
          </a:solidFill>
          <a:latin typeface="Trebuchet MS"/>
          <a:ea typeface="Trebuchet MS"/>
          <a:cs typeface="Trebuchet MS"/>
          <a:sym typeface="Trebuchet MS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Ubuntu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tinuum.io/downloads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ython.org/notebook.html" TargetMode="Externa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Introduction to Jupyter Notebook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Ward Fisher</a:t>
            </a:r>
            <a:endParaRPr sz="3600">
              <a:solidFill>
                <a:srgbClr val="88888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Unidata Python Workshop</a:t>
            </a:r>
            <a:endParaRPr sz="3600">
              <a:solidFill>
                <a:srgbClr val="88888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July 2015</a:t>
            </a:r>
            <a:endParaRPr sz="36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9"/>
          <p:cNvGrpSpPr/>
          <p:nvPr/>
        </p:nvGrpSpPr>
        <p:grpSpPr>
          <a:xfrm>
            <a:off x="280438" y="2487410"/>
            <a:ext cx="8284178" cy="2662807"/>
            <a:chOff x="0" y="0"/>
            <a:chExt cx="8284177" cy="2662805"/>
          </a:xfrm>
        </p:grpSpPr>
        <p:pic>
          <p:nvPicPr>
            <p:cNvPr id="77" name="Screen Shot 2015-07-15 at 1.15.10 PM.png"/>
            <p:cNvPicPr/>
            <p:nvPr/>
          </p:nvPicPr>
          <p:blipFill>
            <a:blip r:embed="rId2">
              <a:alphaModFix amt="15308"/>
              <a:extLst/>
            </a:blip>
            <a:stretch>
              <a:fillRect/>
            </a:stretch>
          </p:blipFill>
          <p:spPr>
            <a:xfrm>
              <a:off x="0" y="0"/>
              <a:ext cx="3769351" cy="2662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Screen Shot 2015-07-15 at 1.14.43 PM.png"/>
            <p:cNvPicPr/>
            <p:nvPr/>
          </p:nvPicPr>
          <p:blipFill>
            <a:blip r:embed="rId3">
              <a:alphaModFix amt="15308"/>
              <a:extLst/>
            </a:blip>
            <a:stretch>
              <a:fillRect/>
            </a:stretch>
          </p:blipFill>
          <p:spPr>
            <a:xfrm>
              <a:off x="3739322" y="268493"/>
              <a:ext cx="4544856" cy="212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What does this get you?</a:t>
            </a:r>
          </a:p>
        </p:txBody>
      </p:sp>
      <p:pic>
        <p:nvPicPr>
          <p:cNvPr id="81" name="Google ChromeScreenSnapz00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8494" y="1269657"/>
            <a:ext cx="4477856" cy="477226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body" idx="1"/>
          </p:nvPr>
        </p:nvSpPr>
        <p:spPr>
          <a:xfrm>
            <a:off x="371582" y="1300538"/>
            <a:ext cx="3815726" cy="493459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08080"/>
                </a:solidFill>
              </a:rPr>
              <a:t>A sharable document with embedded, reproducible  experimental data analysis.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280438" y="2487410"/>
            <a:ext cx="8284178" cy="2662807"/>
            <a:chOff x="0" y="0"/>
            <a:chExt cx="8284177" cy="2662805"/>
          </a:xfrm>
        </p:grpSpPr>
        <p:pic>
          <p:nvPicPr>
            <p:cNvPr id="84" name="Screen Shot 2015-07-15 at 1.15.10 PM.png"/>
            <p:cNvPicPr/>
            <p:nvPr/>
          </p:nvPicPr>
          <p:blipFill>
            <a:blip r:embed="rId2">
              <a:alphaModFix amt="15308"/>
              <a:extLst/>
            </a:blip>
            <a:stretch>
              <a:fillRect/>
            </a:stretch>
          </p:blipFill>
          <p:spPr>
            <a:xfrm>
              <a:off x="0" y="0"/>
              <a:ext cx="3769351" cy="2662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Screen Shot 2015-07-15 at 1.14.43 PM.png"/>
            <p:cNvPicPr/>
            <p:nvPr/>
          </p:nvPicPr>
          <p:blipFill>
            <a:blip r:embed="rId3">
              <a:alphaModFix amt="15308"/>
              <a:extLst/>
            </a:blip>
            <a:stretch>
              <a:fillRect/>
            </a:stretch>
          </p:blipFill>
          <p:spPr>
            <a:xfrm>
              <a:off x="3739322" y="268493"/>
              <a:ext cx="4544856" cy="212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Jupyter Notebook Server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1008045" y="5393511"/>
            <a:ext cx="7127911" cy="861732"/>
          </a:xfrm>
          <a:prstGeom prst="rect">
            <a:avLst/>
          </a:prstGeom>
        </p:spPr>
        <p:txBody>
          <a:bodyPr lIns="0" tIns="0" rIns="0" bIns="0"/>
          <a:lstStyle>
            <a:lvl1pPr marL="228600" indent="-228600" defTabSz="685800">
              <a:spcBef>
                <a:spcPts val="600"/>
              </a:spcBef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The Jupyter Notebook Server acts as a dashboard for a collection of individual notebooks.</a:t>
            </a:r>
          </a:p>
        </p:txBody>
      </p:sp>
      <p:pic>
        <p:nvPicPr>
          <p:cNvPr id="89" name="Screen Shot 2015-07-15 at 2.56.17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7298" y="961945"/>
            <a:ext cx="6989404" cy="4934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3"/>
          <p:cNvGrpSpPr/>
          <p:nvPr/>
        </p:nvGrpSpPr>
        <p:grpSpPr>
          <a:xfrm>
            <a:off x="280438" y="2487410"/>
            <a:ext cx="8284178" cy="2662807"/>
            <a:chOff x="0" y="0"/>
            <a:chExt cx="8284177" cy="2662805"/>
          </a:xfrm>
        </p:grpSpPr>
        <p:pic>
          <p:nvPicPr>
            <p:cNvPr id="91" name="Screen Shot 2015-07-15 at 1.15.10 PM.png"/>
            <p:cNvPicPr/>
            <p:nvPr/>
          </p:nvPicPr>
          <p:blipFill>
            <a:blip r:embed="rId2">
              <a:alphaModFix amt="15308"/>
              <a:extLst/>
            </a:blip>
            <a:stretch>
              <a:fillRect/>
            </a:stretch>
          </p:blipFill>
          <p:spPr>
            <a:xfrm>
              <a:off x="0" y="0"/>
              <a:ext cx="3769351" cy="2662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Screen Shot 2015-07-15 at 1.14.43 PM.png"/>
            <p:cNvPicPr/>
            <p:nvPr/>
          </p:nvPicPr>
          <p:blipFill>
            <a:blip r:embed="rId3">
              <a:alphaModFix amt="15308"/>
              <a:extLst/>
            </a:blip>
            <a:stretch>
              <a:fillRect/>
            </a:stretch>
          </p:blipFill>
          <p:spPr>
            <a:xfrm>
              <a:off x="3739322" y="268493"/>
              <a:ext cx="4544856" cy="212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" name="jupyter_notebook_server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394" y="693958"/>
            <a:ext cx="8351212" cy="547008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Jupyter Notebook Server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Installing Jupyter Notebook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The easiest way to install Jupyter notebook is with a package manager like “Conda”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Maintained by Continuum Analytics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http://continuum.io/downloads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Installing Jupyter Notebook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1720583" y="3111500"/>
            <a:ext cx="5702834" cy="635000"/>
          </a:xfrm>
          <a:prstGeom prst="rect">
            <a:avLst/>
          </a:prstGeom>
          <a:solidFill>
            <a:srgbClr val="535353"/>
          </a:solidFill>
        </p:spPr>
        <p:txBody>
          <a:bodyPr anchor="ctr"/>
          <a:lstStyle>
            <a:lvl1pPr marL="0" indent="0">
              <a:buSzTx/>
              <a:buFontTx/>
              <a:buNone/>
              <a:defRPr sz="2500">
                <a:solidFill>
                  <a:srgbClr val="CACACA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CACACA"/>
                </a:solidFill>
              </a:rPr>
              <a:t>$ conda install ipython ipython-notebook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" y="1600200"/>
            <a:ext cx="8229600" cy="174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76225" indent="-276225">
              <a:spcBef>
                <a:spcPts val="800"/>
              </a:spcBef>
              <a:buSzPct val="100000"/>
              <a:buFont typeface="Arial"/>
              <a:buChar char="•"/>
              <a:defRPr sz="29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808080"/>
                </a:solidFill>
              </a:rPr>
              <a:t>Once Anaconda is installed, you can use the ‘conda’ command to install jupyter notebook (and other packages).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Launching Jupyter Notebook</a:t>
            </a:r>
          </a:p>
        </p:txBody>
      </p:sp>
      <p:sp>
        <p:nvSpPr>
          <p:cNvPr id="107" name="Shape 107"/>
          <p:cNvSpPr/>
          <p:nvPr/>
        </p:nvSpPr>
        <p:spPr>
          <a:xfrm>
            <a:off x="457200" y="1600200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>
              <a:spcBef>
                <a:spcPts val="800"/>
              </a:spcBef>
              <a:buSzPct val="100000"/>
              <a:buFont typeface="Arial"/>
              <a:buChar char="•"/>
              <a:defRPr sz="36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Jupyter Notebook is launched via the command line.</a:t>
            </a:r>
          </a:p>
        </p:txBody>
      </p:sp>
      <p:sp>
        <p:nvSpPr>
          <p:cNvPr id="108" name="Shape 108"/>
          <p:cNvSpPr/>
          <p:nvPr/>
        </p:nvSpPr>
        <p:spPr>
          <a:xfrm>
            <a:off x="1713426" y="3111500"/>
            <a:ext cx="5717148" cy="6350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800"/>
              </a:spcBef>
              <a:defRPr sz="2500">
                <a:solidFill>
                  <a:srgbClr val="CACACA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CACACA"/>
                </a:solidFill>
              </a:rPr>
              <a:t>$ ipython notebook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Launching Jupyter Notebook</a:t>
            </a:r>
          </a:p>
        </p:txBody>
      </p:sp>
      <p:sp>
        <p:nvSpPr>
          <p:cNvPr id="111" name="Shape 111"/>
          <p:cNvSpPr/>
          <p:nvPr/>
        </p:nvSpPr>
        <p:spPr>
          <a:xfrm>
            <a:off x="457200" y="1600200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>
              <a:spcBef>
                <a:spcPts val="800"/>
              </a:spcBef>
              <a:buSzPct val="100000"/>
              <a:buFont typeface="Arial"/>
              <a:buChar char="•"/>
              <a:defRPr sz="36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Jupyter Notebook is launched via the command line.</a:t>
            </a:r>
          </a:p>
        </p:txBody>
      </p:sp>
      <p:sp>
        <p:nvSpPr>
          <p:cNvPr id="112" name="Shape 112"/>
          <p:cNvSpPr/>
          <p:nvPr/>
        </p:nvSpPr>
        <p:spPr>
          <a:xfrm>
            <a:off x="1713426" y="3111500"/>
            <a:ext cx="5717148" cy="6350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spcBef>
                <a:spcPts val="800"/>
              </a:spcBef>
            </a:pPr>
            <a:r>
              <a:rPr sz="2500">
                <a:solidFill>
                  <a:srgbClr val="CACACA"/>
                </a:solidFill>
                <a:latin typeface="Cochin"/>
                <a:ea typeface="Cochin"/>
                <a:cs typeface="Cochin"/>
                <a:sym typeface="Cochin"/>
              </a:rPr>
              <a:t>$ ipython notebook </a:t>
            </a:r>
            <a:r>
              <a:rPr i="1" sz="2500">
                <a:solidFill>
                  <a:srgbClr val="CACACA"/>
                </a:solidFill>
                <a:latin typeface="Cochin"/>
                <a:ea typeface="Cochin"/>
                <a:cs typeface="Cochin"/>
                <a:sym typeface="Cochin"/>
              </a:rPr>
              <a:t>[options]</a:t>
            </a:r>
          </a:p>
        </p:txBody>
      </p:sp>
      <p:sp>
        <p:nvSpPr>
          <p:cNvPr id="113" name="Shape 113"/>
          <p:cNvSpPr/>
          <p:nvPr/>
        </p:nvSpPr>
        <p:spPr>
          <a:xfrm>
            <a:off x="457200" y="3952873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>
              <a:spcBef>
                <a:spcPts val="800"/>
              </a:spcBef>
              <a:buSzPct val="100000"/>
              <a:buFont typeface="Arial"/>
              <a:buChar char="•"/>
              <a:defRPr sz="36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There are a number of command line options for advanced usage.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Running Jupyter Notebook Server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431634" y="1979153"/>
            <a:ext cx="4607347" cy="3365385"/>
          </a:xfrm>
          <a:prstGeom prst="rect">
            <a:avLst/>
          </a:prstGeom>
        </p:spPr>
        <p:txBody>
          <a:bodyPr/>
          <a:lstStyle/>
          <a:p>
            <a:pPr lvl="0" marL="276225" indent="-276225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808080"/>
                </a:solidFill>
              </a:rPr>
              <a:t>Notebooks are arranged in a directory.</a:t>
            </a:r>
            <a:endParaRPr sz="2900">
              <a:solidFill>
                <a:srgbClr val="808080"/>
              </a:solidFill>
            </a:endParaRPr>
          </a:p>
          <a:p>
            <a:pPr lvl="0" marL="276225" indent="-276225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808080"/>
                </a:solidFill>
              </a:rPr>
              <a:t>You launch Jupyter Notebook from the root of this directory structure.</a:t>
            </a:r>
          </a:p>
        </p:txBody>
      </p:sp>
      <p:pic>
        <p:nvPicPr>
          <p:cNvPr id="117" name="Screen Shot 2015-07-19 at 9.34.0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9027" y="1746307"/>
            <a:ext cx="4712759" cy="3365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Running Jupyter Notebook Server</a:t>
            </a:r>
          </a:p>
        </p:txBody>
      </p:sp>
      <p:pic>
        <p:nvPicPr>
          <p:cNvPr id="120" name="Screen Shot 2015-07-19 at 9.37.3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8851" y="1726780"/>
            <a:ext cx="4712759" cy="3404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5-07-19 at 9.34.07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19027" y="1746307"/>
            <a:ext cx="4712759" cy="3365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Working in Jupyter Notebook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577567"/>
            <a:ext cx="8229600" cy="467432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Switching to the Browser.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Overview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Brief overview of Jupyter Notebook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What is it?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How do you use it?</a:t>
            </a:r>
            <a:endParaRPr sz="3600">
              <a:solidFill>
                <a:srgbClr val="8080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Examples of basic Jupyter Notebook Usage.</a:t>
            </a:r>
            <a:endParaRPr sz="3600">
              <a:solidFill>
                <a:srgbClr val="8080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Discuss some Advanced Jupyter Notebook Uses.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Overview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808080"/>
                </a:solidFill>
              </a:rPr>
              <a:t>We</a:t>
            </a:r>
            <a:r>
              <a:rPr sz="3600">
                <a:solidFill>
                  <a:srgbClr val="808080"/>
                </a:solidFill>
              </a:rPr>
              <a:t> will not be going too in-depth with what you can do in regards to using Jupyter Notebooks for actual science.</a:t>
            </a:r>
            <a:endParaRPr sz="3600">
              <a:solidFill>
                <a:srgbClr val="8080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You will be seeing that throughout the rest of the workshop.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Remember IPython Notebook?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1326223"/>
            <a:ext cx="3814422" cy="4622800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731520">
              <a:spcBef>
                <a:spcPts val="6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560">
                <a:solidFill>
                  <a:srgbClr val="808080"/>
                </a:solidFill>
              </a:rPr>
              <a:t>“The IPython Notebook is a web-based interactive computational environment where you can combine code execution, text, mathematics, plots and rich media into a single document”</a:t>
            </a:r>
            <a:endParaRPr sz="2560">
              <a:solidFill>
                <a:srgbClr val="808080"/>
              </a:solidFill>
            </a:endParaRPr>
          </a:p>
          <a:p>
            <a:pPr lvl="0" marL="0" indent="0" defTabSz="731520">
              <a:spcBef>
                <a:spcPts val="6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i="1" sz="2880">
              <a:solidFill>
                <a:srgbClr val="808080"/>
              </a:solidFill>
            </a:endParaRPr>
          </a:p>
          <a:p>
            <a:pPr lvl="0" marL="0" indent="0" defTabSz="731520">
              <a:spcBef>
                <a:spcPts val="6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6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http://ipython.org/notebook.html</a:t>
            </a:r>
          </a:p>
        </p:txBody>
      </p:sp>
      <p:pic>
        <p:nvPicPr>
          <p:cNvPr id="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650" y="1315812"/>
            <a:ext cx="4666565" cy="433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What is Jupyter Notebook?</a:t>
            </a:r>
          </a:p>
        </p:txBody>
      </p:sp>
      <p:pic>
        <p:nvPicPr>
          <p:cNvPr id="48" name="Screen Shot 2015-07-15 at 1.15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70" y="3338682"/>
            <a:ext cx="3769351" cy="2662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reen Shot 2015-07-15 at 1.14.43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8438" y="3874991"/>
            <a:ext cx="4544856" cy="212582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64797" y="1219722"/>
            <a:ext cx="8414406" cy="221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(…) the language-agnostic parts of the project: the notebook format, message protocol, qtconsole, notebook web application, etc. will move to new projects under the name Jupyter.</a:t>
            </a:r>
          </a:p>
          <a:p>
            <a:pPr lvl="0"/>
          </a:p>
          <a:p>
            <a:pPr lvl="0"/>
            <a:r>
              <a:t> IPython itself will return to being focused on interactive Python, part of which will be providing a Python kernel for Jupyter. IPython 3.0 contains some indications of the project transition, including the logo in the notebook web UI being that of Jupyter.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280438" y="2487410"/>
            <a:ext cx="8284178" cy="2662807"/>
            <a:chOff x="0" y="0"/>
            <a:chExt cx="8284177" cy="2662805"/>
          </a:xfrm>
        </p:grpSpPr>
        <p:pic>
          <p:nvPicPr>
            <p:cNvPr id="54" name="Screen Shot 2015-07-15 at 1.15.10 PM.png"/>
            <p:cNvPicPr/>
            <p:nvPr/>
          </p:nvPicPr>
          <p:blipFill>
            <a:blip r:embed="rId2">
              <a:alphaModFix amt="15308"/>
              <a:extLst/>
            </a:blip>
            <a:stretch>
              <a:fillRect/>
            </a:stretch>
          </p:blipFill>
          <p:spPr>
            <a:xfrm>
              <a:off x="0" y="0"/>
              <a:ext cx="3769351" cy="2662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Screen Shot 2015-07-15 at 1.14.43 PM.png"/>
            <p:cNvPicPr/>
            <p:nvPr/>
          </p:nvPicPr>
          <p:blipFill>
            <a:blip r:embed="rId3">
              <a:alphaModFix amt="15308"/>
              <a:extLst/>
            </a:blip>
            <a:stretch>
              <a:fillRect/>
            </a:stretch>
          </p:blipFill>
          <p:spPr>
            <a:xfrm>
              <a:off x="3739322" y="268493"/>
              <a:ext cx="4544856" cy="212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/>
          <p:nvPr>
            <p:ph type="body" idx="1"/>
          </p:nvPr>
        </p:nvSpPr>
        <p:spPr>
          <a:xfrm>
            <a:off x="457200" y="1449348"/>
            <a:ext cx="8229600" cy="4622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Jupyter Notebooks has two components: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The Jupyter Notebook server</a:t>
            </a:r>
            <a:endParaRPr sz="3600">
              <a:solidFill>
                <a:srgbClr val="808080"/>
              </a:solidFill>
            </a:endParaRPr>
          </a:p>
          <a:p>
            <a:pPr lvl="1" marL="69723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080"/>
                </a:solidFill>
              </a:rPr>
              <a:t>Individual Notebooks (.ipynb)</a:t>
            </a:r>
          </a:p>
        </p:txBody>
      </p:sp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What is Jupyter Notebook?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2"/>
          <p:cNvGrpSpPr/>
          <p:nvPr/>
        </p:nvGrpSpPr>
        <p:grpSpPr>
          <a:xfrm>
            <a:off x="280438" y="2487410"/>
            <a:ext cx="8284178" cy="2662807"/>
            <a:chOff x="0" y="0"/>
            <a:chExt cx="8284177" cy="2662805"/>
          </a:xfrm>
        </p:grpSpPr>
        <p:pic>
          <p:nvPicPr>
            <p:cNvPr id="60" name="Screen Shot 2015-07-15 at 1.15.10 PM.png"/>
            <p:cNvPicPr/>
            <p:nvPr/>
          </p:nvPicPr>
          <p:blipFill>
            <a:blip r:embed="rId2">
              <a:alphaModFix amt="15308"/>
              <a:extLst/>
            </a:blip>
            <a:stretch>
              <a:fillRect/>
            </a:stretch>
          </p:blipFill>
          <p:spPr>
            <a:xfrm>
              <a:off x="0" y="0"/>
              <a:ext cx="3769351" cy="2662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Screen Shot 2015-07-15 at 1.14.43 PM.png"/>
            <p:cNvPicPr/>
            <p:nvPr/>
          </p:nvPicPr>
          <p:blipFill>
            <a:blip r:embed="rId3">
              <a:alphaModFix amt="15308"/>
              <a:extLst/>
            </a:blip>
            <a:stretch>
              <a:fillRect/>
            </a:stretch>
          </p:blipFill>
          <p:spPr>
            <a:xfrm>
              <a:off x="3739322" y="268493"/>
              <a:ext cx="4544856" cy="2125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Jupyter Notebooks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71582" y="1300538"/>
            <a:ext cx="3151570" cy="4934592"/>
          </a:xfrm>
          <a:prstGeom prst="rect">
            <a:avLst/>
          </a:prstGeom>
        </p:spPr>
        <p:txBody>
          <a:bodyPr lIns="0" tIns="0" rIns="0" bIns="0"/>
          <a:lstStyle/>
          <a:p>
            <a:pPr lvl="0" marL="274320" indent="-274320" defTabSz="877823"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808080"/>
                </a:solidFill>
              </a:rPr>
              <a:t>An Jupyter Notebook is a collection of </a:t>
            </a:r>
            <a:r>
              <a:rPr i="1" sz="2880">
                <a:solidFill>
                  <a:srgbClr val="808080"/>
                </a:solidFill>
              </a:rPr>
              <a:t>cells.</a:t>
            </a:r>
            <a:endParaRPr sz="2880">
              <a:solidFill>
                <a:srgbClr val="808080"/>
              </a:solidFill>
            </a:endParaRPr>
          </a:p>
          <a:p>
            <a:pPr lvl="1" marL="614476" indent="-274320" defTabSz="877823"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808080"/>
                </a:solidFill>
              </a:rPr>
              <a:t>Markdown</a:t>
            </a:r>
            <a:endParaRPr sz="2880">
              <a:solidFill>
                <a:srgbClr val="808080"/>
              </a:solidFill>
            </a:endParaRPr>
          </a:p>
          <a:p>
            <a:pPr lvl="1" marL="614476" indent="-274320" defTabSz="877823"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808080"/>
                </a:solidFill>
              </a:rPr>
              <a:t>Code</a:t>
            </a:r>
            <a:endParaRPr sz="2880">
              <a:solidFill>
                <a:srgbClr val="808080"/>
              </a:solidFill>
            </a:endParaRPr>
          </a:p>
          <a:p>
            <a:pPr lvl="1" marL="614476" indent="-274320" defTabSz="877823"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808080"/>
                </a:solidFill>
              </a:rPr>
              <a:t>“Raw” - Raw cells are left ‘as is’ and are not processed</a:t>
            </a:r>
            <a:r>
              <a:rPr i="1" sz="2880">
                <a:solidFill>
                  <a:srgbClr val="808080"/>
                </a:solidFill>
              </a:rPr>
              <a:t>.</a:t>
            </a:r>
          </a:p>
        </p:txBody>
      </p:sp>
      <p:pic>
        <p:nvPicPr>
          <p:cNvPr id="65" name="Screen Shot 2015-07-15 at 3.07.28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877" y="1168742"/>
            <a:ext cx="5400493" cy="3812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Markdown Cells</a:t>
            </a:r>
          </a:p>
        </p:txBody>
      </p:sp>
      <p:pic>
        <p:nvPicPr>
          <p:cNvPr id="68" name="Screen Shot 2015-07-19 at 9.49.0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119" y="1193661"/>
            <a:ext cx="4253282" cy="509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Screen Shot 2015-07-19 at 9.52.4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1599" y="1179952"/>
            <a:ext cx="4253282" cy="509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ACCE"/>
                </a:solidFill>
              </a:rPr>
              <a:t>Python Cells</a:t>
            </a:r>
          </a:p>
        </p:txBody>
      </p:sp>
      <p:pic>
        <p:nvPicPr>
          <p:cNvPr id="74" name="Screen Shot 2015-07-19 at 9.55.1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6944" y="1132747"/>
            <a:ext cx="4329203" cy="5161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creen Shot 2015-07-19 at 9.55.4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53" y="1132747"/>
            <a:ext cx="4329203" cy="5161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CCE"/>
      </a:accent1>
      <a:accent2>
        <a:srgbClr val="0685E5"/>
      </a:accent2>
      <a:accent3>
        <a:srgbClr val="06DB8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ACC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buntu Light"/>
            <a:ea typeface="Ubuntu Light"/>
            <a:cs typeface="Ubuntu Light"/>
            <a:sym typeface="Ubuntu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ACC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buntu Light"/>
            <a:ea typeface="Ubuntu Light"/>
            <a:cs typeface="Ubuntu Light"/>
            <a:sym typeface="Ubuntu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CCE"/>
      </a:accent1>
      <a:accent2>
        <a:srgbClr val="0685E5"/>
      </a:accent2>
      <a:accent3>
        <a:srgbClr val="06DB8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ACC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buntu Light"/>
            <a:ea typeface="Ubuntu Light"/>
            <a:cs typeface="Ubuntu Light"/>
            <a:sym typeface="Ubuntu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ACC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buntu Light"/>
            <a:ea typeface="Ubuntu Light"/>
            <a:cs typeface="Ubuntu Light"/>
            <a:sym typeface="Ubuntu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