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3" r:id="rId1"/>
  </p:sldMasterIdLst>
  <p:notesMasterIdLst>
    <p:notesMasterId r:id="rId42"/>
  </p:notesMasterIdLst>
  <p:sldIdLst>
    <p:sldId id="256" r:id="rId2"/>
    <p:sldId id="320" r:id="rId3"/>
    <p:sldId id="319" r:id="rId4"/>
    <p:sldId id="313" r:id="rId5"/>
    <p:sldId id="322" r:id="rId6"/>
    <p:sldId id="342" r:id="rId7"/>
    <p:sldId id="323" r:id="rId8"/>
    <p:sldId id="309" r:id="rId9"/>
    <p:sldId id="310" r:id="rId10"/>
    <p:sldId id="278" r:id="rId11"/>
    <p:sldId id="259" r:id="rId12"/>
    <p:sldId id="316" r:id="rId13"/>
    <p:sldId id="305" r:id="rId14"/>
    <p:sldId id="306" r:id="rId15"/>
    <p:sldId id="274" r:id="rId16"/>
    <p:sldId id="307" r:id="rId17"/>
    <p:sldId id="304" r:id="rId18"/>
    <p:sldId id="317" r:id="rId19"/>
    <p:sldId id="268" r:id="rId20"/>
    <p:sldId id="270" r:id="rId21"/>
    <p:sldId id="275" r:id="rId22"/>
    <p:sldId id="332" r:id="rId23"/>
    <p:sldId id="273" r:id="rId24"/>
    <p:sldId id="276" r:id="rId25"/>
    <p:sldId id="314" r:id="rId26"/>
    <p:sldId id="330" r:id="rId27"/>
    <p:sldId id="331" r:id="rId28"/>
    <p:sldId id="333" r:id="rId29"/>
    <p:sldId id="334" r:id="rId30"/>
    <p:sldId id="335" r:id="rId31"/>
    <p:sldId id="336" r:id="rId32"/>
    <p:sldId id="337" r:id="rId33"/>
    <p:sldId id="338" r:id="rId34"/>
    <p:sldId id="318" r:id="rId35"/>
    <p:sldId id="340" r:id="rId36"/>
    <p:sldId id="325" r:id="rId37"/>
    <p:sldId id="326" r:id="rId38"/>
    <p:sldId id="328" r:id="rId39"/>
    <p:sldId id="327" r:id="rId40"/>
    <p:sldId id="341" r:id="rId41"/>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1pPr>
    <a:lvl2pPr marL="4572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2pPr>
    <a:lvl3pPr marL="9144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3pPr>
    <a:lvl4pPr marL="13716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4pPr>
    <a:lvl5pPr marL="18288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5pPr>
    <a:lvl6pPr marL="22860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6pPr>
    <a:lvl7pPr marL="27432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7pPr>
    <a:lvl8pPr marL="32004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8pPr>
    <a:lvl9pPr marL="36576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C3A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1" autoAdjust="0"/>
  </p:normalViewPr>
  <p:slideViewPr>
    <p:cSldViewPr snapToObjects="1">
      <p:cViewPr varScale="1">
        <p:scale>
          <a:sx n="106" d="100"/>
          <a:sy n="106" d="100"/>
        </p:scale>
        <p:origin x="-384" y="-104"/>
      </p:cViewPr>
      <p:guideLst>
        <p:guide orient="horz" pos="912"/>
        <p:guide pos="144"/>
      </p:guideLst>
    </p:cSldViewPr>
  </p:slideViewPr>
  <p:outlineViewPr>
    <p:cViewPr>
      <p:scale>
        <a:sx n="33" d="100"/>
        <a:sy n="33" d="100"/>
      </p:scale>
      <p:origin x="0" y="14912"/>
    </p:cViewPr>
  </p:outlineViewPr>
  <p:notesTextViewPr>
    <p:cViewPr>
      <p:scale>
        <a:sx n="100" d="100"/>
        <a:sy n="100" d="100"/>
      </p:scale>
      <p:origin x="0" y="0"/>
    </p:cViewPr>
  </p:notesTextViewPr>
  <p:sorterViewPr>
    <p:cViewPr>
      <p:scale>
        <a:sx n="98" d="100"/>
        <a:sy n="98" d="100"/>
      </p:scale>
      <p:origin x="0" y="579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4"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7148276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a:solidFill>
            <a:srgbClr val="FFFFFF"/>
          </a:solidFill>
          <a:ln/>
        </p:spPr>
      </p:sp>
      <p:sp>
        <p:nvSpPr>
          <p:cNvPr id="25602" name="Rectangle 2"/>
          <p:cNvSpPr>
            <a:spLocks noGrp="1" noChangeArrowheads="1"/>
          </p:cNvSpPr>
          <p:nvPr>
            <p:ph type="body" idx="1"/>
          </p:nvPr>
        </p:nvSpPr>
        <p:spPr>
          <a:ln/>
        </p:spPr>
        <p:txBody>
          <a:bodyPr/>
          <a:lstStyle/>
          <a:p>
            <a:pPr marL="42863" eaLnBrk="1" hangingPunct="1">
              <a:spcBef>
                <a:spcPts val="413"/>
              </a:spcBef>
              <a:defRPr/>
            </a:pPr>
            <a:r>
              <a:rPr lang="en-US" dirty="0" smtClean="0">
                <a:solidFill>
                  <a:srgbClr val="000000"/>
                </a:solidFill>
                <a:latin typeface="Calibri" charset="0"/>
                <a:cs typeface="Calibri" charset="0"/>
                <a:sym typeface="Calibri" charset="0"/>
              </a:rPr>
              <a:t>Along with this commitment was an admission that keeping netCDF releases backward compatible might </a:t>
            </a:r>
          </a:p>
          <a:p>
            <a:pPr marL="42863" eaLnBrk="1" hangingPunct="1">
              <a:spcBef>
                <a:spcPts val="413"/>
              </a:spcBef>
              <a:defRPr/>
            </a:pPr>
            <a:r>
              <a:rPr lang="en-US" dirty="0" smtClean="0">
                <a:solidFill>
                  <a:srgbClr val="000000"/>
                </a:solidFill>
                <a:latin typeface="Calibri" charset="0"/>
                <a:cs typeface="Calibri" charset="0"/>
                <a:sym typeface="Calibri" charset="0"/>
              </a:rPr>
              <a:t>seem difficult, but it would really be easy compared to the amount of effort required to use Microsoft</a:t>
            </a:r>
          </a:p>
          <a:p>
            <a:pPr marL="42863" eaLnBrk="1" hangingPunct="1">
              <a:spcBef>
                <a:spcPts val="413"/>
              </a:spcBef>
              <a:defRPr/>
            </a:pPr>
            <a:r>
              <a:rPr lang="en-US" dirty="0" smtClean="0">
                <a:solidFill>
                  <a:srgbClr val="000000"/>
                </a:solidFill>
                <a:latin typeface="Calibri" charset="0"/>
                <a:cs typeface="Calibri" charset="0"/>
                <a:sym typeface="Calibri" charset="0"/>
              </a:rPr>
              <a:t>PowerPoint drawing tools to create this slide</a:t>
            </a:r>
            <a:r>
              <a:rPr lang="ja-JP" altLang="en-US" dirty="0" smtClean="0">
                <a:solidFill>
                  <a:srgbClr val="000000"/>
                </a:solidFill>
                <a:latin typeface="Arial"/>
                <a:cs typeface="Calibri" charset="0"/>
                <a:sym typeface="Calibri" charset="0"/>
              </a:rPr>
              <a:t>’</a:t>
            </a:r>
            <a:r>
              <a:rPr lang="en-US" dirty="0" smtClean="0">
                <a:solidFill>
                  <a:srgbClr val="000000"/>
                </a:solidFill>
                <a:latin typeface="Calibri" charset="0"/>
                <a:cs typeface="Calibri" charset="0"/>
                <a:sym typeface="Calibri" charset="0"/>
              </a:rPr>
              <a:t>s border.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dirty="0">
                <a:solidFill>
                  <a:srgbClr val="000000"/>
                </a:solidFill>
                <a:latin typeface="Calibri" charset="0"/>
                <a:cs typeface="Calibri" charset="0"/>
                <a:sym typeface="Calibri" charset="0"/>
              </a:rPr>
              <a:t>More on these utility programs later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12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888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a:solidFill>
            <a:srgbClr val="FFFFFF"/>
          </a:solidFill>
          <a:ln/>
        </p:spPr>
      </p:sp>
      <p:sp>
        <p:nvSpPr>
          <p:cNvPr id="921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We'll use several views of the netCDF so-called "classic" data model, to understand it better.  First, we'll just describe it informally and see an example of how it might apply to array-oriented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This UML diagram is presented just to give you an idea how simple the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classic model</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is, before assessing some of its strengths and limitations.</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resulting new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enhanced</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data model completely contained the classic data model at its core, to ensure backward compatibility with software based on the classic data model.  The extensions to the data model, shown in red in this UML diagram, add nested groups as containers and for name scoping, extra primitive types, and a potentially infinite variety of user-defined types for structured, nested, and variable-length data components.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a:solidFill>
                  <a:srgbClr val="000000"/>
                </a:solidFill>
                <a:latin typeface="Calibri" charset="0"/>
                <a:cs typeface="Calibri" charset="0"/>
                <a:sym typeface="Calibri" charset="0"/>
              </a:rPr>
              <a:t>The netCDF classic model was successful in gaining lots of users during the 1990</a:t>
            </a:r>
            <a:r>
              <a:rPr lang="ja-JP" altLang="en-US">
                <a:solidFill>
                  <a:srgbClr val="000000"/>
                </a:solidFill>
                <a:latin typeface="Arial"/>
                <a:cs typeface="Calibri" charset="0"/>
                <a:sym typeface="Calibri" charset="0"/>
              </a:rPr>
              <a:t>’</a:t>
            </a:r>
            <a:r>
              <a:rPr lang="en-US">
                <a:solidFill>
                  <a:srgbClr val="000000"/>
                </a:solidFill>
                <a:latin typeface="Calibri" charset="0"/>
                <a:cs typeface="Calibri" charset="0"/>
                <a:sym typeface="Calibri" charset="0"/>
              </a:rPr>
              <a:t>s, due to its simplicity, a freely available and efficient implementation, and support from UCAR Unidata developers.</a:t>
            </a:r>
          </a:p>
          <a:p>
            <a:pPr marL="39688">
              <a:spcBef>
                <a:spcPts val="413"/>
              </a:spcBef>
            </a:pPr>
            <a:endParaRPr lang="en-US" sz="2200">
              <a:latin typeface="Lucida Grande" charset="0"/>
              <a:cs typeface="Lucida Grande" charset="0"/>
              <a:sym typeface="Lucida Grande" charset="0"/>
            </a:endParaRPr>
          </a:p>
          <a:p>
            <a:pPr marL="39688">
              <a:spcBef>
                <a:spcPts val="413"/>
              </a:spcBef>
            </a:pPr>
            <a:r>
              <a:rPr lang="en-US">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a:solidFill>
                  <a:srgbClr val="000000"/>
                </a:solidFill>
                <a:latin typeface="Calibri Italic" charset="0"/>
                <a:cs typeface="Calibri Italic" charset="0"/>
                <a:sym typeface="Calibri Italic" charset="0"/>
              </a:rPr>
              <a:t>de facto </a:t>
            </a:r>
            <a:r>
              <a:rPr lang="en-US">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a:spcBef>
                <a:spcPts val="413"/>
              </a:spcBef>
            </a:pPr>
            <a:endParaRPr lang="en-US">
              <a:solidFill>
                <a:srgbClr val="000000"/>
              </a:solidFill>
              <a:latin typeface="Calibri" charset="0"/>
              <a:cs typeface="Calibri" charset="0"/>
              <a:sym typeface="Calibri" charset="0"/>
            </a:endParaRPr>
          </a:p>
          <a:p>
            <a:pPr marL="39688">
              <a:spcBef>
                <a:spcPts val="413"/>
              </a:spcBef>
            </a:pPr>
            <a:r>
              <a:rPr lang="en-US">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a:solidFill>
            <a:srgbClr val="FFFFFF"/>
          </a:solidFill>
          <a:ln/>
        </p:spPr>
      </p:sp>
      <p:sp>
        <p:nvSpPr>
          <p:cNvPr id="15362"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netCDF classic model was successful in gaining lots of users during the 1990</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due to its simplicity, a freely available and efficient implementation, and support from UCAR Unidata developers.</a:t>
            </a:r>
          </a:p>
          <a:p>
            <a:pPr marL="39688" eaLnBrk="1" hangingPunct="1">
              <a:spcBef>
                <a:spcPts val="413"/>
              </a:spcBef>
              <a:defRPr/>
            </a:pPr>
            <a:endParaRPr lang="en-US" sz="2200" smtClean="0">
              <a:latin typeface="Lucida Grande" charset="0"/>
              <a:cs typeface="Lucida Grande" charset="0"/>
              <a:sym typeface="Lucida Grande" charset="0"/>
            </a:endParaRPr>
          </a:p>
          <a:p>
            <a:pPr marL="39688" eaLnBrk="1" hangingPunct="1">
              <a:spcBef>
                <a:spcPts val="413"/>
              </a:spcBef>
              <a:defRPr/>
            </a:pPr>
            <a:r>
              <a:rPr lang="en-US" smtClean="0">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smtClean="0">
                <a:solidFill>
                  <a:srgbClr val="000000"/>
                </a:solidFill>
                <a:latin typeface="Calibri Italic" charset="0"/>
                <a:cs typeface="Calibri Italic" charset="0"/>
                <a:sym typeface="Calibri Italic" charset="0"/>
              </a:rPr>
              <a:t>de facto </a:t>
            </a:r>
            <a:r>
              <a:rPr lang="en-US" smtClean="0">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enhanced data model is made possible by using HDF5 as the storage layer for netCDF-4.  The netCDF concept of shared dimensions is supported in a more complex way on top of HDF5, because HDF5 does not provide sharing dimensions directly.  The new features of groups and four kinds of user-defined types are relatively independent, so it is possible to implement them incrementally.</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enhanced data model adds some complexity in a tradeoff for representational power, which means some extra effort is required to adapt software to the new data model.  It has not  yet been widely adopted, so no best practices of convention standards have yet crystallized from experience and mistakes.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16725"/>
            <a:ext cx="7772400" cy="1470025"/>
          </a:xfrm>
          <a:ln>
            <a:noFill/>
          </a:ln>
        </p:spPr>
        <p:txBody>
          <a:bodyPr/>
          <a:lstStyle>
            <a:lvl1pPr>
              <a:defRPr baseline="0">
                <a:solidFill>
                  <a:srgbClr val="00ACCE"/>
                </a:solidFill>
                <a:latin typeface="Ubuntu"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251005"/>
            <a:ext cx="6400800" cy="1752600"/>
          </a:xfrm>
          <a:ln>
            <a:noFill/>
          </a:ln>
        </p:spPr>
        <p:txBody>
          <a:bodyPr/>
          <a:lstStyle>
            <a:lvl1pPr marL="0" indent="0" algn="ctr">
              <a:buNone/>
              <a:defRPr baseline="0">
                <a:solidFill>
                  <a:schemeClr val="tx1">
                    <a:tint val="75000"/>
                  </a:schemeClr>
                </a:solidFill>
                <a:latin typeface="Ubuntu Condens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0" i="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750012"/>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Logo,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80315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413971" y="279401"/>
            <a:ext cx="1305770" cy="1152540"/>
          </a:xfrm>
        </p:spPr>
        <p:txBody>
          <a:bodyPr/>
          <a:lstStyle/>
          <a:p>
            <a:r>
              <a:rPr lang="en-US" smtClean="0"/>
              <a:t>Drag picture to placeholder or click icon to add</a:t>
            </a: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095" y="2430470"/>
            <a:ext cx="7772400" cy="1362075"/>
          </a:xfrm>
        </p:spPr>
        <p:txBody>
          <a:bodyPr anchor="t"/>
          <a:lstStyle>
            <a:lvl1pPr algn="l">
              <a:defRPr sz="4000" b="1" cap="none" baseline="0"/>
            </a:lvl1pPr>
          </a:lstStyle>
          <a:p>
            <a:r>
              <a:rPr lang="en-US" smtClean="0"/>
              <a:t>Click to edit Master title style</a:t>
            </a:r>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Autofit/>
          </a:bodyPr>
          <a:lstStyle>
            <a:lvl1pPr algn="l">
              <a:defRPr sz="2800" b="0" i="0" baseline="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7766"/>
            <a:ext cx="8229600" cy="84491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1510"/>
            <a:ext cx="8229600" cy="49926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Unidata_slide_new2_4x3_1080.png"/>
          <p:cNvPicPr>
            <a:picLocks noChangeAspect="1"/>
          </p:cNvPicPr>
          <p:nvPr/>
        </p:nvPicPr>
        <p:blipFill>
          <a:blip r:embed="rId12" cstate="print"/>
          <a:stretch>
            <a:fillRect/>
          </a:stretch>
        </p:blipFill>
        <p:spPr>
          <a:xfrm>
            <a:off x="25307" y="6230010"/>
            <a:ext cx="9144000" cy="635000"/>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Lst>
  <p:hf hdr="0" ftr="0" dt="0"/>
  <p:txStyles>
    <p:titleStyle>
      <a:lvl1pPr algn="ctr" defTabSz="914400" rtl="0" eaLnBrk="1" latinLnBrk="0" hangingPunct="1">
        <a:spcBef>
          <a:spcPct val="0"/>
        </a:spcBef>
        <a:buNone/>
        <a:defRPr sz="3600" b="0" kern="1200" baseline="0">
          <a:solidFill>
            <a:srgbClr val="00ACCE"/>
          </a:solidFill>
          <a:latin typeface="Ubuntu"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SzPct val="75000"/>
        <a:buFont typeface="Courier New"/>
        <a:buChar char="o"/>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85800" y="1066800"/>
            <a:ext cx="7772400" cy="2057400"/>
          </a:xfrm>
        </p:spPr>
        <p:txBody>
          <a:bodyPr rIns="132080" anchor="t">
            <a:normAutofit fontScale="90000"/>
          </a:bodyPr>
          <a:lstStyle/>
          <a:p>
            <a:pPr indent="0" eaLnBrk="1" hangingPunct="1">
              <a:defRPr/>
            </a:pPr>
            <a:r>
              <a:rPr lang="en-US" sz="4800" dirty="0" smtClean="0"/>
              <a:t>Introduction to netCDF </a:t>
            </a:r>
            <a:br>
              <a:rPr lang="en-US" sz="4800" dirty="0" smtClean="0"/>
            </a:br>
            <a:r>
              <a:rPr lang="en-US" sz="4800" dirty="0" smtClean="0"/>
              <a:t>formats, data models, and utilities</a:t>
            </a:r>
          </a:p>
        </p:txBody>
      </p:sp>
      <p:sp>
        <p:nvSpPr>
          <p:cNvPr id="51205" name="Rectangle 5"/>
          <p:cNvSpPr>
            <a:spLocks/>
          </p:cNvSpPr>
          <p:nvPr/>
        </p:nvSpPr>
        <p:spPr bwMode="auto">
          <a:xfrm>
            <a:off x="482600" y="3886200"/>
            <a:ext cx="81661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en-US" dirty="0">
                <a:solidFill>
                  <a:schemeClr val="tx1"/>
                </a:solidFill>
                <a:latin typeface="Calibri" charset="0"/>
                <a:ea typeface="ＭＳ Ｐゴシック" charset="0"/>
                <a:cs typeface="ＭＳ Ｐゴシック" charset="0"/>
                <a:sym typeface="Calibri" charset="0"/>
              </a:rPr>
              <a:t>Russ Rew, UCAR Unidata</a:t>
            </a:r>
          </a:p>
          <a:p>
            <a:pPr marL="39688" algn="ctr"/>
            <a:r>
              <a:rPr lang="en-US" dirty="0" smtClean="0">
                <a:solidFill>
                  <a:schemeClr val="tx1"/>
                </a:solidFill>
                <a:latin typeface="Calibri" charset="0"/>
                <a:ea typeface="ＭＳ Ｐゴシック" charset="0"/>
                <a:cs typeface="ＭＳ Ｐゴシック" charset="0"/>
                <a:sym typeface="Calibri" charset="0"/>
              </a:rPr>
              <a:t>Workshop on Using </a:t>
            </a:r>
            <a:r>
              <a:rPr lang="en-US" dirty="0">
                <a:solidFill>
                  <a:schemeClr val="tx1"/>
                </a:solidFill>
                <a:latin typeface="Calibri" charset="0"/>
                <a:ea typeface="ＭＳ Ｐゴシック" charset="0"/>
                <a:cs typeface="ＭＳ Ｐゴシック" charset="0"/>
                <a:sym typeface="Calibri" charset="0"/>
              </a:rPr>
              <a:t>Unidata Technologies with Python</a:t>
            </a:r>
          </a:p>
          <a:p>
            <a:pPr marL="39688" algn="ctr"/>
            <a:r>
              <a:rPr lang="en-US" dirty="0">
                <a:solidFill>
                  <a:schemeClr val="tx1"/>
                </a:solidFill>
                <a:latin typeface="Calibri" charset="0"/>
                <a:ea typeface="ＭＳ Ｐゴシック" charset="0"/>
                <a:cs typeface="ＭＳ Ｐゴシック" charset="0"/>
                <a:sym typeface="Calibri" charset="0"/>
              </a:rPr>
              <a:t>21-22 October 2014</a:t>
            </a:r>
          </a:p>
        </p:txBody>
      </p:sp>
      <p:pic>
        <p:nvPicPr>
          <p:cNvPr id="2" name="Picture 1" descr="python-powered-w-100x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82" y="6350000"/>
            <a:ext cx="1270000" cy="50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3"/>
          <p:cNvGrpSpPr>
            <a:grpSpLocks/>
          </p:cNvGrpSpPr>
          <p:nvPr/>
        </p:nvGrpSpPr>
        <p:grpSpPr bwMode="auto">
          <a:xfrm>
            <a:off x="0" y="6527800"/>
            <a:ext cx="9144000" cy="431800"/>
            <a:chOff x="0" y="0"/>
            <a:chExt cx="5760" cy="272"/>
          </a:xfrm>
        </p:grpSpPr>
        <p:sp>
          <p:nvSpPr>
            <p:cNvPr id="69648" name="Rectangle 1"/>
            <p:cNvSpPr>
              <a:spLocks/>
            </p:cNvSpPr>
            <p:nvPr/>
          </p:nvSpPr>
          <p:spPr bwMode="auto">
            <a:xfrm>
              <a:off x="0" y="64"/>
              <a:ext cx="5760" cy="144"/>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9" name="Rectangle 2"/>
            <p:cNvSpPr>
              <a:spLocks/>
            </p:cNvSpPr>
            <p:nvPr/>
          </p:nvSpPr>
          <p:spPr bwMode="auto">
            <a:xfrm>
              <a:off x="0" y="0"/>
              <a:ext cx="24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r>
                <a:rPr lang="en-US">
                  <a:solidFill>
                    <a:schemeClr val="tx1"/>
                  </a:solidFill>
                  <a:ea typeface="ＭＳ Ｐゴシック" charset="0"/>
                  <a:cs typeface="ＭＳ Ｐゴシック" charset="0"/>
                </a:rPr>
                <a:t>   </a:t>
              </a:r>
            </a:p>
          </p:txBody>
        </p:sp>
      </p:grpSp>
      <p:pic>
        <p:nvPicPr>
          <p:cNvPr id="6963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7150"/>
            <a:ext cx="685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69636" name="Rectangle 5"/>
          <p:cNvSpPr>
            <a:spLocks/>
          </p:cNvSpPr>
          <p:nvPr/>
        </p:nvSpPr>
        <p:spPr bwMode="auto">
          <a:xfrm>
            <a:off x="0" y="762000"/>
            <a:ext cx="9144000" cy="76200"/>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nvGrpSpPr>
          <p:cNvPr id="69637" name="Group 15"/>
          <p:cNvGrpSpPr>
            <a:grpSpLocks/>
          </p:cNvGrpSpPr>
          <p:nvPr/>
        </p:nvGrpSpPr>
        <p:grpSpPr bwMode="auto">
          <a:xfrm>
            <a:off x="0" y="0"/>
            <a:ext cx="9145588" cy="6859588"/>
            <a:chOff x="0" y="0"/>
            <a:chExt cx="5761" cy="4321"/>
          </a:xfrm>
        </p:grpSpPr>
        <p:grpSp>
          <p:nvGrpSpPr>
            <p:cNvPr id="69639" name="Group 12"/>
            <p:cNvGrpSpPr>
              <a:grpSpLocks/>
            </p:cNvGrpSpPr>
            <p:nvPr/>
          </p:nvGrpSpPr>
          <p:grpSpPr bwMode="auto">
            <a:xfrm>
              <a:off x="0" y="0"/>
              <a:ext cx="5761" cy="4321"/>
              <a:chOff x="0" y="0"/>
              <a:chExt cx="5761" cy="4321"/>
            </a:xfrm>
          </p:grpSpPr>
          <p:grpSp>
            <p:nvGrpSpPr>
              <p:cNvPr id="69642" name="Group 8"/>
              <p:cNvGrpSpPr>
                <a:grpSpLocks/>
              </p:cNvGrpSpPr>
              <p:nvPr/>
            </p:nvGrpSpPr>
            <p:grpSpPr bwMode="auto">
              <a:xfrm>
                <a:off x="0" y="0"/>
                <a:ext cx="5761" cy="4321"/>
                <a:chOff x="0" y="0"/>
                <a:chExt cx="5761" cy="4321"/>
              </a:xfrm>
            </p:grpSpPr>
            <p:sp>
              <p:nvSpPr>
                <p:cNvPr id="69646" name="Rectangle 6"/>
                <p:cNvSpPr>
                  <a:spLocks/>
                </p:cNvSpPr>
                <p:nvPr/>
              </p:nvSpPr>
              <p:spPr bwMode="auto">
                <a:xfrm>
                  <a:off x="0" y="0"/>
                  <a:ext cx="5761" cy="4321"/>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7" name="Rectangle 7"/>
                <p:cNvSpPr>
                  <a:spLocks/>
                </p:cNvSpPr>
                <p:nvPr/>
              </p:nvSpPr>
              <p:spPr bwMode="auto">
                <a:xfrm>
                  <a:off x="0" y="2068"/>
                  <a:ext cx="57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nchor="ctr"/>
                <a:lstStyle/>
                <a:p>
                  <a:pPr marL="4763" algn="ctr">
                    <a:lnSpc>
                      <a:spcPct val="91000"/>
                    </a:lnSpc>
                    <a:tabLst>
                      <a:tab pos="381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585200" algn="l"/>
                      <a:tab pos="8712200" algn="l"/>
                    </a:tabLst>
                  </a:pPr>
                  <a:r>
                    <a:rPr lang="en-US" sz="1600">
                      <a:solidFill>
                        <a:schemeClr val="tx1"/>
                      </a:solidFill>
                      <a:latin typeface="Arial" charset="0"/>
                      <a:ea typeface="ＭＳ Ｐゴシック" charset="0"/>
                      <a:cs typeface="ＭＳ Ｐゴシック" charset="0"/>
                      <a:sym typeface="Arial" charset="0"/>
                    </a:rPr>
                    <a:t>  </a:t>
                  </a:r>
                </a:p>
              </p:txBody>
            </p:sp>
          </p:grpSp>
          <p:grpSp>
            <p:nvGrpSpPr>
              <p:cNvPr id="69643" name="Group 11"/>
              <p:cNvGrpSpPr>
                <a:grpSpLocks/>
              </p:cNvGrpSpPr>
              <p:nvPr/>
            </p:nvGrpSpPr>
            <p:grpSpPr bwMode="auto">
              <a:xfrm>
                <a:off x="528" y="528"/>
                <a:ext cx="4704" cy="3266"/>
                <a:chOff x="0" y="0"/>
                <a:chExt cx="4704" cy="3266"/>
              </a:xfrm>
            </p:grpSpPr>
            <p:sp>
              <p:nvSpPr>
                <p:cNvPr id="69644" name="Rectangle 9"/>
                <p:cNvSpPr>
                  <a:spLocks/>
                </p:cNvSpPr>
                <p:nvPr/>
              </p:nvSpPr>
              <p:spPr bwMode="auto">
                <a:xfrm>
                  <a:off x="0" y="0"/>
                  <a:ext cx="4704" cy="3266"/>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5" name="Rectangle 10"/>
                <p:cNvSpPr>
                  <a:spLocks/>
                </p:cNvSpPr>
                <p:nvPr/>
              </p:nvSpPr>
              <p:spPr bwMode="auto">
                <a:xfrm>
                  <a:off x="0" y="0"/>
                  <a:ext cx="4704"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lstStyle/>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600" dirty="0" smtClean="0">
                    <a:solidFill>
                      <a:srgbClr val="9A0000"/>
                    </a:solidFill>
                    <a:ea typeface="ＭＳ Ｐゴシック" charset="0"/>
                    <a:cs typeface="ＭＳ Ｐゴシック" charset="0"/>
                  </a:endParaRPr>
                </a:p>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000" dirty="0">
                    <a:solidFill>
                      <a:srgbClr val="23069A"/>
                    </a:solidFill>
                    <a:latin typeface="Century Schoolbook" charset="0"/>
                    <a:ea typeface="ＭＳ Ｐゴシック" charset="0"/>
                    <a:cs typeface="ＭＳ Ｐゴシック" charset="0"/>
                    <a:sym typeface="Century Schoolbook" charset="0"/>
                  </a:endParaRPr>
                </a:p>
                <a:p>
                  <a:pPr marL="174625">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2000" dirty="0">
                      <a:solidFill>
                        <a:srgbClr val="23069A"/>
                      </a:solidFill>
                      <a:latin typeface="+mj-lt"/>
                      <a:ea typeface="ＭＳ Ｐゴシック" charset="0"/>
                      <a:cs typeface="ＭＳ Ｐゴシック" charset="0"/>
                      <a:sym typeface="Century Schoolbook" charset="0"/>
                    </a:rPr>
                    <a:t>To ensure future access to existing data archives, Unidata is committed to compatibility of</a:t>
                  </a:r>
                  <a:r>
                    <a:rPr lang="en-US" sz="2000" dirty="0" smtClean="0">
                      <a:solidFill>
                        <a:srgbClr val="23069A"/>
                      </a:solidFill>
                      <a:latin typeface="+mj-lt"/>
                      <a:ea typeface="ＭＳ Ｐゴシック" charset="0"/>
                      <a:cs typeface="ＭＳ Ｐゴシック" charset="0"/>
                      <a:sym typeface="Century Schoolbook" charset="0"/>
                    </a:rPr>
                    <a:t>:</a:t>
                  </a:r>
                  <a:endParaRPr lang="en-US" sz="2000" dirty="0">
                    <a:solidFill>
                      <a:srgbClr val="23069A"/>
                    </a:solidFill>
                    <a:latin typeface="+mj-lt"/>
                    <a:ea typeface="ＭＳ Ｐゴシック" charset="0"/>
                    <a:cs typeface="ＭＳ Ｐゴシック" charset="0"/>
                    <a:sym typeface="Century Schoolbook" charset="0"/>
                  </a:endParaRP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mj-lt"/>
                      <a:ea typeface="ＭＳ Ｐゴシック" charset="0"/>
                      <a:cs typeface="ＭＳ Ｐゴシック" charset="0"/>
                      <a:sym typeface="Century Schoolbook" charset="0"/>
                    </a:rPr>
                    <a:t>Data access</a:t>
                  </a:r>
                  <a:r>
                    <a:rPr lang="en-US" sz="1800" dirty="0" smtClean="0">
                      <a:solidFill>
                        <a:srgbClr val="23069A"/>
                      </a:solidFill>
                      <a:latin typeface="+mj-lt"/>
                      <a:ea typeface="ＭＳ Ｐゴシック" charset="0"/>
                      <a:cs typeface="ＭＳ Ｐゴシック" charset="0"/>
                      <a:sym typeface="Century Schoolbook" charset="0"/>
                    </a:rPr>
                    <a:t>:  new versions of netCDF software will provide read and write access to previously stored netCDF data.</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mj-lt"/>
                      <a:ea typeface="ＭＳ Ｐゴシック" charset="0"/>
                      <a:cs typeface="ＭＳ Ｐゴシック" charset="0"/>
                      <a:sym typeface="Century Schoolbook" charset="0"/>
                    </a:rPr>
                    <a:t>Programming interfaces</a:t>
                  </a:r>
                  <a:r>
                    <a:rPr lang="en-US" sz="1800" dirty="0" smtClean="0">
                      <a:solidFill>
                        <a:srgbClr val="23069A"/>
                      </a:solidFill>
                      <a:latin typeface="+mj-lt"/>
                      <a:ea typeface="ＭＳ Ｐゴシック" charset="0"/>
                      <a:cs typeface="ＭＳ Ｐゴシック" charset="0"/>
                      <a:sym typeface="Century Schoolbook" charset="0"/>
                    </a:rPr>
                    <a:t>: C and Fortran programs using documented netCDF interfaces from previous versions will work without change* with new versions of netCDF software.</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mj-lt"/>
                      <a:ea typeface="ＭＳ Ｐゴシック" charset="0"/>
                      <a:cs typeface="ＭＳ Ｐゴシック" charset="0"/>
                      <a:sym typeface="Century Schoolbook" charset="0"/>
                    </a:rPr>
                    <a:t>Future </a:t>
                  </a:r>
                  <a:r>
                    <a:rPr lang="en-US" sz="1800" b="1" dirty="0">
                      <a:solidFill>
                        <a:srgbClr val="23069A"/>
                      </a:solidFill>
                      <a:latin typeface="+mj-lt"/>
                      <a:ea typeface="ＭＳ Ｐゴシック" charset="0"/>
                      <a:cs typeface="ＭＳ Ｐゴシック" charset="0"/>
                      <a:sym typeface="Century Schoolbook" charset="0"/>
                    </a:rPr>
                    <a:t>versions</a:t>
                  </a:r>
                  <a:r>
                    <a:rPr lang="en-US" sz="1800" dirty="0">
                      <a:solidFill>
                        <a:srgbClr val="23069A"/>
                      </a:solidFill>
                      <a:latin typeface="+mj-lt"/>
                      <a:ea typeface="ＭＳ Ｐゴシック" charset="0"/>
                      <a:cs typeface="ＭＳ Ｐゴシック" charset="0"/>
                      <a:sym typeface="Century Schoolbook" charset="0"/>
                    </a:rPr>
                    <a:t>: Unidata will continue to support both data access compatibility and program compatibility in future netCDF </a:t>
                  </a:r>
                  <a:r>
                    <a:rPr lang="en-US" sz="1800" dirty="0" smtClean="0">
                      <a:solidFill>
                        <a:srgbClr val="23069A"/>
                      </a:solidFill>
                      <a:latin typeface="+mj-lt"/>
                      <a:ea typeface="ＭＳ Ｐゴシック" charset="0"/>
                      <a:cs typeface="ＭＳ Ｐゴシック" charset="0"/>
                      <a:sym typeface="Century Schoolbook" charset="0"/>
                    </a:rPr>
                    <a:t>releases*</a:t>
                  </a:r>
                  <a:r>
                    <a:rPr lang="en-US" sz="1800" dirty="0" smtClean="0">
                      <a:solidFill>
                        <a:srgbClr val="23069A"/>
                      </a:solidFill>
                      <a:latin typeface="Century Schoolbook" charset="0"/>
                      <a:ea typeface="ＭＳ Ｐゴシック" charset="0"/>
                      <a:cs typeface="ＭＳ Ｐゴシック" charset="0"/>
                      <a:sym typeface="Century Schoolbook" charset="0"/>
                    </a:rPr>
                    <a:t>.</a:t>
                  </a:r>
                </a:p>
                <a:p>
                  <a:pPr marL="174625">
                    <a:lnSpc>
                      <a:spcPct val="121000"/>
                    </a:lnSpc>
                    <a:spcBef>
                      <a:spcPts val="600"/>
                    </a:spcBef>
                    <a:buClr>
                      <a:srgbClr val="23069A"/>
                    </a:buClr>
                    <a:buSzPct val="100000"/>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dirty="0">
                      <a:solidFill>
                        <a:srgbClr val="23069A"/>
                      </a:solidFill>
                      <a:latin typeface="Century Schoolbook" charset="0"/>
                      <a:ea typeface="ＭＳ Ｐゴシック" charset="0"/>
                      <a:cs typeface="ＭＳ Ｐゴシック" charset="0"/>
                      <a:sym typeface="Century Schoolbook" charset="0"/>
                    </a:rPr>
                    <a:t> </a:t>
                  </a:r>
                  <a:r>
                    <a:rPr lang="en-US" sz="1800" dirty="0" smtClean="0">
                      <a:solidFill>
                        <a:srgbClr val="23069A"/>
                      </a:solidFill>
                      <a:latin typeface="Century Schoolbook" charset="0"/>
                      <a:ea typeface="ＭＳ Ｐゴシック" charset="0"/>
                      <a:cs typeface="ＭＳ Ｐゴシック" charset="0"/>
                      <a:sym typeface="Century Schoolbook" charset="0"/>
                    </a:rPr>
                    <a:t>   </a:t>
                  </a:r>
                  <a:r>
                    <a:rPr lang="en-US" sz="1200" dirty="0" smtClean="0">
                      <a:solidFill>
                        <a:srgbClr val="23069A"/>
                      </a:solidFill>
                      <a:latin typeface="+mn-lt"/>
                      <a:ea typeface="ＭＳ Ｐゴシック" charset="0"/>
                      <a:cs typeface="ＭＳ Ｐゴシック" charset="0"/>
                      <a:sym typeface="Century Schoolbook" charset="0"/>
                    </a:rPr>
                    <a:t>*</a:t>
                  </a:r>
                  <a:r>
                    <a:rPr lang="en-US" sz="1200" dirty="0" smtClean="0">
                      <a:solidFill>
                        <a:srgbClr val="23069A"/>
                      </a:solidFill>
                      <a:latin typeface="+mn-lt"/>
                      <a:ea typeface="ＭＳ Ｐゴシック" charset="0"/>
                      <a:cs typeface="ＭＳ Ｐゴシック" charset="0"/>
                      <a:sym typeface="Century Schoolbook" charset="0"/>
                    </a:rPr>
                    <a:t>See reverse </a:t>
                  </a:r>
                  <a:r>
                    <a:rPr lang="en-US" sz="1200" dirty="0" smtClean="0">
                      <a:solidFill>
                        <a:srgbClr val="23069A"/>
                      </a:solidFill>
                      <a:latin typeface="+mn-lt"/>
                      <a:ea typeface="ＭＳ Ｐゴシック" charset="0"/>
                      <a:cs typeface="ＭＳ Ｐゴシック" charset="0"/>
                      <a:sym typeface="Century Schoolbook" charset="0"/>
                    </a:rPr>
                    <a:t>side of this slide for </a:t>
                  </a:r>
                  <a:r>
                    <a:rPr lang="en-US" sz="1200" dirty="0" smtClean="0">
                      <a:solidFill>
                        <a:srgbClr val="23069A"/>
                      </a:solidFill>
                      <a:latin typeface="+mn-lt"/>
                      <a:ea typeface="ＭＳ Ｐゴシック" charset="0"/>
                      <a:cs typeface="ＭＳ Ｐゴシック" charset="0"/>
                      <a:sym typeface="Century Schoolbook" charset="0"/>
                    </a:rPr>
                    <a:t>disclaimers and </a:t>
                  </a:r>
                  <a:r>
                    <a:rPr lang="en-US" sz="1200" dirty="0" smtClean="0">
                      <a:solidFill>
                        <a:srgbClr val="23069A"/>
                      </a:solidFill>
                      <a:latin typeface="+mn-lt"/>
                      <a:ea typeface="ＭＳ Ｐゴシック" charset="0"/>
                      <a:cs typeface="ＭＳ Ｐゴシック" charset="0"/>
                      <a:sym typeface="Century Schoolbook" charset="0"/>
                    </a:rPr>
                    <a:t>exceptions.</a:t>
                  </a:r>
                  <a:endParaRPr lang="en-US" sz="1200" dirty="0">
                    <a:solidFill>
                      <a:srgbClr val="23069A"/>
                    </a:solidFill>
                    <a:latin typeface="+mn-lt"/>
                    <a:ea typeface="ＭＳ Ｐゴシック" charset="0"/>
                    <a:cs typeface="ＭＳ Ｐゴシック" charset="0"/>
                    <a:sym typeface="Century Schoolbook" charset="0"/>
                  </a:endParaRPr>
                </a:p>
              </p:txBody>
            </p:sp>
          </p:grpSp>
        </p:grpSp>
        <p:pic>
          <p:nvPicPr>
            <p:cNvPr id="69640" name="Picture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7" y="3339"/>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641" name="Rectangle 14"/>
            <p:cNvSpPr>
              <a:spLocks/>
            </p:cNvSpPr>
            <p:nvPr/>
          </p:nvSpPr>
          <p:spPr bwMode="auto">
            <a:xfrm>
              <a:off x="939" y="624"/>
              <a:ext cx="388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3200" dirty="0" smtClean="0">
                  <a:solidFill>
                    <a:schemeClr val="accent1"/>
                  </a:solidFill>
                  <a:latin typeface="+mj-lt"/>
                  <a:ea typeface="ＭＳ Ｐゴシック" charset="0"/>
                  <a:cs typeface="ＭＳ Ｐゴシック" charset="0"/>
                </a:rPr>
                <a:t>NetCDF Compatibility</a:t>
              </a:r>
              <a:r>
                <a:rPr lang="en-US" sz="3200" dirty="0" smtClean="0">
                  <a:solidFill>
                    <a:schemeClr val="accent1"/>
                  </a:solidFill>
                  <a:ea typeface="ＭＳ Ｐゴシック" charset="0"/>
                  <a:cs typeface="ＭＳ Ｐゴシック" charset="0"/>
                </a:rPr>
                <a:t> </a:t>
              </a:r>
              <a:r>
                <a:rPr lang="en-US" sz="3200" dirty="0" smtClean="0">
                  <a:solidFill>
                    <a:schemeClr val="accent1"/>
                  </a:solidFill>
                  <a:latin typeface="+mj-lt"/>
                  <a:ea typeface="ＭＳ Ｐゴシック" charset="0"/>
                  <a:cs typeface="ＭＳ Ｐゴシック" charset="0"/>
                </a:rPr>
                <a:t>Certificate</a:t>
              </a:r>
              <a:endParaRPr lang="en-US" sz="3200" dirty="0">
                <a:solidFill>
                  <a:schemeClr val="accent1"/>
                </a:solidFill>
                <a:latin typeface="+mj-lt"/>
                <a:ea typeface="ＭＳ Ｐゴシック" charset="0"/>
                <a:cs typeface="ＭＳ Ｐゴシック"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7"/>
          <p:cNvSpPr>
            <a:spLocks noGrp="1" noChangeArrowheads="1"/>
          </p:cNvSpPr>
          <p:nvPr>
            <p:ph type="title"/>
          </p:nvPr>
        </p:nvSpPr>
        <p:spPr>
          <a:xfrm>
            <a:off x="457200" y="145690"/>
            <a:ext cx="8229600" cy="844910"/>
          </a:xfrm>
        </p:spPr>
        <p:txBody>
          <a:bodyPr rIns="132080">
            <a:normAutofit fontScale="90000"/>
          </a:bodyPr>
          <a:lstStyle/>
          <a:p>
            <a:pPr>
              <a:defRPr/>
            </a:pPr>
            <a:r>
              <a:rPr lang="en-US" dirty="0" smtClean="0"/>
              <a:t>Summary: </a:t>
            </a:r>
            <a:r>
              <a:rPr lang="en-US" dirty="0"/>
              <a:t>netCDF formats, data </a:t>
            </a:r>
            <a:r>
              <a:rPr lang="en-US" dirty="0" smtClean="0"/>
              <a:t>models, APIs</a:t>
            </a:r>
          </a:p>
        </p:txBody>
      </p:sp>
      <p:sp>
        <p:nvSpPr>
          <p:cNvPr id="6152" name="Rectangle 8"/>
          <p:cNvSpPr>
            <a:spLocks noGrp="1" noChangeArrowheads="1"/>
          </p:cNvSpPr>
          <p:nvPr>
            <p:ph idx="1"/>
          </p:nvPr>
        </p:nvSpPr>
        <p:spPr/>
        <p:txBody>
          <a:bodyPr rIns="132080">
            <a:normAutofit lnSpcReduction="10000"/>
          </a:bodyPr>
          <a:lstStyle/>
          <a:p>
            <a:pPr>
              <a:defRPr/>
            </a:pPr>
            <a:r>
              <a:rPr lang="en-US" b="1" dirty="0" smtClean="0">
                <a:solidFill>
                  <a:schemeClr val="accent1"/>
                </a:solidFill>
                <a:latin typeface="+mn-lt"/>
                <a:cs typeface="Calibri Bold" charset="0"/>
                <a:sym typeface="Calibri Bold" charset="0"/>
              </a:rPr>
              <a:t>File formats</a:t>
            </a:r>
            <a:r>
              <a:rPr lang="en-US" dirty="0" smtClean="0">
                <a:solidFill>
                  <a:schemeClr val="accent1"/>
                </a:solidFill>
                <a:latin typeface="+mn-lt"/>
                <a:cs typeface="Calibri Bold" charset="0"/>
                <a:sym typeface="Calibri Bold" charset="0"/>
              </a:rPr>
              <a:t> </a:t>
            </a:r>
            <a:r>
              <a:rPr lang="en-US" dirty="0" smtClean="0">
                <a:latin typeface="+mn-lt"/>
              </a:rPr>
              <a:t>for portable data and metadata</a:t>
            </a:r>
          </a:p>
          <a:p>
            <a:pPr marL="839788" lvl="1" indent="-342900">
              <a:defRPr/>
            </a:pPr>
            <a:r>
              <a:rPr lang="en-US" sz="2000" dirty="0" smtClean="0"/>
              <a:t>Support array-oriented scientific data and metadata</a:t>
            </a:r>
          </a:p>
          <a:p>
            <a:pPr marL="839788" lvl="1" indent="-342900">
              <a:defRPr/>
            </a:pPr>
            <a:r>
              <a:rPr lang="en-US" sz="2000" dirty="0"/>
              <a:t>M</a:t>
            </a:r>
            <a:r>
              <a:rPr lang="en-US" sz="2000" dirty="0" smtClean="0"/>
              <a:t>ake data </a:t>
            </a:r>
            <a:r>
              <a:rPr lang="en-US" sz="2000" i="1" dirty="0" smtClean="0"/>
              <a:t>self-describing, portable, scalable, remotely accessible, </a:t>
            </a:r>
            <a:r>
              <a:rPr lang="en-US" sz="2000" i="1" dirty="0" err="1" smtClean="0"/>
              <a:t>archivable</a:t>
            </a:r>
            <a:r>
              <a:rPr lang="en-US" sz="2000" i="1" dirty="0" smtClean="0"/>
              <a:t>, </a:t>
            </a:r>
            <a:r>
              <a:rPr lang="en-US" sz="2000" dirty="0" smtClean="0"/>
              <a:t>and</a:t>
            </a:r>
            <a:r>
              <a:rPr lang="en-US" sz="2000" i="1" dirty="0" smtClean="0"/>
              <a:t> structured</a:t>
            </a:r>
            <a:endParaRPr lang="en-US" sz="2600" i="1" dirty="0" smtClean="0"/>
          </a:p>
          <a:p>
            <a:pPr marL="347472" indent="-347472">
              <a:defRPr/>
            </a:pPr>
            <a:r>
              <a:rPr lang="en-US" b="1" dirty="0">
                <a:solidFill>
                  <a:srgbClr val="00ACCE"/>
                </a:solidFill>
                <a:cs typeface="Calibri Bold" charset="0"/>
                <a:sym typeface="Calibri Bold" charset="0"/>
              </a:rPr>
              <a:t>Data models </a:t>
            </a:r>
            <a:r>
              <a:rPr lang="en-US" dirty="0"/>
              <a:t>for </a:t>
            </a:r>
            <a:r>
              <a:rPr lang="en-US" dirty="0" smtClean="0"/>
              <a:t>geosciences</a:t>
            </a:r>
            <a:endParaRPr lang="en-US" dirty="0"/>
          </a:p>
          <a:p>
            <a:pPr marL="839788" lvl="1" indent="-342900">
              <a:defRPr/>
            </a:pPr>
            <a:r>
              <a:rPr lang="en-US" sz="2000" dirty="0">
                <a:cs typeface="Calibri Italic" charset="0"/>
                <a:sym typeface="Calibri Italic" charset="0"/>
              </a:rPr>
              <a:t>Classic: </a:t>
            </a:r>
            <a:r>
              <a:rPr lang="en-US" sz="2000" dirty="0"/>
              <a:t>simplest model -- </a:t>
            </a:r>
            <a:r>
              <a:rPr lang="en-US" sz="2000" i="1" dirty="0"/>
              <a:t>dimensions</a:t>
            </a:r>
            <a:r>
              <a:rPr lang="en-US" sz="2000" dirty="0"/>
              <a:t>, </a:t>
            </a:r>
            <a:r>
              <a:rPr lang="en-US" sz="2000" i="1" dirty="0"/>
              <a:t>variables</a:t>
            </a:r>
            <a:r>
              <a:rPr lang="en-US" sz="2000" dirty="0"/>
              <a:t>, and </a:t>
            </a:r>
            <a:r>
              <a:rPr lang="en-US" sz="2000" i="1" dirty="0"/>
              <a:t>attributes</a:t>
            </a:r>
          </a:p>
          <a:p>
            <a:pPr marL="839788" lvl="1" indent="-342900">
              <a:defRPr/>
            </a:pPr>
            <a:r>
              <a:rPr lang="en-US" sz="2000" dirty="0">
                <a:cs typeface="Calibri Italic" charset="0"/>
                <a:sym typeface="Calibri Italic" charset="0"/>
              </a:rPr>
              <a:t>Enhanced: </a:t>
            </a:r>
            <a:r>
              <a:rPr lang="en-US" sz="2000" dirty="0"/>
              <a:t>more </a:t>
            </a:r>
            <a:r>
              <a:rPr lang="en-US" sz="2000" dirty="0" smtClean="0"/>
              <a:t>complex and powerful </a:t>
            </a:r>
            <a:r>
              <a:rPr lang="en-US" sz="2000" dirty="0"/>
              <a:t>model</a:t>
            </a:r>
            <a:r>
              <a:rPr lang="en-US" sz="2000" dirty="0">
                <a:cs typeface="Calibri Italic" charset="0"/>
                <a:sym typeface="Calibri Italic" charset="0"/>
              </a:rPr>
              <a:t> – </a:t>
            </a:r>
            <a:r>
              <a:rPr lang="en-US" sz="2000" dirty="0"/>
              <a:t>adds </a:t>
            </a:r>
            <a:r>
              <a:rPr lang="en-US" sz="2000" i="1" dirty="0" smtClean="0"/>
              <a:t>groups</a:t>
            </a:r>
            <a:r>
              <a:rPr lang="en-US" sz="2000" dirty="0" smtClean="0"/>
              <a:t> </a:t>
            </a:r>
            <a:r>
              <a:rPr lang="en-US" sz="2000" dirty="0"/>
              <a:t>and </a:t>
            </a:r>
            <a:r>
              <a:rPr lang="en-US" sz="2000" i="1" dirty="0"/>
              <a:t>user-defined </a:t>
            </a:r>
            <a:r>
              <a:rPr lang="en-US" sz="2000" i="1" dirty="0" smtClean="0"/>
              <a:t>types</a:t>
            </a:r>
            <a:endParaRPr lang="en-US" dirty="0" smtClean="0">
              <a:solidFill>
                <a:srgbClr val="660066"/>
              </a:solidFill>
              <a:latin typeface="+mn-lt"/>
              <a:cs typeface="Calibri Bold" charset="0"/>
              <a:sym typeface="Calibri Bold" charset="0"/>
            </a:endParaRPr>
          </a:p>
          <a:p>
            <a:pPr>
              <a:defRPr/>
            </a:pPr>
            <a:r>
              <a:rPr lang="en-US" b="1" dirty="0" smtClean="0">
                <a:solidFill>
                  <a:srgbClr val="00ACCE"/>
                </a:solidFill>
                <a:latin typeface="+mn-lt"/>
                <a:cs typeface="Calibri Bold" charset="0"/>
                <a:sym typeface="Calibri Bold" charset="0"/>
              </a:rPr>
              <a:t>APIs</a:t>
            </a:r>
            <a:r>
              <a:rPr lang="en-US" b="1" dirty="0" smtClean="0">
                <a:solidFill>
                  <a:srgbClr val="660066"/>
                </a:solidFill>
                <a:latin typeface="+mn-lt"/>
                <a:cs typeface="Calibri Bold" charset="0"/>
                <a:sym typeface="Calibri Bold" charset="0"/>
              </a:rPr>
              <a:t> </a:t>
            </a:r>
            <a:r>
              <a:rPr lang="en-US" dirty="0" smtClean="0"/>
              <a:t>for building applications and services</a:t>
            </a:r>
            <a:endParaRPr lang="en-US" b="1" dirty="0" smtClean="0">
              <a:solidFill>
                <a:srgbClr val="660066"/>
              </a:solidFill>
              <a:latin typeface="+mn-lt"/>
              <a:ea typeface="ヒラギノ角ゴ ProN W6" charset="0"/>
              <a:cs typeface="ヒラギノ角ゴ ProN W6" charset="0"/>
              <a:sym typeface="Calibri Bold" charset="0"/>
            </a:endParaRPr>
          </a:p>
          <a:p>
            <a:pPr marL="782638" lvl="1" eaLnBrk="1" hangingPunct="1">
              <a:defRPr/>
            </a:pPr>
            <a:r>
              <a:rPr lang="en-US" sz="2000" dirty="0"/>
              <a:t>U</a:t>
            </a:r>
            <a:r>
              <a:rPr lang="en-US" sz="2000" dirty="0" smtClean="0"/>
              <a:t>nidata supports and maintains C</a:t>
            </a:r>
            <a:r>
              <a:rPr lang="en-US" sz="2000" dirty="0"/>
              <a:t> </a:t>
            </a:r>
            <a:r>
              <a:rPr lang="en-US" sz="2000" dirty="0" smtClean="0"/>
              <a:t>and Java </a:t>
            </a:r>
            <a:r>
              <a:rPr lang="en-US" sz="2000" dirty="0" smtClean="0"/>
              <a:t>implementations.</a:t>
            </a:r>
            <a:endParaRPr lang="en-US" sz="2000" dirty="0"/>
          </a:p>
          <a:p>
            <a:pPr marL="782638" lvl="1" eaLnBrk="1" hangingPunct="1">
              <a:defRPr/>
            </a:pPr>
            <a:r>
              <a:rPr lang="en-US" sz="2000" dirty="0" smtClean="0"/>
              <a:t>Unidata provides best-effort support for Fortran and C++ </a:t>
            </a:r>
            <a:r>
              <a:rPr lang="en-US" sz="2000" dirty="0" smtClean="0"/>
              <a:t>implementations.</a:t>
            </a:r>
            <a:endParaRPr lang="en-US" sz="2000" dirty="0" smtClean="0"/>
          </a:p>
          <a:p>
            <a:pPr marL="782638" lvl="1">
              <a:defRPr/>
            </a:pPr>
            <a:r>
              <a:rPr lang="en-US" sz="2000" dirty="0" smtClean="0"/>
              <a:t>Open source community and 3</a:t>
            </a:r>
            <a:r>
              <a:rPr lang="en-US" sz="2000" baseline="30000" dirty="0" smtClean="0"/>
              <a:t>rd</a:t>
            </a:r>
            <a:r>
              <a:rPr lang="en-US" sz="2000" dirty="0" smtClean="0"/>
              <a:t> parties support and maintain other APIs, including netcdf4-python for </a:t>
            </a:r>
            <a:r>
              <a:rPr lang="en-US" sz="2000" b="1" dirty="0" smtClean="0">
                <a:solidFill>
                  <a:schemeClr val="accent1"/>
                </a:solidFill>
              </a:rPr>
              <a:t>Python</a:t>
            </a:r>
            <a:r>
              <a:rPr lang="en-US" sz="2000" b="1" dirty="0" smtClean="0"/>
              <a:t>.</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
            </a:r>
            <a:r>
              <a:rPr lang="en-US" dirty="0" smtClean="0"/>
              <a:t>etCDF formats</a:t>
            </a:r>
            <a:endParaRPr lang="en-US" dirty="0"/>
          </a:p>
        </p:txBody>
      </p:sp>
    </p:spTree>
    <p:extLst>
      <p:ext uri="{BB962C8B-B14F-4D97-AF65-F5344CB8AC3E}">
        <p14:creationId xmlns:p14="http://schemas.microsoft.com/office/powerpoint/2010/main" val="323093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Characteristics of netCDF formats 1</a:t>
            </a:r>
            <a:endParaRPr lang="en-US" dirty="0"/>
          </a:p>
        </p:txBody>
      </p:sp>
      <p:sp>
        <p:nvSpPr>
          <p:cNvPr id="3" name="Content Placeholder 2"/>
          <p:cNvSpPr>
            <a:spLocks noGrp="1"/>
          </p:cNvSpPr>
          <p:nvPr>
            <p:ph idx="1"/>
          </p:nvPr>
        </p:nvSpPr>
        <p:spPr>
          <a:xfrm>
            <a:off x="457200" y="1143000"/>
            <a:ext cx="8229600" cy="4992650"/>
          </a:xfrm>
        </p:spPr>
        <p:txBody>
          <a:bodyPr>
            <a:normAutofit/>
          </a:bodyPr>
          <a:lstStyle/>
          <a:p>
            <a:pPr marL="39688" indent="0">
              <a:buFont typeface="Calibri" charset="0"/>
              <a:buNone/>
              <a:defRPr/>
            </a:pPr>
            <a:r>
              <a:rPr lang="en-US" sz="2400" dirty="0" smtClean="0"/>
              <a:t>NetCDF data is:</a:t>
            </a:r>
          </a:p>
          <a:p>
            <a:pPr>
              <a:defRPr/>
            </a:pPr>
            <a:r>
              <a:rPr lang="en-US" sz="2400" b="1" dirty="0" smtClean="0"/>
              <a:t>Self-describing:</a:t>
            </a:r>
            <a:r>
              <a:rPr lang="en-US" sz="2400" dirty="0" smtClean="0"/>
              <a:t> You can include metadata as well as data, name variables, locate data in time and space, store units of measure, conform to metadata standards.</a:t>
            </a:r>
          </a:p>
          <a:p>
            <a:pPr>
              <a:defRPr/>
            </a:pPr>
            <a:r>
              <a:rPr lang="en-US" sz="2400" b="1" dirty="0" smtClean="0"/>
              <a:t>Portable:</a:t>
            </a:r>
            <a:r>
              <a:rPr lang="en-US" sz="2400" dirty="0"/>
              <a:t> </a:t>
            </a:r>
            <a:r>
              <a:rPr lang="en-US" sz="2400" dirty="0" smtClean="0"/>
              <a:t>You can write on one platform and read it on other platforms.</a:t>
            </a:r>
          </a:p>
          <a:p>
            <a:pPr>
              <a:defRPr/>
            </a:pPr>
            <a:r>
              <a:rPr lang="en-US" sz="2400" b="1" dirty="0" smtClean="0"/>
              <a:t>Scalable:</a:t>
            </a:r>
            <a:r>
              <a:rPr lang="en-US" sz="2400" dirty="0" smtClean="0"/>
              <a:t> </a:t>
            </a:r>
            <a:r>
              <a:rPr lang="en-US" sz="2400" dirty="0"/>
              <a:t>You can access </a:t>
            </a:r>
            <a:r>
              <a:rPr lang="en-US" sz="2400" dirty="0" smtClean="0"/>
              <a:t>small subsets of large datasets efficiently.</a:t>
            </a:r>
          </a:p>
          <a:p>
            <a:pPr>
              <a:defRPr/>
            </a:pPr>
            <a:r>
              <a:rPr lang="en-US" sz="2400" b="1" dirty="0" smtClean="0"/>
              <a:t>Appendable:</a:t>
            </a:r>
            <a:r>
              <a:rPr lang="en-US" sz="2400" dirty="0" smtClean="0"/>
              <a:t> </a:t>
            </a:r>
            <a:r>
              <a:rPr lang="en-US" sz="2400" dirty="0"/>
              <a:t>You can add </a:t>
            </a:r>
            <a:r>
              <a:rPr lang="en-US" sz="2400" dirty="0" smtClean="0"/>
              <a:t>new data efficiently without copying existing data. You can add new metadata without changing existing programs.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Characteristics of netCDF </a:t>
            </a:r>
            <a:r>
              <a:rPr lang="en-US" dirty="0" smtClean="0"/>
              <a:t>formats 2</a:t>
            </a:r>
            <a:endParaRPr lang="en-US" dirty="0"/>
          </a:p>
        </p:txBody>
      </p:sp>
      <p:sp>
        <p:nvSpPr>
          <p:cNvPr id="3" name="Content Placeholder 2"/>
          <p:cNvSpPr>
            <a:spLocks noGrp="1"/>
          </p:cNvSpPr>
          <p:nvPr>
            <p:ph idx="1"/>
          </p:nvPr>
        </p:nvSpPr>
        <p:spPr>
          <a:xfrm>
            <a:off x="457200" y="1201510"/>
            <a:ext cx="8229600" cy="4437290"/>
          </a:xfrm>
        </p:spPr>
        <p:txBody>
          <a:bodyPr/>
          <a:lstStyle/>
          <a:p>
            <a:pPr>
              <a:defRPr/>
            </a:pPr>
            <a:r>
              <a:rPr lang="en-US" b="1" dirty="0" smtClean="0"/>
              <a:t>Remotely accessible: </a:t>
            </a:r>
            <a:r>
              <a:rPr lang="en-US" dirty="0" smtClean="0"/>
              <a:t>You can access data in netCDF and other formats from remote servers using OPeNDAP protocols.</a:t>
            </a:r>
          </a:p>
          <a:p>
            <a:pPr>
              <a:defRPr/>
            </a:pPr>
            <a:r>
              <a:rPr lang="en-US" b="1" dirty="0" smtClean="0"/>
              <a:t>Archivable:</a:t>
            </a:r>
            <a:r>
              <a:rPr lang="en-US" dirty="0" smtClean="0"/>
              <a:t> </a:t>
            </a:r>
            <a:r>
              <a:rPr lang="en-US" dirty="0"/>
              <a:t>You can access </a:t>
            </a:r>
            <a:r>
              <a:rPr lang="en-US" dirty="0" smtClean="0"/>
              <a:t>earlier versions of netCDF formats using current and future versions of software.</a:t>
            </a:r>
          </a:p>
          <a:p>
            <a:pPr>
              <a:defRPr/>
            </a:pPr>
            <a:r>
              <a:rPr lang="en-US" b="1" dirty="0" smtClean="0"/>
              <a:t>Structured: </a:t>
            </a:r>
            <a:r>
              <a:rPr lang="en-US" dirty="0"/>
              <a:t>You can </a:t>
            </a:r>
            <a:r>
              <a:rPr lang="en-US" dirty="0" smtClean="0"/>
              <a:t>use a variety of types and data structures to capture the meaning in your data.</a:t>
            </a:r>
          </a:p>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a:xfrm>
            <a:off x="457200" y="104775"/>
            <a:ext cx="8226425" cy="733425"/>
          </a:xfrm>
        </p:spPr>
        <p:txBody>
          <a:bodyPr rIns="132080"/>
          <a:lstStyle/>
          <a:p>
            <a:pPr indent="0" eaLnBrk="1" hangingPunct="1">
              <a:defRPr/>
            </a:pPr>
            <a:r>
              <a:rPr lang="en-US" dirty="0" smtClean="0"/>
              <a:t>NetCDF </a:t>
            </a:r>
            <a:r>
              <a:rPr lang="en-US" dirty="0" smtClean="0">
                <a:latin typeface="Calibri Italic" charset="0"/>
                <a:cs typeface="Calibri Italic" charset="0"/>
                <a:sym typeface="Calibri Italic" charset="0"/>
              </a:rPr>
              <a:t>classic</a:t>
            </a:r>
            <a:r>
              <a:rPr lang="en-US" dirty="0" smtClean="0"/>
              <a:t> </a:t>
            </a:r>
            <a:r>
              <a:rPr lang="en-US" dirty="0" smtClean="0">
                <a:latin typeface="Calibri Italic" charset="0"/>
                <a:cs typeface="Calibri Italic" charset="0"/>
                <a:sym typeface="Calibri Italic" charset="0"/>
              </a:rPr>
              <a:t>format</a:t>
            </a:r>
            <a:endParaRPr lang="en-US" dirty="0" smtClean="0">
              <a:latin typeface="Calibri Italic" charset="0"/>
              <a:sym typeface="Calibri Italic" charset="0"/>
            </a:endParaRPr>
          </a:p>
        </p:txBody>
      </p:sp>
      <p:sp>
        <p:nvSpPr>
          <p:cNvPr id="18439" name="Rectangle 7"/>
          <p:cNvSpPr>
            <a:spLocks noGrp="1" noChangeArrowheads="1"/>
          </p:cNvSpPr>
          <p:nvPr>
            <p:ph idx="1"/>
          </p:nvPr>
        </p:nvSpPr>
        <p:spPr>
          <a:xfrm>
            <a:off x="457200" y="1276850"/>
            <a:ext cx="4032250" cy="4692650"/>
          </a:xfrm>
        </p:spPr>
        <p:txBody>
          <a:bodyPr rIns="132080"/>
          <a:lstStyle/>
          <a:p>
            <a:pPr algn="ctr" eaLnBrk="1" hangingPunct="1">
              <a:lnSpc>
                <a:spcPct val="90000"/>
              </a:lnSpc>
              <a:buFont typeface="Calibri" charset="0"/>
              <a:buNone/>
              <a:defRPr/>
            </a:pPr>
            <a:r>
              <a:rPr lang="en-US" sz="2400" dirty="0" smtClean="0">
                <a:latin typeface="+mj-lt"/>
              </a:rPr>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Simple to understand and explain</a:t>
            </a:r>
          </a:p>
          <a:p>
            <a:pPr marL="782638" lvl="1" eaLnBrk="1" hangingPunct="1">
              <a:lnSpc>
                <a:spcPct val="90000"/>
              </a:lnSpc>
              <a:buClr>
                <a:srgbClr val="008000"/>
              </a:buClr>
              <a:buFont typeface="Wingdings" charset="0"/>
              <a:buChar char="ü"/>
              <a:defRPr/>
            </a:pPr>
            <a:r>
              <a:rPr lang="en-US" sz="2400" dirty="0" smtClean="0"/>
              <a:t>Supported by many applications</a:t>
            </a:r>
          </a:p>
          <a:p>
            <a:pPr marL="782638" lvl="1" eaLnBrk="1" hangingPunct="1">
              <a:lnSpc>
                <a:spcPct val="90000"/>
              </a:lnSpc>
              <a:buClr>
                <a:srgbClr val="008000"/>
              </a:buClr>
              <a:buFont typeface="Wingdings" charset="0"/>
              <a:buChar char="ü"/>
              <a:defRPr/>
            </a:pPr>
            <a:r>
              <a:rPr lang="en-US" sz="2400" dirty="0" smtClean="0"/>
              <a:t>Standardized for used in many archives, data projects</a:t>
            </a:r>
          </a:p>
          <a:p>
            <a:pPr marL="782638" lvl="1" eaLnBrk="1" hangingPunct="1">
              <a:lnSpc>
                <a:spcPct val="90000"/>
              </a:lnSpc>
              <a:buClr>
                <a:srgbClr val="008000"/>
              </a:buClr>
              <a:buFont typeface="Wingdings" charset="0"/>
              <a:buChar char="ü"/>
              <a:defRPr/>
            </a:pPr>
            <a:r>
              <a:rPr lang="en-US" sz="2400" dirty="0" smtClean="0"/>
              <a:t>Mature conventions and best practices available</a:t>
            </a:r>
          </a:p>
        </p:txBody>
      </p:sp>
      <p:sp>
        <p:nvSpPr>
          <p:cNvPr id="12" name="Rectangle 7"/>
          <p:cNvSpPr txBox="1">
            <a:spLocks noChangeArrowheads="1"/>
          </p:cNvSpPr>
          <p:nvPr/>
        </p:nvSpPr>
        <p:spPr>
          <a:xfrm>
            <a:off x="4876800" y="1270250"/>
            <a:ext cx="4032250" cy="4845050"/>
          </a:xfrm>
          <a:prstGeom prst="rect">
            <a:avLst/>
          </a:prstGeom>
        </p:spPr>
        <p:txBody>
          <a:bodyPr vert="horz" lIns="91440" tIns="45720" rIns="132080" bIns="45720" rtlCol="0">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buFont typeface="Calibri" charset="0"/>
              <a:buNone/>
              <a:defRPr/>
            </a:pPr>
            <a:r>
              <a:rPr lang="en-US" sz="2400" dirty="0" smtClean="0">
                <a:latin typeface="+mj-lt"/>
              </a:rPr>
              <a:t>Limitations</a:t>
            </a:r>
          </a:p>
          <a:p>
            <a:pPr algn="ctr">
              <a:lnSpc>
                <a:spcPct val="90000"/>
              </a:lnSpc>
              <a:buFont typeface="Calibri" charset="0"/>
              <a:buNone/>
              <a:defRPr/>
            </a:pPr>
            <a:endParaRPr lang="en-US" sz="2800" dirty="0" smtClean="0"/>
          </a:p>
          <a:p>
            <a:pPr marL="839788" lvl="1" indent="-342900">
              <a:lnSpc>
                <a:spcPct val="90000"/>
              </a:lnSpc>
              <a:buClr>
                <a:srgbClr val="FF0000"/>
              </a:buClr>
              <a:buFont typeface="Wingdings" charset="2"/>
              <a:buChar char="§"/>
              <a:defRPr/>
            </a:pPr>
            <a:r>
              <a:rPr lang="en-US" dirty="0" smtClean="0"/>
              <a:t>No support for efficient compression</a:t>
            </a:r>
          </a:p>
          <a:p>
            <a:pPr marL="839788" lvl="1" indent="-342900">
              <a:lnSpc>
                <a:spcPct val="90000"/>
              </a:lnSpc>
              <a:buClr>
                <a:srgbClr val="FF0000"/>
              </a:buClr>
              <a:buFont typeface="Wingdings" charset="2"/>
              <a:buChar char="§"/>
              <a:defRPr/>
            </a:pPr>
            <a:r>
              <a:rPr lang="en-US" dirty="0"/>
              <a:t>S</a:t>
            </a:r>
            <a:r>
              <a:rPr lang="en-US" dirty="0" smtClean="0"/>
              <a:t>chema changes slowed by copying data</a:t>
            </a:r>
          </a:p>
          <a:p>
            <a:pPr marL="839788" lvl="1" indent="-342900">
              <a:lnSpc>
                <a:spcPct val="90000"/>
              </a:lnSpc>
              <a:buClr>
                <a:srgbClr val="FF0000"/>
              </a:buClr>
              <a:buFont typeface="Wingdings" charset="2"/>
              <a:buChar char="§"/>
              <a:defRPr/>
            </a:pPr>
            <a:r>
              <a:rPr lang="en-US" dirty="0" smtClean="0"/>
              <a:t>4 GiB limits </a:t>
            </a:r>
            <a:r>
              <a:rPr lang="en-US" dirty="0" smtClean="0"/>
              <a:t>on variable sizes</a:t>
            </a:r>
          </a:p>
          <a:p>
            <a:pPr marL="839788" lvl="1" indent="-342900">
              <a:lnSpc>
                <a:spcPct val="90000"/>
              </a:lnSpc>
              <a:buClr>
                <a:srgbClr val="FF0000"/>
              </a:buClr>
              <a:buFont typeface="Wingdings" charset="2"/>
              <a:buChar char="§"/>
              <a:defRPr/>
            </a:pPr>
            <a:r>
              <a:rPr lang="en-US" dirty="0" smtClean="0"/>
              <a:t>Performance issues </a:t>
            </a:r>
            <a:r>
              <a:rPr lang="en-US" dirty="0" smtClean="0"/>
              <a:t>reading data in different order than written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p:txBody>
          <a:bodyPr rIns="132080"/>
          <a:lstStyle/>
          <a:p>
            <a:pPr indent="0" eaLnBrk="1" hangingPunct="1">
              <a:defRPr/>
            </a:pPr>
            <a:r>
              <a:rPr lang="en-US" dirty="0" smtClean="0"/>
              <a:t>NetCDF-4 </a:t>
            </a:r>
            <a:r>
              <a:rPr lang="en-US" dirty="0" smtClean="0">
                <a:latin typeface="Calibri Italic" charset="0"/>
                <a:cs typeface="Calibri Italic" charset="0"/>
                <a:sym typeface="Calibri Italic" charset="0"/>
              </a:rPr>
              <a:t>format</a:t>
            </a:r>
            <a:endParaRPr lang="en-US" dirty="0" smtClean="0">
              <a:latin typeface="Calibri Italic" charset="0"/>
              <a:sym typeface="Calibri Italic" charset="0"/>
            </a:endParaRPr>
          </a:p>
        </p:txBody>
      </p:sp>
      <p:sp>
        <p:nvSpPr>
          <p:cNvPr id="2" name="Text Placeholder 1"/>
          <p:cNvSpPr>
            <a:spLocks noGrp="1"/>
          </p:cNvSpPr>
          <p:nvPr>
            <p:ph type="body" idx="1"/>
          </p:nvPr>
        </p:nvSpPr>
        <p:spPr>
          <a:xfrm>
            <a:off x="457200" y="1066800"/>
            <a:ext cx="4040188" cy="639762"/>
          </a:xfrm>
        </p:spPr>
        <p:txBody>
          <a:bodyPr/>
          <a:lstStyle/>
          <a:p>
            <a:pPr algn="ctr"/>
            <a:r>
              <a:rPr lang="en-US" b="0" dirty="0">
                <a:latin typeface="+mj-lt"/>
              </a:rPr>
              <a:t>Strengths</a:t>
            </a:r>
          </a:p>
        </p:txBody>
      </p:sp>
      <p:sp>
        <p:nvSpPr>
          <p:cNvPr id="18439" name="Rectangle 7"/>
          <p:cNvSpPr>
            <a:spLocks noGrp="1" noChangeArrowheads="1"/>
          </p:cNvSpPr>
          <p:nvPr>
            <p:ph sz="half" idx="2"/>
          </p:nvPr>
        </p:nvSpPr>
        <p:spPr>
          <a:xfrm>
            <a:off x="381000" y="1916112"/>
            <a:ext cx="4040188" cy="3951288"/>
          </a:xfrm>
        </p:spPr>
        <p:txBody>
          <a:bodyPr rIns="132080">
            <a:normAutofit/>
          </a:bodyPr>
          <a:lstStyle/>
          <a:p>
            <a:pPr marL="782638" lvl="1">
              <a:lnSpc>
                <a:spcPct val="90000"/>
              </a:lnSpc>
              <a:buClr>
                <a:srgbClr val="008000"/>
              </a:buClr>
              <a:buFont typeface="Wingdings" charset="0"/>
              <a:buChar char="ü"/>
              <a:defRPr/>
            </a:pPr>
            <a:r>
              <a:rPr lang="en-US" sz="2200" dirty="0"/>
              <a:t>Efficient compression from HDF5 storage</a:t>
            </a:r>
          </a:p>
          <a:p>
            <a:pPr marL="782638" lvl="1">
              <a:lnSpc>
                <a:spcPct val="90000"/>
              </a:lnSpc>
              <a:buClr>
                <a:srgbClr val="008000"/>
              </a:buClr>
              <a:buFont typeface="Wingdings" charset="0"/>
              <a:buChar char="ü"/>
              <a:defRPr/>
            </a:pPr>
            <a:r>
              <a:rPr lang="en-US" sz="2200" dirty="0"/>
              <a:t>Efficient access with HDF5 chunking</a:t>
            </a:r>
          </a:p>
          <a:p>
            <a:pPr marL="782638" lvl="1">
              <a:lnSpc>
                <a:spcPct val="90000"/>
              </a:lnSpc>
              <a:buClr>
                <a:srgbClr val="008000"/>
              </a:buClr>
              <a:buFont typeface="Wingdings" charset="0"/>
              <a:buChar char="ü"/>
              <a:defRPr/>
            </a:pPr>
            <a:r>
              <a:rPr lang="en-US" sz="2200" dirty="0"/>
              <a:t>Efficient schema changes </a:t>
            </a:r>
            <a:r>
              <a:rPr lang="en-US" sz="2200" dirty="0" smtClean="0"/>
              <a:t>supported</a:t>
            </a:r>
          </a:p>
          <a:p>
            <a:pPr marL="782638" lvl="1">
              <a:lnSpc>
                <a:spcPct val="90000"/>
              </a:lnSpc>
              <a:buClr>
                <a:srgbClr val="008000"/>
              </a:buClr>
              <a:buFont typeface="Wingdings" charset="0"/>
              <a:buChar char="ü"/>
              <a:defRPr/>
            </a:pPr>
            <a:r>
              <a:rPr lang="en-US" sz="2200" dirty="0"/>
              <a:t>V</a:t>
            </a:r>
            <a:r>
              <a:rPr lang="en-US" sz="2200" dirty="0" smtClean="0"/>
              <a:t>ariables can be huge</a:t>
            </a:r>
            <a:endParaRPr lang="en-US" sz="2200" dirty="0"/>
          </a:p>
          <a:p>
            <a:pPr marL="782638" lvl="1">
              <a:lnSpc>
                <a:spcPct val="90000"/>
              </a:lnSpc>
              <a:buClr>
                <a:srgbClr val="008000"/>
              </a:buClr>
              <a:buFont typeface="Wingdings" charset="0"/>
              <a:buChar char="ü"/>
              <a:defRPr/>
            </a:pPr>
            <a:r>
              <a:rPr lang="en-US" sz="2200" dirty="0"/>
              <a:t>Good testing and support for high performance computing platforms</a:t>
            </a:r>
          </a:p>
          <a:p>
            <a:pPr algn="ctr" eaLnBrk="1" hangingPunct="1">
              <a:lnSpc>
                <a:spcPct val="90000"/>
              </a:lnSpc>
              <a:buFont typeface="Calibri" charset="0"/>
              <a:buNone/>
              <a:defRPr/>
            </a:pPr>
            <a:endParaRPr lang="en-US" sz="2800" dirty="0" smtClean="0"/>
          </a:p>
        </p:txBody>
      </p:sp>
      <p:sp>
        <p:nvSpPr>
          <p:cNvPr id="3" name="Text Placeholder 2"/>
          <p:cNvSpPr>
            <a:spLocks noGrp="1"/>
          </p:cNvSpPr>
          <p:nvPr>
            <p:ph type="body" sz="quarter" idx="3"/>
          </p:nvPr>
        </p:nvSpPr>
        <p:spPr>
          <a:xfrm>
            <a:off x="4645025" y="1066800"/>
            <a:ext cx="4041775" cy="639762"/>
          </a:xfrm>
        </p:spPr>
        <p:txBody>
          <a:bodyPr/>
          <a:lstStyle/>
          <a:p>
            <a:pPr algn="ctr"/>
            <a:r>
              <a:rPr lang="en-US" b="0" dirty="0">
                <a:latin typeface="+mj-lt"/>
              </a:rPr>
              <a:t>Limitations</a:t>
            </a:r>
          </a:p>
        </p:txBody>
      </p:sp>
      <p:sp>
        <p:nvSpPr>
          <p:cNvPr id="4" name="Content Placeholder 3"/>
          <p:cNvSpPr>
            <a:spLocks noGrp="1"/>
          </p:cNvSpPr>
          <p:nvPr>
            <p:ph sz="quarter" idx="4"/>
          </p:nvPr>
        </p:nvSpPr>
        <p:spPr>
          <a:xfrm>
            <a:off x="4645025" y="1916112"/>
            <a:ext cx="4346575" cy="3951288"/>
          </a:xfrm>
        </p:spPr>
        <p:txBody>
          <a:bodyPr>
            <a:normAutofit lnSpcReduction="10000"/>
          </a:bodyPr>
          <a:lstStyle/>
          <a:p>
            <a:pPr marL="839788" lvl="1" indent="-342900">
              <a:lnSpc>
                <a:spcPct val="90000"/>
              </a:lnSpc>
              <a:buClr>
                <a:srgbClr val="FF0000"/>
              </a:buClr>
              <a:buFont typeface="Wingdings" charset="2"/>
              <a:buChar char="§"/>
              <a:defRPr/>
            </a:pPr>
            <a:r>
              <a:rPr lang="en-US" sz="2200" dirty="0" err="1"/>
              <a:t>Zlib</a:t>
            </a:r>
            <a:r>
              <a:rPr lang="en-US" sz="2200" dirty="0"/>
              <a:t> compression sometimes not competitive</a:t>
            </a:r>
          </a:p>
          <a:p>
            <a:pPr marL="839788" lvl="1" indent="-342900">
              <a:lnSpc>
                <a:spcPct val="90000"/>
              </a:lnSpc>
              <a:buClr>
                <a:srgbClr val="FF0000"/>
              </a:buClr>
              <a:buFont typeface="Wingdings" charset="2"/>
              <a:buChar char="§"/>
              <a:defRPr/>
            </a:pPr>
            <a:r>
              <a:rPr lang="en-US" sz="2200" dirty="0"/>
              <a:t>Chunking defaults often not appropriate, need careful tuning</a:t>
            </a:r>
          </a:p>
          <a:p>
            <a:pPr marL="839788" lvl="1" indent="-342900">
              <a:lnSpc>
                <a:spcPct val="90000"/>
              </a:lnSpc>
              <a:buClr>
                <a:srgbClr val="FF0000"/>
              </a:buClr>
              <a:buFont typeface="Wingdings" charset="2"/>
              <a:buChar char="§"/>
              <a:defRPr/>
            </a:pPr>
            <a:r>
              <a:rPr lang="en-US" sz="2200" dirty="0"/>
              <a:t>Complex format discourages multiple implementations</a:t>
            </a:r>
          </a:p>
          <a:p>
            <a:pPr marL="839788" lvl="1" indent="-342900">
              <a:lnSpc>
                <a:spcPct val="90000"/>
              </a:lnSpc>
              <a:buClr>
                <a:srgbClr val="FF0000"/>
              </a:buClr>
              <a:buFont typeface="Wingdings" charset="2"/>
              <a:buChar char="§"/>
              <a:defRPr/>
            </a:pPr>
            <a:r>
              <a:rPr lang="en-US" sz="2200" dirty="0"/>
              <a:t>Workarounds required to handle lack of HDF5 support for shared, named dimensions</a:t>
            </a:r>
          </a:p>
          <a:p>
            <a:endParaRPr lang="en-US" dirty="0"/>
          </a:p>
        </p:txBody>
      </p:sp>
    </p:spTree>
    <p:extLst>
      <p:ext uri="{BB962C8B-B14F-4D97-AF65-F5344CB8AC3E}">
        <p14:creationId xmlns:p14="http://schemas.microsoft.com/office/powerpoint/2010/main" val="271404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7"/>
          <p:cNvSpPr>
            <a:spLocks noGrp="1" noChangeArrowheads="1"/>
          </p:cNvSpPr>
          <p:nvPr>
            <p:ph type="title"/>
          </p:nvPr>
        </p:nvSpPr>
        <p:spPr/>
        <p:txBody>
          <a:bodyPr rIns="132080"/>
          <a:lstStyle/>
          <a:p>
            <a:pPr indent="0" eaLnBrk="1" hangingPunct="1">
              <a:defRPr/>
            </a:pPr>
            <a:r>
              <a:rPr lang="en-US" sz="2900" dirty="0" smtClean="0"/>
              <a:t>NetCDF-4 classic-model transitional “format”</a:t>
            </a:r>
          </a:p>
        </p:txBody>
      </p:sp>
      <p:grpSp>
        <p:nvGrpSpPr>
          <p:cNvPr id="2" name="Group 1"/>
          <p:cNvGrpSpPr/>
          <p:nvPr/>
        </p:nvGrpSpPr>
        <p:grpSpPr>
          <a:xfrm>
            <a:off x="508000" y="1143000"/>
            <a:ext cx="8305800" cy="4902200"/>
            <a:chOff x="508000" y="1333500"/>
            <a:chExt cx="8305800" cy="4902200"/>
          </a:xfrm>
        </p:grpSpPr>
        <p:grpSp>
          <p:nvGrpSpPr>
            <p:cNvPr id="68615" name="Group 10"/>
            <p:cNvGrpSpPr>
              <a:grpSpLocks/>
            </p:cNvGrpSpPr>
            <p:nvPr/>
          </p:nvGrpSpPr>
          <p:grpSpPr bwMode="auto">
            <a:xfrm>
              <a:off x="508000" y="5016500"/>
              <a:ext cx="2806700" cy="1219200"/>
              <a:chOff x="0" y="0"/>
              <a:chExt cx="1768" cy="768"/>
            </a:xfrm>
          </p:grpSpPr>
          <p:sp>
            <p:nvSpPr>
              <p:cNvPr id="3" name="Rectangle 8"/>
              <p:cNvSpPr>
                <a:spLocks/>
              </p:cNvSpPr>
              <p:nvPr/>
            </p:nvSpPr>
            <p:spPr bwMode="auto">
              <a:xfrm>
                <a:off x="0" y="0"/>
                <a:ext cx="1768" cy="768"/>
              </a:xfrm>
              <a:prstGeom prst="rect">
                <a:avLst/>
              </a:prstGeom>
              <a:solidFill>
                <a:srgbClr val="FFFF00"/>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7" name="Rectangle 9"/>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p:txBody>
          </p:sp>
        </p:grpSp>
        <p:sp>
          <p:nvSpPr>
            <p:cNvPr id="68616" name="Rectangle 11"/>
            <p:cNvSpPr>
              <a:spLocks/>
            </p:cNvSpPr>
            <p:nvPr/>
          </p:nvSpPr>
          <p:spPr bwMode="auto">
            <a:xfrm>
              <a:off x="3911600" y="4987925"/>
              <a:ext cx="47752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Requires </a:t>
              </a:r>
              <a:r>
                <a:rPr lang="en-US" sz="2000" dirty="0">
                  <a:solidFill>
                    <a:schemeClr val="tx1"/>
                  </a:solidFill>
                  <a:latin typeface="Arial" charset="0"/>
                  <a:ea typeface="ＭＳ Ｐゴシック" charset="0"/>
                  <a:cs typeface="ＭＳ Ｐゴシック" charset="0"/>
                  <a:sym typeface="Arial" charset="0"/>
                </a:rPr>
                <a:t>netCDF-4 </a:t>
              </a:r>
              <a:r>
                <a:rPr lang="en-US" sz="2000" dirty="0" smtClean="0">
                  <a:solidFill>
                    <a:schemeClr val="tx1"/>
                  </a:solidFill>
                  <a:latin typeface="Arial" charset="0"/>
                  <a:ea typeface="ＭＳ Ｐゴシック" charset="0"/>
                  <a:cs typeface="ＭＳ Ｐゴシック" charset="0"/>
                  <a:sym typeface="Arial" charset="0"/>
                </a:rPr>
                <a:t>APIs to access enhanced model features, such as strings, groups, and user-defined types</a:t>
              </a: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Good </a:t>
              </a:r>
              <a:r>
                <a:rPr lang="en-US" sz="2000" dirty="0">
                  <a:solidFill>
                    <a:schemeClr val="tx1"/>
                  </a:solidFill>
                  <a:latin typeface="Arial" charset="0"/>
                  <a:ea typeface="ＭＳ Ｐゴシック" charset="0"/>
                  <a:cs typeface="ＭＳ Ｐゴシック" charset="0"/>
                  <a:sym typeface="Arial" charset="0"/>
                </a:rPr>
                <a:t>f</a:t>
              </a:r>
              <a:r>
                <a:rPr lang="en-US" sz="2000" dirty="0" smtClean="0">
                  <a:solidFill>
                    <a:schemeClr val="tx1"/>
                  </a:solidFill>
                  <a:latin typeface="Arial" charset="0"/>
                  <a:ea typeface="ＭＳ Ｐゴシック" charset="0"/>
                  <a:cs typeface="ＭＳ Ｐゴシック" charset="0"/>
                  <a:sym typeface="Arial" charset="0"/>
                </a:rPr>
                <a:t>or new data and applications</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7" name="Group 14"/>
            <p:cNvGrpSpPr>
              <a:grpSpLocks/>
            </p:cNvGrpSpPr>
            <p:nvPr/>
          </p:nvGrpSpPr>
          <p:grpSpPr bwMode="auto">
            <a:xfrm>
              <a:off x="508000" y="3124200"/>
              <a:ext cx="2806700" cy="1219200"/>
              <a:chOff x="0" y="0"/>
              <a:chExt cx="1768" cy="768"/>
            </a:xfrm>
          </p:grpSpPr>
          <p:sp>
            <p:nvSpPr>
              <p:cNvPr id="4" name="Rectangle 12"/>
              <p:cNvSpPr>
                <a:spLocks/>
              </p:cNvSpPr>
              <p:nvPr/>
            </p:nvSpPr>
            <p:spPr bwMode="auto">
              <a:xfrm>
                <a:off x="0" y="0"/>
                <a:ext cx="1768" cy="768"/>
              </a:xfrm>
              <a:prstGeom prst="rect">
                <a:avLst/>
              </a:prstGeom>
              <a:gradFill rotWithShape="0">
                <a:gsLst>
                  <a:gs pos="0">
                    <a:srgbClr val="00FFFF"/>
                  </a:gs>
                  <a:gs pos="100000">
                    <a:srgbClr val="FFFF00"/>
                  </a:gs>
                </a:gsLst>
                <a:lin ang="5400000" scaled="1"/>
              </a:gra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5" name="Rectangle 13"/>
              <p:cNvSpPr>
                <a:spLocks/>
              </p:cNvSpPr>
              <p:nvPr/>
            </p:nvSpPr>
            <p:spPr bwMode="auto">
              <a:xfrm>
                <a:off x="355" y="172"/>
                <a:ext cx="105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a:p>
                <a:pPr marL="39688" algn="ctr"/>
                <a:r>
                  <a:rPr lang="en-US" sz="2000">
                    <a:solidFill>
                      <a:schemeClr val="tx1"/>
                    </a:solidFill>
                    <a:latin typeface="Arial" charset="0"/>
                    <a:ea typeface="ＭＳ Ｐゴシック" charset="0"/>
                    <a:cs typeface="ＭＳ Ｐゴシック" charset="0"/>
                    <a:sym typeface="Arial" charset="0"/>
                  </a:rPr>
                  <a:t>classic model</a:t>
                </a:r>
              </a:p>
            </p:txBody>
          </p:sp>
        </p:grpSp>
        <p:sp>
          <p:nvSpPr>
            <p:cNvPr id="68618" name="Rectangle 15"/>
            <p:cNvSpPr>
              <a:spLocks/>
            </p:cNvSpPr>
            <p:nvPr/>
          </p:nvSpPr>
          <p:spPr bwMode="auto">
            <a:xfrm>
              <a:off x="3911600" y="3035300"/>
              <a:ext cx="4902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Can be accessed through netCDF-3 APIs, compatible with classic data model</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Uses netCDF-4/HDF5 storage for </a:t>
              </a:r>
              <a:r>
                <a:rPr lang="en-US" sz="2000" dirty="0" smtClean="0">
                  <a:solidFill>
                    <a:schemeClr val="tx1"/>
                  </a:solidFill>
                  <a:latin typeface="Arial" charset="0"/>
                  <a:ea typeface="ＭＳ Ｐゴシック" charset="0"/>
                  <a:cs typeface="ＭＳ Ｐゴシック" charset="0"/>
                  <a:sym typeface="Arial" charset="0"/>
                </a:rPr>
                <a:t>performance: compression</a:t>
              </a:r>
              <a:r>
                <a:rPr lang="en-US" sz="2000" dirty="0">
                  <a:solidFill>
                    <a:schemeClr val="tx1"/>
                  </a:solidFill>
                  <a:latin typeface="Arial" charset="0"/>
                  <a:ea typeface="ＭＳ Ｐゴシック" charset="0"/>
                  <a:cs typeface="ＭＳ Ｐゴシック" charset="0"/>
                  <a:sym typeface="Arial" charset="0"/>
                </a:rPr>
                <a:t>, chunking, </a:t>
              </a:r>
              <a:r>
                <a:rPr lang="en-US" sz="2000" dirty="0" smtClean="0">
                  <a:solidFill>
                    <a:schemeClr val="tx1"/>
                  </a:solidFill>
                  <a:latin typeface="Arial" charset="0"/>
                  <a:ea typeface="ＭＳ Ｐゴシック" charset="0"/>
                  <a:cs typeface="ＭＳ Ｐゴシック" charset="0"/>
                  <a:sym typeface="Arial" charset="0"/>
                </a:rPr>
                <a:t>…</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Transparent access after library update</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9" name="Group 18"/>
            <p:cNvGrpSpPr>
              <a:grpSpLocks/>
            </p:cNvGrpSpPr>
            <p:nvPr/>
          </p:nvGrpSpPr>
          <p:grpSpPr bwMode="auto">
            <a:xfrm>
              <a:off x="508000" y="1333500"/>
              <a:ext cx="2806700" cy="1219200"/>
              <a:chOff x="0" y="0"/>
              <a:chExt cx="1768" cy="768"/>
            </a:xfrm>
          </p:grpSpPr>
          <p:sp>
            <p:nvSpPr>
              <p:cNvPr id="23568" name="Rectangle 16"/>
              <p:cNvSpPr>
                <a:spLocks/>
              </p:cNvSpPr>
              <p:nvPr/>
            </p:nvSpPr>
            <p:spPr bwMode="auto">
              <a:xfrm>
                <a:off x="0" y="0"/>
                <a:ext cx="1768" cy="768"/>
              </a:xfrm>
              <a:prstGeom prst="rect">
                <a:avLst/>
              </a:prstGeom>
              <a:solidFill>
                <a:srgbClr val="00FFFF"/>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3" name="Rectangle 17"/>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netCDF-3</a:t>
                </a:r>
              </a:p>
            </p:txBody>
          </p:sp>
        </p:grpSp>
        <p:sp>
          <p:nvSpPr>
            <p:cNvPr id="68620" name="Rectangle 19"/>
            <p:cNvSpPr>
              <a:spLocks/>
            </p:cNvSpPr>
            <p:nvPr/>
          </p:nvSpPr>
          <p:spPr bwMode="auto">
            <a:xfrm>
              <a:off x="3911600" y="1397000"/>
              <a:ext cx="4559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a:bodyPr>
            <a:lstStyle/>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Compatible with existing applications</a:t>
              </a: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Simplest data model and API</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data models</a:t>
            </a:r>
            <a:endParaRPr lang="en-US" dirty="0"/>
          </a:p>
        </p:txBody>
      </p:sp>
    </p:spTree>
    <p:extLst>
      <p:ext uri="{BB962C8B-B14F-4D97-AF65-F5344CB8AC3E}">
        <p14:creationId xmlns:p14="http://schemas.microsoft.com/office/powerpoint/2010/main" val="318218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457200" y="0"/>
            <a:ext cx="8226425" cy="717550"/>
          </a:xfrm>
        </p:spPr>
        <p:txBody>
          <a:bodyPr rIns="132080"/>
          <a:lstStyle/>
          <a:p>
            <a:pPr indent="0" eaLnBrk="1" hangingPunct="1">
              <a:defRPr/>
            </a:pPr>
            <a:r>
              <a:rPr lang="en-US" dirty="0" smtClean="0"/>
              <a:t>The </a:t>
            </a:r>
            <a:r>
              <a:rPr lang="en-US" dirty="0" smtClean="0"/>
              <a:t>netCDF classic </a:t>
            </a:r>
            <a:r>
              <a:rPr lang="en-US" dirty="0" smtClean="0"/>
              <a:t>data model</a:t>
            </a:r>
          </a:p>
        </p:txBody>
      </p:sp>
      <p:sp>
        <p:nvSpPr>
          <p:cNvPr id="7175" name="Rectangle 7"/>
          <p:cNvSpPr>
            <a:spLocks noGrp="1" noChangeArrowheads="1"/>
          </p:cNvSpPr>
          <p:nvPr>
            <p:ph idx="1"/>
          </p:nvPr>
        </p:nvSpPr>
        <p:spPr>
          <a:xfrm>
            <a:off x="287338" y="1143000"/>
            <a:ext cx="8628062" cy="2667000"/>
          </a:xfrm>
        </p:spPr>
        <p:txBody>
          <a:bodyPr rIns="132080"/>
          <a:lstStyle/>
          <a:p>
            <a:pPr>
              <a:lnSpc>
                <a:spcPct val="90000"/>
              </a:lnSpc>
              <a:defRPr/>
            </a:pPr>
            <a:r>
              <a:rPr lang="en-US" sz="2000" dirty="0"/>
              <a:t>N</a:t>
            </a:r>
            <a:r>
              <a:rPr lang="en-US" sz="2000" dirty="0" smtClean="0"/>
              <a:t>etCDF data has named </a:t>
            </a:r>
            <a:r>
              <a:rPr lang="en-US" sz="2000" b="1" i="1" dirty="0" smtClean="0">
                <a:latin typeface="Calibri Bold Italic" charset="0"/>
                <a:cs typeface="Calibri Bold Italic" charset="0"/>
                <a:sym typeface="Calibri Bold Italic" charset="0"/>
              </a:rPr>
              <a:t>dimensions</a:t>
            </a:r>
            <a:r>
              <a:rPr lang="en-US" sz="2000" dirty="0" smtClean="0">
                <a:latin typeface="Calibri Bold Italic" charset="0"/>
                <a:cs typeface="Calibri Bold Italic" charset="0"/>
                <a:sym typeface="Calibri Bold Italic" charset="0"/>
              </a:rPr>
              <a:t>, </a:t>
            </a:r>
            <a:r>
              <a:rPr lang="en-US" sz="2000" b="1" i="1" dirty="0" smtClean="0">
                <a:latin typeface="Calibri Bold Italic" charset="0"/>
                <a:cs typeface="Calibri Bold Italic" charset="0"/>
                <a:sym typeface="Calibri Bold Italic" charset="0"/>
              </a:rPr>
              <a:t>variables</a:t>
            </a:r>
            <a:r>
              <a:rPr lang="en-US" sz="2000" dirty="0" smtClean="0"/>
              <a:t>, and </a:t>
            </a:r>
            <a:r>
              <a:rPr lang="en-US" sz="2000" b="1" i="1" dirty="0" smtClean="0">
                <a:latin typeface="Calibri Bold Italic" charset="0"/>
                <a:cs typeface="Calibri Bold Italic" charset="0"/>
                <a:sym typeface="Calibri Bold Italic" charset="0"/>
              </a:rPr>
              <a:t>attributes</a:t>
            </a:r>
            <a:r>
              <a:rPr lang="en-US" sz="2000" dirty="0" smtClean="0"/>
              <a:t>.</a:t>
            </a:r>
          </a:p>
          <a:p>
            <a:pPr eaLnBrk="1" hangingPunct="1">
              <a:lnSpc>
                <a:spcPct val="90000"/>
              </a:lnSpc>
              <a:defRPr/>
            </a:pPr>
            <a:r>
              <a:rPr lang="en-US" sz="2000" b="1" i="1" dirty="0" smtClean="0"/>
              <a:t>Dimensions</a:t>
            </a:r>
            <a:r>
              <a:rPr lang="en-US" sz="2000" dirty="0" smtClean="0"/>
              <a:t> are for specifying shapes of variables</a:t>
            </a:r>
          </a:p>
          <a:p>
            <a:pPr eaLnBrk="1" hangingPunct="1">
              <a:lnSpc>
                <a:spcPct val="90000"/>
              </a:lnSpc>
              <a:defRPr/>
            </a:pPr>
            <a:r>
              <a:rPr lang="en-US" sz="2000" b="1" i="1" dirty="0" smtClean="0"/>
              <a:t>Variables</a:t>
            </a:r>
            <a:r>
              <a:rPr lang="en-US" sz="2000" dirty="0" smtClean="0"/>
              <a:t> are for data, attributes are for metadata</a:t>
            </a:r>
          </a:p>
          <a:p>
            <a:pPr eaLnBrk="1" hangingPunct="1">
              <a:lnSpc>
                <a:spcPct val="90000"/>
              </a:lnSpc>
              <a:defRPr/>
            </a:pPr>
            <a:r>
              <a:rPr lang="en-US" sz="2000" b="1" i="1" dirty="0" smtClean="0"/>
              <a:t>Attributes</a:t>
            </a:r>
            <a:r>
              <a:rPr lang="en-US" sz="2000" dirty="0" smtClean="0"/>
              <a:t> may apply to a whole dataset or to a variable</a:t>
            </a:r>
          </a:p>
          <a:p>
            <a:pPr eaLnBrk="1" hangingPunct="1">
              <a:lnSpc>
                <a:spcPct val="90000"/>
              </a:lnSpc>
              <a:defRPr/>
            </a:pPr>
            <a:r>
              <a:rPr lang="en-US" sz="2000" dirty="0" smtClean="0"/>
              <a:t>Variables may share dimensions, indicating a common grid.</a:t>
            </a:r>
          </a:p>
          <a:p>
            <a:pPr eaLnBrk="1" hangingPunct="1">
              <a:lnSpc>
                <a:spcPct val="90000"/>
              </a:lnSpc>
              <a:defRPr/>
            </a:pPr>
            <a:r>
              <a:rPr lang="en-US" sz="2000" dirty="0" smtClean="0"/>
              <a:t>One dimension may be of unlimited length.</a:t>
            </a:r>
          </a:p>
          <a:p>
            <a:pPr eaLnBrk="1" hangingPunct="1">
              <a:lnSpc>
                <a:spcPct val="90000"/>
              </a:lnSpc>
              <a:defRPr/>
            </a:pPr>
            <a:r>
              <a:rPr lang="en-US" sz="2000" dirty="0" smtClean="0"/>
              <a:t>Each variable or attribute has a </a:t>
            </a:r>
            <a:r>
              <a:rPr lang="en-US" sz="2000" b="1" i="1" dirty="0" smtClean="0"/>
              <a:t>type</a:t>
            </a:r>
            <a:r>
              <a:rPr lang="en-US" sz="2000" dirty="0" smtClean="0"/>
              <a:t>: char, byte, short, int, float, double</a:t>
            </a:r>
          </a:p>
        </p:txBody>
      </p:sp>
      <p:sp>
        <p:nvSpPr>
          <p:cNvPr id="53255" name="AutoShape 8"/>
          <p:cNvSpPr>
            <a:spLocks/>
          </p:cNvSpPr>
          <p:nvPr/>
        </p:nvSpPr>
        <p:spPr bwMode="auto">
          <a:xfrm>
            <a:off x="739775" y="3848101"/>
            <a:ext cx="7489825" cy="2324099"/>
          </a:xfrm>
          <a:prstGeom prst="roundRect">
            <a:avLst>
              <a:gd name="adj" fmla="val 16667"/>
            </a:avLst>
          </a:prstGeom>
          <a:solidFill>
            <a:srgbClr val="FFFFFF"/>
          </a:solidFill>
          <a:ln w="25400">
            <a:noFill/>
            <a:miter lim="800000"/>
            <a:headEnd/>
            <a:tailEnd/>
          </a:ln>
        </p:spPr>
        <p:txBody>
          <a:bodyPr lIns="0" tIns="0" rIns="0" bIns="0"/>
          <a:lstStyle/>
          <a:p>
            <a:endParaRPr lang="en-US"/>
          </a:p>
        </p:txBody>
      </p:sp>
      <p:grpSp>
        <p:nvGrpSpPr>
          <p:cNvPr id="4" name="Group 3"/>
          <p:cNvGrpSpPr/>
          <p:nvPr/>
        </p:nvGrpSpPr>
        <p:grpSpPr>
          <a:xfrm>
            <a:off x="1471613" y="4114800"/>
            <a:ext cx="1652587" cy="1900237"/>
            <a:chOff x="6053138" y="4271963"/>
            <a:chExt cx="1652587" cy="1900237"/>
          </a:xfrm>
        </p:grpSpPr>
        <p:pic>
          <p:nvPicPr>
            <p:cNvPr id="5326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138" y="4492625"/>
              <a:ext cx="10001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6053138" y="4271963"/>
              <a:ext cx="1652587" cy="1900237"/>
              <a:chOff x="6053138" y="4267200"/>
              <a:chExt cx="1652587" cy="1900237"/>
            </a:xfrm>
          </p:grpSpPr>
          <p:pic>
            <p:nvPicPr>
              <p:cNvPr id="53263"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138" y="5480050"/>
                <a:ext cx="165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6084888" y="4267200"/>
                <a:ext cx="1574800" cy="1900237"/>
                <a:chOff x="6084888" y="4291013"/>
                <a:chExt cx="1574800" cy="1900237"/>
              </a:xfrm>
            </p:grpSpPr>
            <p:sp>
              <p:nvSpPr>
                <p:cNvPr id="53262" name="Rectangle 19"/>
                <p:cNvSpPr>
                  <a:spLocks/>
                </p:cNvSpPr>
                <p:nvPr/>
              </p:nvSpPr>
              <p:spPr bwMode="auto">
                <a:xfrm>
                  <a:off x="6084888" y="5810250"/>
                  <a:ext cx="157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a:solidFill>
                        <a:schemeClr val="tx1"/>
                      </a:solidFill>
                      <a:ea typeface="ＭＳ Ｐゴシック" charset="0"/>
                      <a:cs typeface="ＭＳ Ｐゴシック" charset="0"/>
                    </a:rPr>
                    <a:t>Dimensions</a:t>
                  </a:r>
                </a:p>
              </p:txBody>
            </p:sp>
            <p:pic>
              <p:nvPicPr>
                <p:cNvPr id="53265"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038" y="4291013"/>
                  <a:ext cx="37147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66" name="Group 30"/>
                <p:cNvGrpSpPr>
                  <a:grpSpLocks/>
                </p:cNvGrpSpPr>
                <p:nvPr/>
              </p:nvGrpSpPr>
              <p:grpSpPr bwMode="auto">
                <a:xfrm>
                  <a:off x="6308725" y="4802188"/>
                  <a:ext cx="1189038" cy="762000"/>
                  <a:chOff x="0" y="0"/>
                  <a:chExt cx="748" cy="479"/>
                </a:xfrm>
              </p:grpSpPr>
              <p:pic>
                <p:nvPicPr>
                  <p:cNvPr id="53274" name="Picture 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75" name="Group 29"/>
                  <p:cNvGrpSpPr>
                    <a:grpSpLocks/>
                  </p:cNvGrpSpPr>
                  <p:nvPr/>
                </p:nvGrpSpPr>
                <p:grpSpPr bwMode="auto">
                  <a:xfrm>
                    <a:off x="50" y="200"/>
                    <a:ext cx="391" cy="245"/>
                    <a:chOff x="0" y="0"/>
                    <a:chExt cx="390" cy="244"/>
                  </a:xfrm>
                </p:grpSpPr>
                <p:sp>
                  <p:nvSpPr>
                    <p:cNvPr id="53276" name="Line 24"/>
                    <p:cNvSpPr>
                      <a:spLocks noChangeShapeType="1"/>
                    </p:cNvSpPr>
                    <p:nvPr/>
                  </p:nvSpPr>
                  <p:spPr bwMode="auto">
                    <a:xfrm rot="10800000">
                      <a:off x="0" y="167"/>
                      <a:ext cx="36"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7" name="Line 25"/>
                    <p:cNvSpPr>
                      <a:spLocks noChangeShapeType="1"/>
                    </p:cNvSpPr>
                    <p:nvPr/>
                  </p:nvSpPr>
                  <p:spPr bwMode="auto">
                    <a:xfrm rot="10800000">
                      <a:off x="87" y="125"/>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8" name="Line 26"/>
                    <p:cNvSpPr>
                      <a:spLocks noChangeShapeType="1"/>
                    </p:cNvSpPr>
                    <p:nvPr/>
                  </p:nvSpPr>
                  <p:spPr bwMode="auto">
                    <a:xfrm rot="10800000">
                      <a:off x="176" y="82"/>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9" name="Line 27"/>
                    <p:cNvSpPr>
                      <a:spLocks noChangeShapeType="1"/>
                    </p:cNvSpPr>
                    <p:nvPr/>
                  </p:nvSpPr>
                  <p:spPr bwMode="auto">
                    <a:xfrm rot="10800000">
                      <a:off x="266" y="40"/>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80" name="Line 28"/>
                    <p:cNvSpPr>
                      <a:spLocks noChangeShapeType="1"/>
                    </p:cNvSpPr>
                    <p:nvPr/>
                  </p:nvSpPr>
                  <p:spPr bwMode="auto">
                    <a:xfrm rot="10800000">
                      <a:off x="353" y="0"/>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grpSp>
        </p:grpSp>
      </p:grpSp>
      <p:grpSp>
        <p:nvGrpSpPr>
          <p:cNvPr id="53267" name="Group 36"/>
          <p:cNvGrpSpPr>
            <a:grpSpLocks/>
          </p:cNvGrpSpPr>
          <p:nvPr/>
        </p:nvGrpSpPr>
        <p:grpSpPr bwMode="auto">
          <a:xfrm>
            <a:off x="6858000" y="4343400"/>
            <a:ext cx="1397000" cy="1752600"/>
            <a:chOff x="0" y="-12"/>
            <a:chExt cx="879" cy="1104"/>
          </a:xfrm>
        </p:grpSpPr>
        <p:sp>
          <p:nvSpPr>
            <p:cNvPr id="53269" name="Rectangle 31"/>
            <p:cNvSpPr>
              <a:spLocks/>
            </p:cNvSpPr>
            <p:nvPr/>
          </p:nvSpPr>
          <p:spPr bwMode="auto">
            <a:xfrm>
              <a:off x="47" y="852"/>
              <a:ext cx="8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Attributes</a:t>
              </a:r>
            </a:p>
          </p:txBody>
        </p:sp>
        <p:sp>
          <p:nvSpPr>
            <p:cNvPr id="53270" name="AutoShape 32"/>
            <p:cNvSpPr>
              <a:spLocks/>
            </p:cNvSpPr>
            <p:nvPr/>
          </p:nvSpPr>
          <p:spPr bwMode="auto">
            <a:xfrm>
              <a:off x="0" y="198"/>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1" name="AutoShape 33"/>
            <p:cNvSpPr>
              <a:spLocks/>
            </p:cNvSpPr>
            <p:nvPr/>
          </p:nvSpPr>
          <p:spPr bwMode="auto">
            <a:xfrm>
              <a:off x="0" y="394"/>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2" name="AutoShape 34"/>
            <p:cNvSpPr>
              <a:spLocks/>
            </p:cNvSpPr>
            <p:nvPr/>
          </p:nvSpPr>
          <p:spPr bwMode="auto">
            <a:xfrm>
              <a:off x="0" y="592"/>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2" name="AutoShape 32"/>
            <p:cNvSpPr>
              <a:spLocks/>
            </p:cNvSpPr>
            <p:nvPr/>
          </p:nvSpPr>
          <p:spPr bwMode="auto">
            <a:xfrm>
              <a:off x="0" y="-12"/>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grpSp>
      <p:grpSp>
        <p:nvGrpSpPr>
          <p:cNvPr id="6" name="Group 5"/>
          <p:cNvGrpSpPr/>
          <p:nvPr/>
        </p:nvGrpSpPr>
        <p:grpSpPr>
          <a:xfrm>
            <a:off x="3686175" y="3962400"/>
            <a:ext cx="2257425" cy="2133600"/>
            <a:chOff x="1552575" y="3962400"/>
            <a:chExt cx="2257425" cy="2133600"/>
          </a:xfrm>
        </p:grpSpPr>
        <p:sp>
          <p:nvSpPr>
            <p:cNvPr id="53261" name="Rectangle 18"/>
            <p:cNvSpPr>
              <a:spLocks/>
            </p:cNvSpPr>
            <p:nvPr/>
          </p:nvSpPr>
          <p:spPr bwMode="auto">
            <a:xfrm>
              <a:off x="3371850" y="57150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 name="Group 4"/>
            <p:cNvGrpSpPr/>
            <p:nvPr/>
          </p:nvGrpSpPr>
          <p:grpSpPr>
            <a:xfrm>
              <a:off x="1552575" y="3962400"/>
              <a:ext cx="2257425" cy="2133600"/>
              <a:chOff x="1552575" y="3962400"/>
              <a:chExt cx="2257425" cy="2133600"/>
            </a:xfrm>
          </p:grpSpPr>
          <p:sp>
            <p:nvSpPr>
              <p:cNvPr id="53256" name="Rectangle 9"/>
              <p:cNvSpPr>
                <a:spLocks/>
              </p:cNvSpPr>
              <p:nvPr/>
            </p:nvSpPr>
            <p:spPr bwMode="auto">
              <a:xfrm>
                <a:off x="2043113" y="5715000"/>
                <a:ext cx="128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Variables</a:t>
                </a:r>
              </a:p>
            </p:txBody>
          </p:sp>
          <p:sp>
            <p:nvSpPr>
              <p:cNvPr id="53257" name="Rectangle 10"/>
              <p:cNvSpPr>
                <a:spLocks/>
              </p:cNvSpPr>
              <p:nvPr/>
            </p:nvSpPr>
            <p:spPr bwMode="auto">
              <a:xfrm>
                <a:off x="1552575" y="4724400"/>
                <a:ext cx="1079500" cy="838200"/>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53258" name="Rectangle 11"/>
              <p:cNvSpPr>
                <a:spLocks/>
              </p:cNvSpPr>
              <p:nvPr/>
            </p:nvSpPr>
            <p:spPr bwMode="auto">
              <a:xfrm rot="16200000">
                <a:off x="2055019" y="3845719"/>
                <a:ext cx="661988" cy="895350"/>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3259" name="Group 16"/>
              <p:cNvGrpSpPr>
                <a:grpSpLocks/>
              </p:cNvGrpSpPr>
              <p:nvPr/>
            </p:nvGrpSpPr>
            <p:grpSpPr bwMode="auto">
              <a:xfrm>
                <a:off x="2908300" y="4343400"/>
                <a:ext cx="768350" cy="993775"/>
                <a:chOff x="0" y="0"/>
                <a:chExt cx="483" cy="626"/>
              </a:xfrm>
            </p:grpSpPr>
            <p:sp>
              <p:nvSpPr>
                <p:cNvPr id="53281" name="AutoShape 12"/>
                <p:cNvSpPr>
                  <a:spLocks/>
                </p:cNvSpPr>
                <p:nvPr/>
              </p:nvSpPr>
              <p:spPr bwMode="auto">
                <a:xfrm>
                  <a:off x="0" y="0"/>
                  <a:ext cx="483" cy="626"/>
                </a:xfrm>
                <a:custGeom>
                  <a:avLst/>
                  <a:gdLst>
                    <a:gd name="T0" fmla="*/ 5 w 21600"/>
                    <a:gd name="T1" fmla="*/ 0 h 21600"/>
                    <a:gd name="T2" fmla="*/ 0 w 21600"/>
                    <a:gd name="T3" fmla="*/ 7 h 21600"/>
                    <a:gd name="T4" fmla="*/ 0 w 21600"/>
                    <a:gd name="T5" fmla="*/ 18 h 21600"/>
                    <a:gd name="T6" fmla="*/ 6 w 21600"/>
                    <a:gd name="T7" fmla="*/ 18 h 21600"/>
                    <a:gd name="T8" fmla="*/ 11 w 21600"/>
                    <a:gd name="T9" fmla="*/ 12 h 21600"/>
                    <a:gd name="T10" fmla="*/ 11 w 21600"/>
                    <a:gd name="T11" fmla="*/ 0 h 21600"/>
                    <a:gd name="T12" fmla="*/ 5 w 21600"/>
                    <a:gd name="T13" fmla="*/ 0 h 21600"/>
                    <a:gd name="T14" fmla="*/ 5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050" y="0"/>
                      </a:moveTo>
                      <a:lnTo>
                        <a:pt x="0" y="7754"/>
                      </a:lnTo>
                      <a:lnTo>
                        <a:pt x="0" y="21600"/>
                      </a:lnTo>
                      <a:lnTo>
                        <a:pt x="11550" y="21600"/>
                      </a:lnTo>
                      <a:lnTo>
                        <a:pt x="21600" y="13846"/>
                      </a:lnTo>
                      <a:lnTo>
                        <a:pt x="21600" y="0"/>
                      </a:lnTo>
                      <a:lnTo>
                        <a:pt x="1005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53282" name="AutoShape 13"/>
                <p:cNvSpPr>
                  <a:spLocks/>
                </p:cNvSpPr>
                <p:nvPr/>
              </p:nvSpPr>
              <p:spPr bwMode="auto">
                <a:xfrm>
                  <a:off x="0" y="0"/>
                  <a:ext cx="483" cy="224"/>
                </a:xfrm>
                <a:custGeom>
                  <a:avLst/>
                  <a:gdLst>
                    <a:gd name="T0" fmla="*/ 5 w 21600"/>
                    <a:gd name="T1" fmla="*/ 0 h 21600"/>
                    <a:gd name="T2" fmla="*/ 0 w 21600"/>
                    <a:gd name="T3" fmla="*/ 2 h 21600"/>
                    <a:gd name="T4" fmla="*/ 6 w 21600"/>
                    <a:gd name="T5" fmla="*/ 2 h 21600"/>
                    <a:gd name="T6" fmla="*/ 11 w 21600"/>
                    <a:gd name="T7" fmla="*/ 0 h 21600"/>
                    <a:gd name="T8" fmla="*/ 5 w 21600"/>
                    <a:gd name="T9" fmla="*/ 0 h 21600"/>
                    <a:gd name="T10" fmla="*/ 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050" y="0"/>
                      </a:moveTo>
                      <a:lnTo>
                        <a:pt x="0" y="21600"/>
                      </a:lnTo>
                      <a:lnTo>
                        <a:pt x="11550" y="21600"/>
                      </a:lnTo>
                      <a:lnTo>
                        <a:pt x="21600" y="0"/>
                      </a:lnTo>
                      <a:lnTo>
                        <a:pt x="1005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3" name="AutoShape 14"/>
                <p:cNvSpPr>
                  <a:spLocks/>
                </p:cNvSpPr>
                <p:nvPr/>
              </p:nvSpPr>
              <p:spPr bwMode="auto">
                <a:xfrm>
                  <a:off x="258" y="0"/>
                  <a:ext cx="225" cy="626"/>
                </a:xfrm>
                <a:custGeom>
                  <a:avLst/>
                  <a:gdLst>
                    <a:gd name="T0" fmla="*/ 0 w 21600"/>
                    <a:gd name="T1" fmla="*/ 7 h 21600"/>
                    <a:gd name="T2" fmla="*/ 0 w 21600"/>
                    <a:gd name="T3" fmla="*/ 18 h 21600"/>
                    <a:gd name="T4" fmla="*/ 2 w 21600"/>
                    <a:gd name="T5" fmla="*/ 12 h 21600"/>
                    <a:gd name="T6" fmla="*/ 2 w 21600"/>
                    <a:gd name="T7" fmla="*/ 0 h 21600"/>
                    <a:gd name="T8" fmla="*/ 0 w 21600"/>
                    <a:gd name="T9" fmla="*/ 7 h 21600"/>
                    <a:gd name="T10" fmla="*/ 0 w 21600"/>
                    <a:gd name="T11" fmla="*/ 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7754"/>
                      </a:moveTo>
                      <a:lnTo>
                        <a:pt x="0" y="21600"/>
                      </a:lnTo>
                      <a:lnTo>
                        <a:pt x="21600" y="13846"/>
                      </a:lnTo>
                      <a:lnTo>
                        <a:pt x="21600" y="0"/>
                      </a:lnTo>
                      <a:lnTo>
                        <a:pt x="0" y="7754"/>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4" name="AutoShape 15"/>
                <p:cNvSpPr>
                  <a:spLocks/>
                </p:cNvSpPr>
                <p:nvPr/>
              </p:nvSpPr>
              <p:spPr bwMode="auto">
                <a:xfrm>
                  <a:off x="0" y="0"/>
                  <a:ext cx="483" cy="626"/>
                </a:xfrm>
                <a:custGeom>
                  <a:avLst/>
                  <a:gdLst>
                    <a:gd name="T0" fmla="*/ 0 w 21600"/>
                    <a:gd name="T1" fmla="*/ 7 h 21600"/>
                    <a:gd name="T2" fmla="*/ 6 w 21600"/>
                    <a:gd name="T3" fmla="*/ 7 h 21600"/>
                    <a:gd name="T4" fmla="*/ 11 w 21600"/>
                    <a:gd name="T5" fmla="*/ 0 h 21600"/>
                    <a:gd name="T6" fmla="*/ 6 w 21600"/>
                    <a:gd name="T7" fmla="*/ 7 h 21600"/>
                    <a:gd name="T8" fmla="*/ 6 w 21600"/>
                    <a:gd name="T9" fmla="*/ 18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3260" name="Rectangle 17"/>
              <p:cNvSpPr>
                <a:spLocks/>
              </p:cNvSpPr>
              <p:nvPr/>
            </p:nvSpPr>
            <p:spPr bwMode="auto">
              <a:xfrm>
                <a:off x="2803525" y="5486400"/>
                <a:ext cx="1006475" cy="46038"/>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0" name="Rectangle 18"/>
              <p:cNvSpPr>
                <a:spLocks/>
              </p:cNvSpPr>
              <p:nvPr/>
            </p:nvSpPr>
            <p:spPr bwMode="auto">
              <a:xfrm>
                <a:off x="3657600" y="5745163"/>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1" name="Rectangle 18"/>
              <p:cNvSpPr>
                <a:spLocks/>
              </p:cNvSpPr>
              <p:nvPr/>
            </p:nvSpPr>
            <p:spPr bwMode="auto">
              <a:xfrm>
                <a:off x="3505200" y="59436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netCDF</a:t>
            </a:r>
            <a:endParaRPr lang="en-US" dirty="0"/>
          </a:p>
        </p:txBody>
      </p:sp>
      <p:sp>
        <p:nvSpPr>
          <p:cNvPr id="5" name="Text Placeholder 4"/>
          <p:cNvSpPr>
            <a:spLocks noGrp="1"/>
          </p:cNvSpPr>
          <p:nvPr>
            <p:ph type="body" idx="1"/>
          </p:nvPr>
        </p:nvSpPr>
        <p:spPr>
          <a:xfrm>
            <a:off x="457200" y="838200"/>
            <a:ext cx="4040188" cy="639762"/>
          </a:xfrm>
        </p:spPr>
        <p:txBody>
          <a:bodyPr/>
          <a:lstStyle/>
          <a:p>
            <a:r>
              <a:rPr lang="en-US" dirty="0" smtClean="0"/>
              <a:t>Covered</a:t>
            </a:r>
            <a:endParaRPr lang="en-US" dirty="0"/>
          </a:p>
        </p:txBody>
      </p:sp>
      <p:sp>
        <p:nvSpPr>
          <p:cNvPr id="6" name="Content Placeholder 5"/>
          <p:cNvSpPr>
            <a:spLocks noGrp="1"/>
          </p:cNvSpPr>
          <p:nvPr>
            <p:ph sz="half" idx="2"/>
          </p:nvPr>
        </p:nvSpPr>
        <p:spPr>
          <a:xfrm>
            <a:off x="457200" y="1524000"/>
            <a:ext cx="4040188" cy="3951288"/>
          </a:xfrm>
        </p:spPr>
        <p:txBody>
          <a:bodyPr/>
          <a:lstStyle/>
          <a:p>
            <a:r>
              <a:rPr lang="en-US" dirty="0" smtClean="0"/>
              <a:t>Overview</a:t>
            </a:r>
          </a:p>
          <a:p>
            <a:r>
              <a:rPr lang="en-US" dirty="0" smtClean="0"/>
              <a:t>Formats</a:t>
            </a:r>
          </a:p>
          <a:p>
            <a:r>
              <a:rPr lang="en-US" dirty="0" smtClean="0"/>
              <a:t>Data models</a:t>
            </a:r>
          </a:p>
          <a:p>
            <a:r>
              <a:rPr lang="en-US" dirty="0" smtClean="0"/>
              <a:t>Utilities</a:t>
            </a:r>
          </a:p>
          <a:p>
            <a:r>
              <a:rPr lang="en-US" dirty="0" smtClean="0"/>
              <a:t>Exercises</a:t>
            </a:r>
          </a:p>
        </p:txBody>
      </p:sp>
      <p:sp>
        <p:nvSpPr>
          <p:cNvPr id="7" name="Text Placeholder 6"/>
          <p:cNvSpPr>
            <a:spLocks noGrp="1"/>
          </p:cNvSpPr>
          <p:nvPr>
            <p:ph type="body" sz="quarter" idx="3"/>
          </p:nvPr>
        </p:nvSpPr>
        <p:spPr>
          <a:xfrm>
            <a:off x="4645025" y="838200"/>
            <a:ext cx="4041775" cy="639762"/>
          </a:xfrm>
        </p:spPr>
        <p:txBody>
          <a:bodyPr/>
          <a:lstStyle/>
          <a:p>
            <a:r>
              <a:rPr lang="en-US" dirty="0" smtClean="0"/>
              <a:t>Not covered</a:t>
            </a:r>
            <a:endParaRPr lang="en-US" dirty="0"/>
          </a:p>
        </p:txBody>
      </p:sp>
      <p:sp>
        <p:nvSpPr>
          <p:cNvPr id="8" name="Content Placeholder 7"/>
          <p:cNvSpPr>
            <a:spLocks noGrp="1"/>
          </p:cNvSpPr>
          <p:nvPr>
            <p:ph sz="quarter" idx="4"/>
          </p:nvPr>
        </p:nvSpPr>
        <p:spPr>
          <a:xfrm>
            <a:off x="4645025" y="1600200"/>
            <a:ext cx="4498975" cy="3962400"/>
          </a:xfrm>
        </p:spPr>
        <p:txBody>
          <a:bodyPr>
            <a:normAutofit fontScale="92500" lnSpcReduction="10000"/>
          </a:bodyPr>
          <a:lstStyle/>
          <a:p>
            <a:r>
              <a:rPr lang="en-US" dirty="0" smtClean="0"/>
              <a:t>Building and installing</a:t>
            </a:r>
          </a:p>
          <a:p>
            <a:r>
              <a:rPr lang="en-US" dirty="0" smtClean="0"/>
              <a:t>Library architecture</a:t>
            </a:r>
          </a:p>
          <a:p>
            <a:r>
              <a:rPr lang="en-US" dirty="0" smtClean="0"/>
              <a:t>Application programming interfaces for C, Java, ...</a:t>
            </a:r>
          </a:p>
          <a:p>
            <a:r>
              <a:rPr lang="en-US" dirty="0" smtClean="0"/>
              <a:t>Remote access with DAP</a:t>
            </a:r>
          </a:p>
          <a:p>
            <a:r>
              <a:rPr lang="en-US" dirty="0" smtClean="0"/>
              <a:t>CF conventions</a:t>
            </a:r>
          </a:p>
          <a:p>
            <a:r>
              <a:rPr lang="en-US" dirty="0" smtClean="0"/>
              <a:t>Compression and chunking</a:t>
            </a:r>
          </a:p>
          <a:p>
            <a:r>
              <a:rPr lang="en-US" dirty="0" smtClean="0"/>
              <a:t>Diskless files</a:t>
            </a:r>
          </a:p>
          <a:p>
            <a:r>
              <a:rPr lang="en-US" dirty="0" smtClean="0"/>
              <a:t>Parallel I/O, HPC issues</a:t>
            </a:r>
          </a:p>
          <a:p>
            <a:r>
              <a:rPr lang="en-US" dirty="0" smtClean="0"/>
              <a:t>Future plans</a:t>
            </a:r>
            <a:endParaRPr lang="en-US" dirty="0"/>
          </a:p>
        </p:txBody>
      </p:sp>
      <p:sp>
        <p:nvSpPr>
          <p:cNvPr id="9" name="TextBox 8"/>
          <p:cNvSpPr txBox="1"/>
          <p:nvPr/>
        </p:nvSpPr>
        <p:spPr>
          <a:xfrm>
            <a:off x="342900" y="5562600"/>
            <a:ext cx="8458200" cy="461665"/>
          </a:xfrm>
          <a:prstGeom prst="rect">
            <a:avLst/>
          </a:prstGeom>
          <a:noFill/>
        </p:spPr>
        <p:txBody>
          <a:bodyPr wrap="square" rtlCol="0">
            <a:spAutoFit/>
          </a:bodyPr>
          <a:lstStyle/>
          <a:p>
            <a:pPr algn="ctr"/>
            <a:r>
              <a:rPr lang="en-US" dirty="0" smtClean="0">
                <a:latin typeface="+mn-lt"/>
              </a:rPr>
              <a:t>See </a:t>
            </a:r>
            <a:r>
              <a:rPr lang="en-US" dirty="0" smtClean="0">
                <a:solidFill>
                  <a:schemeClr val="accent1"/>
                </a:solidFill>
                <a:latin typeface="+mn-lt"/>
              </a:rPr>
              <a:t>most recent netCDF workshop  </a:t>
            </a:r>
            <a:r>
              <a:rPr lang="en-US" dirty="0" smtClean="0">
                <a:latin typeface="+mn-lt"/>
              </a:rPr>
              <a:t>for subjects on right</a:t>
            </a:r>
            <a:endParaRPr lang="en-US" dirty="0">
              <a:latin typeface="+mn-lt"/>
            </a:endParaRPr>
          </a:p>
        </p:txBody>
      </p:sp>
    </p:spTree>
    <p:extLst>
      <p:ext uri="{BB962C8B-B14F-4D97-AF65-F5344CB8AC3E}">
        <p14:creationId xmlns:p14="http://schemas.microsoft.com/office/powerpoint/2010/main" val="250518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457200" y="0"/>
            <a:ext cx="8226425" cy="717550"/>
          </a:xfrm>
        </p:spPr>
        <p:txBody>
          <a:bodyPr rIns="132080">
            <a:normAutofit/>
          </a:bodyPr>
          <a:lstStyle/>
          <a:p>
            <a:pPr indent="0" eaLnBrk="1" hangingPunct="1">
              <a:defRPr/>
            </a:pPr>
            <a:r>
              <a:rPr lang="en-US" dirty="0" smtClean="0"/>
              <a:t>The </a:t>
            </a:r>
            <a:r>
              <a:rPr lang="en-US" dirty="0" smtClean="0"/>
              <a:t>netCDF </a:t>
            </a:r>
            <a:r>
              <a:rPr lang="en-US" dirty="0" smtClean="0"/>
              <a:t>classic data </a:t>
            </a:r>
            <a:r>
              <a:rPr lang="en-US" dirty="0" smtClean="0"/>
              <a:t>model (UML)</a:t>
            </a:r>
            <a:endParaRPr lang="en-US" dirty="0" smtClean="0"/>
          </a:p>
        </p:txBody>
      </p:sp>
      <p:sp>
        <p:nvSpPr>
          <p:cNvPr id="10247" name="Rectangle 7"/>
          <p:cNvSpPr>
            <a:spLocks noGrp="1" noChangeArrowheads="1"/>
          </p:cNvSpPr>
          <p:nvPr>
            <p:ph idx="1"/>
          </p:nvPr>
        </p:nvSpPr>
        <p:spPr>
          <a:xfrm>
            <a:off x="287338" y="1119188"/>
            <a:ext cx="4572000" cy="5738812"/>
          </a:xfrm>
        </p:spPr>
        <p:txBody>
          <a:bodyPr rIns="132080"/>
          <a:lstStyle/>
          <a:p>
            <a:pPr eaLnBrk="1" hangingPunct="1">
              <a:lnSpc>
                <a:spcPct val="90000"/>
              </a:lnSpc>
              <a:buFont typeface="Calibri" charset="0"/>
              <a:buNone/>
              <a:defRPr/>
            </a:pPr>
            <a:r>
              <a:rPr lang="en-US" sz="1800" dirty="0" smtClean="0"/>
              <a:t>NetCDF Data has</a:t>
            </a: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Dimensions  </a:t>
            </a:r>
            <a:r>
              <a:rPr lang="en-US" sz="1600" dirty="0" smtClean="0">
                <a:latin typeface="Calibri Italic" charset="0"/>
                <a:cs typeface="Calibri Italic" charset="0"/>
                <a:sym typeface="Calibri Italic" charset="0"/>
              </a:rPr>
              <a:t>(</a:t>
            </a:r>
            <a:r>
              <a:rPr lang="en-US" sz="1600" dirty="0" err="1" smtClean="0">
                <a:latin typeface="Calibri Italic" charset="0"/>
                <a:cs typeface="Calibri Italic" charset="0"/>
                <a:sym typeface="Calibri Italic" charset="0"/>
              </a:rPr>
              <a:t>lat</a:t>
            </a:r>
            <a:r>
              <a:rPr lang="en-US" sz="1600" dirty="0" smtClean="0">
                <a:latin typeface="Calibri Italic" charset="0"/>
                <a:cs typeface="Calibri Italic" charset="0"/>
                <a:sym typeface="Calibri Italic" charset="0"/>
              </a:rPr>
              <a:t>, </a:t>
            </a:r>
            <a:r>
              <a:rPr lang="en-US" sz="1600" dirty="0" err="1" smtClean="0">
                <a:latin typeface="Calibri Italic" charset="0"/>
                <a:cs typeface="Calibri Italic" charset="0"/>
                <a:sym typeface="Calibri Italic" charset="0"/>
              </a:rPr>
              <a:t>lon</a:t>
            </a:r>
            <a:r>
              <a:rPr lang="en-US" sz="1600" dirty="0" smtClean="0">
                <a:latin typeface="Calibri Italic" charset="0"/>
                <a:cs typeface="Calibri Italic" charset="0"/>
                <a:sym typeface="Calibri Italic" charset="0"/>
              </a:rPr>
              <a:t>, level, time,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Variables      </a:t>
            </a:r>
            <a:r>
              <a:rPr lang="en-US" sz="1600" dirty="0" smtClean="0">
                <a:latin typeface="Calibri Italic" charset="0"/>
                <a:cs typeface="Calibri Italic" charset="0"/>
                <a:sym typeface="Calibri Italic" charset="0"/>
              </a:rPr>
              <a:t>(temperature, pressure,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Attributes     </a:t>
            </a:r>
            <a:r>
              <a:rPr lang="en-US" sz="1600" dirty="0" smtClean="0">
                <a:latin typeface="Calibri Italic" charset="0"/>
                <a:cs typeface="Calibri Italic" charset="0"/>
                <a:sym typeface="Calibri Italic" charset="0"/>
              </a:rPr>
              <a:t>(units, </a:t>
            </a:r>
            <a:r>
              <a:rPr lang="en-US" sz="1600" dirty="0" err="1" smtClean="0">
                <a:latin typeface="Calibri Italic" charset="0"/>
                <a:cs typeface="Calibri Italic" charset="0"/>
                <a:sym typeface="Calibri Italic" charset="0"/>
              </a:rPr>
              <a:t>valid_range</a:t>
            </a:r>
            <a:r>
              <a:rPr lang="en-US" sz="1600" dirty="0" smtClean="0">
                <a:latin typeface="Calibri Italic" charset="0"/>
                <a:cs typeface="Calibri Italic" charset="0"/>
                <a:sym typeface="Calibri Italic" charset="0"/>
              </a:rPr>
              <a:t>, …)</a:t>
            </a:r>
            <a:endParaRPr lang="en-US" sz="1600" dirty="0" smtClean="0">
              <a:latin typeface="Calibri Italic" charset="0"/>
              <a:sym typeface="Calibri Italic" charset="0"/>
            </a:endParaRPr>
          </a:p>
          <a:p>
            <a:pPr eaLnBrk="1" hangingPunct="1">
              <a:lnSpc>
                <a:spcPct val="90000"/>
              </a:lnSpc>
              <a:buFont typeface="Calibri" charset="0"/>
              <a:buNone/>
              <a:defRPr/>
            </a:pPr>
            <a:r>
              <a:rPr lang="en-US" sz="1800" dirty="0" smtClean="0"/>
              <a:t>Each dimension has</a:t>
            </a:r>
          </a:p>
          <a:p>
            <a:pPr marL="782638" lvl="1" eaLnBrk="1" hangingPunct="1">
              <a:lnSpc>
                <a:spcPct val="90000"/>
              </a:lnSpc>
              <a:buFont typeface="Lucida Grande" charset="0"/>
              <a:buNone/>
              <a:defRPr/>
            </a:pPr>
            <a:r>
              <a:rPr lang="en-US" sz="1600" dirty="0" smtClean="0"/>
              <a:t>Name, length</a:t>
            </a:r>
          </a:p>
          <a:p>
            <a:pPr eaLnBrk="1" hangingPunct="1">
              <a:lnSpc>
                <a:spcPct val="90000"/>
              </a:lnSpc>
              <a:buFont typeface="Calibri" charset="0"/>
              <a:buNone/>
              <a:defRPr/>
            </a:pPr>
            <a:r>
              <a:rPr lang="en-US" sz="1800" dirty="0" smtClean="0"/>
              <a:t>Each </a:t>
            </a:r>
            <a:r>
              <a:rPr lang="en-US" sz="1800" dirty="0" smtClean="0"/>
              <a:t>variable has</a:t>
            </a:r>
          </a:p>
          <a:p>
            <a:pPr marL="782638" lvl="1" eaLnBrk="1" hangingPunct="1">
              <a:lnSpc>
                <a:spcPct val="90000"/>
              </a:lnSpc>
              <a:buFont typeface="Lucida Grande" charset="0"/>
              <a:buNone/>
              <a:defRPr/>
            </a:pPr>
            <a:r>
              <a:rPr lang="en-US" sz="1600" dirty="0" smtClean="0"/>
              <a:t>Name, shape, type, attributes</a:t>
            </a:r>
          </a:p>
          <a:p>
            <a:pPr marL="782638" lvl="1" eaLnBrk="1" hangingPunct="1">
              <a:lnSpc>
                <a:spcPct val="90000"/>
              </a:lnSpc>
              <a:buFont typeface="Lucida Grande" charset="0"/>
              <a:buNone/>
              <a:defRPr/>
            </a:pPr>
            <a:r>
              <a:rPr lang="en-US" sz="1600" dirty="0" smtClean="0"/>
              <a:t>N-dimensional array of values</a:t>
            </a:r>
          </a:p>
          <a:p>
            <a:pPr eaLnBrk="1" hangingPunct="1">
              <a:lnSpc>
                <a:spcPct val="90000"/>
              </a:lnSpc>
              <a:buFont typeface="Calibri" charset="0"/>
              <a:buNone/>
              <a:defRPr/>
            </a:pPr>
            <a:r>
              <a:rPr lang="en-US" sz="1800" dirty="0" smtClean="0"/>
              <a:t>Each attribute has</a:t>
            </a:r>
          </a:p>
          <a:p>
            <a:pPr marL="782638" lvl="1" eaLnBrk="1" hangingPunct="1">
              <a:lnSpc>
                <a:spcPct val="90000"/>
              </a:lnSpc>
              <a:buFont typeface="Lucida Grande" charset="0"/>
              <a:buNone/>
              <a:defRPr/>
            </a:pPr>
            <a:r>
              <a:rPr lang="en-US" sz="1600" dirty="0" smtClean="0"/>
              <a:t>Name, type, value(s)</a:t>
            </a:r>
          </a:p>
          <a:p>
            <a:pPr eaLnBrk="1" hangingPunct="1">
              <a:lnSpc>
                <a:spcPct val="90000"/>
              </a:lnSpc>
              <a:buFont typeface="Calibri" charset="0"/>
              <a:buNone/>
              <a:defRPr/>
            </a:pPr>
            <a:r>
              <a:rPr lang="en-US" sz="1800" dirty="0" smtClean="0"/>
              <a:t>Variables </a:t>
            </a:r>
            <a:r>
              <a:rPr lang="en-US" sz="1800" dirty="0" smtClean="0">
                <a:latin typeface="Calibri Italic" charset="0"/>
                <a:cs typeface="Calibri Italic" charset="0"/>
                <a:sym typeface="Calibri Italic" charset="0"/>
              </a:rPr>
              <a:t>may share </a:t>
            </a:r>
            <a:r>
              <a:rPr lang="en-US" sz="1800" dirty="0" smtClean="0"/>
              <a:t>dimensions</a:t>
            </a:r>
          </a:p>
          <a:p>
            <a:pPr marL="782638" lvl="1" eaLnBrk="1" hangingPunct="1">
              <a:lnSpc>
                <a:spcPct val="90000"/>
              </a:lnSpc>
              <a:buFont typeface="Lucida Grande" charset="0"/>
              <a:buNone/>
              <a:defRPr/>
            </a:pPr>
            <a:r>
              <a:rPr lang="en-US" sz="1600" dirty="0" smtClean="0"/>
              <a:t>Represents shared coordinates, grids</a:t>
            </a:r>
          </a:p>
          <a:p>
            <a:pPr eaLnBrk="1" hangingPunct="1">
              <a:lnSpc>
                <a:spcPct val="90000"/>
              </a:lnSpc>
              <a:buFont typeface="Calibri" charset="0"/>
              <a:buNone/>
              <a:defRPr/>
            </a:pPr>
            <a:r>
              <a:rPr lang="en-US" sz="1800" dirty="0" smtClean="0"/>
              <a:t>Variable and attribute values are of type</a:t>
            </a:r>
          </a:p>
          <a:p>
            <a:pPr marL="782638" lvl="1" eaLnBrk="1" hangingPunct="1">
              <a:lnSpc>
                <a:spcPct val="90000"/>
              </a:lnSpc>
              <a:buFont typeface="Lucida Grande" charset="0"/>
              <a:buNone/>
              <a:defRPr/>
            </a:pPr>
            <a:r>
              <a:rPr lang="en-US" sz="1600" dirty="0" smtClean="0"/>
              <a:t>Numeric: 8-bit </a:t>
            </a:r>
            <a:r>
              <a:rPr lang="en-US" sz="1600" dirty="0" smtClean="0">
                <a:latin typeface="Calibri Bold" charset="0"/>
                <a:cs typeface="Calibri Bold" charset="0"/>
                <a:sym typeface="Calibri Bold" charset="0"/>
              </a:rPr>
              <a:t>byte</a:t>
            </a:r>
            <a:r>
              <a:rPr lang="en-US" sz="1600" dirty="0" smtClean="0"/>
              <a:t>, 16-bit </a:t>
            </a:r>
            <a:r>
              <a:rPr lang="en-US" sz="1600" dirty="0" smtClean="0">
                <a:latin typeface="Calibri Bold" charset="0"/>
                <a:cs typeface="Calibri Bold" charset="0"/>
                <a:sym typeface="Calibri Bold" charset="0"/>
              </a:rPr>
              <a:t>short</a:t>
            </a:r>
            <a:r>
              <a:rPr lang="en-US" sz="1600" dirty="0" smtClean="0"/>
              <a:t>, 32-bit </a:t>
            </a:r>
            <a:r>
              <a:rPr lang="en-US" sz="1600" dirty="0" err="1" smtClean="0">
                <a:latin typeface="Calibri Bold" charset="0"/>
                <a:cs typeface="Calibri Bold" charset="0"/>
                <a:sym typeface="Calibri Bold" charset="0"/>
              </a:rPr>
              <a:t>int</a:t>
            </a:r>
            <a:r>
              <a:rPr lang="en-US" sz="1600" dirty="0" smtClean="0"/>
              <a:t>, 32-bit </a:t>
            </a:r>
            <a:r>
              <a:rPr lang="en-US" sz="1600" dirty="0" smtClean="0">
                <a:latin typeface="Calibri Bold" charset="0"/>
                <a:cs typeface="Calibri Bold" charset="0"/>
                <a:sym typeface="Calibri Bold" charset="0"/>
              </a:rPr>
              <a:t>float</a:t>
            </a:r>
            <a:r>
              <a:rPr lang="en-US" sz="1600" dirty="0" smtClean="0"/>
              <a:t>, 64-bit </a:t>
            </a:r>
            <a:r>
              <a:rPr lang="en-US" sz="1600" dirty="0" smtClean="0">
                <a:latin typeface="Calibri Bold" charset="0"/>
                <a:cs typeface="Calibri Bold" charset="0"/>
                <a:sym typeface="Calibri Bold" charset="0"/>
              </a:rPr>
              <a:t>double</a:t>
            </a:r>
            <a:endParaRPr lang="en-US" sz="1600" dirty="0" smtClean="0">
              <a:latin typeface="Calibri Bold" charset="0"/>
              <a:ea typeface="ヒラギノ角ゴ ProN W6" charset="0"/>
              <a:cs typeface="ヒラギノ角ゴ ProN W6" charset="0"/>
              <a:sym typeface="Calibri Bold" charset="0"/>
            </a:endParaRPr>
          </a:p>
          <a:p>
            <a:pPr marL="782638" lvl="1" eaLnBrk="1" hangingPunct="1">
              <a:lnSpc>
                <a:spcPct val="90000"/>
              </a:lnSpc>
              <a:buFont typeface="Lucida Grande" charset="0"/>
              <a:buNone/>
              <a:defRPr/>
            </a:pPr>
            <a:r>
              <a:rPr lang="en-US" sz="1600" dirty="0" smtClean="0"/>
              <a:t>Character: arrays of </a:t>
            </a:r>
            <a:r>
              <a:rPr lang="en-US" sz="1600" dirty="0" smtClean="0">
                <a:latin typeface="Calibri Bold" charset="0"/>
                <a:cs typeface="Calibri Bold" charset="0"/>
                <a:sym typeface="Calibri Bold" charset="0"/>
              </a:rPr>
              <a:t>char </a:t>
            </a:r>
            <a:r>
              <a:rPr lang="en-US" sz="1600" dirty="0" smtClean="0"/>
              <a:t>for text</a:t>
            </a:r>
          </a:p>
        </p:txBody>
      </p:sp>
      <p:grpSp>
        <p:nvGrpSpPr>
          <p:cNvPr id="55303" name="Group 2"/>
          <p:cNvGrpSpPr>
            <a:grpSpLocks/>
          </p:cNvGrpSpPr>
          <p:nvPr/>
        </p:nvGrpSpPr>
        <p:grpSpPr bwMode="auto">
          <a:xfrm>
            <a:off x="4130675" y="1638300"/>
            <a:ext cx="4740275" cy="4229100"/>
            <a:chOff x="4130675" y="1638300"/>
            <a:chExt cx="4740275" cy="4229100"/>
          </a:xfrm>
        </p:grpSpPr>
        <p:sp>
          <p:nvSpPr>
            <p:cNvPr id="55306" name="AutoShape 8"/>
            <p:cNvSpPr>
              <a:spLocks/>
            </p:cNvSpPr>
            <p:nvPr/>
          </p:nvSpPr>
          <p:spPr bwMode="auto">
            <a:xfrm rot="10800000">
              <a:off x="7589838" y="4943475"/>
              <a:ext cx="182562" cy="184150"/>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5307" name="Line 9"/>
            <p:cNvSpPr>
              <a:spLocks noChangeShapeType="1"/>
            </p:cNvSpPr>
            <p:nvPr/>
          </p:nvSpPr>
          <p:spPr bwMode="auto">
            <a:xfrm rot="10800000" flipH="1">
              <a:off x="7767638" y="5033963"/>
              <a:ext cx="4873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08" name="Line 10"/>
            <p:cNvSpPr>
              <a:spLocks noChangeShapeType="1"/>
            </p:cNvSpPr>
            <p:nvPr/>
          </p:nvSpPr>
          <p:spPr bwMode="auto">
            <a:xfrm rot="10800000">
              <a:off x="8250238" y="3886200"/>
              <a:ext cx="0" cy="1155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09" name="Group 13"/>
            <p:cNvGrpSpPr>
              <a:grpSpLocks/>
            </p:cNvGrpSpPr>
            <p:nvPr/>
          </p:nvGrpSpPr>
          <p:grpSpPr bwMode="auto">
            <a:xfrm>
              <a:off x="4130675" y="2882900"/>
              <a:ext cx="1473200" cy="1231900"/>
              <a:chOff x="0" y="0"/>
              <a:chExt cx="928" cy="775"/>
            </a:xfrm>
          </p:grpSpPr>
          <p:sp>
            <p:nvSpPr>
              <p:cNvPr id="55338" name="Rectangle 11"/>
              <p:cNvSpPr>
                <a:spLocks/>
              </p:cNvSpPr>
              <p:nvPr/>
            </p:nvSpPr>
            <p:spPr bwMode="auto">
              <a:xfrm>
                <a:off x="0" y="0"/>
                <a:ext cx="927" cy="775"/>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9" name="Rectangle 12"/>
              <p:cNvSpPr>
                <a:spLocks/>
              </p:cNvSpPr>
              <p:nvPr/>
            </p:nvSpPr>
            <p:spPr bwMode="auto">
              <a:xfrm>
                <a:off x="0" y="40"/>
                <a:ext cx="9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Attribute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type:   primitive</a:t>
                </a:r>
              </a:p>
              <a:p>
                <a:pPr marL="39688">
                  <a:spcBef>
                    <a:spcPts val="275"/>
                  </a:spcBef>
                </a:pPr>
                <a:r>
                  <a:rPr lang="en-US" sz="1400">
                    <a:solidFill>
                      <a:schemeClr val="tx1"/>
                    </a:solidFill>
                    <a:ea typeface="ＭＳ Ｐゴシック" charset="0"/>
                    <a:cs typeface="ＭＳ Ｐゴシック" charset="0"/>
                  </a:rPr>
                  <a:t>  value: type[ ]</a:t>
                </a:r>
              </a:p>
            </p:txBody>
          </p:sp>
        </p:grpSp>
        <p:sp>
          <p:nvSpPr>
            <p:cNvPr id="55310" name="Line 14"/>
            <p:cNvSpPr>
              <a:spLocks noChangeShapeType="1"/>
            </p:cNvSpPr>
            <p:nvPr/>
          </p:nvSpPr>
          <p:spPr bwMode="auto">
            <a:xfrm>
              <a:off x="4130675" y="3275013"/>
              <a:ext cx="14763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1" name="Group 17"/>
            <p:cNvGrpSpPr>
              <a:grpSpLocks/>
            </p:cNvGrpSpPr>
            <p:nvPr/>
          </p:nvGrpSpPr>
          <p:grpSpPr bwMode="auto">
            <a:xfrm>
              <a:off x="5551488" y="4283075"/>
              <a:ext cx="2009775" cy="1584325"/>
              <a:chOff x="0" y="0"/>
              <a:chExt cx="1266" cy="873"/>
            </a:xfrm>
          </p:grpSpPr>
          <p:sp>
            <p:nvSpPr>
              <p:cNvPr id="55336" name="Rectangle 15"/>
              <p:cNvSpPr>
                <a:spLocks/>
              </p:cNvSpPr>
              <p:nvPr/>
            </p:nvSpPr>
            <p:spPr bwMode="auto">
              <a:xfrm>
                <a:off x="0" y="0"/>
                <a:ext cx="1266" cy="87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7" name="Rectangle 16"/>
              <p:cNvSpPr>
                <a:spLocks/>
              </p:cNvSpPr>
              <p:nvPr/>
            </p:nvSpPr>
            <p:spPr bwMode="auto">
              <a:xfrm>
                <a:off x="1" y="40"/>
                <a:ext cx="126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Variable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shape: Dimension[ ]</a:t>
                </a:r>
              </a:p>
              <a:p>
                <a:pPr marL="39688">
                  <a:lnSpc>
                    <a:spcPct val="130000"/>
                  </a:lnSpc>
                </a:pPr>
                <a:r>
                  <a:rPr lang="en-US" sz="1400">
                    <a:solidFill>
                      <a:schemeClr val="tx1"/>
                    </a:solidFill>
                    <a:ea typeface="ＭＳ Ｐゴシック" charset="0"/>
                    <a:cs typeface="ＭＳ Ｐゴシック" charset="0"/>
                  </a:rPr>
                  <a:t>  type:    primitive</a:t>
                </a:r>
              </a:p>
              <a:p>
                <a:pPr marL="39688">
                  <a:lnSpc>
                    <a:spcPct val="130000"/>
                  </a:lnSpc>
                </a:pPr>
                <a:r>
                  <a:rPr lang="en-US" sz="1400">
                    <a:solidFill>
                      <a:schemeClr val="tx1"/>
                    </a:solidFill>
                    <a:ea typeface="ＭＳ Ｐゴシック" charset="0"/>
                    <a:cs typeface="ＭＳ Ｐゴシック" charset="0"/>
                  </a:rPr>
                  <a:t>  values: type[ … ]</a:t>
                </a:r>
              </a:p>
            </p:txBody>
          </p:sp>
        </p:grpSp>
        <p:sp>
          <p:nvSpPr>
            <p:cNvPr id="55312" name="Line 18"/>
            <p:cNvSpPr>
              <a:spLocks noChangeShapeType="1"/>
            </p:cNvSpPr>
            <p:nvPr/>
          </p:nvSpPr>
          <p:spPr bwMode="auto">
            <a:xfrm>
              <a:off x="5548313" y="4646613"/>
              <a:ext cx="2009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3" name="Group 21"/>
            <p:cNvGrpSpPr>
              <a:grpSpLocks/>
            </p:cNvGrpSpPr>
            <p:nvPr/>
          </p:nvGrpSpPr>
          <p:grpSpPr bwMode="auto">
            <a:xfrm>
              <a:off x="5551488" y="1638300"/>
              <a:ext cx="2009775" cy="604838"/>
              <a:chOff x="0" y="0"/>
              <a:chExt cx="1266" cy="381"/>
            </a:xfrm>
          </p:grpSpPr>
          <p:sp>
            <p:nvSpPr>
              <p:cNvPr id="55334" name="Rectangle 19"/>
              <p:cNvSpPr>
                <a:spLocks/>
              </p:cNvSpPr>
              <p:nvPr/>
            </p:nvSpPr>
            <p:spPr bwMode="auto">
              <a:xfrm>
                <a:off x="0" y="88"/>
                <a:ext cx="1266" cy="29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5" name="Rectangle 20"/>
              <p:cNvSpPr>
                <a:spLocks/>
              </p:cNvSpPr>
              <p:nvPr/>
            </p:nvSpPr>
            <p:spPr bwMode="auto">
              <a:xfrm>
                <a:off x="1" y="0"/>
                <a:ext cx="12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nchor="b"/>
              <a:lstStyle/>
              <a:p>
                <a:pPr marL="39688" algn="ctr">
                  <a:lnSpc>
                    <a:spcPct val="140000"/>
                  </a:lnSpc>
                </a:pPr>
                <a:r>
                  <a:rPr lang="en-US" sz="1400" b="1">
                    <a:solidFill>
                      <a:schemeClr val="tx1"/>
                    </a:solidFill>
                    <a:ea typeface="ＭＳ Ｐゴシック" charset="0"/>
                    <a:cs typeface="ＭＳ Ｐゴシック" charset="0"/>
                  </a:rPr>
                  <a:t> </a:t>
                </a:r>
              </a:p>
              <a:p>
                <a:pPr marL="39688" algn="ctr">
                  <a:lnSpc>
                    <a:spcPct val="140000"/>
                  </a:lnSpc>
                </a:pPr>
                <a:r>
                  <a:rPr lang="en-US" sz="1400" b="1">
                    <a:solidFill>
                      <a:schemeClr val="tx1"/>
                    </a:solidFill>
                    <a:ea typeface="ＭＳ Ｐゴシック" charset="0"/>
                    <a:cs typeface="ＭＳ Ｐゴシック" charset="0"/>
                  </a:rPr>
                  <a:t>NetCDF Data</a:t>
                </a:r>
              </a:p>
            </p:txBody>
          </p:sp>
        </p:grpSp>
        <p:grpSp>
          <p:nvGrpSpPr>
            <p:cNvPr id="55314" name="Group 24"/>
            <p:cNvGrpSpPr>
              <a:grpSpLocks/>
            </p:cNvGrpSpPr>
            <p:nvPr/>
          </p:nvGrpSpPr>
          <p:grpSpPr bwMode="auto">
            <a:xfrm>
              <a:off x="7613650" y="2894013"/>
              <a:ext cx="1257300" cy="992187"/>
              <a:chOff x="0" y="0"/>
              <a:chExt cx="792" cy="736"/>
            </a:xfrm>
          </p:grpSpPr>
          <p:sp>
            <p:nvSpPr>
              <p:cNvPr id="55332" name="Rectangle 22"/>
              <p:cNvSpPr>
                <a:spLocks/>
              </p:cNvSpPr>
              <p:nvPr/>
            </p:nvSpPr>
            <p:spPr bwMode="auto">
              <a:xfrm>
                <a:off x="0" y="0"/>
                <a:ext cx="791" cy="736"/>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3" name="Rectangle 23"/>
              <p:cNvSpPr>
                <a:spLocks/>
              </p:cNvSpPr>
              <p:nvPr/>
            </p:nvSpPr>
            <p:spPr bwMode="auto">
              <a:xfrm>
                <a:off x="0" y="40"/>
                <a:ext cx="79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Dimension</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length: int</a:t>
                </a:r>
              </a:p>
            </p:txBody>
          </p:sp>
        </p:grpSp>
        <p:sp>
          <p:nvSpPr>
            <p:cNvPr id="55315" name="Line 25"/>
            <p:cNvSpPr>
              <a:spLocks noChangeShapeType="1"/>
            </p:cNvSpPr>
            <p:nvPr/>
          </p:nvSpPr>
          <p:spPr bwMode="auto">
            <a:xfrm>
              <a:off x="7613650" y="3273425"/>
              <a:ext cx="1249363"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6" name="AutoShape 26"/>
            <p:cNvSpPr>
              <a:spLocks/>
            </p:cNvSpPr>
            <p:nvPr/>
          </p:nvSpPr>
          <p:spPr bwMode="auto">
            <a:xfrm>
              <a:off x="5345113" y="1887538"/>
              <a:ext cx="182562"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17" name="Line 27"/>
            <p:cNvSpPr>
              <a:spLocks noChangeShapeType="1"/>
            </p:cNvSpPr>
            <p:nvPr/>
          </p:nvSpPr>
          <p:spPr bwMode="auto">
            <a:xfrm flipH="1">
              <a:off x="4848225" y="1979613"/>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8" name="Line 28"/>
            <p:cNvSpPr>
              <a:spLocks noChangeShapeType="1"/>
            </p:cNvSpPr>
            <p:nvPr/>
          </p:nvSpPr>
          <p:spPr bwMode="auto">
            <a:xfrm>
              <a:off x="4857750" y="1978025"/>
              <a:ext cx="1588" cy="904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9" name="AutoShape 29"/>
            <p:cNvSpPr>
              <a:spLocks/>
            </p:cNvSpPr>
            <p:nvPr/>
          </p:nvSpPr>
          <p:spPr bwMode="auto">
            <a:xfrm flipH="1">
              <a:off x="7583488" y="1890713"/>
              <a:ext cx="184150"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0" name="Line 30"/>
            <p:cNvSpPr>
              <a:spLocks noChangeShapeType="1"/>
            </p:cNvSpPr>
            <p:nvPr/>
          </p:nvSpPr>
          <p:spPr bwMode="auto">
            <a:xfrm>
              <a:off x="7761288" y="1984375"/>
              <a:ext cx="4873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1" name="Line 31"/>
            <p:cNvSpPr>
              <a:spLocks noChangeShapeType="1"/>
            </p:cNvSpPr>
            <p:nvPr/>
          </p:nvSpPr>
          <p:spPr bwMode="auto">
            <a:xfrm flipH="1">
              <a:off x="8250238" y="1973263"/>
              <a:ext cx="3175" cy="922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2" name="AutoShape 32"/>
            <p:cNvSpPr>
              <a:spLocks/>
            </p:cNvSpPr>
            <p:nvPr/>
          </p:nvSpPr>
          <p:spPr bwMode="auto">
            <a:xfrm rot="10800000" flipH="1">
              <a:off x="5345113" y="4941888"/>
              <a:ext cx="182562" cy="19050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3" name="Line 33"/>
            <p:cNvSpPr>
              <a:spLocks noChangeShapeType="1"/>
            </p:cNvSpPr>
            <p:nvPr/>
          </p:nvSpPr>
          <p:spPr bwMode="auto">
            <a:xfrm rot="10800000">
              <a:off x="4848225" y="5037138"/>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4" name="Rectangle 34"/>
            <p:cNvSpPr>
              <a:spLocks/>
            </p:cNvSpPr>
            <p:nvPr/>
          </p:nvSpPr>
          <p:spPr bwMode="auto">
            <a:xfrm>
              <a:off x="4894263" y="4137025"/>
              <a:ext cx="4397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5" name="Rectangle 35"/>
            <p:cNvSpPr>
              <a:spLocks/>
            </p:cNvSpPr>
            <p:nvPr/>
          </p:nvSpPr>
          <p:spPr bwMode="auto">
            <a:xfrm>
              <a:off x="8321675" y="3962400"/>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6" name="AutoShape 36"/>
            <p:cNvSpPr>
              <a:spLocks/>
            </p:cNvSpPr>
            <p:nvPr/>
          </p:nvSpPr>
          <p:spPr bwMode="auto">
            <a:xfrm>
              <a:off x="6496050" y="2257425"/>
              <a:ext cx="185738" cy="1762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7" name="Line 37"/>
            <p:cNvSpPr>
              <a:spLocks noChangeShapeType="1"/>
            </p:cNvSpPr>
            <p:nvPr/>
          </p:nvSpPr>
          <p:spPr bwMode="auto">
            <a:xfrm>
              <a:off x="6586538" y="2433638"/>
              <a:ext cx="1587" cy="1838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8" name="Rectangle 38"/>
            <p:cNvSpPr>
              <a:spLocks/>
            </p:cNvSpPr>
            <p:nvPr/>
          </p:nvSpPr>
          <p:spPr bwMode="auto">
            <a:xfrm>
              <a:off x="6645275" y="3965575"/>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9" name="Rectangle 40"/>
            <p:cNvSpPr>
              <a:spLocks/>
            </p:cNvSpPr>
            <p:nvPr/>
          </p:nvSpPr>
          <p:spPr bwMode="auto">
            <a:xfrm>
              <a:off x="4953000" y="2574925"/>
              <a:ext cx="439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0" name="Rectangle 41"/>
            <p:cNvSpPr>
              <a:spLocks/>
            </p:cNvSpPr>
            <p:nvPr/>
          </p:nvSpPr>
          <p:spPr bwMode="auto">
            <a:xfrm>
              <a:off x="8321675" y="2582863"/>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1" name="Line 42"/>
            <p:cNvSpPr>
              <a:spLocks noChangeShapeType="1"/>
            </p:cNvSpPr>
            <p:nvPr/>
          </p:nvSpPr>
          <p:spPr bwMode="auto">
            <a:xfrm rot="10800000" flipH="1">
              <a:off x="4837113" y="4114800"/>
              <a:ext cx="0" cy="935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5304" name="Rectangle 43"/>
          <p:cNvSpPr>
            <a:spLocks/>
          </p:cNvSpPr>
          <p:nvPr/>
        </p:nvSpPr>
        <p:spPr bwMode="auto">
          <a:xfrm>
            <a:off x="4932363" y="1001713"/>
            <a:ext cx="349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800">
                <a:solidFill>
                  <a:schemeClr val="tx1"/>
                </a:solidFill>
                <a:latin typeface="Calibri Italic" charset="0"/>
                <a:ea typeface="ＭＳ Ｐゴシック" charset="0"/>
                <a:cs typeface="ＭＳ Ｐゴシック" charset="0"/>
                <a:sym typeface="Calibri Italic" charset="0"/>
              </a:rPr>
              <a:t>UML = Unified Modeling Language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457200" y="0"/>
            <a:ext cx="8226425" cy="703263"/>
          </a:xfrm>
        </p:spPr>
        <p:txBody>
          <a:bodyPr rIns="132080"/>
          <a:lstStyle/>
          <a:p>
            <a:pPr indent="0" eaLnBrk="1" hangingPunct="1">
              <a:defRPr/>
            </a:pPr>
            <a:r>
              <a:rPr lang="en-US" dirty="0" smtClean="0"/>
              <a:t>The netCDF</a:t>
            </a:r>
            <a:r>
              <a:rPr lang="en-US" i="1" dirty="0" smtClean="0">
                <a:solidFill>
                  <a:srgbClr val="A90000"/>
                </a:solidFill>
                <a:latin typeface="+mn-lt"/>
                <a:cs typeface="Times" charset="0"/>
                <a:sym typeface="Times" charset="0"/>
              </a:rPr>
              <a:t>-</a:t>
            </a:r>
            <a:r>
              <a:rPr lang="en-US" i="1" dirty="0" smtClean="0">
                <a:solidFill>
                  <a:srgbClr val="A90000"/>
                </a:solidFill>
                <a:latin typeface="+mj-lt"/>
                <a:cs typeface="Times" charset="0"/>
                <a:sym typeface="Times" charset="0"/>
              </a:rPr>
              <a:t>4</a:t>
            </a:r>
            <a:r>
              <a:rPr lang="en-US" dirty="0" smtClean="0">
                <a:latin typeface="+mj-lt"/>
              </a:rPr>
              <a:t> </a:t>
            </a:r>
            <a:r>
              <a:rPr lang="en-US" i="1" dirty="0" smtClean="0">
                <a:solidFill>
                  <a:srgbClr val="A90000"/>
                </a:solidFill>
                <a:latin typeface="+mj-lt"/>
                <a:cs typeface="Times" charset="0"/>
                <a:sym typeface="Times" charset="0"/>
              </a:rPr>
              <a:t>enhanced</a:t>
            </a:r>
            <a:r>
              <a:rPr lang="en-US" dirty="0" smtClean="0">
                <a:latin typeface="+mj-lt"/>
              </a:rPr>
              <a:t> </a:t>
            </a:r>
            <a:r>
              <a:rPr lang="en-US" dirty="0" smtClean="0">
                <a:latin typeface="Calibri Italic" charset="0"/>
                <a:cs typeface="Calibri Italic" charset="0"/>
                <a:sym typeface="Calibri Italic" charset="0"/>
              </a:rPr>
              <a:t>data model</a:t>
            </a:r>
            <a:endParaRPr lang="en-US" dirty="0" smtClean="0">
              <a:latin typeface="Calibri Italic" charset="0"/>
              <a:sym typeface="Calibri Italic" charset="0"/>
            </a:endParaRPr>
          </a:p>
        </p:txBody>
      </p:sp>
      <p:sp>
        <p:nvSpPr>
          <p:cNvPr id="57350" name="Rectangle 7"/>
          <p:cNvSpPr>
            <a:spLocks/>
          </p:cNvSpPr>
          <p:nvPr/>
        </p:nvSpPr>
        <p:spPr bwMode="auto">
          <a:xfrm>
            <a:off x="774700" y="838200"/>
            <a:ext cx="7289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r>
              <a:rPr lang="en-US" sz="1600" b="1" i="1" dirty="0">
                <a:solidFill>
                  <a:schemeClr val="tx1"/>
                </a:solidFill>
                <a:latin typeface="+mj-lt"/>
                <a:ea typeface="ＭＳ Ｐゴシック" charset="0"/>
                <a:cs typeface="ＭＳ Ｐゴシック" charset="0"/>
                <a:sym typeface="Times" charset="0"/>
              </a:rPr>
              <a:t>A file has </a:t>
            </a:r>
            <a:r>
              <a:rPr lang="en-US" sz="1600" b="1" i="1" dirty="0">
                <a:solidFill>
                  <a:srgbClr val="A90000"/>
                </a:solidFill>
                <a:latin typeface="+mj-lt"/>
                <a:ea typeface="ＭＳ Ｐゴシック" charset="0"/>
                <a:cs typeface="ＭＳ Ｐゴシック" charset="0"/>
                <a:sym typeface="Times" charset="0"/>
              </a:rPr>
              <a:t>a top-level unnamed group.  Each group may contain one or more named subgroups, user-defined types,</a:t>
            </a:r>
            <a:r>
              <a:rPr lang="en-US" sz="1600" b="1" i="1" dirty="0">
                <a:solidFill>
                  <a:schemeClr val="tx1"/>
                </a:solidFill>
                <a:latin typeface="+mj-lt"/>
                <a:ea typeface="ＭＳ Ｐゴシック" charset="0"/>
                <a:cs typeface="ＭＳ Ｐゴシック" charset="0"/>
                <a:sym typeface="Times" charset="0"/>
              </a:rPr>
              <a:t> variables, dimensions, and attributes.  Variables also have attributes.  Variables may share dimensions, indicating a common grid.  One </a:t>
            </a:r>
            <a:r>
              <a:rPr lang="en-US" sz="1600" b="1" i="1" dirty="0">
                <a:solidFill>
                  <a:srgbClr val="A90000"/>
                </a:solidFill>
                <a:latin typeface="+mj-lt"/>
                <a:ea typeface="ＭＳ Ｐゴシック" charset="0"/>
                <a:cs typeface="ＭＳ Ｐゴシック" charset="0"/>
                <a:sym typeface="Times" charset="0"/>
              </a:rPr>
              <a:t>or more</a:t>
            </a:r>
            <a:r>
              <a:rPr lang="en-US" sz="1600" b="1" i="1" dirty="0">
                <a:solidFill>
                  <a:schemeClr val="tx1"/>
                </a:solidFill>
                <a:latin typeface="+mj-lt"/>
                <a:ea typeface="ＭＳ Ｐゴシック" charset="0"/>
                <a:cs typeface="ＭＳ Ｐゴシック" charset="0"/>
                <a:sym typeface="Times" charset="0"/>
              </a:rPr>
              <a:t> dimension</a:t>
            </a:r>
            <a:r>
              <a:rPr lang="en-US" sz="1600" b="1" i="1" dirty="0">
                <a:solidFill>
                  <a:srgbClr val="A90000"/>
                </a:solidFill>
                <a:latin typeface="+mj-lt"/>
                <a:ea typeface="ＭＳ Ｐゴシック" charset="0"/>
                <a:cs typeface="ＭＳ Ｐゴシック" charset="0"/>
                <a:sym typeface="Times" charset="0"/>
              </a:rPr>
              <a:t>s</a:t>
            </a:r>
            <a:r>
              <a:rPr lang="en-US" sz="1600" b="1" i="1" dirty="0">
                <a:solidFill>
                  <a:schemeClr val="tx1"/>
                </a:solidFill>
                <a:latin typeface="+mj-lt"/>
                <a:ea typeface="ＭＳ Ｐゴシック" charset="0"/>
                <a:cs typeface="ＭＳ Ｐゴシック" charset="0"/>
                <a:sym typeface="Times" charset="0"/>
              </a:rPr>
              <a:t> may be of unlimited length.  </a:t>
            </a:r>
          </a:p>
        </p:txBody>
      </p:sp>
      <p:sp>
        <p:nvSpPr>
          <p:cNvPr id="57351" name="Rectangle 45"/>
          <p:cNvSpPr>
            <a:spLocks/>
          </p:cNvSpPr>
          <p:nvPr/>
        </p:nvSpPr>
        <p:spPr bwMode="auto">
          <a:xfrm>
            <a:off x="3646487" y="5638800"/>
            <a:ext cx="5268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spcBef>
                <a:spcPts val="1063"/>
              </a:spcBef>
            </a:pPr>
            <a:r>
              <a:rPr lang="en-US" sz="1600" b="1" i="1" dirty="0">
                <a:solidFill>
                  <a:schemeClr val="tx1"/>
                </a:solidFill>
                <a:latin typeface="+mj-lt"/>
                <a:ea typeface="ＭＳ Ｐゴシック" charset="0"/>
                <a:cs typeface="ＭＳ Ｐゴシック" charset="0"/>
                <a:sym typeface="Times" charset="0"/>
              </a:rPr>
              <a:t>Variables and attributes have one of </a:t>
            </a:r>
            <a:r>
              <a:rPr lang="en-US" sz="1600" b="1" i="1" dirty="0">
                <a:solidFill>
                  <a:srgbClr val="A90000"/>
                </a:solidFill>
                <a:latin typeface="+mj-lt"/>
                <a:ea typeface="ＭＳ Ｐゴシック" charset="0"/>
                <a:cs typeface="ＭＳ Ｐゴシック" charset="0"/>
                <a:sym typeface="Times" charset="0"/>
              </a:rPr>
              <a:t>twelve</a:t>
            </a:r>
            <a:r>
              <a:rPr lang="en-US" sz="1600" b="1" i="1" dirty="0">
                <a:solidFill>
                  <a:schemeClr val="tx1"/>
                </a:solidFill>
                <a:latin typeface="+mj-lt"/>
                <a:ea typeface="ＭＳ Ｐゴシック" charset="0"/>
                <a:cs typeface="ＭＳ Ｐゴシック" charset="0"/>
                <a:sym typeface="Times" charset="0"/>
              </a:rPr>
              <a:t> primitive data types </a:t>
            </a:r>
            <a:r>
              <a:rPr lang="en-US" sz="1600" b="1" i="1" dirty="0">
                <a:solidFill>
                  <a:srgbClr val="A90000"/>
                </a:solidFill>
                <a:latin typeface="+mj-lt"/>
                <a:ea typeface="ＭＳ Ｐゴシック" charset="0"/>
                <a:cs typeface="ＭＳ Ｐゴシック" charset="0"/>
                <a:sym typeface="Times" charset="0"/>
              </a:rPr>
              <a:t>or one of four user-defined types</a:t>
            </a:r>
            <a:r>
              <a:rPr lang="en-US" sz="1600" b="1" i="1" dirty="0">
                <a:solidFill>
                  <a:schemeClr val="tx1"/>
                </a:solidFill>
                <a:latin typeface="+mj-lt"/>
                <a:ea typeface="ＭＳ Ｐゴシック" charset="0"/>
                <a:cs typeface="ＭＳ Ｐゴシック" charset="0"/>
                <a:sym typeface="Times" charset="0"/>
              </a:rPr>
              <a:t>.</a:t>
            </a:r>
          </a:p>
        </p:txBody>
      </p:sp>
      <p:grpSp>
        <p:nvGrpSpPr>
          <p:cNvPr id="57353" name="Group 11"/>
          <p:cNvGrpSpPr>
            <a:grpSpLocks/>
          </p:cNvGrpSpPr>
          <p:nvPr/>
        </p:nvGrpSpPr>
        <p:grpSpPr bwMode="auto">
          <a:xfrm>
            <a:off x="693738" y="2076450"/>
            <a:ext cx="7350125" cy="4225925"/>
            <a:chOff x="693738" y="2235200"/>
            <a:chExt cx="7350125" cy="4225925"/>
          </a:xfrm>
        </p:grpSpPr>
        <p:grpSp>
          <p:nvGrpSpPr>
            <p:cNvPr id="57354" name="Group 18"/>
            <p:cNvGrpSpPr>
              <a:grpSpLocks/>
            </p:cNvGrpSpPr>
            <p:nvPr/>
          </p:nvGrpSpPr>
          <p:grpSpPr bwMode="auto">
            <a:xfrm>
              <a:off x="1587500" y="5102225"/>
              <a:ext cx="1538288" cy="1358900"/>
              <a:chOff x="0" y="0"/>
              <a:chExt cx="969" cy="856"/>
            </a:xfrm>
          </p:grpSpPr>
          <p:sp>
            <p:nvSpPr>
              <p:cNvPr id="57445" name="Rectangle 16"/>
              <p:cNvSpPr>
                <a:spLocks/>
              </p:cNvSpPr>
              <p:nvPr/>
            </p:nvSpPr>
            <p:spPr bwMode="auto">
              <a:xfrm>
                <a:off x="0" y="0"/>
                <a:ext cx="969" cy="74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6" name="Rectangle 17"/>
              <p:cNvSpPr>
                <a:spLocks/>
              </p:cNvSpPr>
              <p:nvPr/>
            </p:nvSpPr>
            <p:spPr bwMode="auto">
              <a:xfrm>
                <a:off x="0" y="16"/>
                <a:ext cx="968"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Variable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shape: Dimension[ ]</a:t>
                </a:r>
              </a:p>
              <a:p>
                <a:pPr>
                  <a:lnSpc>
                    <a:spcPct val="120000"/>
                  </a:lnSpc>
                </a:pPr>
                <a:r>
                  <a:rPr lang="en-US" sz="1200">
                    <a:solidFill>
                      <a:schemeClr val="tx1"/>
                    </a:solidFill>
                    <a:ea typeface="ＭＳ Ｐゴシック" charset="0"/>
                    <a:cs typeface="ＭＳ Ｐゴシック" charset="0"/>
                  </a:rPr>
                  <a:t>  type:   DataType</a:t>
                </a:r>
              </a:p>
              <a:p>
                <a:pPr>
                  <a:lnSpc>
                    <a:spcPct val="120000"/>
                  </a:lnSpc>
                </a:pPr>
                <a:r>
                  <a:rPr lang="en-US" sz="1200">
                    <a:solidFill>
                      <a:schemeClr val="tx1"/>
                    </a:solidFill>
                    <a:ea typeface="ＭＳ Ｐゴシック" charset="0"/>
                    <a:cs typeface="ＭＳ Ｐゴシック" charset="0"/>
                  </a:rPr>
                  <a:t>  values: type[ … ]</a:t>
                </a:r>
              </a:p>
              <a:p>
                <a:pPr>
                  <a:lnSpc>
                    <a:spcPct val="120000"/>
                  </a:lnSpc>
                </a:pPr>
                <a:r>
                  <a:rPr lang="en-US" sz="1200">
                    <a:solidFill>
                      <a:schemeClr val="tx1"/>
                    </a:solidFill>
                    <a:ea typeface="ＭＳ Ｐゴシック" charset="0"/>
                    <a:cs typeface="ＭＳ Ｐゴシック" charset="0"/>
                  </a:rPr>
                  <a:t>  </a:t>
                </a:r>
              </a:p>
            </p:txBody>
          </p:sp>
        </p:grpSp>
        <p:grpSp>
          <p:nvGrpSpPr>
            <p:cNvPr id="57355" name="Group 10"/>
            <p:cNvGrpSpPr>
              <a:grpSpLocks/>
            </p:cNvGrpSpPr>
            <p:nvPr/>
          </p:nvGrpSpPr>
          <p:grpSpPr bwMode="auto">
            <a:xfrm>
              <a:off x="3121025" y="3813175"/>
              <a:ext cx="1198563" cy="962025"/>
              <a:chOff x="0" y="0"/>
              <a:chExt cx="755" cy="605"/>
            </a:xfrm>
          </p:grpSpPr>
          <p:sp>
            <p:nvSpPr>
              <p:cNvPr id="57443" name="Rectangle 8"/>
              <p:cNvSpPr>
                <a:spLocks/>
              </p:cNvSpPr>
              <p:nvPr/>
            </p:nvSpPr>
            <p:spPr bwMode="auto">
              <a:xfrm>
                <a:off x="0" y="0"/>
                <a:ext cx="755" cy="605"/>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4" name="Rectangle 9"/>
              <p:cNvSpPr>
                <a:spLocks/>
              </p:cNvSpPr>
              <p:nvPr/>
            </p:nvSpPr>
            <p:spPr bwMode="auto">
              <a:xfrm>
                <a:off x="1" y="8"/>
                <a:ext cx="7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30000"/>
                  </a:lnSpc>
                </a:pPr>
                <a:r>
                  <a:rPr lang="en-US" sz="1400" b="1">
                    <a:solidFill>
                      <a:schemeClr val="tx1"/>
                    </a:solidFill>
                    <a:ea typeface="ＭＳ Ｐゴシック" charset="0"/>
                    <a:cs typeface="ＭＳ Ｐゴシック" charset="0"/>
                  </a:rPr>
                  <a:t>Dimension</a:t>
                </a:r>
              </a:p>
              <a:p>
                <a:pPr>
                  <a:lnSpc>
                    <a:spcPct val="130000"/>
                  </a:lnSpc>
                </a:pPr>
                <a:r>
                  <a:rPr lang="en-US" sz="1200">
                    <a:solidFill>
                      <a:schemeClr val="tx1"/>
                    </a:solidFill>
                    <a:ea typeface="ＭＳ Ｐゴシック" charset="0"/>
                    <a:cs typeface="ＭＳ Ｐゴシック" charset="0"/>
                  </a:rPr>
                  <a:t>  name:  String</a:t>
                </a:r>
              </a:p>
              <a:p>
                <a:pPr>
                  <a:lnSpc>
                    <a:spcPct val="130000"/>
                  </a:lnSpc>
                </a:pPr>
                <a:r>
                  <a:rPr lang="en-US" sz="1200">
                    <a:solidFill>
                      <a:schemeClr val="tx1"/>
                    </a:solidFill>
                    <a:ea typeface="ＭＳ Ｐゴシック" charset="0"/>
                    <a:cs typeface="ＭＳ Ｐゴシック" charset="0"/>
                  </a:rPr>
                  <a:t>  length: int</a:t>
                </a:r>
              </a:p>
            </p:txBody>
          </p:sp>
        </p:grpSp>
        <p:sp>
          <p:nvSpPr>
            <p:cNvPr id="57356" name="Line 11"/>
            <p:cNvSpPr>
              <a:spLocks noChangeShapeType="1"/>
            </p:cNvSpPr>
            <p:nvPr/>
          </p:nvSpPr>
          <p:spPr bwMode="auto">
            <a:xfrm>
              <a:off x="3119438" y="4128859"/>
              <a:ext cx="1198562"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57" name="Group 14"/>
            <p:cNvGrpSpPr>
              <a:grpSpLocks/>
            </p:cNvGrpSpPr>
            <p:nvPr/>
          </p:nvGrpSpPr>
          <p:grpSpPr bwMode="auto">
            <a:xfrm>
              <a:off x="693738" y="3949700"/>
              <a:ext cx="1409700" cy="963613"/>
              <a:chOff x="0" y="0"/>
              <a:chExt cx="888" cy="606"/>
            </a:xfrm>
          </p:grpSpPr>
          <p:sp>
            <p:nvSpPr>
              <p:cNvPr id="57441" name="Rectangle 12"/>
              <p:cNvSpPr>
                <a:spLocks/>
              </p:cNvSpPr>
              <p:nvPr/>
            </p:nvSpPr>
            <p:spPr bwMode="auto">
              <a:xfrm>
                <a:off x="0" y="0"/>
                <a:ext cx="887" cy="60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2" name="Rectangle 13"/>
              <p:cNvSpPr>
                <a:spLocks/>
              </p:cNvSpPr>
              <p:nvPr/>
            </p:nvSpPr>
            <p:spPr bwMode="auto">
              <a:xfrm>
                <a:off x="0" y="8"/>
                <a:ext cx="88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Attribute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type: DataType</a:t>
                </a:r>
              </a:p>
              <a:p>
                <a:pPr>
                  <a:lnSpc>
                    <a:spcPct val="110000"/>
                  </a:lnSpc>
                </a:pPr>
                <a:r>
                  <a:rPr lang="en-US" sz="1200">
                    <a:solidFill>
                      <a:schemeClr val="tx1"/>
                    </a:solidFill>
                    <a:ea typeface="ＭＳ Ｐゴシック" charset="0"/>
                    <a:cs typeface="ＭＳ Ｐゴシック" charset="0"/>
                  </a:rPr>
                  <a:t>  value: type[ ]</a:t>
                </a:r>
              </a:p>
            </p:txBody>
          </p:sp>
        </p:grpSp>
        <p:sp>
          <p:nvSpPr>
            <p:cNvPr id="57358" name="Line 15"/>
            <p:cNvSpPr>
              <a:spLocks noChangeShapeType="1"/>
            </p:cNvSpPr>
            <p:nvPr/>
          </p:nvSpPr>
          <p:spPr bwMode="auto">
            <a:xfrm>
              <a:off x="693738" y="4234088"/>
              <a:ext cx="140652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59" name="Line 19"/>
            <p:cNvSpPr>
              <a:spLocks noChangeShapeType="1"/>
            </p:cNvSpPr>
            <p:nvPr/>
          </p:nvSpPr>
          <p:spPr bwMode="auto">
            <a:xfrm>
              <a:off x="1585913" y="5399313"/>
              <a:ext cx="15367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60" name="Group 22"/>
            <p:cNvGrpSpPr>
              <a:grpSpLocks/>
            </p:cNvGrpSpPr>
            <p:nvPr/>
          </p:nvGrpSpPr>
          <p:grpSpPr bwMode="auto">
            <a:xfrm>
              <a:off x="1585913" y="2933700"/>
              <a:ext cx="1538287" cy="514350"/>
              <a:chOff x="0" y="0"/>
              <a:chExt cx="968" cy="324"/>
            </a:xfrm>
          </p:grpSpPr>
          <p:sp>
            <p:nvSpPr>
              <p:cNvPr id="57439" name="Rectangle 20"/>
              <p:cNvSpPr>
                <a:spLocks/>
              </p:cNvSpPr>
              <p:nvPr/>
            </p:nvSpPr>
            <p:spPr bwMode="auto">
              <a:xfrm>
                <a:off x="0" y="0"/>
                <a:ext cx="968" cy="324"/>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40" name="Rectangle 21"/>
              <p:cNvSpPr>
                <a:spLocks/>
              </p:cNvSpPr>
              <p:nvPr/>
            </p:nvSpPr>
            <p:spPr bwMode="auto">
              <a:xfrm>
                <a:off x="0" y="8"/>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a:solidFill>
                      <a:srgbClr val="A90000"/>
                    </a:solidFill>
                    <a:ea typeface="ＭＳ Ｐゴシック" charset="0"/>
                    <a:cs typeface="ＭＳ Ｐゴシック" charset="0"/>
                  </a:rPr>
                  <a:t>  </a:t>
                </a:r>
                <a:r>
                  <a:rPr lang="en-US" sz="1400" b="1">
                    <a:solidFill>
                      <a:srgbClr val="A90000"/>
                    </a:solidFill>
                    <a:ea typeface="ＭＳ Ｐゴシック" charset="0"/>
                    <a:cs typeface="ＭＳ Ｐゴシック" charset="0"/>
                  </a:rPr>
                  <a:t>Group</a:t>
                </a:r>
              </a:p>
              <a:p>
                <a:pPr>
                  <a:lnSpc>
                    <a:spcPct val="120000"/>
                  </a:lnSpc>
                </a:pPr>
                <a:r>
                  <a:rPr lang="en-US" sz="1200">
                    <a:solidFill>
                      <a:srgbClr val="A90000"/>
                    </a:solidFill>
                    <a:ea typeface="ＭＳ Ｐゴシック" charset="0"/>
                    <a:cs typeface="ＭＳ Ｐゴシック" charset="0"/>
                  </a:rPr>
                  <a:t>   name: String</a:t>
                </a:r>
              </a:p>
            </p:txBody>
          </p:sp>
        </p:grpSp>
        <p:sp>
          <p:nvSpPr>
            <p:cNvPr id="57361" name="Line 23"/>
            <p:cNvSpPr>
              <a:spLocks noChangeShapeType="1"/>
            </p:cNvSpPr>
            <p:nvPr/>
          </p:nvSpPr>
          <p:spPr bwMode="auto">
            <a:xfrm>
              <a:off x="1584325" y="3232376"/>
              <a:ext cx="1536700" cy="1587"/>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2" name="AutoShape 24"/>
            <p:cNvSpPr>
              <a:spLocks/>
            </p:cNvSpPr>
            <p:nvPr/>
          </p:nvSpPr>
          <p:spPr bwMode="auto">
            <a:xfrm>
              <a:off x="1430338" y="3133725"/>
              <a:ext cx="141287" cy="149225"/>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3" name="Line 25"/>
            <p:cNvSpPr>
              <a:spLocks noChangeShapeType="1"/>
            </p:cNvSpPr>
            <p:nvPr/>
          </p:nvSpPr>
          <p:spPr bwMode="auto">
            <a:xfrm flipH="1">
              <a:off x="1047750" y="3208338"/>
              <a:ext cx="39528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4" name="Line 26"/>
            <p:cNvSpPr>
              <a:spLocks noChangeShapeType="1"/>
            </p:cNvSpPr>
            <p:nvPr/>
          </p:nvSpPr>
          <p:spPr bwMode="auto">
            <a:xfrm>
              <a:off x="1057275" y="3206750"/>
              <a:ext cx="1588" cy="744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5" name="AutoShape 27"/>
            <p:cNvSpPr>
              <a:spLocks/>
            </p:cNvSpPr>
            <p:nvPr/>
          </p:nvSpPr>
          <p:spPr bwMode="auto">
            <a:xfrm flipH="1">
              <a:off x="3140075" y="3265488"/>
              <a:ext cx="138113" cy="150812"/>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6" name="Line 28"/>
            <p:cNvSpPr>
              <a:spLocks noChangeShapeType="1"/>
            </p:cNvSpPr>
            <p:nvPr/>
          </p:nvSpPr>
          <p:spPr bwMode="auto">
            <a:xfrm>
              <a:off x="3273425" y="3338513"/>
              <a:ext cx="373063"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7" name="Line 29"/>
            <p:cNvSpPr>
              <a:spLocks noChangeShapeType="1"/>
            </p:cNvSpPr>
            <p:nvPr/>
          </p:nvSpPr>
          <p:spPr bwMode="auto">
            <a:xfrm flipH="1">
              <a:off x="3651250" y="3330575"/>
              <a:ext cx="0" cy="4746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8" name="AutoShape 30"/>
            <p:cNvSpPr>
              <a:spLocks/>
            </p:cNvSpPr>
            <p:nvPr/>
          </p:nvSpPr>
          <p:spPr bwMode="auto">
            <a:xfrm rot="10800000" flipH="1">
              <a:off x="1431925" y="5603875"/>
              <a:ext cx="141288" cy="1508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9" name="Line 31"/>
            <p:cNvSpPr>
              <a:spLocks noChangeShapeType="1"/>
            </p:cNvSpPr>
            <p:nvPr/>
          </p:nvSpPr>
          <p:spPr bwMode="auto">
            <a:xfrm rot="10800000">
              <a:off x="1044575" y="5676900"/>
              <a:ext cx="3873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0" name="Line 32"/>
            <p:cNvSpPr>
              <a:spLocks noChangeShapeType="1"/>
            </p:cNvSpPr>
            <p:nvPr/>
          </p:nvSpPr>
          <p:spPr bwMode="auto">
            <a:xfrm rot="10800000" flipH="1">
              <a:off x="1055688" y="4913313"/>
              <a:ext cx="1587" cy="7667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1" name="AutoShape 33"/>
            <p:cNvSpPr>
              <a:spLocks/>
            </p:cNvSpPr>
            <p:nvPr/>
          </p:nvSpPr>
          <p:spPr bwMode="auto">
            <a:xfrm rot="10800000">
              <a:off x="3136900" y="5605463"/>
              <a:ext cx="139700" cy="150812"/>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7372" name="Line 34"/>
            <p:cNvSpPr>
              <a:spLocks noChangeShapeType="1"/>
            </p:cNvSpPr>
            <p:nvPr/>
          </p:nvSpPr>
          <p:spPr bwMode="auto">
            <a:xfrm rot="10800000" flipH="1">
              <a:off x="3279775" y="5680075"/>
              <a:ext cx="3810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3" name="Line 35"/>
            <p:cNvSpPr>
              <a:spLocks noChangeShapeType="1"/>
            </p:cNvSpPr>
            <p:nvPr/>
          </p:nvSpPr>
          <p:spPr bwMode="auto">
            <a:xfrm rot="10800000">
              <a:off x="3646488" y="4779963"/>
              <a:ext cx="1587" cy="900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4" name="AutoShape 36"/>
            <p:cNvSpPr>
              <a:spLocks/>
            </p:cNvSpPr>
            <p:nvPr/>
          </p:nvSpPr>
          <p:spPr bwMode="auto">
            <a:xfrm>
              <a:off x="2443163" y="3457575"/>
              <a:ext cx="139700" cy="153988"/>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75" name="Line 37"/>
            <p:cNvSpPr>
              <a:spLocks noChangeShapeType="1"/>
            </p:cNvSpPr>
            <p:nvPr/>
          </p:nvSpPr>
          <p:spPr bwMode="auto">
            <a:xfrm>
              <a:off x="2511425" y="3571875"/>
              <a:ext cx="1588" cy="151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6" name="Group 40"/>
            <p:cNvGrpSpPr>
              <a:grpSpLocks/>
            </p:cNvGrpSpPr>
            <p:nvPr/>
          </p:nvGrpSpPr>
          <p:grpSpPr bwMode="auto">
            <a:xfrm>
              <a:off x="1585913" y="2235200"/>
              <a:ext cx="1538287" cy="444500"/>
              <a:chOff x="0" y="0"/>
              <a:chExt cx="969" cy="280"/>
            </a:xfrm>
          </p:grpSpPr>
          <p:sp>
            <p:nvSpPr>
              <p:cNvPr id="57437" name="Rectangle 38"/>
              <p:cNvSpPr>
                <a:spLocks/>
              </p:cNvSpPr>
              <p:nvPr/>
            </p:nvSpPr>
            <p:spPr bwMode="auto">
              <a:xfrm>
                <a:off x="0" y="0"/>
                <a:ext cx="969" cy="204"/>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8" name="Rectangle 39"/>
              <p:cNvSpPr>
                <a:spLocks/>
              </p:cNvSpPr>
              <p:nvPr/>
            </p:nvSpPr>
            <p:spPr bwMode="auto">
              <a:xfrm>
                <a:off x="0" y="16"/>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NetCDF Data</a:t>
                </a:r>
              </a:p>
              <a:p>
                <a:pPr>
                  <a:lnSpc>
                    <a:spcPct val="120000"/>
                  </a:lnSpc>
                </a:pPr>
                <a:r>
                  <a:rPr lang="en-US" sz="1200">
                    <a:solidFill>
                      <a:schemeClr val="tx1"/>
                    </a:solidFill>
                    <a:ea typeface="ＭＳ Ｐゴシック" charset="0"/>
                    <a:cs typeface="ＭＳ Ｐゴシック" charset="0"/>
                  </a:rPr>
                  <a:t>  </a:t>
                </a:r>
              </a:p>
            </p:txBody>
          </p:sp>
        </p:grpSp>
        <p:sp>
          <p:nvSpPr>
            <p:cNvPr id="57377" name="Line 43"/>
            <p:cNvSpPr>
              <a:spLocks noChangeShapeType="1"/>
            </p:cNvSpPr>
            <p:nvPr/>
          </p:nvSpPr>
          <p:spPr bwMode="auto">
            <a:xfrm flipH="1">
              <a:off x="1716088" y="3448050"/>
              <a:ext cx="1587" cy="3190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8" name="Group 48"/>
            <p:cNvGrpSpPr>
              <a:grpSpLocks/>
            </p:cNvGrpSpPr>
            <p:nvPr/>
          </p:nvGrpSpPr>
          <p:grpSpPr bwMode="auto">
            <a:xfrm>
              <a:off x="5694363" y="2286000"/>
              <a:ext cx="1511300" cy="282575"/>
              <a:chOff x="0" y="0"/>
              <a:chExt cx="952" cy="177"/>
            </a:xfrm>
          </p:grpSpPr>
          <p:sp>
            <p:nvSpPr>
              <p:cNvPr id="57435" name="Rectangle 46"/>
              <p:cNvSpPr>
                <a:spLocks/>
              </p:cNvSpPr>
              <p:nvPr/>
            </p:nvSpPr>
            <p:spPr bwMode="auto">
              <a:xfrm>
                <a:off x="1" y="0"/>
                <a:ext cx="949" cy="177"/>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6" name="Rectangle 47"/>
              <p:cNvSpPr>
                <a:spLocks/>
              </p:cNvSpPr>
              <p:nvPr/>
            </p:nvSpPr>
            <p:spPr bwMode="auto">
              <a:xfrm>
                <a:off x="0" y="16"/>
                <a:ext cx="95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lnSpc>
                    <a:spcPct val="110000"/>
                  </a:lnSpc>
                </a:pPr>
                <a:r>
                  <a:rPr lang="en-US" sz="1400" b="1">
                    <a:solidFill>
                      <a:schemeClr val="tx1"/>
                    </a:solidFill>
                    <a:ea typeface="ＭＳ Ｐゴシック" charset="0"/>
                    <a:cs typeface="ＭＳ Ｐゴシック" charset="0"/>
                  </a:rPr>
                  <a:t>DataType</a:t>
                </a:r>
              </a:p>
            </p:txBody>
          </p:sp>
        </p:grpSp>
        <p:grpSp>
          <p:nvGrpSpPr>
            <p:cNvPr id="57379" name="Group 51"/>
            <p:cNvGrpSpPr>
              <a:grpSpLocks/>
            </p:cNvGrpSpPr>
            <p:nvPr/>
          </p:nvGrpSpPr>
          <p:grpSpPr bwMode="auto">
            <a:xfrm>
              <a:off x="6594475" y="3021013"/>
              <a:ext cx="1449388" cy="2528887"/>
              <a:chOff x="0" y="0"/>
              <a:chExt cx="912" cy="1593"/>
            </a:xfrm>
          </p:grpSpPr>
          <p:sp>
            <p:nvSpPr>
              <p:cNvPr id="57433" name="Rectangle 49"/>
              <p:cNvSpPr>
                <a:spLocks/>
              </p:cNvSpPr>
              <p:nvPr/>
            </p:nvSpPr>
            <p:spPr bwMode="auto">
              <a:xfrm>
                <a:off x="0" y="0"/>
                <a:ext cx="911" cy="1593"/>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4" name="Rectangle 50"/>
              <p:cNvSpPr>
                <a:spLocks/>
              </p:cNvSpPr>
              <p:nvPr/>
            </p:nvSpPr>
            <p:spPr bwMode="auto">
              <a:xfrm>
                <a:off x="0" y="8"/>
                <a:ext cx="912"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80111" bIns="0"/>
              <a:lstStyle/>
              <a:p>
                <a:pPr algn="ctr"/>
                <a:r>
                  <a:rPr lang="en-US" sz="1400" b="1">
                    <a:solidFill>
                      <a:schemeClr val="tx1"/>
                    </a:solidFill>
                    <a:ea typeface="ＭＳ Ｐゴシック" charset="0"/>
                    <a:cs typeface="ＭＳ Ｐゴシック" charset="0"/>
                  </a:rPr>
                  <a:t>PrimitiveType</a:t>
                </a:r>
              </a:p>
              <a:p>
                <a:pPr algn="ctr"/>
                <a:r>
                  <a:rPr lang="en-US" sz="1200">
                    <a:solidFill>
                      <a:schemeClr val="tx1"/>
                    </a:solidFill>
                    <a:ea typeface="ＭＳ Ｐゴシック" charset="0"/>
                    <a:cs typeface="ＭＳ Ｐゴシック" charset="0"/>
                  </a:rPr>
                  <a:t>char</a:t>
                </a:r>
              </a:p>
              <a:p>
                <a:pPr algn="ctr"/>
                <a:r>
                  <a:rPr lang="en-US" sz="1200">
                    <a:solidFill>
                      <a:schemeClr val="tx1"/>
                    </a:solidFill>
                    <a:ea typeface="ＭＳ Ｐゴシック" charset="0"/>
                    <a:cs typeface="ＭＳ Ｐゴシック" charset="0"/>
                  </a:rPr>
                  <a:t>byte</a:t>
                </a:r>
              </a:p>
              <a:p>
                <a:pPr algn="ctr"/>
                <a:r>
                  <a:rPr lang="en-US" sz="1200">
                    <a:solidFill>
                      <a:schemeClr val="tx1"/>
                    </a:solidFill>
                    <a:ea typeface="ＭＳ Ｐゴシック" charset="0"/>
                    <a:cs typeface="ＭＳ Ｐゴシック" charset="0"/>
                  </a:rPr>
                  <a:t>short     </a:t>
                </a:r>
              </a:p>
              <a:p>
                <a:pPr algn="ctr"/>
                <a:r>
                  <a:rPr lang="en-US" sz="1200">
                    <a:solidFill>
                      <a:schemeClr val="tx1"/>
                    </a:solidFill>
                    <a:ea typeface="ＭＳ Ｐゴシック" charset="0"/>
                    <a:cs typeface="ＭＳ Ｐゴシック" charset="0"/>
                  </a:rPr>
                  <a:t>int</a:t>
                </a:r>
              </a:p>
              <a:p>
                <a:pPr algn="ctr"/>
                <a:r>
                  <a:rPr lang="en-US" sz="1200">
                    <a:solidFill>
                      <a:schemeClr val="tx1"/>
                    </a:solidFill>
                    <a:ea typeface="ＭＳ Ｐゴシック" charset="0"/>
                    <a:cs typeface="ＭＳ Ｐゴシック" charset="0"/>
                  </a:rPr>
                  <a:t>float</a:t>
                </a:r>
              </a:p>
              <a:p>
                <a:pPr algn="ctr"/>
                <a:r>
                  <a:rPr lang="en-US" sz="1200">
                    <a:solidFill>
                      <a:schemeClr val="tx1"/>
                    </a:solidFill>
                    <a:ea typeface="ＭＳ Ｐゴシック" charset="0"/>
                    <a:cs typeface="ＭＳ Ｐゴシック" charset="0"/>
                  </a:rPr>
                  <a:t>double</a:t>
                </a:r>
              </a:p>
              <a:p>
                <a:pPr algn="ctr"/>
                <a:r>
                  <a:rPr lang="en-US" sz="1200">
                    <a:solidFill>
                      <a:srgbClr val="A90000"/>
                    </a:solidFill>
                    <a:ea typeface="ＭＳ Ｐゴシック" charset="0"/>
                    <a:cs typeface="ＭＳ Ｐゴシック" charset="0"/>
                  </a:rPr>
                  <a:t>unsigned byte     </a:t>
                </a:r>
              </a:p>
              <a:p>
                <a:pPr algn="ctr"/>
                <a:r>
                  <a:rPr lang="en-US" sz="1200">
                    <a:solidFill>
                      <a:srgbClr val="A90000"/>
                    </a:solidFill>
                    <a:ea typeface="ＭＳ Ｐゴシック" charset="0"/>
                    <a:cs typeface="ＭＳ Ｐゴシック" charset="0"/>
                  </a:rPr>
                  <a:t>unsigned short     </a:t>
                </a:r>
              </a:p>
              <a:p>
                <a:pPr algn="ctr"/>
                <a:r>
                  <a:rPr lang="en-US" sz="1200">
                    <a:solidFill>
                      <a:srgbClr val="A90000"/>
                    </a:solidFill>
                    <a:ea typeface="ＭＳ Ｐゴシック" charset="0"/>
                    <a:cs typeface="ＭＳ Ｐゴシック" charset="0"/>
                  </a:rPr>
                  <a:t>unsigned int</a:t>
                </a:r>
              </a:p>
              <a:p>
                <a:pPr algn="ctr"/>
                <a:r>
                  <a:rPr lang="en-US" sz="1200">
                    <a:solidFill>
                      <a:srgbClr val="A90000"/>
                    </a:solidFill>
                    <a:ea typeface="ＭＳ Ｐゴシック" charset="0"/>
                    <a:cs typeface="ＭＳ Ｐゴシック" charset="0"/>
                  </a:rPr>
                  <a:t>int64</a:t>
                </a:r>
              </a:p>
              <a:p>
                <a:pPr algn="ctr"/>
                <a:r>
                  <a:rPr lang="en-US" sz="1200">
                    <a:solidFill>
                      <a:srgbClr val="A90000"/>
                    </a:solidFill>
                    <a:ea typeface="ＭＳ Ｐゴシック" charset="0"/>
                    <a:cs typeface="ＭＳ Ｐゴシック" charset="0"/>
                  </a:rPr>
                  <a:t>unsigned int64</a:t>
                </a:r>
              </a:p>
              <a:p>
                <a:pPr algn="ctr"/>
                <a:r>
                  <a:rPr lang="en-US" sz="1200">
                    <a:solidFill>
                      <a:srgbClr val="A90000"/>
                    </a:solidFill>
                    <a:ea typeface="ＭＳ Ｐゴシック" charset="0"/>
                    <a:cs typeface="ＭＳ Ｐゴシック" charset="0"/>
                  </a:rPr>
                  <a:t>string</a:t>
                </a:r>
              </a:p>
            </p:txBody>
          </p:sp>
        </p:grpSp>
        <p:sp>
          <p:nvSpPr>
            <p:cNvPr id="57380" name="Line 52"/>
            <p:cNvSpPr>
              <a:spLocks noChangeShapeType="1"/>
            </p:cNvSpPr>
            <p:nvPr/>
          </p:nvSpPr>
          <p:spPr bwMode="auto">
            <a:xfrm>
              <a:off x="6594475" y="3254826"/>
              <a:ext cx="1447799"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1" name="Group 56"/>
            <p:cNvGrpSpPr>
              <a:grpSpLocks/>
            </p:cNvGrpSpPr>
            <p:nvPr/>
          </p:nvGrpSpPr>
          <p:grpSpPr bwMode="auto">
            <a:xfrm>
              <a:off x="4854576" y="3019425"/>
              <a:ext cx="1622426" cy="517525"/>
              <a:chOff x="1" y="0"/>
              <a:chExt cx="1022" cy="325"/>
            </a:xfrm>
          </p:grpSpPr>
          <p:sp>
            <p:nvSpPr>
              <p:cNvPr id="57431" name="Rectangle 54"/>
              <p:cNvSpPr>
                <a:spLocks/>
              </p:cNvSpPr>
              <p:nvPr/>
            </p:nvSpPr>
            <p:spPr bwMode="auto">
              <a:xfrm>
                <a:off x="1" y="0"/>
                <a:ext cx="1022" cy="325"/>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32" name="Rectangle 55"/>
              <p:cNvSpPr>
                <a:spLocks/>
              </p:cNvSpPr>
              <p:nvPr/>
            </p:nvSpPr>
            <p:spPr bwMode="auto">
              <a:xfrm>
                <a:off x="19" y="24"/>
                <a:ext cx="100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400" b="1">
                    <a:solidFill>
                      <a:srgbClr val="A90000"/>
                    </a:solidFill>
                    <a:ea typeface="ＭＳ Ｐゴシック" charset="0"/>
                    <a:cs typeface="ＭＳ Ｐゴシック" charset="0"/>
                  </a:rPr>
                  <a:t>UserDefinedType</a:t>
                </a:r>
              </a:p>
              <a:p>
                <a:r>
                  <a:rPr lang="en-US" sz="1200">
                    <a:solidFill>
                      <a:srgbClr val="A90000"/>
                    </a:solidFill>
                    <a:ea typeface="ＭＳ Ｐゴシック" charset="0"/>
                    <a:cs typeface="ＭＳ Ｐゴシック" charset="0"/>
                  </a:rPr>
                  <a:t>  typename: String</a:t>
                </a:r>
              </a:p>
            </p:txBody>
          </p:sp>
        </p:grpSp>
        <p:sp>
          <p:nvSpPr>
            <p:cNvPr id="57382" name="Line 57"/>
            <p:cNvSpPr>
              <a:spLocks noChangeShapeType="1"/>
            </p:cNvSpPr>
            <p:nvPr/>
          </p:nvSpPr>
          <p:spPr bwMode="auto">
            <a:xfrm>
              <a:off x="4854574" y="3289300"/>
              <a:ext cx="1622425" cy="0"/>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3" name="Group 4"/>
            <p:cNvGrpSpPr>
              <a:grpSpLocks/>
            </p:cNvGrpSpPr>
            <p:nvPr/>
          </p:nvGrpSpPr>
          <p:grpSpPr bwMode="auto">
            <a:xfrm>
              <a:off x="5929313" y="2590800"/>
              <a:ext cx="112712" cy="414552"/>
              <a:chOff x="5929313" y="2590800"/>
              <a:chExt cx="112712" cy="414552"/>
            </a:xfrm>
          </p:grpSpPr>
          <p:sp>
            <p:nvSpPr>
              <p:cNvPr id="57429" name="AutoShape 58"/>
              <p:cNvSpPr>
                <a:spLocks/>
              </p:cNvSpPr>
              <p:nvPr/>
            </p:nvSpPr>
            <p:spPr bwMode="auto">
              <a:xfrm>
                <a:off x="5929313" y="2590800"/>
                <a:ext cx="112712" cy="165100"/>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30" name="Line 59"/>
              <p:cNvSpPr>
                <a:spLocks noChangeShapeType="1"/>
              </p:cNvSpPr>
              <p:nvPr/>
            </p:nvSpPr>
            <p:spPr bwMode="auto">
              <a:xfrm>
                <a:off x="5989638" y="2749764"/>
                <a:ext cx="0" cy="2555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4" name="Group 63"/>
            <p:cNvGrpSpPr>
              <a:grpSpLocks/>
            </p:cNvGrpSpPr>
            <p:nvPr/>
          </p:nvGrpSpPr>
          <p:grpSpPr bwMode="auto">
            <a:xfrm>
              <a:off x="4856163" y="4857750"/>
              <a:ext cx="1257300" cy="280988"/>
              <a:chOff x="0" y="0"/>
              <a:chExt cx="792" cy="176"/>
            </a:xfrm>
          </p:grpSpPr>
          <p:sp>
            <p:nvSpPr>
              <p:cNvPr id="57427" name="Rectangle 61"/>
              <p:cNvSpPr>
                <a:spLocks/>
              </p:cNvSpPr>
              <p:nvPr/>
            </p:nvSpPr>
            <p:spPr bwMode="auto">
              <a:xfrm>
                <a:off x="0" y="0"/>
                <a:ext cx="791"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8" name="Rectangle 62"/>
              <p:cNvSpPr>
                <a:spLocks/>
              </p:cNvSpPr>
              <p:nvPr/>
            </p:nvSpPr>
            <p:spPr bwMode="auto">
              <a:xfrm>
                <a:off x="0" y="10"/>
                <a:ext cx="79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Compound</a:t>
                </a:r>
              </a:p>
            </p:txBody>
          </p:sp>
        </p:grpSp>
        <p:grpSp>
          <p:nvGrpSpPr>
            <p:cNvPr id="57385" name="Group 66"/>
            <p:cNvGrpSpPr>
              <a:grpSpLocks/>
            </p:cNvGrpSpPr>
            <p:nvPr/>
          </p:nvGrpSpPr>
          <p:grpSpPr bwMode="auto">
            <a:xfrm>
              <a:off x="4852988" y="5334000"/>
              <a:ext cx="1614487" cy="279400"/>
              <a:chOff x="0" y="0"/>
              <a:chExt cx="1016" cy="176"/>
            </a:xfrm>
          </p:grpSpPr>
          <p:sp>
            <p:nvSpPr>
              <p:cNvPr id="57425" name="Rectangle 64"/>
              <p:cNvSpPr>
                <a:spLocks/>
              </p:cNvSpPr>
              <p:nvPr/>
            </p:nvSpPr>
            <p:spPr bwMode="auto">
              <a:xfrm>
                <a:off x="0" y="0"/>
                <a:ext cx="1016"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6" name="Rectangle 65"/>
              <p:cNvSpPr>
                <a:spLocks/>
              </p:cNvSpPr>
              <p:nvPr/>
            </p:nvSpPr>
            <p:spPr bwMode="auto">
              <a:xfrm>
                <a:off x="0" y="10"/>
                <a:ext cx="10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VariableLength</a:t>
                </a:r>
              </a:p>
            </p:txBody>
          </p:sp>
        </p:grpSp>
        <p:grpSp>
          <p:nvGrpSpPr>
            <p:cNvPr id="57386" name="Group 69"/>
            <p:cNvGrpSpPr>
              <a:grpSpLocks/>
            </p:cNvGrpSpPr>
            <p:nvPr/>
          </p:nvGrpSpPr>
          <p:grpSpPr bwMode="auto">
            <a:xfrm>
              <a:off x="4857750" y="3854450"/>
              <a:ext cx="685800" cy="280988"/>
              <a:chOff x="0" y="0"/>
              <a:chExt cx="432" cy="176"/>
            </a:xfrm>
          </p:grpSpPr>
          <p:sp>
            <p:nvSpPr>
              <p:cNvPr id="57423" name="Rectangle 67"/>
              <p:cNvSpPr>
                <a:spLocks/>
              </p:cNvSpPr>
              <p:nvPr/>
            </p:nvSpPr>
            <p:spPr bwMode="auto">
              <a:xfrm>
                <a:off x="0" y="0"/>
                <a:ext cx="432"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4" name="Rectangle 68"/>
              <p:cNvSpPr>
                <a:spLocks/>
              </p:cNvSpPr>
              <p:nvPr/>
            </p:nvSpPr>
            <p:spPr bwMode="auto">
              <a:xfrm>
                <a:off x="0" y="10"/>
                <a:ext cx="4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Enum</a:t>
                </a:r>
              </a:p>
            </p:txBody>
          </p:sp>
        </p:grpSp>
        <p:grpSp>
          <p:nvGrpSpPr>
            <p:cNvPr id="57387" name="Group 72"/>
            <p:cNvGrpSpPr>
              <a:grpSpLocks/>
            </p:cNvGrpSpPr>
            <p:nvPr/>
          </p:nvGrpSpPr>
          <p:grpSpPr bwMode="auto">
            <a:xfrm>
              <a:off x="4852988" y="4356100"/>
              <a:ext cx="969962" cy="282575"/>
              <a:chOff x="0" y="0"/>
              <a:chExt cx="611" cy="177"/>
            </a:xfrm>
          </p:grpSpPr>
          <p:sp>
            <p:nvSpPr>
              <p:cNvPr id="57421" name="Rectangle 70"/>
              <p:cNvSpPr>
                <a:spLocks/>
              </p:cNvSpPr>
              <p:nvPr/>
            </p:nvSpPr>
            <p:spPr bwMode="auto">
              <a:xfrm>
                <a:off x="0" y="0"/>
                <a:ext cx="611" cy="177"/>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2" name="Rectangle 71"/>
              <p:cNvSpPr>
                <a:spLocks/>
              </p:cNvSpPr>
              <p:nvPr/>
            </p:nvSpPr>
            <p:spPr bwMode="auto">
              <a:xfrm>
                <a:off x="1" y="10"/>
                <a:ext cx="60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Opaque</a:t>
                </a:r>
              </a:p>
            </p:txBody>
          </p:sp>
        </p:grpSp>
        <p:grpSp>
          <p:nvGrpSpPr>
            <p:cNvPr id="57388" name="Group 75"/>
            <p:cNvGrpSpPr>
              <a:grpSpLocks/>
            </p:cNvGrpSpPr>
            <p:nvPr/>
          </p:nvGrpSpPr>
          <p:grpSpPr bwMode="auto">
            <a:xfrm>
              <a:off x="5348288" y="3565525"/>
              <a:ext cx="115887" cy="271463"/>
              <a:chOff x="0" y="0"/>
              <a:chExt cx="72" cy="171"/>
            </a:xfrm>
          </p:grpSpPr>
          <p:sp>
            <p:nvSpPr>
              <p:cNvPr id="57419" name="AutoShape 73"/>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20" name="Line 74"/>
              <p:cNvSpPr>
                <a:spLocks noChangeShapeType="1"/>
              </p:cNvSpPr>
              <p:nvPr/>
            </p:nvSpPr>
            <p:spPr bwMode="auto">
              <a:xfrm>
                <a:off x="37" y="106"/>
                <a:ext cx="0" cy="6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9" name="Group 78"/>
            <p:cNvGrpSpPr>
              <a:grpSpLocks/>
            </p:cNvGrpSpPr>
            <p:nvPr/>
          </p:nvGrpSpPr>
          <p:grpSpPr bwMode="auto">
            <a:xfrm>
              <a:off x="5632450" y="3565525"/>
              <a:ext cx="114300" cy="777875"/>
              <a:chOff x="0" y="0"/>
              <a:chExt cx="72" cy="490"/>
            </a:xfrm>
          </p:grpSpPr>
          <p:sp>
            <p:nvSpPr>
              <p:cNvPr id="57417" name="AutoShape 76"/>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8" name="Line 77"/>
              <p:cNvSpPr>
                <a:spLocks noChangeShapeType="1"/>
              </p:cNvSpPr>
              <p:nvPr/>
            </p:nvSpPr>
            <p:spPr bwMode="auto">
              <a:xfrm>
                <a:off x="38" y="106"/>
                <a:ext cx="0" cy="384"/>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0" name="Group 81"/>
            <p:cNvGrpSpPr>
              <a:grpSpLocks/>
            </p:cNvGrpSpPr>
            <p:nvPr/>
          </p:nvGrpSpPr>
          <p:grpSpPr bwMode="auto">
            <a:xfrm>
              <a:off x="5916613" y="3565525"/>
              <a:ext cx="115887" cy="1311275"/>
              <a:chOff x="0" y="0"/>
              <a:chExt cx="72" cy="826"/>
            </a:xfrm>
          </p:grpSpPr>
          <p:sp>
            <p:nvSpPr>
              <p:cNvPr id="57415" name="AutoShape 79"/>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6" name="Line 80"/>
              <p:cNvSpPr>
                <a:spLocks noChangeShapeType="1"/>
              </p:cNvSpPr>
              <p:nvPr/>
            </p:nvSpPr>
            <p:spPr bwMode="auto">
              <a:xfrm>
                <a:off x="38" y="106"/>
                <a:ext cx="0" cy="72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1" name="Group 84"/>
            <p:cNvGrpSpPr>
              <a:grpSpLocks/>
            </p:cNvGrpSpPr>
            <p:nvPr/>
          </p:nvGrpSpPr>
          <p:grpSpPr bwMode="auto">
            <a:xfrm>
              <a:off x="6202363" y="3565525"/>
              <a:ext cx="115887" cy="1768475"/>
              <a:chOff x="0" y="0"/>
              <a:chExt cx="72" cy="1114"/>
            </a:xfrm>
          </p:grpSpPr>
          <p:sp>
            <p:nvSpPr>
              <p:cNvPr id="57413" name="AutoShape 82"/>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4" name="Line 83"/>
              <p:cNvSpPr>
                <a:spLocks noChangeShapeType="1"/>
              </p:cNvSpPr>
              <p:nvPr/>
            </p:nvSpPr>
            <p:spPr bwMode="auto">
              <a:xfrm>
                <a:off x="38" y="106"/>
                <a:ext cx="0" cy="100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2" name="Group 5"/>
            <p:cNvGrpSpPr>
              <a:grpSpLocks/>
            </p:cNvGrpSpPr>
            <p:nvPr/>
          </p:nvGrpSpPr>
          <p:grpSpPr bwMode="auto">
            <a:xfrm>
              <a:off x="6827838" y="2590800"/>
              <a:ext cx="114300" cy="418048"/>
              <a:chOff x="6827838" y="2590800"/>
              <a:chExt cx="114300" cy="418048"/>
            </a:xfrm>
          </p:grpSpPr>
          <p:sp>
            <p:nvSpPr>
              <p:cNvPr id="57411" name="AutoShape 85"/>
              <p:cNvSpPr>
                <a:spLocks/>
              </p:cNvSpPr>
              <p:nvPr/>
            </p:nvSpPr>
            <p:spPr bwMode="auto">
              <a:xfrm>
                <a:off x="6827838" y="2590800"/>
                <a:ext cx="114300" cy="174625"/>
              </a:xfrm>
              <a:prstGeom prst="triangle">
                <a:avLst>
                  <a:gd name="adj" fmla="val 50000"/>
                </a:avLst>
              </a:prstGeom>
              <a:solidFill>
                <a:srgbClr val="FFFFFF"/>
              </a:solidFill>
              <a:ln w="25400">
                <a:solidFill>
                  <a:schemeClr val="tx1"/>
                </a:solidFill>
                <a:miter lim="800000"/>
                <a:headEnd/>
                <a:tailEnd/>
              </a:ln>
            </p:spPr>
            <p:txBody>
              <a:bodyPr lIns="0" tIns="0" rIns="0" bIns="0"/>
              <a:lstStyle/>
              <a:p>
                <a:endParaRPr lang="en-US"/>
              </a:p>
            </p:txBody>
          </p:sp>
          <p:sp>
            <p:nvSpPr>
              <p:cNvPr id="57412" name="Line 86"/>
              <p:cNvSpPr>
                <a:spLocks noChangeShapeType="1"/>
              </p:cNvSpPr>
              <p:nvPr/>
            </p:nvSpPr>
            <p:spPr bwMode="auto">
              <a:xfrm>
                <a:off x="6889750" y="2759610"/>
                <a:ext cx="0" cy="24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393" name="AutoShape 88"/>
            <p:cNvSpPr>
              <a:spLocks/>
            </p:cNvSpPr>
            <p:nvPr/>
          </p:nvSpPr>
          <p:spPr bwMode="auto">
            <a:xfrm flipH="1">
              <a:off x="3141663" y="3030538"/>
              <a:ext cx="138112" cy="150812"/>
            </a:xfrm>
            <a:prstGeom prst="diamond">
              <a:avLst/>
            </a:prstGeom>
            <a:solidFill>
              <a:srgbClr val="000000"/>
            </a:solidFill>
            <a:ln w="25400">
              <a:solidFill>
                <a:srgbClr val="AB0F0F"/>
              </a:solidFill>
              <a:miter lim="800000"/>
              <a:headEnd/>
              <a:tailEnd/>
            </a:ln>
          </p:spPr>
          <p:txBody>
            <a:bodyPr lIns="0" tIns="0" rIns="0" bIns="0"/>
            <a:lstStyle/>
            <a:p>
              <a:endParaRPr lang="en-US"/>
            </a:p>
          </p:txBody>
        </p:sp>
        <p:sp>
          <p:nvSpPr>
            <p:cNvPr id="57394" name="Line 89"/>
            <p:cNvSpPr>
              <a:spLocks noChangeShapeType="1"/>
            </p:cNvSpPr>
            <p:nvPr/>
          </p:nvSpPr>
          <p:spPr bwMode="auto">
            <a:xfrm>
              <a:off x="3273425" y="3106738"/>
              <a:ext cx="1568450" cy="635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5" name="Line 90"/>
            <p:cNvSpPr>
              <a:spLocks noChangeShapeType="1"/>
            </p:cNvSpPr>
            <p:nvPr/>
          </p:nvSpPr>
          <p:spPr bwMode="auto">
            <a:xfrm rot="10800000" flipH="1">
              <a:off x="2328863" y="2562225"/>
              <a:ext cx="1587"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6" name="AutoShape 91"/>
            <p:cNvSpPr>
              <a:spLocks/>
            </p:cNvSpPr>
            <p:nvPr/>
          </p:nvSpPr>
          <p:spPr bwMode="auto">
            <a:xfrm rot="10800000" flipH="1">
              <a:off x="2259013" y="2570163"/>
              <a:ext cx="139700" cy="153987"/>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97" name="Rectangle 92"/>
            <p:cNvSpPr>
              <a:spLocks/>
            </p:cNvSpPr>
            <p:nvPr/>
          </p:nvSpPr>
          <p:spPr bwMode="auto">
            <a:xfrm>
              <a:off x="1104900" y="371951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398" name="Rectangle 93"/>
            <p:cNvSpPr>
              <a:spLocks/>
            </p:cNvSpPr>
            <p:nvPr/>
          </p:nvSpPr>
          <p:spPr bwMode="auto">
            <a:xfrm>
              <a:off x="2324100" y="2709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1..*</a:t>
              </a:r>
            </a:p>
          </p:txBody>
        </p:sp>
        <p:grpSp>
          <p:nvGrpSpPr>
            <p:cNvPr id="57399" name="Group 7"/>
            <p:cNvGrpSpPr>
              <a:grpSpLocks/>
            </p:cNvGrpSpPr>
            <p:nvPr/>
          </p:nvGrpSpPr>
          <p:grpSpPr bwMode="auto">
            <a:xfrm>
              <a:off x="1712913" y="3419475"/>
              <a:ext cx="573087" cy="352425"/>
              <a:chOff x="1712913" y="3419475"/>
              <a:chExt cx="573087" cy="352425"/>
            </a:xfrm>
          </p:grpSpPr>
          <p:grpSp>
            <p:nvGrpSpPr>
              <p:cNvPr id="57406" name="Group 6"/>
              <p:cNvGrpSpPr>
                <a:grpSpLocks/>
              </p:cNvGrpSpPr>
              <p:nvPr/>
            </p:nvGrpSpPr>
            <p:grpSpPr bwMode="auto">
              <a:xfrm>
                <a:off x="2146300" y="3457575"/>
                <a:ext cx="139700" cy="314325"/>
                <a:chOff x="2146300" y="3457575"/>
                <a:chExt cx="139700" cy="314325"/>
              </a:xfrm>
            </p:grpSpPr>
            <p:sp>
              <p:nvSpPr>
                <p:cNvPr id="57409" name="AutoShape 41"/>
                <p:cNvSpPr>
                  <a:spLocks/>
                </p:cNvSpPr>
                <p:nvPr/>
              </p:nvSpPr>
              <p:spPr bwMode="auto">
                <a:xfrm flipH="1">
                  <a:off x="2146300" y="3457575"/>
                  <a:ext cx="139700" cy="150813"/>
                </a:xfrm>
                <a:prstGeom prst="diamond">
                  <a:avLst/>
                </a:prstGeom>
                <a:solidFill>
                  <a:srgbClr val="000000"/>
                </a:solidFill>
                <a:ln w="25400">
                  <a:solidFill>
                    <a:srgbClr val="AB0F0F"/>
                  </a:solidFill>
                  <a:miter lim="800000"/>
                  <a:headEnd/>
                  <a:tailEnd/>
                </a:ln>
              </p:spPr>
              <p:txBody>
                <a:bodyPr lIns="0" tIns="0" rIns="0" bIns="0"/>
                <a:lstStyle/>
                <a:p>
                  <a:endParaRPr lang="en-US" b="1"/>
                </a:p>
              </p:txBody>
            </p:sp>
            <p:sp>
              <p:nvSpPr>
                <p:cNvPr id="57410" name="Line 42"/>
                <p:cNvSpPr>
                  <a:spLocks noChangeShapeType="1"/>
                </p:cNvSpPr>
                <p:nvPr/>
              </p:nvSpPr>
              <p:spPr bwMode="auto">
                <a:xfrm flipH="1">
                  <a:off x="2214562" y="3571875"/>
                  <a:ext cx="1588" cy="20002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407" name="Line 44"/>
              <p:cNvSpPr>
                <a:spLocks noChangeShapeType="1"/>
              </p:cNvSpPr>
              <p:nvPr/>
            </p:nvSpPr>
            <p:spPr bwMode="auto">
              <a:xfrm flipH="1">
                <a:off x="1716087" y="3759200"/>
                <a:ext cx="497341" cy="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408" name="Rectangle 94"/>
              <p:cNvSpPr>
                <a:spLocks/>
              </p:cNvSpPr>
              <p:nvPr/>
            </p:nvSpPr>
            <p:spPr bwMode="auto">
              <a:xfrm>
                <a:off x="1712913" y="34194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grpSp>
        <p:sp>
          <p:nvSpPr>
            <p:cNvPr id="57400" name="Rectangle 95"/>
            <p:cNvSpPr>
              <a:spLocks/>
            </p:cNvSpPr>
            <p:nvPr/>
          </p:nvSpPr>
          <p:spPr bwMode="auto">
            <a:xfrm>
              <a:off x="2552700" y="48593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1" name="Rectangle 96"/>
            <p:cNvSpPr>
              <a:spLocks/>
            </p:cNvSpPr>
            <p:nvPr/>
          </p:nvSpPr>
          <p:spPr bwMode="auto">
            <a:xfrm>
              <a:off x="4518025" y="2882900"/>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2" name="Rectangle 97"/>
            <p:cNvSpPr>
              <a:spLocks/>
            </p:cNvSpPr>
            <p:nvPr/>
          </p:nvSpPr>
          <p:spPr bwMode="auto">
            <a:xfrm>
              <a:off x="3695700" y="35718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3" name="Rectangle 98"/>
            <p:cNvSpPr>
              <a:spLocks/>
            </p:cNvSpPr>
            <p:nvPr/>
          </p:nvSpPr>
          <p:spPr bwMode="auto">
            <a:xfrm>
              <a:off x="3695700" y="4741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lgn="ctr"/>
              <a:r>
                <a:rPr lang="en-US" sz="1100" b="1" i="1">
                  <a:solidFill>
                    <a:schemeClr val="tx1"/>
                  </a:solidFill>
                  <a:latin typeface="Times" charset="0"/>
                  <a:ea typeface="ＭＳ Ｐゴシック" charset="0"/>
                  <a:cs typeface="ＭＳ Ｐゴシック" charset="0"/>
                  <a:sym typeface="Times" charset="0"/>
                </a:rPr>
                <a:t>0..*</a:t>
              </a:r>
            </a:p>
          </p:txBody>
        </p:sp>
        <p:sp>
          <p:nvSpPr>
            <p:cNvPr id="57404" name="Rectangle 99"/>
            <p:cNvSpPr>
              <a:spLocks/>
            </p:cNvSpPr>
            <p:nvPr/>
          </p:nvSpPr>
          <p:spPr bwMode="auto">
            <a:xfrm>
              <a:off x="1104900" y="48847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cxnSp>
          <p:nvCxnSpPr>
            <p:cNvPr id="4" name="Straight Connector 3"/>
            <p:cNvCxnSpPr>
              <a:stCxn id="57412" idx="0"/>
              <a:endCxn id="57412" idx="0"/>
            </p:cNvCxnSpPr>
            <p:nvPr/>
          </p:nvCxnSpPr>
          <p:spPr bwMode="auto">
            <a:xfrm>
              <a:off x="6889750" y="2759075"/>
              <a:ext cx="0" cy="0"/>
            </a:xfrm>
            <a:prstGeom prst="line">
              <a:avLst/>
            </a:prstGeom>
            <a:solidFill>
              <a:srgbClr val="4F81BD"/>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7"/>
          <p:cNvSpPr>
            <a:spLocks noGrp="1" noChangeArrowheads="1"/>
          </p:cNvSpPr>
          <p:nvPr>
            <p:ph type="title"/>
          </p:nvPr>
        </p:nvSpPr>
        <p:spPr>
          <a:xfrm>
            <a:off x="457200" y="0"/>
            <a:ext cx="8226425" cy="684213"/>
          </a:xfrm>
          <a:ln/>
        </p:spPr>
        <p:txBody>
          <a:bodyPr rIns="132080"/>
          <a:lstStyle/>
          <a:p>
            <a:r>
              <a:rPr lang="en-US" dirty="0"/>
              <a:t>Variables or attributes?</a:t>
            </a:r>
          </a:p>
        </p:txBody>
      </p:sp>
      <p:sp>
        <p:nvSpPr>
          <p:cNvPr id="48136" name="Rectangle 8"/>
          <p:cNvSpPr>
            <a:spLocks noGrp="1" noChangeArrowheads="1"/>
          </p:cNvSpPr>
          <p:nvPr>
            <p:ph type="body" idx="1"/>
          </p:nvPr>
        </p:nvSpPr>
        <p:spPr>
          <a:xfrm>
            <a:off x="182563" y="930691"/>
            <a:ext cx="4214812" cy="4953000"/>
          </a:xfrm>
          <a:ln/>
        </p:spPr>
        <p:txBody>
          <a:bodyPr rIns="132080"/>
          <a:lstStyle/>
          <a:p>
            <a:pPr algn="ctr">
              <a:lnSpc>
                <a:spcPct val="90000"/>
              </a:lnSpc>
              <a:buFont typeface="Calibri" charset="0"/>
              <a:buNone/>
            </a:pPr>
            <a:endParaRPr lang="en-US" sz="2400" dirty="0"/>
          </a:p>
          <a:p>
            <a:pPr marL="839788" lvl="1" indent="-342900">
              <a:lnSpc>
                <a:spcPct val="90000"/>
              </a:lnSpc>
              <a:buClr>
                <a:schemeClr val="tx1">
                  <a:lumMod val="50000"/>
                  <a:lumOff val="50000"/>
                </a:schemeClr>
              </a:buClr>
              <a:buSzPct val="100000"/>
              <a:buFont typeface="Arial"/>
              <a:buChar char="•"/>
            </a:pPr>
            <a:r>
              <a:rPr lang="en-US" sz="2000" dirty="0"/>
              <a:t>intended for data</a:t>
            </a:r>
          </a:p>
          <a:p>
            <a:pPr marL="839788" lvl="1" indent="-342900">
              <a:lnSpc>
                <a:spcPct val="90000"/>
              </a:lnSpc>
              <a:buClr>
                <a:schemeClr val="tx1">
                  <a:lumMod val="50000"/>
                  <a:lumOff val="50000"/>
                </a:schemeClr>
              </a:buClr>
              <a:buSzPct val="100000"/>
              <a:buFont typeface="Arial"/>
              <a:buChar char="•"/>
            </a:pPr>
            <a:r>
              <a:rPr lang="en-US" sz="2000" dirty="0"/>
              <a:t>can hold arrays too large for memory</a:t>
            </a:r>
          </a:p>
          <a:p>
            <a:pPr marL="839788" lvl="1" indent="-342900">
              <a:lnSpc>
                <a:spcPct val="90000"/>
              </a:lnSpc>
              <a:buClr>
                <a:schemeClr val="tx1">
                  <a:lumMod val="50000"/>
                  <a:lumOff val="50000"/>
                </a:schemeClr>
              </a:buClr>
              <a:buSzPct val="100000"/>
              <a:buFont typeface="Arial"/>
              <a:buChar char="•"/>
            </a:pPr>
            <a:r>
              <a:rPr lang="en-US" sz="2000" dirty="0"/>
              <a:t>may be multidimensional</a:t>
            </a:r>
          </a:p>
          <a:p>
            <a:pPr marL="839788" lvl="1" indent="-342900">
              <a:lnSpc>
                <a:spcPct val="90000"/>
              </a:lnSpc>
              <a:buClr>
                <a:schemeClr val="tx1">
                  <a:lumMod val="50000"/>
                  <a:lumOff val="50000"/>
                </a:schemeClr>
              </a:buClr>
              <a:buSzPct val="100000"/>
              <a:buFont typeface="Arial"/>
              <a:buChar char="•"/>
            </a:pPr>
            <a:r>
              <a:rPr lang="en-US" sz="2000" dirty="0"/>
              <a:t>support partial access (only a subset of values)</a:t>
            </a:r>
          </a:p>
          <a:p>
            <a:pPr marL="839788" lvl="1" indent="-342900">
              <a:lnSpc>
                <a:spcPct val="90000"/>
              </a:lnSpc>
              <a:buClr>
                <a:schemeClr val="tx1">
                  <a:lumMod val="50000"/>
                  <a:lumOff val="50000"/>
                </a:schemeClr>
              </a:buClr>
              <a:buSzPct val="100000"/>
              <a:buFont typeface="Arial"/>
              <a:buChar char="•"/>
            </a:pPr>
            <a:r>
              <a:rPr lang="en-US" sz="2000" dirty="0"/>
              <a:t>values may be changed, more data may be appended</a:t>
            </a:r>
          </a:p>
          <a:p>
            <a:pPr marL="839788" lvl="1" indent="-342900">
              <a:lnSpc>
                <a:spcPct val="90000"/>
              </a:lnSpc>
              <a:buClr>
                <a:schemeClr val="tx1">
                  <a:lumMod val="50000"/>
                  <a:lumOff val="50000"/>
                </a:schemeClr>
              </a:buClr>
              <a:buSzPct val="100000"/>
              <a:buFont typeface="Arial"/>
              <a:buChar char="•"/>
            </a:pPr>
            <a:r>
              <a:rPr lang="en-US" sz="2000" dirty="0"/>
              <a:t>may have attributes</a:t>
            </a:r>
          </a:p>
          <a:p>
            <a:pPr marL="839788" lvl="1" indent="-342900">
              <a:lnSpc>
                <a:spcPct val="90000"/>
              </a:lnSpc>
              <a:buClr>
                <a:schemeClr val="tx1">
                  <a:lumMod val="50000"/>
                  <a:lumOff val="50000"/>
                </a:schemeClr>
              </a:buClr>
              <a:buSzPct val="100000"/>
              <a:buFont typeface="Arial"/>
              <a:buChar char="•"/>
            </a:pPr>
            <a:r>
              <a:rPr lang="en-US" sz="2000" dirty="0"/>
              <a:t>shape specified with netCDF dimensions</a:t>
            </a:r>
          </a:p>
          <a:p>
            <a:pPr marL="839788" lvl="1" indent="-342900">
              <a:lnSpc>
                <a:spcPct val="90000"/>
              </a:lnSpc>
              <a:buClr>
                <a:schemeClr val="tx1">
                  <a:lumMod val="50000"/>
                  <a:lumOff val="50000"/>
                </a:schemeClr>
              </a:buClr>
              <a:buSzPct val="100000"/>
              <a:buFont typeface="Arial"/>
              <a:buChar char="•"/>
            </a:pPr>
            <a:r>
              <a:rPr lang="en-US" sz="2000" dirty="0"/>
              <a:t>not read until accessed</a:t>
            </a:r>
          </a:p>
        </p:txBody>
      </p:sp>
      <p:sp>
        <p:nvSpPr>
          <p:cNvPr id="48137" name="Rectangle 9"/>
          <p:cNvSpPr>
            <a:spLocks/>
          </p:cNvSpPr>
          <p:nvPr/>
        </p:nvSpPr>
        <p:spPr bwMode="auto">
          <a:xfrm>
            <a:off x="4573588" y="914400"/>
            <a:ext cx="43815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lgn="ctr">
              <a:spcBef>
                <a:spcPts val="575"/>
              </a:spcBef>
            </a:pPr>
            <a:endParaRPr lang="en-US" dirty="0">
              <a:solidFill>
                <a:schemeClr val="tx1"/>
              </a:solidFill>
              <a:latin typeface="+mn-lt"/>
              <a:ea typeface="ＭＳ Ｐゴシック" charset="0"/>
              <a:cs typeface="Calibri" charset="0"/>
              <a:sym typeface="Calibri" charset="0"/>
            </a:endParaRP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intended for metadata</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for small units of information that fit in memory</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for single values, strings, or small 1-D arrays</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atomic access, must be written or read all at once</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values typically don't change after creation</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an attribute may not have attributes</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read when file opened</a:t>
            </a:r>
          </a:p>
        </p:txBody>
      </p:sp>
      <p:sp>
        <p:nvSpPr>
          <p:cNvPr id="48141" name="Rectangle 13"/>
          <p:cNvSpPr>
            <a:spLocks/>
          </p:cNvSpPr>
          <p:nvPr/>
        </p:nvSpPr>
        <p:spPr bwMode="auto">
          <a:xfrm>
            <a:off x="1557338" y="838200"/>
            <a:ext cx="13278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a:solidFill>
                  <a:srgbClr val="7F7F7F"/>
                </a:solidFill>
                <a:latin typeface="+mj-lt"/>
                <a:ea typeface="ＭＳ Ｐゴシック" charset="0"/>
                <a:cs typeface="Calibri" charset="0"/>
                <a:sym typeface="Calibri" charset="0"/>
              </a:rPr>
              <a:t>Variables</a:t>
            </a:r>
          </a:p>
        </p:txBody>
      </p:sp>
      <p:sp>
        <p:nvSpPr>
          <p:cNvPr id="48142" name="Rectangle 14"/>
          <p:cNvSpPr>
            <a:spLocks/>
          </p:cNvSpPr>
          <p:nvPr/>
        </p:nvSpPr>
        <p:spPr bwMode="auto">
          <a:xfrm>
            <a:off x="5905500" y="838200"/>
            <a:ext cx="1477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a:solidFill>
                  <a:srgbClr val="7F7F7F"/>
                </a:solidFill>
                <a:latin typeface="+mj-lt"/>
                <a:ea typeface="ＭＳ Ｐゴシック" charset="0"/>
                <a:cs typeface="Calibri" charset="0"/>
                <a:sym typeface="Calibri" charset="0"/>
              </a:rPr>
              <a:t>Attributes</a:t>
            </a:r>
          </a:p>
        </p:txBody>
      </p:sp>
      <p:sp>
        <p:nvSpPr>
          <p:cNvPr id="48143" name="Rectangle 15"/>
          <p:cNvSpPr>
            <a:spLocks/>
          </p:cNvSpPr>
          <p:nvPr/>
        </p:nvSpPr>
        <p:spPr bwMode="auto">
          <a:xfrm rot="-5400000">
            <a:off x="1951831" y="5369719"/>
            <a:ext cx="661987" cy="895350"/>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grpSp>
        <p:nvGrpSpPr>
          <p:cNvPr id="48144" name="Group 16"/>
          <p:cNvGrpSpPr>
            <a:grpSpLocks/>
          </p:cNvGrpSpPr>
          <p:nvPr/>
        </p:nvGrpSpPr>
        <p:grpSpPr bwMode="auto">
          <a:xfrm>
            <a:off x="3576638" y="5334000"/>
            <a:ext cx="766762" cy="993775"/>
            <a:chOff x="0" y="0"/>
            <a:chExt cx="483" cy="626"/>
          </a:xfrm>
        </p:grpSpPr>
        <p:sp>
          <p:nvSpPr>
            <p:cNvPr id="48145" name="AutoShape 17"/>
            <p:cNvSpPr>
              <a:spLocks/>
            </p:cNvSpPr>
            <p:nvPr/>
          </p:nvSpPr>
          <p:spPr bwMode="auto">
            <a:xfrm>
              <a:off x="0" y="0"/>
              <a:ext cx="483" cy="626"/>
            </a:xfrm>
            <a:custGeom>
              <a:avLst/>
              <a:gdLst/>
              <a:ahLst/>
              <a:cxnLst/>
              <a:rect l="0" t="0" r="r" b="b"/>
              <a:pathLst>
                <a:path w="21600" h="21600">
                  <a:moveTo>
                    <a:pt x="10050" y="0"/>
                  </a:moveTo>
                  <a:lnTo>
                    <a:pt x="0" y="7754"/>
                  </a:lnTo>
                  <a:lnTo>
                    <a:pt x="0" y="21600"/>
                  </a:lnTo>
                  <a:lnTo>
                    <a:pt x="11550" y="21600"/>
                  </a:lnTo>
                  <a:lnTo>
                    <a:pt x="21600" y="13846"/>
                  </a:lnTo>
                  <a:lnTo>
                    <a:pt x="2160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46" name="AutoShape 18"/>
            <p:cNvSpPr>
              <a:spLocks/>
            </p:cNvSpPr>
            <p:nvPr/>
          </p:nvSpPr>
          <p:spPr bwMode="auto">
            <a:xfrm>
              <a:off x="0" y="0"/>
              <a:ext cx="483" cy="224"/>
            </a:xfrm>
            <a:custGeom>
              <a:avLst/>
              <a:gdLst/>
              <a:ahLst/>
              <a:cxnLst/>
              <a:rect l="0" t="0" r="r" b="b"/>
              <a:pathLst>
                <a:path w="21600" h="21600">
                  <a:moveTo>
                    <a:pt x="10050" y="0"/>
                  </a:moveTo>
                  <a:lnTo>
                    <a:pt x="0" y="21600"/>
                  </a:lnTo>
                  <a:lnTo>
                    <a:pt x="11550" y="21600"/>
                  </a:lnTo>
                  <a:lnTo>
                    <a:pt x="2160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7" name="AutoShape 19"/>
            <p:cNvSpPr>
              <a:spLocks/>
            </p:cNvSpPr>
            <p:nvPr/>
          </p:nvSpPr>
          <p:spPr bwMode="auto">
            <a:xfrm>
              <a:off x="258" y="0"/>
              <a:ext cx="225" cy="626"/>
            </a:xfrm>
            <a:custGeom>
              <a:avLst/>
              <a:gdLst/>
              <a:ahLst/>
              <a:cxnLst/>
              <a:rect l="0" t="0" r="r" b="b"/>
              <a:pathLst>
                <a:path w="21600" h="21600">
                  <a:moveTo>
                    <a:pt x="0" y="7754"/>
                  </a:moveTo>
                  <a:lnTo>
                    <a:pt x="0" y="21600"/>
                  </a:lnTo>
                  <a:lnTo>
                    <a:pt x="21600" y="13846"/>
                  </a:lnTo>
                  <a:lnTo>
                    <a:pt x="21600" y="0"/>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8" name="AutoShape 20"/>
            <p:cNvSpPr>
              <a:spLocks/>
            </p:cNvSpPr>
            <p:nvPr/>
          </p:nvSpPr>
          <p:spPr bwMode="auto">
            <a:xfrm>
              <a:off x="0" y="0"/>
              <a:ext cx="483" cy="626"/>
            </a:xfrm>
            <a:custGeom>
              <a:avLst/>
              <a:gdLst/>
              <a:ahLst/>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48149" name="Rectangle 21"/>
          <p:cNvSpPr>
            <a:spLocks/>
          </p:cNvSpPr>
          <p:nvPr/>
        </p:nvSpPr>
        <p:spPr bwMode="auto">
          <a:xfrm>
            <a:off x="476250" y="5715000"/>
            <a:ext cx="1006475" cy="46038"/>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50" name="AutoShape 22"/>
          <p:cNvSpPr>
            <a:spLocks/>
          </p:cNvSpPr>
          <p:nvPr/>
        </p:nvSpPr>
        <p:spPr bwMode="auto">
          <a:xfrm>
            <a:off x="5691188" y="5943600"/>
            <a:ext cx="1152525" cy="166687"/>
          </a:xfrm>
          <a:custGeom>
            <a:avLst/>
            <a:gdLst/>
            <a:ahLst/>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8151" name="AutoShape 23"/>
          <p:cNvSpPr>
            <a:spLocks/>
          </p:cNvSpPr>
          <p:nvPr/>
        </p:nvSpPr>
        <p:spPr bwMode="auto">
          <a:xfrm>
            <a:off x="6497638" y="5562600"/>
            <a:ext cx="895350" cy="168275"/>
          </a:xfrm>
          <a:custGeom>
            <a:avLst/>
            <a:gdLst/>
            <a:ahLst/>
            <a:cxnLst/>
            <a:rect l="0" t="0" r="r" b="b"/>
            <a:pathLst>
              <a:path w="21600" h="21600">
                <a:moveTo>
                  <a:pt x="0" y="0"/>
                </a:moveTo>
                <a:lnTo>
                  <a:pt x="0" y="3600"/>
                </a:lnTo>
                <a:lnTo>
                  <a:pt x="0" y="9000"/>
                </a:lnTo>
                <a:lnTo>
                  <a:pt x="0" y="21600"/>
                </a:lnTo>
                <a:lnTo>
                  <a:pt x="3600" y="21600"/>
                </a:lnTo>
                <a:lnTo>
                  <a:pt x="9000" y="21600"/>
                </a:lnTo>
                <a:lnTo>
                  <a:pt x="21600" y="21600"/>
                </a:lnTo>
                <a:lnTo>
                  <a:pt x="21600" y="9000"/>
                </a:lnTo>
                <a:lnTo>
                  <a:pt x="21600" y="3600"/>
                </a:lnTo>
                <a:lnTo>
                  <a:pt x="21600" y="0"/>
                </a:lnTo>
                <a:lnTo>
                  <a:pt x="9000" y="0"/>
                </a:lnTo>
                <a:lnTo>
                  <a:pt x="3600" y="0"/>
                </a:lnTo>
                <a:close/>
                <a:moveTo>
                  <a:pt x="0"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5238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p:txBody>
          <a:bodyPr rIns="132080"/>
          <a:lstStyle/>
          <a:p>
            <a:pPr indent="0" eaLnBrk="1" hangingPunct="1">
              <a:defRPr/>
            </a:pPr>
            <a:r>
              <a:rPr lang="en-US" dirty="0" smtClean="0"/>
              <a:t>NetCDF </a:t>
            </a:r>
            <a:r>
              <a:rPr lang="en-US" dirty="0" smtClean="0">
                <a:latin typeface="Calibri Italic" charset="0"/>
                <a:cs typeface="Calibri Italic" charset="0"/>
                <a:sym typeface="Calibri Italic" charset="0"/>
              </a:rPr>
              <a:t>classic</a:t>
            </a:r>
            <a:r>
              <a:rPr lang="en-US" dirty="0" smtClean="0"/>
              <a:t> </a:t>
            </a:r>
            <a:r>
              <a:rPr lang="en-US" dirty="0" smtClean="0">
                <a:latin typeface="Calibri Italic" charset="0"/>
                <a:cs typeface="Calibri Italic" charset="0"/>
                <a:sym typeface="Calibri Italic" charset="0"/>
              </a:rPr>
              <a:t>data model</a:t>
            </a:r>
            <a:endParaRPr lang="en-US" dirty="0" smtClean="0">
              <a:latin typeface="Calibri Italic" charset="0"/>
              <a:sym typeface="Calibri Italic" charset="0"/>
            </a:endParaRPr>
          </a:p>
        </p:txBody>
      </p:sp>
      <p:sp>
        <p:nvSpPr>
          <p:cNvPr id="14343" name="Rectangle 7"/>
          <p:cNvSpPr>
            <a:spLocks noGrp="1" noChangeArrowheads="1"/>
          </p:cNvSpPr>
          <p:nvPr>
            <p:ph sz="half" idx="1"/>
          </p:nvPr>
        </p:nvSpPr>
        <p:spPr>
          <a:xfrm>
            <a:off x="152400" y="1066800"/>
            <a:ext cx="4191000" cy="4724400"/>
          </a:xfrm>
        </p:spPr>
        <p:txBody>
          <a:bodyPr rIns="132080">
            <a:normAutofit fontScale="92500"/>
          </a:bodyPr>
          <a:lstStyle/>
          <a:p>
            <a:pPr algn="ctr" eaLnBrk="1" hangingPunct="1">
              <a:lnSpc>
                <a:spcPct val="90000"/>
              </a:lnSpc>
              <a:buFont typeface="Calibri" charset="0"/>
              <a:buNone/>
              <a:defRPr/>
            </a:pPr>
            <a:r>
              <a:rPr lang="en-US" sz="2600" dirty="0" smtClean="0">
                <a:latin typeface="+mj-lt"/>
              </a:rPr>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Data model simple to understand and explain</a:t>
            </a:r>
          </a:p>
          <a:p>
            <a:pPr marL="782638" lvl="1" eaLnBrk="1" hangingPunct="1">
              <a:lnSpc>
                <a:spcPct val="90000"/>
              </a:lnSpc>
              <a:buClr>
                <a:srgbClr val="008000"/>
              </a:buClr>
              <a:buFont typeface="Wingdings" charset="0"/>
              <a:buChar char="ü"/>
              <a:defRPr/>
            </a:pPr>
            <a:r>
              <a:rPr lang="en-US" sz="2400" dirty="0" smtClean="0"/>
              <a:t>Can be efficiently implemented</a:t>
            </a:r>
          </a:p>
          <a:p>
            <a:pPr marL="782638" lvl="1" eaLnBrk="1" hangingPunct="1">
              <a:lnSpc>
                <a:spcPct val="90000"/>
              </a:lnSpc>
              <a:buClr>
                <a:srgbClr val="008000"/>
              </a:buClr>
              <a:buFont typeface="Wingdings" charset="0"/>
              <a:buChar char="ü"/>
              <a:defRPr/>
            </a:pPr>
            <a:r>
              <a:rPr lang="en-US" sz="2400" dirty="0" smtClean="0"/>
              <a:t>Representation good for gridded multidimensional data </a:t>
            </a:r>
          </a:p>
          <a:p>
            <a:pPr marL="782638" lvl="1" eaLnBrk="1" hangingPunct="1">
              <a:lnSpc>
                <a:spcPct val="90000"/>
              </a:lnSpc>
              <a:buClr>
                <a:srgbClr val="008000"/>
              </a:buClr>
              <a:buFont typeface="Wingdings" charset="0"/>
              <a:buChar char="ü"/>
              <a:defRPr/>
            </a:pPr>
            <a:r>
              <a:rPr lang="en-US" sz="2400" dirty="0" smtClean="0"/>
              <a:t>Shared dimensions useful for coordinate systems</a:t>
            </a:r>
          </a:p>
          <a:p>
            <a:pPr marL="782638" lvl="1" eaLnBrk="1" hangingPunct="1">
              <a:lnSpc>
                <a:spcPct val="90000"/>
              </a:lnSpc>
              <a:buClr>
                <a:srgbClr val="008000"/>
              </a:buClr>
              <a:buFont typeface="Wingdings" charset="0"/>
              <a:buChar char="ü"/>
              <a:defRPr/>
            </a:pPr>
            <a:r>
              <a:rPr lang="en-US" sz="2400" dirty="0" smtClean="0"/>
              <a:t>Generic applications easy to develop</a:t>
            </a:r>
          </a:p>
        </p:txBody>
      </p:sp>
      <p:sp>
        <p:nvSpPr>
          <p:cNvPr id="2" name="Content Placeholder 1"/>
          <p:cNvSpPr>
            <a:spLocks noGrp="1"/>
          </p:cNvSpPr>
          <p:nvPr>
            <p:ph sz="half" idx="2"/>
          </p:nvPr>
        </p:nvSpPr>
        <p:spPr>
          <a:xfrm>
            <a:off x="4648200" y="1030854"/>
            <a:ext cx="4038600" cy="4724401"/>
          </a:xfrm>
        </p:spPr>
        <p:txBody>
          <a:bodyPr>
            <a:normAutofit fontScale="92500"/>
          </a:bodyPr>
          <a:lstStyle/>
          <a:p>
            <a:pPr marL="0" indent="0" algn="ctr">
              <a:buClr>
                <a:srgbClr val="FC3A43"/>
              </a:buClr>
              <a:buSzPct val="50000"/>
              <a:buNone/>
            </a:pPr>
            <a:r>
              <a:rPr lang="en-US" sz="2600" dirty="0" smtClean="0">
                <a:latin typeface="+mj-lt"/>
                <a:sym typeface="Calibri" charset="0"/>
              </a:rPr>
              <a:t>Limitations</a:t>
            </a:r>
            <a:endParaRPr lang="en-US" sz="2600" dirty="0">
              <a:latin typeface="+mj-lt"/>
              <a:sym typeface="Calibri" charset="0"/>
            </a:endParaRPr>
          </a:p>
          <a:p>
            <a:pPr marL="0" indent="0" algn="ctr">
              <a:buClr>
                <a:srgbClr val="FC3A43"/>
              </a:buClr>
              <a:buSzPct val="50000"/>
              <a:buNone/>
            </a:pPr>
            <a:endParaRPr lang="en-US" dirty="0"/>
          </a:p>
          <a:p>
            <a:pPr>
              <a:buClr>
                <a:srgbClr val="FC3A43"/>
              </a:buClr>
              <a:buSzPct val="50000"/>
              <a:buFont typeface="Wingdings" charset="2"/>
              <a:buChar char="u"/>
            </a:pPr>
            <a:r>
              <a:rPr lang="en-US" sz="2400" dirty="0" smtClean="0"/>
              <a:t>Small </a:t>
            </a:r>
            <a:r>
              <a:rPr lang="en-US" sz="2400" dirty="0"/>
              <a:t>set of primitive types</a:t>
            </a:r>
          </a:p>
          <a:p>
            <a:pPr>
              <a:buClr>
                <a:srgbClr val="FC3A43"/>
              </a:buClr>
              <a:buSzPct val="50000"/>
              <a:buFont typeface="Wingdings" charset="2"/>
              <a:buChar char="u"/>
            </a:pPr>
            <a:r>
              <a:rPr lang="en-US" sz="2400" dirty="0"/>
              <a:t>Data </a:t>
            </a:r>
            <a:r>
              <a:rPr lang="en-US" sz="2400" dirty="0" smtClean="0"/>
              <a:t>model </a:t>
            </a:r>
            <a:r>
              <a:rPr lang="en-US" sz="2400" dirty="0"/>
              <a:t>limited to multidimensional arrays, (name, value) pairs</a:t>
            </a:r>
          </a:p>
          <a:p>
            <a:pPr>
              <a:buClr>
                <a:srgbClr val="FC3A43"/>
              </a:buClr>
              <a:buSzPct val="50000"/>
              <a:buFont typeface="Wingdings" charset="2"/>
              <a:buChar char="u"/>
            </a:pPr>
            <a:r>
              <a:rPr lang="en-US" sz="2400" dirty="0"/>
              <a:t>Flat name space </a:t>
            </a:r>
            <a:r>
              <a:rPr lang="en-US" sz="2400" dirty="0" smtClean="0"/>
              <a:t>that hinders organizing </a:t>
            </a:r>
            <a:r>
              <a:rPr lang="en-US" sz="2400" dirty="0"/>
              <a:t>many data objects</a:t>
            </a:r>
          </a:p>
          <a:p>
            <a:pPr>
              <a:buClr>
                <a:srgbClr val="FC3A43"/>
              </a:buClr>
              <a:buSzPct val="50000"/>
              <a:buFont typeface="Wingdings" charset="2"/>
              <a:buChar char="u"/>
            </a:pPr>
            <a:r>
              <a:rPr lang="en-US" sz="2400" dirty="0" smtClean="0"/>
              <a:t>Lack of nested </a:t>
            </a:r>
            <a:r>
              <a:rPr lang="en-US" sz="2400" dirty="0"/>
              <a:t>structures, variable-length types, enumerations</a:t>
            </a:r>
          </a:p>
          <a:p>
            <a:pPr>
              <a:buClr>
                <a:srgbClr val="FC3A43"/>
              </a:buClr>
              <a:buSzPct val="50000"/>
              <a:buFont typeface="Wingdings" charset="2"/>
              <a:buChar char="u"/>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p:cNvSpPr>
            <a:spLocks noGrp="1" noChangeArrowheads="1"/>
          </p:cNvSpPr>
          <p:nvPr>
            <p:ph type="title"/>
          </p:nvPr>
        </p:nvSpPr>
        <p:spPr>
          <a:xfrm>
            <a:off x="457200" y="166687"/>
            <a:ext cx="8226425" cy="671513"/>
          </a:xfrm>
        </p:spPr>
        <p:txBody>
          <a:bodyPr rIns="132080"/>
          <a:lstStyle/>
          <a:p>
            <a:pPr indent="0" eaLnBrk="1" hangingPunct="1">
              <a:defRPr/>
            </a:pPr>
            <a:r>
              <a:rPr lang="en-US" dirty="0" smtClean="0"/>
              <a:t>NetCDF-4 </a:t>
            </a:r>
            <a:r>
              <a:rPr lang="en-US" dirty="0" smtClean="0">
                <a:latin typeface="Calibri Italic" charset="0"/>
                <a:cs typeface="Calibri Italic" charset="0"/>
                <a:sym typeface="Calibri Italic" charset="0"/>
              </a:rPr>
              <a:t>enhanced data model</a:t>
            </a:r>
            <a:endParaRPr lang="en-US" dirty="0" smtClean="0">
              <a:latin typeface="Calibri Italic" charset="0"/>
              <a:sym typeface="Calibri Italic" charset="0"/>
            </a:endParaRPr>
          </a:p>
        </p:txBody>
      </p:sp>
      <p:sp>
        <p:nvSpPr>
          <p:cNvPr id="16391" name="Rectangle 7"/>
          <p:cNvSpPr>
            <a:spLocks noGrp="1" noChangeArrowheads="1"/>
          </p:cNvSpPr>
          <p:nvPr>
            <p:ph idx="1"/>
          </p:nvPr>
        </p:nvSpPr>
        <p:spPr>
          <a:xfrm>
            <a:off x="0" y="1081089"/>
            <a:ext cx="4516437" cy="4786312"/>
          </a:xfrm>
        </p:spPr>
        <p:txBody>
          <a:bodyPr rIns="132080">
            <a:normAutofit lnSpcReduction="10000"/>
          </a:bodyPr>
          <a:lstStyle/>
          <a:p>
            <a:pPr algn="ctr" eaLnBrk="1" hangingPunct="1">
              <a:buFont typeface="Calibri" charset="0"/>
              <a:buNone/>
              <a:defRPr/>
            </a:pPr>
            <a:r>
              <a:rPr lang="en-US" sz="2400" dirty="0" smtClean="0">
                <a:latin typeface="+mj-lt"/>
              </a:rPr>
              <a:t>Strengths</a:t>
            </a:r>
          </a:p>
          <a:p>
            <a:pPr algn="ctr" eaLnBrk="1" hangingPunct="1">
              <a:buFont typeface="Calibri" charset="0"/>
              <a:buNone/>
              <a:defRPr/>
            </a:pPr>
            <a:endParaRPr lang="en-US" sz="2400" dirty="0" smtClean="0"/>
          </a:p>
          <a:p>
            <a:pPr marL="782638" lvl="1" eaLnBrk="1" hangingPunct="1">
              <a:buClr>
                <a:srgbClr val="008000"/>
              </a:buClr>
              <a:buFont typeface="Wingdings" charset="0"/>
              <a:buChar char="ü"/>
              <a:defRPr/>
            </a:pPr>
            <a:r>
              <a:rPr lang="en-US" sz="2200" dirty="0" smtClean="0"/>
              <a:t>Increased representational power for more complex data</a:t>
            </a:r>
          </a:p>
          <a:p>
            <a:pPr marL="782638" lvl="1" eaLnBrk="1" hangingPunct="1">
              <a:lnSpc>
                <a:spcPct val="90000"/>
              </a:lnSpc>
              <a:buClr>
                <a:srgbClr val="008000"/>
              </a:buClr>
              <a:buFont typeface="Wingdings" charset="0"/>
              <a:buChar char="ü"/>
              <a:defRPr/>
            </a:pPr>
            <a:r>
              <a:rPr lang="en-US" sz="2200" dirty="0" smtClean="0"/>
              <a:t>Adds shared, named dimensions to HDF5 data model</a:t>
            </a:r>
          </a:p>
          <a:p>
            <a:pPr marL="782638" lvl="1" eaLnBrk="1" hangingPunct="1">
              <a:lnSpc>
                <a:spcPct val="90000"/>
              </a:lnSpc>
              <a:buClr>
                <a:srgbClr val="008000"/>
              </a:buClr>
              <a:buFont typeface="Wingdings" charset="0"/>
              <a:buChar char="ü"/>
              <a:defRPr/>
            </a:pPr>
            <a:r>
              <a:rPr lang="en-US" sz="2200" dirty="0" smtClean="0"/>
              <a:t>Compatible with netCDF-3 classic data model</a:t>
            </a:r>
          </a:p>
          <a:p>
            <a:pPr marL="782638" lvl="1" eaLnBrk="1" hangingPunct="1">
              <a:lnSpc>
                <a:spcPct val="90000"/>
              </a:lnSpc>
              <a:buClr>
                <a:srgbClr val="008000"/>
              </a:buClr>
              <a:buFont typeface="Wingdings" charset="0"/>
              <a:buChar char="ü"/>
              <a:defRPr/>
            </a:pPr>
            <a:r>
              <a:rPr lang="en-US" sz="2200" dirty="0" smtClean="0"/>
              <a:t>Adds useful primitive types</a:t>
            </a:r>
          </a:p>
          <a:p>
            <a:pPr marL="782638" lvl="1" eaLnBrk="1" hangingPunct="1">
              <a:lnSpc>
                <a:spcPct val="90000"/>
              </a:lnSpc>
              <a:buClr>
                <a:srgbClr val="008000"/>
              </a:buClr>
              <a:buFont typeface="Wingdings" charset="0"/>
              <a:buChar char="ü"/>
              <a:defRPr/>
            </a:pPr>
            <a:r>
              <a:rPr lang="en-US" sz="2200" dirty="0" smtClean="0"/>
              <a:t>Provides nesting: hierarchical groups, recursive data types</a:t>
            </a:r>
          </a:p>
        </p:txBody>
      </p:sp>
      <p:sp>
        <p:nvSpPr>
          <p:cNvPr id="12" name="Content Placeholder 1"/>
          <p:cNvSpPr txBox="1">
            <a:spLocks/>
          </p:cNvSpPr>
          <p:nvPr/>
        </p:nvSpPr>
        <p:spPr>
          <a:xfrm>
            <a:off x="4648200" y="1066800"/>
            <a:ext cx="4038600" cy="47244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Clr>
                <a:srgbClr val="FC3A43"/>
              </a:buClr>
              <a:buSzPct val="50000"/>
              <a:buFont typeface="Arial" pitchFamily="34" charset="0"/>
              <a:buNone/>
            </a:pPr>
            <a:r>
              <a:rPr lang="en-US" sz="2400" dirty="0" smtClean="0">
                <a:latin typeface="+mj-lt"/>
                <a:sym typeface="Calibri" charset="0"/>
              </a:rPr>
              <a:t>Limitations</a:t>
            </a:r>
          </a:p>
          <a:p>
            <a:pPr marL="0" indent="0" algn="ctr">
              <a:buClr>
                <a:srgbClr val="FC3A43"/>
              </a:buClr>
              <a:buSzPct val="50000"/>
              <a:buFont typeface="Arial" pitchFamily="34" charset="0"/>
              <a:buNone/>
            </a:pPr>
            <a:endParaRPr lang="en-US" dirty="0" smtClean="0"/>
          </a:p>
          <a:p>
            <a:pPr>
              <a:buClr>
                <a:srgbClr val="FC3A43"/>
              </a:buClr>
              <a:buSzPct val="50000"/>
              <a:buFont typeface="Wingdings" charset="2"/>
              <a:buChar char="u"/>
            </a:pPr>
            <a:r>
              <a:rPr lang="en-US" sz="2200" dirty="0"/>
              <a:t>More complex than classic data model</a:t>
            </a:r>
          </a:p>
          <a:p>
            <a:pPr>
              <a:buClr>
                <a:srgbClr val="FC3A43"/>
              </a:buClr>
              <a:buSzPct val="50000"/>
              <a:buFont typeface="Wingdings" charset="2"/>
              <a:buChar char="u"/>
            </a:pPr>
            <a:r>
              <a:rPr lang="en-US" sz="2200" dirty="0"/>
              <a:t>E</a:t>
            </a:r>
            <a:r>
              <a:rPr lang="en-US" sz="2200" dirty="0" smtClean="0"/>
              <a:t>ffort </a:t>
            </a:r>
            <a:r>
              <a:rPr lang="en-US" sz="2200" dirty="0"/>
              <a:t>required to develop general tools and applications</a:t>
            </a:r>
          </a:p>
          <a:p>
            <a:pPr>
              <a:buClr>
                <a:srgbClr val="FC3A43"/>
              </a:buClr>
              <a:buSzPct val="50000"/>
              <a:buFont typeface="Wingdings" charset="2"/>
              <a:buChar char="u"/>
            </a:pPr>
            <a:r>
              <a:rPr lang="en-US" sz="2200" dirty="0"/>
              <a:t>Adoption proceeding slowly</a:t>
            </a:r>
          </a:p>
          <a:p>
            <a:pPr>
              <a:buClr>
                <a:srgbClr val="FC3A43"/>
              </a:buClr>
              <a:buSzPct val="50000"/>
              <a:buFont typeface="Wingdings" charset="2"/>
              <a:buChar char="u"/>
            </a:pPr>
            <a:r>
              <a:rPr lang="en-US" sz="2200" dirty="0" smtClean="0"/>
              <a:t>Best practices and </a:t>
            </a:r>
            <a:r>
              <a:rPr lang="en-US" sz="2200" dirty="0"/>
              <a:t>conventions </a:t>
            </a:r>
            <a:r>
              <a:rPr lang="en-US" sz="2200" dirty="0" smtClean="0"/>
              <a:t>still maturing</a:t>
            </a:r>
            <a:endParaRPr lang="en-US" sz="2200" dirty="0"/>
          </a:p>
          <a:p>
            <a:pPr marL="0" indent="0">
              <a:buClr>
                <a:srgbClr val="FC3A43"/>
              </a:buClr>
              <a:buSzPct val="5000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utilities</a:t>
            </a:r>
            <a:br>
              <a:rPr lang="en-US" dirty="0" smtClean="0"/>
            </a:br>
            <a:r>
              <a:rPr lang="en-US" dirty="0" smtClean="0"/>
              <a:t>(netCDF without programming)</a:t>
            </a:r>
            <a:endParaRPr lang="en-US" dirty="0"/>
          </a:p>
        </p:txBody>
      </p:sp>
    </p:spTree>
    <p:extLst>
      <p:ext uri="{BB962C8B-B14F-4D97-AF65-F5344CB8AC3E}">
        <p14:creationId xmlns:p14="http://schemas.microsoft.com/office/powerpoint/2010/main" val="236272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8"/>
          <p:cNvSpPr>
            <a:spLocks noGrp="1" noChangeArrowheads="1"/>
          </p:cNvSpPr>
          <p:nvPr>
            <p:ph type="title"/>
          </p:nvPr>
        </p:nvSpPr>
        <p:spPr>
          <a:xfrm>
            <a:off x="1081088" y="0"/>
            <a:ext cx="7300912" cy="685800"/>
          </a:xfrm>
          <a:ln/>
        </p:spPr>
        <p:txBody>
          <a:bodyPr rIns="132080"/>
          <a:lstStyle/>
          <a:p>
            <a:r>
              <a:rPr lang="en-US" sz="2900" dirty="0"/>
              <a:t>Common Data Language (CDL</a:t>
            </a:r>
            <a:r>
              <a:rPr lang="en-US" sz="2900" dirty="0" smtClean="0"/>
              <a:t>)</a:t>
            </a:r>
            <a:endParaRPr lang="en-US" sz="2900" dirty="0"/>
          </a:p>
        </p:txBody>
      </p:sp>
      <p:sp>
        <p:nvSpPr>
          <p:cNvPr id="44041" name="Rectangle 9"/>
          <p:cNvSpPr>
            <a:spLocks noGrp="1" noChangeArrowheads="1"/>
          </p:cNvSpPr>
          <p:nvPr>
            <p:ph type="body" idx="1"/>
          </p:nvPr>
        </p:nvSpPr>
        <p:spPr>
          <a:xfrm>
            <a:off x="381000" y="901700"/>
            <a:ext cx="8458200" cy="2216150"/>
          </a:xfrm>
          <a:ln/>
        </p:spPr>
        <p:txBody>
          <a:bodyPr rIns="132080"/>
          <a:lstStyle/>
          <a:p>
            <a:pPr marL="0" indent="0">
              <a:buNone/>
            </a:pPr>
            <a:r>
              <a:rPr lang="en-US" sz="2000" dirty="0"/>
              <a:t>Text notation for netCDF metadata and data</a:t>
            </a:r>
          </a:p>
        </p:txBody>
      </p:sp>
      <p:sp>
        <p:nvSpPr>
          <p:cNvPr id="44042"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4045" name="Rectangle 13"/>
          <p:cNvSpPr>
            <a:spLocks/>
          </p:cNvSpPr>
          <p:nvPr/>
        </p:nvSpPr>
        <p:spPr bwMode="auto">
          <a:xfrm>
            <a:off x="766763" y="1550988"/>
            <a:ext cx="7670800" cy="37211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dirty="0">
                <a:solidFill>
                  <a:schemeClr val="tx1"/>
                </a:solidFill>
                <a:latin typeface="Courier" charset="0"/>
                <a:ea typeface="ＭＳ Ｐゴシック" charset="0"/>
                <a:cs typeface="Courier" charset="0"/>
                <a:sym typeface="Courier" charset="0"/>
              </a:rPr>
              <a:t>  </a:t>
            </a:r>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example {   // example of CDL notation</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x = 2 ;</a:t>
            </a:r>
          </a:p>
          <a:p>
            <a:pPr marL="39688"/>
            <a:r>
              <a:rPr lang="en-US" sz="1600" dirty="0">
                <a:solidFill>
                  <a:schemeClr val="tx1"/>
                </a:solidFill>
                <a:latin typeface="Courier" charset="0"/>
                <a:ea typeface="ＭＳ Ｐゴシック" charset="0"/>
                <a:cs typeface="Courier" charset="0"/>
                <a:sym typeface="Courier" charset="0"/>
              </a:rPr>
              <a:t>	  y = 8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(x, y)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rh:units</a:t>
            </a:r>
            <a:r>
              <a:rPr lang="en-US" sz="1600" dirty="0">
                <a:solidFill>
                  <a:schemeClr val="tx1"/>
                </a:solidFill>
                <a:latin typeface="Courier" charset="0"/>
                <a:ea typeface="ＭＳ Ｐゴシック" charset="0"/>
                <a:cs typeface="Courier" charset="0"/>
                <a:sym typeface="Courier" charset="0"/>
              </a:rPr>
              <a:t> = "percent"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rh:long_name</a:t>
            </a:r>
            <a:r>
              <a:rPr lang="en-US" sz="1600" dirty="0">
                <a:solidFill>
                  <a:schemeClr val="tx1"/>
                </a:solidFill>
                <a:latin typeface="Courier" charset="0"/>
                <a:ea typeface="ＭＳ Ｐゴシック" charset="0"/>
                <a:cs typeface="Courier" charset="0"/>
                <a:sym typeface="Courier" charset="0"/>
              </a:rPr>
              <a:t> = "relative humidity" ;</a:t>
            </a:r>
          </a:p>
          <a:p>
            <a:pPr marL="39688"/>
            <a:r>
              <a:rPr lang="en-US" sz="1600" dirty="0">
                <a:solidFill>
                  <a:schemeClr val="tx1"/>
                </a:solidFill>
                <a:latin typeface="Courier" charset="0"/>
                <a:ea typeface="ＭＳ Ｐゴシック" charset="0"/>
                <a:cs typeface="Courier" charset="0"/>
                <a:sym typeface="Courier" charset="0"/>
              </a:rPr>
              <a:t>  // global attributes</a:t>
            </a:r>
          </a:p>
          <a:p>
            <a:pPr marL="39688"/>
            <a:r>
              <a:rPr lang="en-US" sz="1600" dirty="0">
                <a:solidFill>
                  <a:schemeClr val="tx1"/>
                </a:solidFill>
                <a:latin typeface="Courier" charset="0"/>
                <a:ea typeface="ＭＳ Ｐゴシック" charset="0"/>
                <a:cs typeface="Courier" charset="0"/>
                <a:sym typeface="Courier" charset="0"/>
              </a:rPr>
              <a:t>	  :title = "simple example, </a:t>
            </a:r>
            <a:r>
              <a:rPr lang="en-US" sz="1600" dirty="0" smtClean="0">
                <a:solidFill>
                  <a:schemeClr val="tx1"/>
                </a:solidFill>
                <a:latin typeface="Courier" charset="0"/>
                <a:ea typeface="ＭＳ Ｐゴシック" charset="0"/>
                <a:cs typeface="Courier" charset="0"/>
                <a:sym typeface="Courier" charset="0"/>
              </a:rPr>
              <a:t>lacks conventions</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data</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2, 3, 5, 7, 11, 13, 17, 19,</a:t>
            </a:r>
          </a:p>
          <a:p>
            <a:pPr marL="39688"/>
            <a:r>
              <a:rPr lang="en-US" sz="1600" dirty="0">
                <a:solidFill>
                  <a:schemeClr val="tx1"/>
                </a:solidFill>
                <a:latin typeface="Courier" charset="0"/>
                <a:ea typeface="ＭＳ Ｐゴシック" charset="0"/>
                <a:cs typeface="Courier" charset="0"/>
                <a:sym typeface="Courier" charset="0"/>
              </a:rPr>
              <a:t>    23, 29, 31, 37, 41, 43, 47, 53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4046" name="Rectangle 14"/>
          <p:cNvSpPr>
            <a:spLocks/>
          </p:cNvSpPr>
          <p:nvPr/>
        </p:nvSpPr>
        <p:spPr bwMode="auto">
          <a:xfrm>
            <a:off x="417513" y="5480050"/>
            <a:ext cx="849788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475"/>
              </a:spcBef>
              <a:buClr>
                <a:srgbClr val="009999"/>
              </a:buClr>
              <a:buSzPct val="100000"/>
            </a:pPr>
            <a:r>
              <a:rPr lang="en-US" sz="2000" dirty="0" smtClean="0">
                <a:solidFill>
                  <a:srgbClr val="7F7F7F"/>
                </a:solidFill>
                <a:latin typeface="+mn-lt"/>
                <a:ea typeface="ＭＳ Ｐゴシック" charset="0"/>
                <a:cs typeface="Calibri" charset="0"/>
                <a:sym typeface="Calibri" charset="0"/>
              </a:rPr>
              <a:t>Example </a:t>
            </a:r>
            <a:r>
              <a:rPr lang="en-US" sz="2000" dirty="0" smtClean="0">
                <a:solidFill>
                  <a:srgbClr val="7F7F7F"/>
                </a:solidFill>
                <a:latin typeface="+mn-lt"/>
                <a:ea typeface="ＭＳ Ｐゴシック" charset="0"/>
                <a:cs typeface="Calibri" charset="0"/>
                <a:sym typeface="Calibri" charset="0"/>
              </a:rPr>
              <a:t>with </a:t>
            </a:r>
            <a:r>
              <a:rPr lang="en-US" sz="2000" dirty="0">
                <a:solidFill>
                  <a:srgbClr val="7F7F7F"/>
                </a:solidFill>
                <a:latin typeface="+mn-lt"/>
                <a:ea typeface="ＭＳ Ｐゴシック" charset="0"/>
                <a:cs typeface="Calibri" charset="0"/>
                <a:sym typeface="Calibri" charset="0"/>
              </a:rPr>
              <a:t>2 dimensions (</a:t>
            </a:r>
            <a:r>
              <a:rPr lang="en-US" sz="2000" dirty="0">
                <a:solidFill>
                  <a:srgbClr val="7F7F7F"/>
                </a:solidFill>
                <a:latin typeface="+mn-lt"/>
                <a:ea typeface="ＭＳ Ｐゴシック" charset="0"/>
                <a:cs typeface="Calibri Bold" charset="0"/>
                <a:sym typeface="Calibri Bold" charset="0"/>
              </a:rPr>
              <a:t>x </a:t>
            </a:r>
            <a:r>
              <a:rPr lang="en-US" sz="2000" dirty="0">
                <a:solidFill>
                  <a:srgbClr val="7F7F7F"/>
                </a:solidFill>
                <a:latin typeface="+mn-lt"/>
                <a:ea typeface="ＭＳ Ｐゴシック" charset="0"/>
                <a:cs typeface="Calibri" charset="0"/>
                <a:sym typeface="Calibri" charset="0"/>
              </a:rPr>
              <a:t>and </a:t>
            </a:r>
            <a:r>
              <a:rPr lang="en-US" sz="2000" dirty="0">
                <a:solidFill>
                  <a:srgbClr val="7F7F7F"/>
                </a:solidFill>
                <a:latin typeface="+mn-lt"/>
                <a:ea typeface="ＭＳ Ｐゴシック" charset="0"/>
                <a:cs typeface="Calibri Bold" charset="0"/>
                <a:sym typeface="Calibri Bold" charset="0"/>
              </a:rPr>
              <a:t>y</a:t>
            </a:r>
            <a:r>
              <a:rPr lang="en-US" sz="2000" dirty="0">
                <a:solidFill>
                  <a:srgbClr val="7F7F7F"/>
                </a:solidFill>
                <a:latin typeface="+mn-lt"/>
                <a:ea typeface="ＭＳ Ｐゴシック" charset="0"/>
                <a:cs typeface="Calibri" charset="0"/>
                <a:sym typeface="Calibri" charset="0"/>
              </a:rPr>
              <a:t>), 1 variable (</a:t>
            </a:r>
            <a:r>
              <a:rPr lang="en-US" sz="2000" dirty="0" err="1">
                <a:solidFill>
                  <a:srgbClr val="7F7F7F"/>
                </a:solidFill>
                <a:latin typeface="+mn-lt"/>
                <a:ea typeface="ＭＳ Ｐゴシック" charset="0"/>
                <a:cs typeface="Calibri Bold" charset="0"/>
                <a:sym typeface="Calibri Bold" charset="0"/>
              </a:rPr>
              <a:t>rh</a:t>
            </a:r>
            <a:r>
              <a:rPr lang="en-US" sz="2000" dirty="0">
                <a:solidFill>
                  <a:srgbClr val="7F7F7F"/>
                </a:solidFill>
                <a:latin typeface="+mn-lt"/>
                <a:ea typeface="ＭＳ Ｐゴシック" charset="0"/>
                <a:cs typeface="Calibri" charset="0"/>
                <a:sym typeface="Calibri" charset="0"/>
              </a:rPr>
              <a:t>), 2 variable attributes (</a:t>
            </a:r>
            <a:r>
              <a:rPr lang="en-US" sz="2000" dirty="0">
                <a:solidFill>
                  <a:srgbClr val="7F7F7F"/>
                </a:solidFill>
                <a:latin typeface="+mn-lt"/>
                <a:ea typeface="ＭＳ Ｐゴシック" charset="0"/>
                <a:cs typeface="Calibri Bold" charset="0"/>
                <a:sym typeface="Calibri Bold" charset="0"/>
              </a:rPr>
              <a:t>units </a:t>
            </a:r>
            <a:r>
              <a:rPr lang="en-US" sz="2000" dirty="0">
                <a:solidFill>
                  <a:srgbClr val="7F7F7F"/>
                </a:solidFill>
                <a:latin typeface="+mn-lt"/>
                <a:ea typeface="ＭＳ Ｐゴシック" charset="0"/>
                <a:cs typeface="Calibri" charset="0"/>
                <a:sym typeface="Calibri" charset="0"/>
              </a:rPr>
              <a:t>and </a:t>
            </a:r>
            <a:r>
              <a:rPr lang="en-US" sz="2000" dirty="0" err="1">
                <a:solidFill>
                  <a:srgbClr val="7F7F7F"/>
                </a:solidFill>
                <a:latin typeface="+mn-lt"/>
                <a:ea typeface="ＭＳ Ｐゴシック" charset="0"/>
                <a:cs typeface="Calibri Bold" charset="0"/>
                <a:sym typeface="Calibri Bold" charset="0"/>
              </a:rPr>
              <a:t>long_name</a:t>
            </a:r>
            <a:r>
              <a:rPr lang="en-US" sz="2000" dirty="0">
                <a:solidFill>
                  <a:srgbClr val="7F7F7F"/>
                </a:solidFill>
                <a:latin typeface="+mn-lt"/>
                <a:ea typeface="ＭＳ Ｐゴシック" charset="0"/>
                <a:cs typeface="Calibri" charset="0"/>
                <a:sym typeface="Calibri" charset="0"/>
              </a:rPr>
              <a:t>), 1 global attribute (</a:t>
            </a:r>
            <a:r>
              <a:rPr lang="en-US" sz="2000" dirty="0">
                <a:solidFill>
                  <a:srgbClr val="7F7F7F"/>
                </a:solidFill>
                <a:latin typeface="+mn-lt"/>
                <a:ea typeface="ＭＳ Ｐゴシック" charset="0"/>
                <a:cs typeface="Calibri Bold" charset="0"/>
                <a:sym typeface="Calibri Bold" charset="0"/>
              </a:rPr>
              <a:t>title</a:t>
            </a:r>
            <a:r>
              <a:rPr lang="en-US" sz="2000" dirty="0">
                <a:solidFill>
                  <a:srgbClr val="7F7F7F"/>
                </a:solidFill>
                <a:latin typeface="+mn-lt"/>
                <a:ea typeface="ＭＳ Ｐゴシック" charset="0"/>
                <a:cs typeface="Calibri" charset="0"/>
                <a:sym typeface="Calibri" charset="0"/>
              </a:rPr>
              <a:t>), and </a:t>
            </a:r>
            <a:r>
              <a:rPr lang="en-US" sz="2000" dirty="0" smtClean="0">
                <a:solidFill>
                  <a:srgbClr val="7F7F7F"/>
                </a:solidFill>
                <a:latin typeface="+mn-lt"/>
                <a:ea typeface="ＭＳ Ｐゴシック" charset="0"/>
                <a:cs typeface="Calibri" charset="0"/>
                <a:sym typeface="Calibri" charset="0"/>
              </a:rPr>
              <a:t>16 data </a:t>
            </a:r>
            <a:r>
              <a:rPr lang="en-US" sz="2000" dirty="0">
                <a:solidFill>
                  <a:srgbClr val="7F7F7F"/>
                </a:solidFill>
                <a:latin typeface="+mn-lt"/>
                <a:ea typeface="ＭＳ Ｐゴシック" charset="0"/>
                <a:cs typeface="Calibri" charset="0"/>
                <a:sym typeface="Calibri" charset="0"/>
              </a:rPr>
              <a:t>values.</a:t>
            </a:r>
          </a:p>
        </p:txBody>
      </p:sp>
    </p:spTree>
    <p:extLst>
      <p:ext uri="{BB962C8B-B14F-4D97-AF65-F5344CB8AC3E}">
        <p14:creationId xmlns:p14="http://schemas.microsoft.com/office/powerpoint/2010/main" val="4220641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ChangeArrowheads="1"/>
          </p:cNvSpPr>
          <p:nvPr>
            <p:ph type="title"/>
          </p:nvPr>
        </p:nvSpPr>
        <p:spPr>
          <a:xfrm>
            <a:off x="762000" y="0"/>
            <a:ext cx="7939088" cy="685800"/>
          </a:xfrm>
          <a:ln/>
        </p:spPr>
        <p:txBody>
          <a:bodyPr rIns="132080">
            <a:normAutofit fontScale="90000"/>
          </a:bodyPr>
          <a:lstStyle/>
          <a:p>
            <a:r>
              <a:rPr lang="en-US" dirty="0"/>
              <a:t>Utility programs for netCDF to/from CDL</a:t>
            </a:r>
          </a:p>
        </p:txBody>
      </p:sp>
      <p:sp>
        <p:nvSpPr>
          <p:cNvPr id="45065" name="Rectangle 9"/>
          <p:cNvSpPr>
            <a:spLocks noGrp="1" noChangeArrowheads="1"/>
          </p:cNvSpPr>
          <p:nvPr>
            <p:ph type="body" idx="1"/>
          </p:nvPr>
        </p:nvSpPr>
        <p:spPr>
          <a:xfrm>
            <a:off x="381000" y="901700"/>
            <a:ext cx="8458200" cy="2216150"/>
          </a:xfrm>
          <a:ln/>
        </p:spPr>
        <p:txBody>
          <a:bodyPr rIns="132080"/>
          <a:lstStyle/>
          <a:p>
            <a:pPr>
              <a:buFont typeface="Calibri" charset="0"/>
              <a:buNone/>
            </a:pPr>
            <a:r>
              <a:rPr lang="en-US" sz="2000" dirty="0">
                <a:latin typeface="Courier New Bold" charset="0"/>
                <a:cs typeface="Courier New Bold" charset="0"/>
                <a:sym typeface="Courier New Bold" charset="0"/>
              </a:rPr>
              <a:t>$ </a:t>
            </a:r>
            <a:r>
              <a:rPr lang="en-US" sz="2000" dirty="0" err="1">
                <a:latin typeface="Courier New Bold" charset="0"/>
                <a:cs typeface="Courier New Bold" charset="0"/>
                <a:sym typeface="Courier New Bold" charset="0"/>
              </a:rPr>
              <a:t>ncdump</a:t>
            </a:r>
            <a:r>
              <a:rPr lang="en-US" sz="2000" dirty="0">
                <a:latin typeface="Courier New Bold" charset="0"/>
                <a:cs typeface="Courier New Bold" charset="0"/>
                <a:sym typeface="Courier New Bold" charset="0"/>
              </a:rPr>
              <a:t> -h co2.</a:t>
            </a:r>
            <a:r>
              <a:rPr lang="en-US" sz="2000" dirty="0" smtClean="0">
                <a:latin typeface="Courier New Bold" charset="0"/>
                <a:cs typeface="Courier New Bold" charset="0"/>
                <a:sym typeface="Courier New Bold" charset="0"/>
              </a:rPr>
              <a:t>nc  # converts netCDF to CDL</a:t>
            </a:r>
            <a:endParaRPr lang="en-US" sz="2000" dirty="0">
              <a:latin typeface="Courier New Bold" charset="0"/>
              <a:ea typeface="ヒラギノ角ゴ ProN W6" charset="0"/>
              <a:cs typeface="ヒラギノ角ゴ ProN W6" charset="0"/>
              <a:sym typeface="Courier New Bold" charset="0"/>
            </a:endParaRPr>
          </a:p>
        </p:txBody>
      </p:sp>
      <p:sp>
        <p:nvSpPr>
          <p:cNvPr id="4506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5069" name="Rectangle 13"/>
          <p:cNvSpPr>
            <a:spLocks/>
          </p:cNvSpPr>
          <p:nvPr/>
        </p:nvSpPr>
        <p:spPr bwMode="auto">
          <a:xfrm>
            <a:off x="381000" y="1550988"/>
            <a:ext cx="8470900" cy="34798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co2 {</a:t>
            </a:r>
          </a:p>
          <a:p>
            <a:pPr marL="39688"/>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T = 456 ;</a:t>
            </a:r>
          </a:p>
          <a:p>
            <a:pPr marL="39688"/>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T(T)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T:units</a:t>
            </a:r>
            <a:r>
              <a:rPr lang="en-US" sz="1600" dirty="0">
                <a:solidFill>
                  <a:schemeClr val="tx1"/>
                </a:solidFill>
                <a:latin typeface="Courier" charset="0"/>
                <a:ea typeface="ＭＳ Ｐゴシック" charset="0"/>
                <a:cs typeface="Courier" charset="0"/>
                <a:sym typeface="Courier" charset="0"/>
              </a:rPr>
              <a:t> = "months since 1960-01-01" ;</a:t>
            </a:r>
          </a:p>
          <a:p>
            <a:pPr marL="39688"/>
            <a:r>
              <a:rPr lang="en-US" sz="1600" dirty="0">
                <a:solidFill>
                  <a:schemeClr val="tx1"/>
                </a:solidFill>
                <a:latin typeface="Courier" charset="0"/>
                <a:ea typeface="ＭＳ Ｐゴシック" charset="0"/>
                <a:cs typeface="Courier" charset="0"/>
                <a:sym typeface="Courier" charset="0"/>
              </a:rPr>
              <a:t>	float co2(T) ;</a:t>
            </a:r>
          </a:p>
          <a:p>
            <a:pPr marL="39688"/>
            <a:r>
              <a:rPr lang="en-US" sz="1600" dirty="0">
                <a:solidFill>
                  <a:schemeClr val="tx1"/>
                </a:solidFill>
                <a:latin typeface="Courier" charset="0"/>
                <a:ea typeface="ＭＳ Ｐゴシック" charset="0"/>
                <a:cs typeface="Courier" charset="0"/>
                <a:sym typeface="Courier" charset="0"/>
              </a:rPr>
              <a:t>		co2:long_name = "CO2 concentration by volume" ;</a:t>
            </a:r>
          </a:p>
          <a:p>
            <a:pPr marL="39688"/>
            <a:r>
              <a:rPr lang="en-US" sz="1600" dirty="0">
                <a:solidFill>
                  <a:schemeClr val="tx1"/>
                </a:solidFill>
                <a:latin typeface="Courier" charset="0"/>
                <a:ea typeface="ＭＳ Ｐゴシック" charset="0"/>
                <a:cs typeface="Courier" charset="0"/>
                <a:sym typeface="Courier" charset="0"/>
              </a:rPr>
              <a:t>		co2:units = "1.0e-6" ;</a:t>
            </a:r>
          </a:p>
          <a:p>
            <a:pPr marL="39688"/>
            <a:r>
              <a:rPr lang="en-US" sz="1600" dirty="0">
                <a:solidFill>
                  <a:schemeClr val="tx1"/>
                </a:solidFill>
                <a:latin typeface="Courier" charset="0"/>
                <a:ea typeface="ＭＳ Ｐゴシック" charset="0"/>
                <a:cs typeface="Courier" charset="0"/>
                <a:sym typeface="Courier" charset="0"/>
              </a:rPr>
              <a:t>		co2:_FillValue = -99.99f ;</a:t>
            </a:r>
          </a:p>
          <a:p>
            <a:pPr marL="39688"/>
            <a:endParaRPr lang="en-US" sz="1600" dirty="0">
              <a:solidFill>
                <a:schemeClr val="tx1"/>
              </a:solidFill>
              <a:latin typeface="Courier" charset="0"/>
              <a:ea typeface="ＭＳ Ｐゴシック" charset="0"/>
              <a:cs typeface="Courier" charset="0"/>
              <a:sym typeface="Courier" charset="0"/>
            </a:endParaRPr>
          </a:p>
          <a:p>
            <a:pPr marL="39688"/>
            <a:r>
              <a:rPr lang="en-US" sz="1600" dirty="0">
                <a:solidFill>
                  <a:schemeClr val="tx1"/>
                </a:solidFill>
                <a:latin typeface="Courier" charset="0"/>
                <a:ea typeface="ＭＳ Ｐゴシック" charset="0"/>
                <a:cs typeface="Courier" charset="0"/>
                <a:sym typeface="Courier" charset="0"/>
              </a:rPr>
              <a:t>// global attributes:</a:t>
            </a:r>
          </a:p>
          <a:p>
            <a:pPr marL="39688"/>
            <a:r>
              <a:rPr lang="en-US" sz="1600" dirty="0">
                <a:solidFill>
                  <a:schemeClr val="tx1"/>
                </a:solidFill>
                <a:latin typeface="Courier" charset="0"/>
                <a:ea typeface="ＭＳ Ｐゴシック" charset="0"/>
                <a:cs typeface="Courier" charset="0"/>
                <a:sym typeface="Courier" charset="0"/>
              </a:rPr>
              <a:t>		:references = "Keeling_etal1996, Keeling_etal1995"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5070" name="Rectangle 14"/>
          <p:cNvSpPr>
            <a:spLocks/>
          </p:cNvSpPr>
          <p:nvPr/>
        </p:nvSpPr>
        <p:spPr bwMode="auto">
          <a:xfrm>
            <a:off x="341313" y="5105400"/>
            <a:ext cx="8648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475"/>
              </a:spcBef>
              <a:buClr>
                <a:srgbClr val="009999"/>
              </a:buClr>
              <a:buSzPct val="100000"/>
              <a:buFont typeface="Calibri" charset="0"/>
              <a:buChar char="•"/>
            </a:pPr>
            <a:r>
              <a:rPr lang="en-US" sz="2000" dirty="0">
                <a:solidFill>
                  <a:srgbClr val="7F7F7F"/>
                </a:solidFill>
                <a:latin typeface="Calibri" charset="0"/>
                <a:ea typeface="ＭＳ Ｐゴシック" charset="0"/>
                <a:cs typeface="Calibri" charset="0"/>
                <a:sym typeface="Calibri" charset="0"/>
              </a:rPr>
              <a:t>"-h" is for "header only", just outputs metadata, no data</a:t>
            </a:r>
          </a:p>
          <a:p>
            <a:pPr marL="382588" indent="-342900">
              <a:spcBef>
                <a:spcPts val="475"/>
              </a:spcBef>
              <a:buClr>
                <a:srgbClr val="009999"/>
              </a:buClr>
              <a:buSzPct val="100000"/>
              <a:buFont typeface="Calibri" charset="0"/>
              <a:buChar char="•"/>
            </a:pPr>
            <a:r>
              <a:rPr lang="en-US" sz="2000" dirty="0">
                <a:solidFill>
                  <a:srgbClr val="7F7F7F"/>
                </a:solidFill>
                <a:latin typeface="Calibri" charset="0"/>
                <a:ea typeface="ＭＳ Ｐゴシック" charset="0"/>
                <a:cs typeface="Calibri" charset="0"/>
                <a:sym typeface="Calibri" charset="0"/>
              </a:rPr>
              <a:t>"-c" outputs header and coordinate variable data</a:t>
            </a:r>
          </a:p>
          <a:p>
            <a:pPr marL="382588" indent="-342900">
              <a:spcBef>
                <a:spcPts val="475"/>
              </a:spcBef>
              <a:buClr>
                <a:srgbClr val="009999"/>
              </a:buClr>
              <a:buSzPct val="100000"/>
              <a:buFont typeface="Calibri" charset="0"/>
              <a:buChar char="•"/>
            </a:pPr>
            <a:r>
              <a:rPr lang="en-US" sz="2000" b="1" dirty="0" err="1">
                <a:solidFill>
                  <a:srgbClr val="7F7F7F"/>
                </a:solidFill>
                <a:latin typeface="Calibri Bold" charset="0"/>
                <a:ea typeface="ＭＳ Ｐゴシック" charset="0"/>
                <a:cs typeface="Calibri Bold" charset="0"/>
                <a:sym typeface="Calibri Bold" charset="0"/>
              </a:rPr>
              <a:t>n</a:t>
            </a:r>
            <a:r>
              <a:rPr lang="en-US" sz="2000" b="1" dirty="0" err="1" smtClean="0">
                <a:solidFill>
                  <a:srgbClr val="7F7F7F"/>
                </a:solidFill>
                <a:latin typeface="Calibri Bold" charset="0"/>
                <a:ea typeface="ＭＳ Ｐゴシック" charset="0"/>
                <a:cs typeface="Calibri Bold" charset="0"/>
                <a:sym typeface="Calibri Bold" charset="0"/>
              </a:rPr>
              <a:t>cgen</a:t>
            </a:r>
            <a:r>
              <a:rPr lang="en-US" sz="2000" dirty="0" smtClean="0">
                <a:solidFill>
                  <a:srgbClr val="7F7F7F"/>
                </a:solidFill>
                <a:latin typeface="Calibri Bold" charset="0"/>
                <a:ea typeface="ＭＳ Ｐゴシック" charset="0"/>
                <a:cs typeface="Calibri Bold" charset="0"/>
                <a:sym typeface="Calibri Bold" charset="0"/>
              </a:rPr>
              <a:t> </a:t>
            </a:r>
            <a:r>
              <a:rPr lang="en-US" sz="2000" dirty="0" smtClean="0">
                <a:solidFill>
                  <a:srgbClr val="7F7F7F"/>
                </a:solidFill>
                <a:latin typeface="Calibri" charset="0"/>
                <a:ea typeface="ＭＳ Ｐゴシック" charset="0"/>
                <a:cs typeface="Calibri" charset="0"/>
                <a:sym typeface="Calibri" charset="0"/>
              </a:rPr>
              <a:t>does </a:t>
            </a:r>
            <a:r>
              <a:rPr lang="en-US" sz="2000" dirty="0">
                <a:solidFill>
                  <a:srgbClr val="7F7F7F"/>
                </a:solidFill>
                <a:latin typeface="Calibri" charset="0"/>
                <a:ea typeface="ＭＳ Ｐゴシック" charset="0"/>
                <a:cs typeface="Calibri" charset="0"/>
                <a:sym typeface="Calibri" charset="0"/>
              </a:rPr>
              <a:t>the opposite of </a:t>
            </a:r>
            <a:r>
              <a:rPr lang="en-US" sz="2000" b="1" dirty="0">
                <a:solidFill>
                  <a:srgbClr val="7F7F7F"/>
                </a:solidFill>
                <a:latin typeface="Calibri" charset="0"/>
                <a:ea typeface="ＭＳ Ｐゴシック" charset="0"/>
                <a:cs typeface="Calibri" charset="0"/>
                <a:sym typeface="Calibri" charset="0"/>
              </a:rPr>
              <a:t>ncdump</a:t>
            </a:r>
            <a:r>
              <a:rPr lang="en-US" sz="2000" dirty="0">
                <a:solidFill>
                  <a:srgbClr val="7F7F7F"/>
                </a:solidFill>
                <a:latin typeface="Calibri" charset="0"/>
                <a:ea typeface="ＭＳ Ｐゴシック" charset="0"/>
                <a:cs typeface="Calibri" charset="0"/>
                <a:sym typeface="Calibri" charset="0"/>
              </a:rPr>
              <a:t>, converts CDL to netCDF</a:t>
            </a:r>
          </a:p>
        </p:txBody>
      </p:sp>
    </p:spTree>
    <p:extLst>
      <p:ext uri="{BB962C8B-B14F-4D97-AF65-F5344CB8AC3E}">
        <p14:creationId xmlns:p14="http://schemas.microsoft.com/office/powerpoint/2010/main" val="141337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Rectangle 8"/>
          <p:cNvSpPr>
            <a:spLocks noGrp="1" noChangeArrowheads="1"/>
          </p:cNvSpPr>
          <p:nvPr>
            <p:ph type="title"/>
          </p:nvPr>
        </p:nvSpPr>
        <p:spPr>
          <a:ln/>
        </p:spPr>
        <p:txBody>
          <a:bodyPr rIns="132080"/>
          <a:lstStyle/>
          <a:p>
            <a:r>
              <a:rPr lang="en-US"/>
              <a:t>The ncdump utility</a:t>
            </a:r>
          </a:p>
        </p:txBody>
      </p:sp>
      <p:sp>
        <p:nvSpPr>
          <p:cNvPr id="51209" name="Rectangle 9"/>
          <p:cNvSpPr>
            <a:spLocks noGrp="1" noChangeArrowheads="1"/>
          </p:cNvSpPr>
          <p:nvPr>
            <p:ph type="body" idx="1"/>
          </p:nvPr>
        </p:nvSpPr>
        <p:spPr>
          <a:xfrm>
            <a:off x="457200" y="990601"/>
            <a:ext cx="8001000" cy="838200"/>
          </a:xfrm>
          <a:ln/>
        </p:spPr>
        <p:txBody>
          <a:bodyPr rIns="132080">
            <a:normAutofit/>
          </a:bodyPr>
          <a:lstStyle/>
          <a:p>
            <a:pPr marL="0" indent="0">
              <a:buNone/>
            </a:pPr>
            <a:r>
              <a:rPr lang="en-US" sz="2000" b="1" dirty="0"/>
              <a:t>n</a:t>
            </a:r>
            <a:r>
              <a:rPr lang="en-US" sz="2000" b="1" dirty="0" smtClean="0"/>
              <a:t>cdump</a:t>
            </a:r>
            <a:r>
              <a:rPr lang="en-US" sz="2000" dirty="0" smtClean="0"/>
              <a:t> converts </a:t>
            </a:r>
            <a:r>
              <a:rPr lang="en-US" sz="2000" dirty="0"/>
              <a:t>netCDF data </a:t>
            </a:r>
            <a:r>
              <a:rPr lang="en-US" sz="2000" dirty="0" smtClean="0"/>
              <a:t>to </a:t>
            </a:r>
            <a:r>
              <a:rPr lang="en-US" sz="2000" dirty="0"/>
              <a:t>human-readable text </a:t>
            </a:r>
            <a:r>
              <a:rPr lang="en-US" sz="2000" dirty="0" smtClean="0"/>
              <a:t>form.</a:t>
            </a:r>
            <a:endParaRPr lang="en-US" sz="2000" dirty="0"/>
          </a:p>
          <a:p>
            <a:pPr marL="0" indent="0">
              <a:buNone/>
            </a:pPr>
            <a:r>
              <a:rPr lang="en-US" sz="2000" dirty="0"/>
              <a:t>Useful for browsing </a:t>
            </a:r>
            <a:r>
              <a:rPr lang="en-US" sz="2000" dirty="0" smtClean="0"/>
              <a:t>data, has lots of options.</a:t>
            </a:r>
            <a:endParaRPr lang="en-US" sz="2000" dirty="0"/>
          </a:p>
        </p:txBody>
      </p:sp>
      <p:sp>
        <p:nvSpPr>
          <p:cNvPr id="51210"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51213" name="Group 13"/>
          <p:cNvGrpSpPr>
            <a:grpSpLocks/>
          </p:cNvGrpSpPr>
          <p:nvPr/>
        </p:nvGrpSpPr>
        <p:grpSpPr bwMode="auto">
          <a:xfrm>
            <a:off x="1503363" y="2286000"/>
            <a:ext cx="6135687" cy="1065212"/>
            <a:chOff x="0" y="0"/>
            <a:chExt cx="3865" cy="671"/>
          </a:xfrm>
        </p:grpSpPr>
        <p:grpSp>
          <p:nvGrpSpPr>
            <p:cNvPr id="51214" name="Group 14"/>
            <p:cNvGrpSpPr>
              <a:grpSpLocks/>
            </p:cNvGrpSpPr>
            <p:nvPr/>
          </p:nvGrpSpPr>
          <p:grpSpPr bwMode="auto">
            <a:xfrm>
              <a:off x="0" y="0"/>
              <a:ext cx="1118" cy="643"/>
              <a:chOff x="0" y="0"/>
              <a:chExt cx="1118" cy="643"/>
            </a:xfrm>
          </p:grpSpPr>
          <p:sp>
            <p:nvSpPr>
              <p:cNvPr id="51215" name="Rectangle 15"/>
              <p:cNvSpPr>
                <a:spLocks/>
              </p:cNvSpPr>
              <p:nvPr/>
            </p:nvSpPr>
            <p:spPr bwMode="auto">
              <a:xfrm>
                <a:off x="0" y="0"/>
                <a:ext cx="1118" cy="64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121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1217" name="Group 17"/>
            <p:cNvGrpSpPr>
              <a:grpSpLocks/>
            </p:cNvGrpSpPr>
            <p:nvPr/>
          </p:nvGrpSpPr>
          <p:grpSpPr bwMode="auto">
            <a:xfrm>
              <a:off x="2798" y="10"/>
              <a:ext cx="1067" cy="661"/>
              <a:chOff x="0" y="0"/>
              <a:chExt cx="1066" cy="661"/>
            </a:xfrm>
          </p:grpSpPr>
          <p:sp>
            <p:nvSpPr>
              <p:cNvPr id="51218" name="AutoShape 18"/>
              <p:cNvSpPr>
                <a:spLocks/>
              </p:cNvSpPr>
              <p:nvPr/>
            </p:nvSpPr>
            <p:spPr bwMode="auto">
              <a:xfrm>
                <a:off x="0" y="0"/>
                <a:ext cx="1066"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1219" name="Rectangle 19"/>
              <p:cNvSpPr>
                <a:spLocks/>
              </p:cNvSpPr>
              <p:nvPr/>
            </p:nvSpPr>
            <p:spPr bwMode="auto">
              <a:xfrm>
                <a:off x="312" y="77"/>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1220" name="Line 20"/>
            <p:cNvSpPr>
              <a:spLocks noChangeShapeType="1"/>
            </p:cNvSpPr>
            <p:nvPr/>
          </p:nvSpPr>
          <p:spPr bwMode="auto">
            <a:xfrm>
              <a:off x="1118" y="322"/>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221" name="Rectangle 21"/>
            <p:cNvSpPr>
              <a:spLocks/>
            </p:cNvSpPr>
            <p:nvPr/>
          </p:nvSpPr>
          <p:spPr bwMode="auto">
            <a:xfrm>
              <a:off x="1654" y="77"/>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sp>
        <p:nvSpPr>
          <p:cNvPr id="51222" name="Rectangle 22"/>
          <p:cNvSpPr>
            <a:spLocks/>
          </p:cNvSpPr>
          <p:nvPr/>
        </p:nvSpPr>
        <p:spPr bwMode="auto">
          <a:xfrm>
            <a:off x="434975" y="3962400"/>
            <a:ext cx="83820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smtClean="0">
                <a:solidFill>
                  <a:srgbClr val="7F7F7F"/>
                </a:solidFill>
                <a:latin typeface="+mn-lt"/>
                <a:ea typeface="ＭＳ Ｐゴシック" charset="0"/>
                <a:cs typeface="Courier" charset="0"/>
                <a:sym typeface="Courier" charset="0"/>
              </a:rPr>
              <a:t>ncdump</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[-c|-h</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[-v ...</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[-k</a:t>
            </a:r>
            <a:r>
              <a:rPr lang="en-US" sz="2000" dirty="0" smtClean="0">
                <a:solidFill>
                  <a:srgbClr val="7F7F7F"/>
                </a:solidFill>
                <a:latin typeface="+mn-lt"/>
                <a:ea typeface="ＭＳ Ｐゴシック" charset="0"/>
                <a:cs typeface="Courier" charset="0"/>
                <a:sym typeface="Courier" charset="0"/>
              </a:rPr>
              <a:t>]   </a:t>
            </a:r>
            <a:r>
              <a:rPr lang="en-US" sz="2000" i="1" dirty="0" err="1" smtClean="0">
                <a:solidFill>
                  <a:srgbClr val="7F7F7F"/>
                </a:solidFill>
                <a:latin typeface="+mn-lt"/>
                <a:ea typeface="ＭＳ Ｐゴシック" charset="0"/>
                <a:cs typeface="Courier" charset="0"/>
                <a:sym typeface="Courier" charset="0"/>
              </a:rPr>
              <a:t>file.nc</a:t>
            </a:r>
            <a:endParaRPr lang="en-US" sz="2000" i="1" dirty="0">
              <a:solidFill>
                <a:srgbClr val="7F7F7F"/>
              </a:solidFill>
              <a:latin typeface="+mn-lt"/>
              <a:ea typeface="ＭＳ Ｐゴシック" charset="0"/>
              <a:cs typeface="Courier" charset="0"/>
              <a:sym typeface="Courier" charset="0"/>
            </a:endParaRPr>
          </a:p>
          <a:p>
            <a:pPr marL="39688"/>
            <a:endParaRPr lang="en-US" sz="2000" i="1"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[-h | -</a:t>
            </a:r>
            <a:r>
              <a:rPr lang="en-US" sz="2000" dirty="0">
                <a:solidFill>
                  <a:srgbClr val="7F7F7F"/>
                </a:solidFill>
                <a:latin typeface="+mn-lt"/>
                <a:ea typeface="ＭＳ Ｐゴシック" charset="0"/>
                <a:cs typeface="Courier" charset="0"/>
                <a:sym typeface="Courier" charset="0"/>
              </a:rPr>
              <a:t>c]            </a:t>
            </a:r>
            <a:r>
              <a:rPr lang="en-US" sz="2000" dirty="0" smtClean="0">
                <a:solidFill>
                  <a:srgbClr val="7F7F7F"/>
                </a:solidFill>
                <a:latin typeface="+mn-lt"/>
                <a:ea typeface="ＭＳ Ｐゴシック" charset="0"/>
                <a:cs typeface="Courier" charset="0"/>
                <a:sym typeface="Courier" charset="0"/>
              </a:rPr>
              <a:t>	header only, or coordinates and header </a:t>
            </a: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-v </a:t>
            </a:r>
            <a:r>
              <a:rPr lang="en-US" sz="2000" dirty="0" smtClean="0">
                <a:solidFill>
                  <a:srgbClr val="7F7F7F"/>
                </a:solidFill>
                <a:latin typeface="+mn-lt"/>
                <a:ea typeface="ＭＳ Ｐゴシック" charset="0"/>
                <a:cs typeface="Courier" charset="0"/>
                <a:sym typeface="Courier" charset="0"/>
              </a:rPr>
              <a:t> </a:t>
            </a:r>
            <a:r>
              <a:rPr lang="en-US" sz="2000" i="1" dirty="0" smtClean="0">
                <a:solidFill>
                  <a:srgbClr val="7F7F7F"/>
                </a:solidFill>
                <a:latin typeface="+mn-lt"/>
                <a:ea typeface="ＭＳ Ｐゴシック" charset="0"/>
                <a:cs typeface="Courier" charset="0"/>
                <a:sym typeface="Courier" charset="0"/>
              </a:rPr>
              <a:t>var1</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	data </a:t>
            </a:r>
            <a:r>
              <a:rPr lang="en-US" sz="2000" dirty="0">
                <a:solidFill>
                  <a:srgbClr val="7F7F7F"/>
                </a:solidFill>
                <a:latin typeface="+mn-lt"/>
                <a:ea typeface="ＭＳ Ｐゴシック" charset="0"/>
                <a:cs typeface="Courier" charset="0"/>
                <a:sym typeface="Courier" charset="0"/>
              </a:rPr>
              <a:t>for variable(s) </a:t>
            </a:r>
            <a:r>
              <a:rPr lang="en-US" sz="2000" i="1" dirty="0">
                <a:solidFill>
                  <a:srgbClr val="7F7F7F"/>
                </a:solidFill>
                <a:latin typeface="+mn-lt"/>
                <a:ea typeface="ＭＳ Ｐゴシック" charset="0"/>
                <a:cs typeface="Courier" charset="0"/>
                <a:sym typeface="Courier" charset="0"/>
              </a:rPr>
              <a:t>var1</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only</a:t>
            </a:r>
            <a:endParaRPr lang="en-US" sz="2000" dirty="0">
              <a:solidFill>
                <a:srgbClr val="7F7F7F"/>
              </a:solidFill>
              <a:latin typeface="+mn-lt"/>
              <a:ea typeface="ＭＳ Ｐゴシック" charset="0"/>
              <a:cs typeface="Courier" charset="0"/>
              <a:sym typeface="Courier" charset="0"/>
            </a:endParaRPr>
          </a:p>
          <a:p>
            <a:pPr marL="39688"/>
            <a:r>
              <a:rPr lang="en-US" sz="2000" dirty="0">
                <a:solidFill>
                  <a:srgbClr val="7F7F7F"/>
                </a:solidFill>
                <a:latin typeface="+mn-lt"/>
                <a:ea typeface="ＭＳ Ｐゴシック" charset="0"/>
                <a:cs typeface="Courier" charset="0"/>
                <a:sym typeface="Courier" charset="0"/>
              </a:rPr>
              <a:t>[-k]               </a:t>
            </a:r>
            <a:r>
              <a:rPr lang="en-US" sz="2000" dirty="0" smtClean="0">
                <a:solidFill>
                  <a:srgbClr val="7F7F7F"/>
                </a:solidFill>
                <a:latin typeface="+mn-lt"/>
                <a:ea typeface="ＭＳ Ｐゴシック" charset="0"/>
                <a:cs typeface="Courier" charset="0"/>
                <a:sym typeface="Courier" charset="0"/>
              </a:rPr>
              <a:t>	output </a:t>
            </a:r>
            <a:r>
              <a:rPr lang="en-US" sz="2000" dirty="0">
                <a:solidFill>
                  <a:srgbClr val="7F7F7F"/>
                </a:solidFill>
                <a:latin typeface="+mn-lt"/>
                <a:ea typeface="ＭＳ Ｐゴシック" charset="0"/>
                <a:cs typeface="Courier" charset="0"/>
                <a:sym typeface="Courier" charset="0"/>
              </a:rPr>
              <a:t>kind of netCDF </a:t>
            </a:r>
            <a:r>
              <a:rPr lang="en-US" sz="2000" dirty="0" smtClean="0">
                <a:solidFill>
                  <a:srgbClr val="7F7F7F"/>
                </a:solidFill>
                <a:latin typeface="+mn-lt"/>
                <a:ea typeface="ＭＳ Ｐゴシック" charset="0"/>
                <a:cs typeface="Courier" charset="0"/>
                <a:sym typeface="Courier" charset="0"/>
              </a:rPr>
              <a:t>file instead of CDL</a:t>
            </a:r>
          </a:p>
          <a:p>
            <a:pPr marL="39688"/>
            <a:r>
              <a:rPr lang="en-US" sz="2000" dirty="0" smtClean="0">
                <a:solidFill>
                  <a:srgbClr val="7F7F7F"/>
                </a:solidFill>
                <a:latin typeface="+mn-lt"/>
                <a:ea typeface="ＭＳ Ｐゴシック" charset="0"/>
                <a:cs typeface="Courier" charset="0"/>
                <a:sym typeface="Courier" charset="0"/>
              </a:rPr>
              <a:t>[-t]              	show time data as date-time</a:t>
            </a:r>
          </a:p>
          <a:p>
            <a:pPr marL="39688"/>
            <a:r>
              <a:rPr lang="en-US" sz="2000" i="1" dirty="0" err="1" smtClean="0">
                <a:solidFill>
                  <a:srgbClr val="7F7F7F"/>
                </a:solidFill>
                <a:latin typeface="+mn-lt"/>
                <a:ea typeface="ＭＳ Ｐゴシック" charset="0"/>
                <a:cs typeface="Courier" charset="0"/>
                <a:sym typeface="Courier" charset="0"/>
              </a:rPr>
              <a:t>file.nc</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           	name of netCDF input file or OPeNDAP URL</a:t>
            </a:r>
            <a:endParaRPr lang="en-US" sz="2000" i="1" dirty="0">
              <a:solidFill>
                <a:srgbClr val="7F7F7F"/>
              </a:solidFill>
              <a:latin typeface="+mn-lt"/>
              <a:ea typeface="ＭＳ Ｐゴシック" charset="0"/>
              <a:cs typeface="Courier" charset="0"/>
              <a:sym typeface="Courier" charset="0"/>
            </a:endParaRPr>
          </a:p>
        </p:txBody>
      </p:sp>
    </p:spTree>
    <p:extLst>
      <p:ext uri="{BB962C8B-B14F-4D97-AF65-F5344CB8AC3E}">
        <p14:creationId xmlns:p14="http://schemas.microsoft.com/office/powerpoint/2010/main" val="299857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2" name="Rectangle 8"/>
          <p:cNvSpPr>
            <a:spLocks noGrp="1" noChangeArrowheads="1"/>
          </p:cNvSpPr>
          <p:nvPr>
            <p:ph type="title"/>
          </p:nvPr>
        </p:nvSpPr>
        <p:spPr>
          <a:ln/>
        </p:spPr>
        <p:txBody>
          <a:bodyPr rIns="132080"/>
          <a:lstStyle/>
          <a:p>
            <a:r>
              <a:rPr lang="en-US" dirty="0"/>
              <a:t>The ncgen utility</a:t>
            </a:r>
          </a:p>
        </p:txBody>
      </p:sp>
      <p:sp>
        <p:nvSpPr>
          <p:cNvPr id="52233" name="Rectangle 9"/>
          <p:cNvSpPr>
            <a:spLocks noGrp="1" noChangeArrowheads="1"/>
          </p:cNvSpPr>
          <p:nvPr>
            <p:ph type="body" idx="1"/>
          </p:nvPr>
        </p:nvSpPr>
        <p:spPr>
          <a:xfrm>
            <a:off x="467840" y="990601"/>
            <a:ext cx="8458200" cy="533400"/>
          </a:xfrm>
          <a:ln/>
        </p:spPr>
        <p:txBody>
          <a:bodyPr rIns="132080">
            <a:normAutofit/>
          </a:bodyPr>
          <a:lstStyle/>
          <a:p>
            <a:pPr marL="0" indent="0">
              <a:buNone/>
            </a:pPr>
            <a:r>
              <a:rPr lang="en-US" sz="2000" b="1" dirty="0"/>
              <a:t>n</a:t>
            </a:r>
            <a:r>
              <a:rPr lang="en-US" sz="2000" b="1" dirty="0" smtClean="0"/>
              <a:t>cgen</a:t>
            </a:r>
            <a:r>
              <a:rPr lang="en-US" sz="2000" dirty="0" smtClean="0"/>
              <a:t> generates a netCDF file, </a:t>
            </a:r>
            <a:r>
              <a:rPr lang="en-US" sz="2000" dirty="0"/>
              <a:t>or a </a:t>
            </a:r>
            <a:r>
              <a:rPr lang="en-US" sz="2000" dirty="0" smtClean="0"/>
              <a:t>program to generate the netCDF file.</a:t>
            </a:r>
            <a:endParaRPr lang="en-US" sz="2000" dirty="0"/>
          </a:p>
        </p:txBody>
      </p:sp>
      <p:grpSp>
        <p:nvGrpSpPr>
          <p:cNvPr id="3" name="Group 2"/>
          <p:cNvGrpSpPr/>
          <p:nvPr/>
        </p:nvGrpSpPr>
        <p:grpSpPr>
          <a:xfrm>
            <a:off x="2111675" y="1524000"/>
            <a:ext cx="4918075" cy="2482850"/>
            <a:chOff x="1824038" y="2187575"/>
            <a:chExt cx="4918075" cy="2482850"/>
          </a:xfrm>
        </p:grpSpPr>
        <p:grpSp>
          <p:nvGrpSpPr>
            <p:cNvPr id="52237" name="Group 13"/>
            <p:cNvGrpSpPr>
              <a:grpSpLocks/>
            </p:cNvGrpSpPr>
            <p:nvPr/>
          </p:nvGrpSpPr>
          <p:grpSpPr bwMode="auto">
            <a:xfrm>
              <a:off x="1824038" y="3041650"/>
              <a:ext cx="1400175" cy="868363"/>
              <a:chOff x="0" y="0"/>
              <a:chExt cx="882" cy="546"/>
            </a:xfrm>
          </p:grpSpPr>
          <p:sp>
            <p:nvSpPr>
              <p:cNvPr id="52238" name="AutoShape 14"/>
              <p:cNvSpPr>
                <a:spLocks/>
              </p:cNvSpPr>
              <p:nvPr/>
            </p:nvSpPr>
            <p:spPr bwMode="auto">
              <a:xfrm>
                <a:off x="0" y="0"/>
                <a:ext cx="882" cy="546"/>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39" name="Rectangle 15"/>
              <p:cNvSpPr>
                <a:spLocks/>
              </p:cNvSpPr>
              <p:nvPr/>
            </p:nvSpPr>
            <p:spPr bwMode="auto">
              <a:xfrm>
                <a:off x="220" y="31"/>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2240" name="Group 16"/>
            <p:cNvGrpSpPr>
              <a:grpSpLocks/>
            </p:cNvGrpSpPr>
            <p:nvPr/>
          </p:nvGrpSpPr>
          <p:grpSpPr bwMode="auto">
            <a:xfrm>
              <a:off x="5272088" y="2187575"/>
              <a:ext cx="1470025" cy="846138"/>
              <a:chOff x="0" y="0"/>
              <a:chExt cx="926" cy="533"/>
            </a:xfrm>
          </p:grpSpPr>
          <p:sp>
            <p:nvSpPr>
              <p:cNvPr id="52241" name="Rectangle 17"/>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2242" name="Rectangle 18"/>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2243" name="Group 19"/>
            <p:cNvGrpSpPr>
              <a:grpSpLocks/>
            </p:cNvGrpSpPr>
            <p:nvPr/>
          </p:nvGrpSpPr>
          <p:grpSpPr bwMode="auto">
            <a:xfrm>
              <a:off x="5270524" y="3817938"/>
              <a:ext cx="1406477" cy="852487"/>
              <a:chOff x="14" y="0"/>
              <a:chExt cx="885" cy="537"/>
            </a:xfrm>
          </p:grpSpPr>
          <p:sp>
            <p:nvSpPr>
              <p:cNvPr id="52244" name="AutoShape 20"/>
              <p:cNvSpPr>
                <a:spLocks/>
              </p:cNvSpPr>
              <p:nvPr/>
            </p:nvSpPr>
            <p:spPr bwMode="auto">
              <a:xfrm>
                <a:off x="14" y="0"/>
                <a:ext cx="885" cy="537"/>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45" name="Rectangle 21"/>
              <p:cNvSpPr>
                <a:spLocks/>
              </p:cNvSpPr>
              <p:nvPr/>
            </p:nvSpPr>
            <p:spPr bwMode="auto">
              <a:xfrm>
                <a:off x="30" y="89"/>
                <a:ext cx="85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8732" bIns="38100" anchor="ctr">
                <a:spAutoFit/>
              </a:bodyPr>
              <a:lstStyle/>
              <a:p>
                <a:pPr marL="11113" algn="ctr"/>
                <a:r>
                  <a:rPr lang="en-US" sz="1600" b="1" dirty="0">
                    <a:solidFill>
                      <a:schemeClr val="tx1"/>
                    </a:solidFill>
                    <a:latin typeface="Arial" charset="0"/>
                    <a:ea typeface="ＭＳ Ｐゴシック" charset="0"/>
                    <a:cs typeface="Arial" charset="0"/>
                    <a:sym typeface="Arial" charset="0"/>
                  </a:rPr>
                  <a:t>program </a:t>
                </a:r>
              </a:p>
              <a:p>
                <a:pPr marL="11113" algn="ctr"/>
                <a:r>
                  <a:rPr lang="en-US" sz="1600" b="1" dirty="0" smtClean="0">
                    <a:solidFill>
                      <a:schemeClr val="tx1"/>
                    </a:solidFill>
                    <a:latin typeface="Arial" charset="0"/>
                    <a:ea typeface="ＭＳ Ｐゴシック" charset="0"/>
                    <a:cs typeface="Arial" charset="0"/>
                    <a:sym typeface="Arial" charset="0"/>
                  </a:rPr>
                  <a:t>(c,  f77, java</a:t>
                </a:r>
                <a:r>
                  <a:rPr lang="en-US" sz="1600" b="1" dirty="0">
                    <a:solidFill>
                      <a:schemeClr val="tx1"/>
                    </a:solidFill>
                    <a:latin typeface="Arial" charset="0"/>
                    <a:ea typeface="ＭＳ Ｐゴシック" charset="0"/>
                    <a:cs typeface="Arial" charset="0"/>
                    <a:sym typeface="Arial" charset="0"/>
                  </a:rPr>
                  <a:t>)</a:t>
                </a:r>
              </a:p>
            </p:txBody>
          </p:sp>
        </p:grpSp>
        <p:grpSp>
          <p:nvGrpSpPr>
            <p:cNvPr id="52246" name="Group 22"/>
            <p:cNvGrpSpPr>
              <a:grpSpLocks/>
            </p:cNvGrpSpPr>
            <p:nvPr/>
          </p:nvGrpSpPr>
          <p:grpSpPr bwMode="auto">
            <a:xfrm>
              <a:off x="2524125" y="2335213"/>
              <a:ext cx="2747963" cy="708025"/>
              <a:chOff x="0" y="0"/>
              <a:chExt cx="1731" cy="446"/>
            </a:xfrm>
          </p:grpSpPr>
          <p:sp>
            <p:nvSpPr>
              <p:cNvPr id="52247" name="Freeform 23"/>
              <p:cNvSpPr>
                <a:spLocks/>
              </p:cNvSpPr>
              <p:nvPr/>
            </p:nvSpPr>
            <p:spPr bwMode="auto">
              <a:xfrm rot="-5400000">
                <a:off x="729" y="-555"/>
                <a:ext cx="272" cy="1730"/>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8" name="Rectangle 24"/>
              <p:cNvSpPr>
                <a:spLocks/>
              </p:cNvSpPr>
              <p:nvPr/>
            </p:nvSpPr>
            <p:spPr bwMode="auto">
              <a:xfrm>
                <a:off x="486" y="0"/>
                <a:ext cx="8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-b</a:t>
                </a:r>
              </a:p>
            </p:txBody>
          </p:sp>
        </p:grpSp>
        <p:grpSp>
          <p:nvGrpSpPr>
            <p:cNvPr id="52249" name="Group 25"/>
            <p:cNvGrpSpPr>
              <a:grpSpLocks/>
            </p:cNvGrpSpPr>
            <p:nvPr/>
          </p:nvGrpSpPr>
          <p:grpSpPr bwMode="auto">
            <a:xfrm>
              <a:off x="2524125" y="3854450"/>
              <a:ext cx="2747963" cy="727075"/>
              <a:chOff x="0" y="0"/>
              <a:chExt cx="1731" cy="458"/>
            </a:xfrm>
          </p:grpSpPr>
          <p:sp>
            <p:nvSpPr>
              <p:cNvPr id="52250" name="Rectangle 26"/>
              <p:cNvSpPr>
                <a:spLocks/>
              </p:cNvSpPr>
              <p:nvPr/>
            </p:nvSpPr>
            <p:spPr bwMode="auto">
              <a:xfrm>
                <a:off x="313" y="244"/>
                <a:ext cx="12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–l </a:t>
                </a:r>
                <a:r>
                  <a:rPr lang="en-US" sz="1600" b="1" i="1">
                    <a:solidFill>
                      <a:schemeClr val="tx1"/>
                    </a:solidFill>
                    <a:latin typeface="Courier" charset="0"/>
                    <a:ea typeface="ＭＳ Ｐゴシック" charset="0"/>
                    <a:cs typeface="Courier" charset="0"/>
                    <a:sym typeface="Courier" charset="0"/>
                  </a:rPr>
                  <a:t>lang</a:t>
                </a:r>
              </a:p>
            </p:txBody>
          </p:sp>
          <p:sp>
            <p:nvSpPr>
              <p:cNvPr id="52251" name="Freeform 27"/>
              <p:cNvSpPr>
                <a:spLocks/>
              </p:cNvSpPr>
              <p:nvPr/>
            </p:nvSpPr>
            <p:spPr bwMode="auto">
              <a:xfrm rot="16200000" flipH="1">
                <a:off x="743" y="-743"/>
                <a:ext cx="245" cy="1731"/>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2252" name="Rectangle 28"/>
          <p:cNvSpPr>
            <a:spLocks/>
          </p:cNvSpPr>
          <p:nvPr/>
        </p:nvSpPr>
        <p:spPr bwMode="auto">
          <a:xfrm>
            <a:off x="475435" y="4191000"/>
            <a:ext cx="843996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ormAutofit fontScale="92500" lnSpcReduction="10000"/>
          </a:bodyPr>
          <a:lstStyle/>
          <a:p>
            <a:pPr marL="39688"/>
            <a:r>
              <a:rPr lang="en-US" sz="2000" b="1" dirty="0">
                <a:solidFill>
                  <a:srgbClr val="7F7F7F"/>
                </a:solidFill>
                <a:latin typeface="+mn-lt"/>
                <a:ea typeface="ＭＳ Ｐゴシック" charset="0"/>
                <a:cs typeface="Courier" charset="0"/>
                <a:sym typeface="Courier" charset="0"/>
              </a:rPr>
              <a:t>n</a:t>
            </a:r>
            <a:r>
              <a:rPr lang="en-US" sz="2000" b="1" dirty="0" smtClean="0">
                <a:solidFill>
                  <a:srgbClr val="7F7F7F"/>
                </a:solidFill>
                <a:latin typeface="+mn-lt"/>
                <a:ea typeface="ＭＳ Ｐゴシック" charset="0"/>
                <a:cs typeface="Courier" charset="0"/>
                <a:sym typeface="Courier" charset="0"/>
              </a:rPr>
              <a:t>cgen  </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[-b</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[-o </a:t>
            </a:r>
            <a:r>
              <a:rPr lang="en-US" sz="2000" dirty="0" err="1">
                <a:solidFill>
                  <a:srgbClr val="7F7F7F"/>
                </a:solidFill>
                <a:latin typeface="+mn-lt"/>
                <a:ea typeface="ＭＳ Ｐゴシック" charset="0"/>
                <a:cs typeface="Courier" charset="0"/>
                <a:sym typeface="Courier" charset="0"/>
              </a:rPr>
              <a:t>file.nc</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a:t>
            </a:r>
            <a:r>
              <a:rPr lang="en-US" sz="2000" dirty="0" smtClean="0">
                <a:solidFill>
                  <a:srgbClr val="7F7F7F"/>
                </a:solidFill>
                <a:latin typeface="+mn-lt"/>
                <a:ea typeface="ＭＳ Ｐゴシック" charset="0"/>
                <a:cs typeface="Courier" charset="0"/>
                <a:sym typeface="Courier" charset="0"/>
              </a:rPr>
              <a:t>l   c | java]   </a:t>
            </a:r>
            <a:r>
              <a:rPr lang="en-US" sz="2000" i="1" dirty="0" err="1" smtClean="0">
                <a:solidFill>
                  <a:srgbClr val="7F7F7F"/>
                </a:solidFill>
                <a:latin typeface="+mn-lt"/>
                <a:ea typeface="ＭＳ Ｐゴシック" charset="0"/>
                <a:cs typeface="Courier" charset="0"/>
                <a:sym typeface="Courier" charset="0"/>
              </a:rPr>
              <a:t>file.cdl</a:t>
            </a:r>
            <a:endParaRPr lang="en-US" sz="2000" dirty="0" smtClean="0">
              <a:solidFill>
                <a:srgbClr val="7F7F7F"/>
              </a:solidFill>
              <a:latin typeface="+mn-lt"/>
              <a:ea typeface="ＭＳ Ｐゴシック" charset="0"/>
              <a:cs typeface="Courier" charset="0"/>
              <a:sym typeface="Courier" charset="0"/>
            </a:endParaRPr>
          </a:p>
          <a:p>
            <a:pPr marL="39688"/>
            <a:endParaRPr lang="en-US" sz="2000" i="1"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-b</a:t>
            </a:r>
            <a:r>
              <a:rPr lang="en-US" sz="2000" dirty="0" smtClean="0">
                <a:solidFill>
                  <a:srgbClr val="7F7F7F"/>
                </a:solidFill>
                <a:latin typeface="+mn-lt"/>
                <a:ea typeface="ＭＳ Ｐゴシック" charset="0"/>
                <a:cs typeface="Courier" charset="0"/>
                <a:sym typeface="Courier" charset="0"/>
              </a:rPr>
              <a:t>]		binary </a:t>
            </a:r>
            <a:r>
              <a:rPr lang="en-US" sz="2000" dirty="0">
                <a:solidFill>
                  <a:srgbClr val="7F7F7F"/>
                </a:solidFill>
                <a:latin typeface="+mn-lt"/>
                <a:ea typeface="ＭＳ Ｐゴシック" charset="0"/>
                <a:cs typeface="Courier" charset="0"/>
                <a:sym typeface="Courier" charset="0"/>
              </a:rPr>
              <a:t>output as a netCDF </a:t>
            </a:r>
            <a:r>
              <a:rPr lang="en-US" sz="2000" dirty="0" smtClean="0">
                <a:solidFill>
                  <a:srgbClr val="7F7F7F"/>
                </a:solidFill>
                <a:latin typeface="+mn-lt"/>
                <a:ea typeface="ＭＳ Ｐゴシック" charset="0"/>
                <a:cs typeface="Courier" charset="0"/>
                <a:sym typeface="Courier" charset="0"/>
              </a:rPr>
              <a:t>file, with “.</a:t>
            </a:r>
            <a:r>
              <a:rPr lang="en-US" sz="2000" dirty="0" err="1" smtClean="0">
                <a:solidFill>
                  <a:srgbClr val="7F7F7F"/>
                </a:solidFill>
                <a:latin typeface="+mn-lt"/>
                <a:ea typeface="ＭＳ Ｐゴシック" charset="0"/>
                <a:cs typeface="Courier" charset="0"/>
                <a:sym typeface="Courier" charset="0"/>
              </a:rPr>
              <a:t>nc</a:t>
            </a:r>
            <a:r>
              <a:rPr lang="en-US" sz="2000" dirty="0" smtClean="0">
                <a:solidFill>
                  <a:srgbClr val="7F7F7F"/>
                </a:solidFill>
                <a:latin typeface="+mn-lt"/>
                <a:ea typeface="ＭＳ Ｐゴシック" charset="0"/>
                <a:cs typeface="Courier" charset="0"/>
                <a:sym typeface="Courier" charset="0"/>
              </a:rPr>
              <a:t>” extension</a:t>
            </a:r>
          </a:p>
          <a:p>
            <a:pPr marL="39688"/>
            <a:r>
              <a:rPr lang="en-US" sz="2000" dirty="0" smtClean="0">
                <a:solidFill>
                  <a:srgbClr val="7F7F7F"/>
                </a:solidFill>
                <a:latin typeface="+mn-lt"/>
                <a:ea typeface="ＭＳ Ｐゴシック" charset="0"/>
                <a:cs typeface="Courier" charset="0"/>
                <a:sym typeface="Courier" charset="0"/>
              </a:rPr>
              <a:t>[-o   </a:t>
            </a:r>
            <a:r>
              <a:rPr lang="en-US" sz="2000" i="1" dirty="0" err="1" smtClean="0">
                <a:solidFill>
                  <a:srgbClr val="7F7F7F"/>
                </a:solidFill>
                <a:latin typeface="+mn-lt"/>
                <a:ea typeface="ＭＳ Ｐゴシック" charset="0"/>
                <a:cs typeface="Courier" charset="0"/>
                <a:sym typeface="Courier" charset="0"/>
              </a:rPr>
              <a:t>file.nc</a:t>
            </a:r>
            <a:r>
              <a:rPr lang="en-US" sz="2000" dirty="0" smtClean="0">
                <a:solidFill>
                  <a:srgbClr val="7F7F7F"/>
                </a:solidFill>
                <a:latin typeface="+mn-lt"/>
                <a:ea typeface="ＭＳ Ｐゴシック" charset="0"/>
                <a:cs typeface="Courier" charset="0"/>
                <a:sym typeface="Courier" charset="0"/>
              </a:rPr>
              <a:t>]	like  -b  except output netCDF to specified file</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a:t>
            </a:r>
            <a:r>
              <a:rPr lang="en-US" sz="2000" dirty="0" smtClean="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kind </a:t>
            </a:r>
            <a:r>
              <a:rPr lang="en-US" sz="2000" dirty="0">
                <a:solidFill>
                  <a:srgbClr val="7F7F7F"/>
                </a:solidFill>
                <a:latin typeface="+mn-lt"/>
                <a:ea typeface="ＭＳ Ｐゴシック" charset="0"/>
                <a:cs typeface="Courier" charset="0"/>
                <a:sym typeface="Courier" charset="0"/>
              </a:rPr>
              <a:t>of </a:t>
            </a:r>
            <a:r>
              <a:rPr lang="en-US" sz="2000" dirty="0" smtClean="0">
                <a:solidFill>
                  <a:srgbClr val="7F7F7F"/>
                </a:solidFill>
                <a:latin typeface="+mn-lt"/>
                <a:ea typeface="ＭＳ Ｐゴシック" charset="0"/>
                <a:cs typeface="Courier" charset="0"/>
                <a:sym typeface="Courier" charset="0"/>
              </a:rPr>
              <a:t>output netCDF file, simplest that works if omitted</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-l </a:t>
            </a:r>
            <a:r>
              <a:rPr lang="en-US" sz="2000" dirty="0" smtClean="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c | f77 | </a:t>
            </a:r>
            <a:r>
              <a:rPr lang="en-US" sz="2000" dirty="0" smtClean="0">
                <a:solidFill>
                  <a:srgbClr val="7F7F7F"/>
                </a:solidFill>
                <a:latin typeface="+mn-lt"/>
                <a:ea typeface="ＭＳ Ｐゴシック" charset="0"/>
                <a:cs typeface="Courier" charset="0"/>
                <a:sym typeface="Courier" charset="0"/>
              </a:rPr>
              <a:t>java]	language </a:t>
            </a:r>
            <a:r>
              <a:rPr lang="en-US" sz="2000" dirty="0">
                <a:solidFill>
                  <a:srgbClr val="7F7F7F"/>
                </a:solidFill>
                <a:latin typeface="+mn-lt"/>
                <a:ea typeface="ＭＳ Ｐゴシック" charset="0"/>
                <a:cs typeface="Courier" charset="0"/>
                <a:sym typeface="Courier" charset="0"/>
              </a:rPr>
              <a:t>of program generated to standard </a:t>
            </a:r>
            <a:r>
              <a:rPr lang="en-US" sz="2000" dirty="0" smtClean="0">
                <a:solidFill>
                  <a:srgbClr val="7F7F7F"/>
                </a:solidFill>
                <a:latin typeface="+mn-lt"/>
                <a:ea typeface="ＭＳ Ｐゴシック" charset="0"/>
                <a:cs typeface="Courier" charset="0"/>
                <a:sym typeface="Courier" charset="0"/>
              </a:rPr>
              <a:t>output</a:t>
            </a:r>
          </a:p>
          <a:p>
            <a:pPr marL="39688"/>
            <a:r>
              <a:rPr lang="en-US" sz="2000" i="1" dirty="0" err="1" smtClean="0">
                <a:solidFill>
                  <a:srgbClr val="7F7F7F"/>
                </a:solidFill>
                <a:latin typeface="+mn-lt"/>
                <a:ea typeface="ＭＳ Ｐゴシック" charset="0"/>
                <a:cs typeface="Courier" charset="0"/>
                <a:sym typeface="Courier" charset="0"/>
              </a:rPr>
              <a:t>file.cdl</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	name of input CDL file</a:t>
            </a:r>
            <a:endParaRPr lang="en-US" sz="2000" i="1" dirty="0">
              <a:solidFill>
                <a:srgbClr val="7F7F7F"/>
              </a:solidFill>
              <a:latin typeface="+mn-lt"/>
              <a:ea typeface="ＭＳ Ｐゴシック" charset="0"/>
              <a:cs typeface="Courier" charset="0"/>
              <a:sym typeface="Courier" charset="0"/>
            </a:endParaRPr>
          </a:p>
        </p:txBody>
      </p:sp>
    </p:spTree>
    <p:extLst>
      <p:ext uri="{BB962C8B-B14F-4D97-AF65-F5344CB8AC3E}">
        <p14:creationId xmlns:p14="http://schemas.microsoft.com/office/powerpoint/2010/main" val="354642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netCDF</a:t>
            </a:r>
            <a:endParaRPr lang="en-US" dirty="0"/>
          </a:p>
        </p:txBody>
      </p:sp>
    </p:spTree>
    <p:extLst>
      <p:ext uri="{BB962C8B-B14F-4D97-AF65-F5344CB8AC3E}">
        <p14:creationId xmlns:p14="http://schemas.microsoft.com/office/powerpoint/2010/main" val="4231763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8"/>
          <p:cNvSpPr>
            <a:spLocks noGrp="1" noChangeArrowheads="1"/>
          </p:cNvSpPr>
          <p:nvPr>
            <p:ph type="title"/>
          </p:nvPr>
        </p:nvSpPr>
        <p:spPr>
          <a:xfrm>
            <a:off x="457200" y="69490"/>
            <a:ext cx="8229600" cy="844910"/>
          </a:xfrm>
          <a:ln/>
        </p:spPr>
        <p:txBody>
          <a:bodyPr rIns="132080"/>
          <a:lstStyle/>
          <a:p>
            <a:r>
              <a:rPr lang="en-US" dirty="0"/>
              <a:t>Using ncgen and ncdump together</a:t>
            </a:r>
          </a:p>
        </p:txBody>
      </p:sp>
      <p:sp>
        <p:nvSpPr>
          <p:cNvPr id="53257" name="Rectangle 9"/>
          <p:cNvSpPr>
            <a:spLocks noGrp="1" noChangeArrowheads="1"/>
          </p:cNvSpPr>
          <p:nvPr>
            <p:ph type="body" idx="1"/>
          </p:nvPr>
        </p:nvSpPr>
        <p:spPr>
          <a:xfrm>
            <a:off x="381000" y="990600"/>
            <a:ext cx="8458200" cy="838200"/>
          </a:xfrm>
          <a:ln/>
        </p:spPr>
        <p:txBody>
          <a:bodyPr rIns="132080">
            <a:normAutofit/>
          </a:bodyPr>
          <a:lstStyle/>
          <a:p>
            <a:pPr marL="0" indent="0">
              <a:buNone/>
            </a:pPr>
            <a:r>
              <a:rPr lang="en-US" sz="2000" dirty="0" smtClean="0"/>
              <a:t>Together, </a:t>
            </a:r>
            <a:r>
              <a:rPr lang="en-US" sz="2000" b="1" dirty="0"/>
              <a:t>ncdump</a:t>
            </a:r>
            <a:r>
              <a:rPr lang="en-US" sz="2000" dirty="0"/>
              <a:t> and </a:t>
            </a:r>
            <a:r>
              <a:rPr lang="en-US" sz="2000" b="1" dirty="0"/>
              <a:t>ncgen</a:t>
            </a:r>
            <a:r>
              <a:rPr lang="en-US" sz="2000" dirty="0"/>
              <a:t> </a:t>
            </a:r>
            <a:r>
              <a:rPr lang="en-US" sz="2000" dirty="0" smtClean="0"/>
              <a:t>can accomplish simple manipulations with no programming.  </a:t>
            </a:r>
            <a:r>
              <a:rPr lang="en-US" sz="2000" b="1" dirty="0" smtClean="0"/>
              <a:t>ncdump</a:t>
            </a:r>
            <a:r>
              <a:rPr lang="en-US" sz="2000" dirty="0" smtClean="0"/>
              <a:t> and </a:t>
            </a:r>
            <a:r>
              <a:rPr lang="en-US" sz="2000" b="1" dirty="0" smtClean="0"/>
              <a:t>ncgen</a:t>
            </a:r>
            <a:r>
              <a:rPr lang="en-US" sz="2000" dirty="0" smtClean="0"/>
              <a:t> are inverses:</a:t>
            </a:r>
            <a:endParaRPr lang="en-US" sz="2000" dirty="0"/>
          </a:p>
        </p:txBody>
      </p:sp>
      <p:sp>
        <p:nvSpPr>
          <p:cNvPr id="53258"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317750" y="1951037"/>
            <a:ext cx="4360863" cy="1173163"/>
            <a:chOff x="2317750" y="1625600"/>
            <a:chExt cx="4360863" cy="1173163"/>
          </a:xfrm>
        </p:grpSpPr>
        <p:grpSp>
          <p:nvGrpSpPr>
            <p:cNvPr id="53261" name="Group 13"/>
            <p:cNvGrpSpPr>
              <a:grpSpLocks/>
            </p:cNvGrpSpPr>
            <p:nvPr/>
          </p:nvGrpSpPr>
          <p:grpSpPr bwMode="auto">
            <a:xfrm>
              <a:off x="2317750" y="1625600"/>
              <a:ext cx="966788" cy="1022350"/>
              <a:chOff x="0" y="0"/>
              <a:chExt cx="609" cy="644"/>
            </a:xfrm>
          </p:grpSpPr>
          <p:sp>
            <p:nvSpPr>
              <p:cNvPr id="53262" name="Rectangle 14"/>
              <p:cNvSpPr>
                <a:spLocks/>
              </p:cNvSpPr>
              <p:nvPr/>
            </p:nvSpPr>
            <p:spPr bwMode="auto">
              <a:xfrm>
                <a:off x="33" y="0"/>
                <a:ext cx="542"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63" name="Rectangle 15"/>
              <p:cNvSpPr>
                <a:spLocks/>
              </p:cNvSpPr>
              <p:nvPr/>
            </p:nvSpPr>
            <p:spPr bwMode="auto">
              <a:xfrm>
                <a:off x="0" y="126"/>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64" name="Group 16"/>
            <p:cNvGrpSpPr>
              <a:grpSpLocks/>
            </p:cNvGrpSpPr>
            <p:nvPr/>
          </p:nvGrpSpPr>
          <p:grpSpPr bwMode="auto">
            <a:xfrm>
              <a:off x="5899150" y="1641475"/>
              <a:ext cx="779463" cy="1049338"/>
              <a:chOff x="0" y="0"/>
              <a:chExt cx="491" cy="661"/>
            </a:xfrm>
          </p:grpSpPr>
          <p:sp>
            <p:nvSpPr>
              <p:cNvPr id="53265" name="AutoShape 17"/>
              <p:cNvSpPr>
                <a:spLocks/>
              </p:cNvSpPr>
              <p:nvPr/>
            </p:nvSpPr>
            <p:spPr bwMode="auto">
              <a:xfrm>
                <a:off x="0" y="0"/>
                <a:ext cx="491"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66" name="Rectangle 18"/>
              <p:cNvSpPr>
                <a:spLocks/>
              </p:cNvSpPr>
              <p:nvPr/>
            </p:nvSpPr>
            <p:spPr bwMode="auto">
              <a:xfrm>
                <a:off x="53" y="77"/>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3267" name="Group 19"/>
            <p:cNvGrpSpPr>
              <a:grpSpLocks/>
            </p:cNvGrpSpPr>
            <p:nvPr/>
          </p:nvGrpSpPr>
          <p:grpSpPr bwMode="auto">
            <a:xfrm flipH="1">
              <a:off x="3232150" y="2411413"/>
              <a:ext cx="2667000" cy="387350"/>
              <a:chOff x="0" y="0"/>
              <a:chExt cx="1680" cy="244"/>
            </a:xfrm>
          </p:grpSpPr>
          <p:sp>
            <p:nvSpPr>
              <p:cNvPr id="53268" name="Line 20"/>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69" name="Rectangle 21"/>
              <p:cNvSpPr>
                <a:spLocks/>
              </p:cNvSpPr>
              <p:nvPr/>
            </p:nvSpPr>
            <p:spPr bwMode="auto">
              <a:xfrm flipH="1">
                <a:off x="571" y="4"/>
                <a:ext cx="5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grpSp>
          <p:nvGrpSpPr>
            <p:cNvPr id="53270" name="Group 22"/>
            <p:cNvGrpSpPr>
              <a:grpSpLocks/>
            </p:cNvGrpSpPr>
            <p:nvPr/>
          </p:nvGrpSpPr>
          <p:grpSpPr bwMode="auto">
            <a:xfrm>
              <a:off x="3241675" y="1782763"/>
              <a:ext cx="2667000" cy="387350"/>
              <a:chOff x="0" y="0"/>
              <a:chExt cx="1680" cy="244"/>
            </a:xfrm>
          </p:grpSpPr>
          <p:sp>
            <p:nvSpPr>
              <p:cNvPr id="53271" name="Line 23"/>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72" name="Rectangle 24"/>
              <p:cNvSpPr>
                <a:spLocks/>
              </p:cNvSpPr>
              <p:nvPr/>
            </p:nvSpPr>
            <p:spPr bwMode="auto">
              <a:xfrm>
                <a:off x="535" y="4"/>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grpSp>
      <p:grpSp>
        <p:nvGrpSpPr>
          <p:cNvPr id="53273" name="Group 25"/>
          <p:cNvGrpSpPr>
            <a:grpSpLocks/>
          </p:cNvGrpSpPr>
          <p:nvPr/>
        </p:nvGrpSpPr>
        <p:grpSpPr bwMode="auto">
          <a:xfrm>
            <a:off x="865188" y="3917950"/>
            <a:ext cx="7413625" cy="1339850"/>
            <a:chOff x="0" y="0"/>
            <a:chExt cx="4670" cy="844"/>
          </a:xfrm>
        </p:grpSpPr>
        <p:grpSp>
          <p:nvGrpSpPr>
            <p:cNvPr id="53274" name="Group 26"/>
            <p:cNvGrpSpPr>
              <a:grpSpLocks/>
            </p:cNvGrpSpPr>
            <p:nvPr/>
          </p:nvGrpSpPr>
          <p:grpSpPr bwMode="auto">
            <a:xfrm>
              <a:off x="0" y="11"/>
              <a:ext cx="638" cy="811"/>
              <a:chOff x="0" y="0"/>
              <a:chExt cx="638" cy="811"/>
            </a:xfrm>
          </p:grpSpPr>
          <p:sp>
            <p:nvSpPr>
              <p:cNvPr id="53275" name="Rectangle 27"/>
              <p:cNvSpPr>
                <a:spLocks/>
              </p:cNvSpPr>
              <p:nvPr/>
            </p:nvSpPr>
            <p:spPr bwMode="auto">
              <a:xfrm>
                <a:off x="0" y="0"/>
                <a:ext cx="638" cy="81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76" name="Rectangle 28"/>
              <p:cNvSpPr>
                <a:spLocks/>
              </p:cNvSpPr>
              <p:nvPr/>
            </p:nvSpPr>
            <p:spPr bwMode="auto">
              <a:xfrm>
                <a:off x="14" y="209"/>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77" name="Group 29"/>
            <p:cNvGrpSpPr>
              <a:grpSpLocks/>
            </p:cNvGrpSpPr>
            <p:nvPr/>
          </p:nvGrpSpPr>
          <p:grpSpPr bwMode="auto">
            <a:xfrm>
              <a:off x="1368" y="2"/>
              <a:ext cx="492" cy="842"/>
              <a:chOff x="0" y="0"/>
              <a:chExt cx="491" cy="841"/>
            </a:xfrm>
          </p:grpSpPr>
          <p:sp>
            <p:nvSpPr>
              <p:cNvPr id="53278" name="AutoShape 30"/>
              <p:cNvSpPr>
                <a:spLocks/>
              </p:cNvSpPr>
              <p:nvPr/>
            </p:nvSpPr>
            <p:spPr bwMode="auto">
              <a:xfrm>
                <a:off x="0" y="0"/>
                <a:ext cx="491"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79" name="Rectangle 31"/>
              <p:cNvSpPr>
                <a:spLocks/>
              </p:cNvSpPr>
              <p:nvPr/>
            </p:nvSpPr>
            <p:spPr bwMode="auto">
              <a:xfrm>
                <a:off x="53" y="149"/>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3280" name="Line 32"/>
            <p:cNvSpPr>
              <a:spLocks noChangeShapeType="1"/>
            </p:cNvSpPr>
            <p:nvPr/>
          </p:nvSpPr>
          <p:spPr bwMode="auto">
            <a:xfrm>
              <a:off x="638" y="418"/>
              <a:ext cx="730" cy="6"/>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1" name="Rectangle 33"/>
            <p:cNvSpPr>
              <a:spLocks/>
            </p:cNvSpPr>
            <p:nvPr/>
          </p:nvSpPr>
          <p:spPr bwMode="auto">
            <a:xfrm>
              <a:off x="694" y="155"/>
              <a:ext cx="6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nvGrpSpPr>
            <p:cNvPr id="53282" name="Group 34"/>
            <p:cNvGrpSpPr>
              <a:grpSpLocks/>
            </p:cNvGrpSpPr>
            <p:nvPr/>
          </p:nvGrpSpPr>
          <p:grpSpPr bwMode="auto">
            <a:xfrm>
              <a:off x="2665" y="0"/>
              <a:ext cx="513" cy="841"/>
              <a:chOff x="0" y="0"/>
              <a:chExt cx="513" cy="841"/>
            </a:xfrm>
          </p:grpSpPr>
          <p:sp>
            <p:nvSpPr>
              <p:cNvPr id="53283" name="AutoShape 35"/>
              <p:cNvSpPr>
                <a:spLocks/>
              </p:cNvSpPr>
              <p:nvPr/>
            </p:nvSpPr>
            <p:spPr bwMode="auto">
              <a:xfrm>
                <a:off x="10" y="0"/>
                <a:ext cx="492"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84" name="Rectangle 36"/>
              <p:cNvSpPr>
                <a:spLocks/>
              </p:cNvSpPr>
              <p:nvPr/>
            </p:nvSpPr>
            <p:spPr bwMode="auto">
              <a:xfrm>
                <a:off x="0" y="149"/>
                <a:ext cx="51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edited</a:t>
                </a:r>
              </a:p>
              <a:p>
                <a:pPr marL="14288" algn="ctr"/>
                <a:r>
                  <a:rPr lang="en-US" sz="1800" b="1">
                    <a:solidFill>
                      <a:schemeClr val="tx1"/>
                    </a:solidFill>
                    <a:latin typeface="Arial" charset="0"/>
                    <a:ea typeface="ＭＳ Ｐゴシック" charset="0"/>
                    <a:cs typeface="Arial" charset="0"/>
                    <a:sym typeface="Arial" charset="0"/>
                  </a:rPr>
                  <a:t>CDL</a:t>
                </a:r>
              </a:p>
            </p:txBody>
          </p:sp>
        </p:grpSp>
        <p:grpSp>
          <p:nvGrpSpPr>
            <p:cNvPr id="53285" name="Group 37"/>
            <p:cNvGrpSpPr>
              <a:grpSpLocks/>
            </p:cNvGrpSpPr>
            <p:nvPr/>
          </p:nvGrpSpPr>
          <p:grpSpPr bwMode="auto">
            <a:xfrm>
              <a:off x="3946" y="14"/>
              <a:ext cx="724" cy="813"/>
              <a:chOff x="0" y="0"/>
              <a:chExt cx="724" cy="812"/>
            </a:xfrm>
          </p:grpSpPr>
          <p:sp>
            <p:nvSpPr>
              <p:cNvPr id="53286" name="Rectangle 38"/>
              <p:cNvSpPr>
                <a:spLocks/>
              </p:cNvSpPr>
              <p:nvPr/>
            </p:nvSpPr>
            <p:spPr bwMode="auto">
              <a:xfrm>
                <a:off x="0" y="0"/>
                <a:ext cx="724" cy="812"/>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87" name="Rectangle 39"/>
              <p:cNvSpPr>
                <a:spLocks/>
              </p:cNvSpPr>
              <p:nvPr/>
            </p:nvSpPr>
            <p:spPr bwMode="auto">
              <a:xfrm>
                <a:off x="13" y="126"/>
                <a:ext cx="69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modified</a:t>
                </a:r>
              </a:p>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3288" name="Line 40"/>
            <p:cNvSpPr>
              <a:spLocks noChangeShapeType="1"/>
            </p:cNvSpPr>
            <p:nvPr/>
          </p:nvSpPr>
          <p:spPr bwMode="auto">
            <a:xfrm rot="10800000" flipH="1">
              <a:off x="1860" y="420"/>
              <a:ext cx="816" cy="3"/>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9" name="Line 41"/>
            <p:cNvSpPr>
              <a:spLocks noChangeShapeType="1"/>
            </p:cNvSpPr>
            <p:nvPr/>
          </p:nvSpPr>
          <p:spPr bwMode="auto">
            <a:xfrm>
              <a:off x="3168" y="420"/>
              <a:ext cx="778" cy="1"/>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90" name="Rectangle 42"/>
            <p:cNvSpPr>
              <a:spLocks/>
            </p:cNvSpPr>
            <p:nvPr/>
          </p:nvSpPr>
          <p:spPr bwMode="auto">
            <a:xfrm>
              <a:off x="1958" y="15"/>
              <a:ext cx="61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text</a:t>
              </a:r>
            </a:p>
            <a:p>
              <a:pPr marL="39688" algn="ctr"/>
              <a:r>
                <a:rPr lang="en-US" sz="1800" b="1">
                  <a:solidFill>
                    <a:schemeClr val="tx1"/>
                  </a:solidFill>
                  <a:latin typeface="Courier" charset="0"/>
                  <a:ea typeface="ＭＳ Ｐゴシック" charset="0"/>
                  <a:cs typeface="Courier" charset="0"/>
                  <a:sym typeface="Courier" charset="0"/>
                </a:rPr>
                <a:t>editor</a:t>
              </a:r>
            </a:p>
          </p:txBody>
        </p:sp>
        <p:sp>
          <p:nvSpPr>
            <p:cNvPr id="53291" name="Rectangle 43"/>
            <p:cNvSpPr>
              <a:spLocks/>
            </p:cNvSpPr>
            <p:nvPr/>
          </p:nvSpPr>
          <p:spPr bwMode="auto">
            <a:xfrm>
              <a:off x="3329" y="155"/>
              <a:ext cx="5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sp>
        <p:nvSpPr>
          <p:cNvPr id="53292" name="Rectangle 44"/>
          <p:cNvSpPr>
            <a:spLocks/>
          </p:cNvSpPr>
          <p:nvPr/>
        </p:nvSpPr>
        <p:spPr bwMode="auto">
          <a:xfrm>
            <a:off x="406400" y="3340100"/>
            <a:ext cx="8509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a:solidFill>
                  <a:srgbClr val="7F7F7F"/>
                </a:solidFill>
                <a:latin typeface="+mn-lt"/>
                <a:ea typeface="ＭＳ Ｐゴシック" charset="0"/>
                <a:cs typeface="Calibri" charset="0"/>
                <a:sym typeface="Calibri" charset="0"/>
              </a:rPr>
              <a:t>To </a:t>
            </a:r>
            <a:r>
              <a:rPr lang="en-US" sz="2000" dirty="0" smtClean="0">
                <a:solidFill>
                  <a:srgbClr val="7F7F7F"/>
                </a:solidFill>
                <a:latin typeface="+mn-lt"/>
                <a:ea typeface="ＭＳ Ｐゴシック" charset="0"/>
                <a:cs typeface="Calibri" charset="0"/>
                <a:sym typeface="Calibri" charset="0"/>
              </a:rPr>
              <a:t>edit metadata </a:t>
            </a:r>
            <a:r>
              <a:rPr lang="en-US" sz="2000" dirty="0">
                <a:solidFill>
                  <a:srgbClr val="7F7F7F"/>
                </a:solidFill>
                <a:latin typeface="+mn-lt"/>
                <a:ea typeface="ＭＳ Ｐゴシック" charset="0"/>
                <a:cs typeface="Calibri" charset="0"/>
                <a:sym typeface="Calibri" charset="0"/>
              </a:rPr>
              <a:t>or data in a netCDF file:</a:t>
            </a:r>
          </a:p>
        </p:txBody>
      </p:sp>
      <p:sp>
        <p:nvSpPr>
          <p:cNvPr id="53293" name="Rectangle 45"/>
          <p:cNvSpPr>
            <a:spLocks/>
          </p:cNvSpPr>
          <p:nvPr/>
        </p:nvSpPr>
        <p:spPr bwMode="auto">
          <a:xfrm>
            <a:off x="406400" y="5438775"/>
            <a:ext cx="8585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rgbClr val="7F7F7F"/>
                </a:solidFill>
                <a:latin typeface="+mn-lt"/>
                <a:ea typeface="ＭＳ Ｐゴシック" charset="0"/>
                <a:cs typeface="Calibri" charset="0"/>
                <a:sym typeface="Calibri" charset="0"/>
              </a:rPr>
              <a:t>Note: not practical </a:t>
            </a:r>
            <a:r>
              <a:rPr lang="en-US" sz="2000" dirty="0">
                <a:solidFill>
                  <a:srgbClr val="7F7F7F"/>
                </a:solidFill>
                <a:latin typeface="+mn-lt"/>
                <a:ea typeface="ＭＳ Ｐゴシック" charset="0"/>
                <a:cs typeface="Calibri" charset="0"/>
                <a:sym typeface="Calibri" charset="0"/>
              </a:rPr>
              <a:t>for huge </a:t>
            </a:r>
            <a:r>
              <a:rPr lang="en-US" sz="2000" dirty="0" smtClean="0">
                <a:solidFill>
                  <a:srgbClr val="7F7F7F"/>
                </a:solidFill>
                <a:latin typeface="+mn-lt"/>
                <a:ea typeface="ＭＳ Ｐゴシック" charset="0"/>
                <a:cs typeface="Calibri" charset="0"/>
                <a:sym typeface="Calibri" charset="0"/>
              </a:rPr>
              <a:t>netCDF files </a:t>
            </a:r>
            <a:r>
              <a:rPr lang="en-US" sz="2000" dirty="0">
                <a:solidFill>
                  <a:srgbClr val="7F7F7F"/>
                </a:solidFill>
                <a:latin typeface="+mn-lt"/>
                <a:ea typeface="ＭＳ Ｐゴシック" charset="0"/>
                <a:cs typeface="Calibri" charset="0"/>
                <a:sym typeface="Calibri" charset="0"/>
              </a:rPr>
              <a:t>or </a:t>
            </a:r>
            <a:r>
              <a:rPr lang="en-US" sz="2000" dirty="0" smtClean="0">
                <a:solidFill>
                  <a:srgbClr val="7F7F7F"/>
                </a:solidFill>
                <a:latin typeface="+mn-lt"/>
                <a:ea typeface="ＭＳ Ｐゴシック" charset="0"/>
                <a:cs typeface="Calibri" charset="0"/>
                <a:sym typeface="Calibri" charset="0"/>
              </a:rPr>
              <a:t>lots of </a:t>
            </a:r>
            <a:r>
              <a:rPr lang="en-US" sz="2000" dirty="0">
                <a:solidFill>
                  <a:srgbClr val="7F7F7F"/>
                </a:solidFill>
                <a:latin typeface="+mn-lt"/>
                <a:ea typeface="ＭＳ Ｐゴシック" charset="0"/>
                <a:cs typeface="Calibri" charset="0"/>
                <a:sym typeface="Calibri" charset="0"/>
              </a:rPr>
              <a:t>files.  </a:t>
            </a:r>
            <a:r>
              <a:rPr lang="en-US" sz="2000" dirty="0" smtClean="0">
                <a:solidFill>
                  <a:srgbClr val="7F7F7F"/>
                </a:solidFill>
                <a:latin typeface="+mn-lt"/>
                <a:ea typeface="ＭＳ Ｐゴシック" charset="0"/>
                <a:cs typeface="Calibri" charset="0"/>
                <a:sym typeface="Calibri" charset="0"/>
              </a:rPr>
              <a:t>For that, you need </a:t>
            </a:r>
            <a:r>
              <a:rPr lang="en-US" sz="2000" dirty="0">
                <a:solidFill>
                  <a:srgbClr val="7F7F7F"/>
                </a:solidFill>
                <a:latin typeface="+mn-lt"/>
                <a:ea typeface="ＭＳ Ｐゴシック" charset="0"/>
                <a:cs typeface="Calibri" charset="0"/>
                <a:sym typeface="Calibri" charset="0"/>
              </a:rPr>
              <a:t>to write a </a:t>
            </a:r>
            <a:r>
              <a:rPr lang="en-US" sz="2000" dirty="0" smtClean="0">
                <a:solidFill>
                  <a:srgbClr val="7F7F7F"/>
                </a:solidFill>
                <a:latin typeface="+mn-lt"/>
                <a:ea typeface="ＭＳ Ｐゴシック" charset="0"/>
                <a:cs typeface="Calibri" charset="0"/>
                <a:sym typeface="Calibri" charset="0"/>
              </a:rPr>
              <a:t>program</a:t>
            </a:r>
            <a:r>
              <a:rPr lang="en-US" sz="2000" dirty="0" smtClean="0">
                <a:solidFill>
                  <a:srgbClr val="7F7F7F"/>
                </a:solidFill>
                <a:latin typeface="+mn-lt"/>
                <a:ea typeface="ＭＳ Ｐゴシック" charset="0"/>
                <a:cs typeface="Calibri" charset="0"/>
                <a:sym typeface="Calibri" charset="0"/>
              </a:rPr>
              <a:t>, </a:t>
            </a:r>
            <a:r>
              <a:rPr lang="en-US" sz="2000" dirty="0" smtClean="0">
                <a:solidFill>
                  <a:srgbClr val="7F7F7F"/>
                </a:solidFill>
                <a:latin typeface="+mn-lt"/>
                <a:ea typeface="ＭＳ Ｐゴシック" charset="0"/>
                <a:cs typeface="Calibri" charset="0"/>
                <a:sym typeface="Calibri" charset="0"/>
              </a:rPr>
              <a:t>using netCDF </a:t>
            </a:r>
            <a:r>
              <a:rPr lang="en-US" sz="2000" dirty="0">
                <a:solidFill>
                  <a:srgbClr val="7F7F7F"/>
                </a:solidFill>
                <a:latin typeface="+mn-lt"/>
                <a:ea typeface="ＭＳ Ｐゴシック" charset="0"/>
                <a:cs typeface="Calibri" charset="0"/>
                <a:sym typeface="Calibri" charset="0"/>
              </a:rPr>
              <a:t>library.</a:t>
            </a:r>
          </a:p>
        </p:txBody>
      </p:sp>
    </p:spTree>
    <p:extLst>
      <p:ext uri="{BB962C8B-B14F-4D97-AF65-F5344CB8AC3E}">
        <p14:creationId xmlns:p14="http://schemas.microsoft.com/office/powerpoint/2010/main" val="184040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8"/>
          <p:cNvSpPr>
            <a:spLocks noGrp="1" noChangeArrowheads="1"/>
          </p:cNvSpPr>
          <p:nvPr>
            <p:ph type="title"/>
          </p:nvPr>
        </p:nvSpPr>
        <p:spPr>
          <a:xfrm>
            <a:off x="419101" y="152400"/>
            <a:ext cx="8305798" cy="685800"/>
          </a:xfrm>
          <a:ln/>
        </p:spPr>
        <p:txBody>
          <a:bodyPr rIns="132080">
            <a:normAutofit fontScale="90000"/>
          </a:bodyPr>
          <a:lstStyle/>
          <a:p>
            <a:r>
              <a:rPr lang="en-US" dirty="0"/>
              <a:t>More of using ncgen and ncdump together</a:t>
            </a:r>
          </a:p>
        </p:txBody>
      </p:sp>
      <p:sp>
        <p:nvSpPr>
          <p:cNvPr id="54281" name="Rectangle 9"/>
          <p:cNvSpPr>
            <a:spLocks noGrp="1" noChangeArrowheads="1"/>
          </p:cNvSpPr>
          <p:nvPr>
            <p:ph type="body" idx="1"/>
          </p:nvPr>
        </p:nvSpPr>
        <p:spPr>
          <a:xfrm>
            <a:off x="381000" y="990600"/>
            <a:ext cx="8458200" cy="609600"/>
          </a:xfrm>
          <a:ln/>
        </p:spPr>
        <p:txBody>
          <a:bodyPr rIns="132080">
            <a:normAutofit/>
          </a:bodyPr>
          <a:lstStyle/>
          <a:p>
            <a:pPr marL="0" indent="0">
              <a:buNone/>
            </a:pPr>
            <a:r>
              <a:rPr lang="en-US" sz="2000" dirty="0"/>
              <a:t>To create a new netCDF file with lots of metadata:</a:t>
            </a:r>
          </a:p>
        </p:txBody>
      </p:sp>
      <p:grpSp>
        <p:nvGrpSpPr>
          <p:cNvPr id="54285" name="Group 13"/>
          <p:cNvGrpSpPr>
            <a:grpSpLocks/>
          </p:cNvGrpSpPr>
          <p:nvPr/>
        </p:nvGrpSpPr>
        <p:grpSpPr bwMode="auto">
          <a:xfrm>
            <a:off x="525463" y="1371600"/>
            <a:ext cx="8054975" cy="2462212"/>
            <a:chOff x="0" y="-96"/>
            <a:chExt cx="5074" cy="1551"/>
          </a:xfrm>
        </p:grpSpPr>
        <p:grpSp>
          <p:nvGrpSpPr>
            <p:cNvPr id="54286" name="Group 14"/>
            <p:cNvGrpSpPr>
              <a:grpSpLocks/>
            </p:cNvGrpSpPr>
            <p:nvPr/>
          </p:nvGrpSpPr>
          <p:grpSpPr bwMode="auto">
            <a:xfrm>
              <a:off x="107" y="-96"/>
              <a:ext cx="4702" cy="1551"/>
              <a:chOff x="0" y="-702"/>
              <a:chExt cx="4694" cy="1551"/>
            </a:xfrm>
          </p:grpSpPr>
          <p:sp>
            <p:nvSpPr>
              <p:cNvPr id="54287" name="AutoShape 15"/>
              <p:cNvSpPr>
                <a:spLocks/>
              </p:cNvSpPr>
              <p:nvPr/>
            </p:nvSpPr>
            <p:spPr bwMode="auto">
              <a:xfrm>
                <a:off x="0" y="0"/>
                <a:ext cx="483" cy="849"/>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49" y="236"/>
                <a:ext cx="38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dirty="0">
                    <a:solidFill>
                      <a:schemeClr val="tx1"/>
                    </a:solidFill>
                    <a:latin typeface="Arial" charset="0"/>
                    <a:ea typeface="ＭＳ Ｐゴシック" charset="0"/>
                    <a:cs typeface="Arial" charset="0"/>
                    <a:sym typeface="Arial" charset="0"/>
                  </a:rPr>
                  <a:t>CDL</a:t>
                </a:r>
              </a:p>
            </p:txBody>
          </p:sp>
          <p:sp>
            <p:nvSpPr>
              <p:cNvPr id="40" name="AutoShape 15"/>
              <p:cNvSpPr>
                <a:spLocks/>
              </p:cNvSpPr>
              <p:nvPr/>
            </p:nvSpPr>
            <p:spPr bwMode="auto">
              <a:xfrm>
                <a:off x="4211" y="-702"/>
                <a:ext cx="483" cy="657"/>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pPr algn="ctr"/>
                <a:endParaRPr lang="en-US" sz="1800" b="1" dirty="0" smtClean="0">
                  <a:latin typeface="Arial"/>
                  <a:cs typeface="Arial"/>
                </a:endParaRPr>
              </a:p>
              <a:p>
                <a:pPr algn="ctr"/>
                <a:r>
                  <a:rPr lang="en-US" sz="1800" b="1" dirty="0">
                    <a:latin typeface="Arial"/>
                    <a:cs typeface="Arial"/>
                  </a:rPr>
                  <a:t>CDL</a:t>
                </a:r>
              </a:p>
            </p:txBody>
          </p:sp>
        </p:grpSp>
        <p:grpSp>
          <p:nvGrpSpPr>
            <p:cNvPr id="54289" name="Group 17"/>
            <p:cNvGrpSpPr>
              <a:grpSpLocks/>
            </p:cNvGrpSpPr>
            <p:nvPr/>
          </p:nvGrpSpPr>
          <p:grpSpPr bwMode="auto">
            <a:xfrm>
              <a:off x="4148" y="764"/>
              <a:ext cx="926" cy="532"/>
              <a:chOff x="0" y="0"/>
              <a:chExt cx="925" cy="531"/>
            </a:xfrm>
          </p:grpSpPr>
          <p:sp>
            <p:nvSpPr>
              <p:cNvPr id="54290" name="Rectangle 18"/>
              <p:cNvSpPr>
                <a:spLocks/>
              </p:cNvSpPr>
              <p:nvPr/>
            </p:nvSpPr>
            <p:spPr bwMode="auto">
              <a:xfrm>
                <a:off x="0" y="0"/>
                <a:ext cx="925" cy="53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4291" name="Rectangle 19"/>
              <p:cNvSpPr>
                <a:spLocks/>
              </p:cNvSpPr>
              <p:nvPr/>
            </p:nvSpPr>
            <p:spPr bwMode="auto">
              <a:xfrm>
                <a:off x="158" y="69"/>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4292" name="Group 20"/>
            <p:cNvGrpSpPr>
              <a:grpSpLocks/>
            </p:cNvGrpSpPr>
            <p:nvPr/>
          </p:nvGrpSpPr>
          <p:grpSpPr bwMode="auto">
            <a:xfrm>
              <a:off x="1344" y="657"/>
              <a:ext cx="650" cy="746"/>
              <a:chOff x="0" y="0"/>
              <a:chExt cx="649" cy="746"/>
            </a:xfrm>
          </p:grpSpPr>
          <p:sp>
            <p:nvSpPr>
              <p:cNvPr id="54293" name="AutoShape 21"/>
              <p:cNvSpPr>
                <a:spLocks/>
              </p:cNvSpPr>
              <p:nvPr/>
            </p:nvSpPr>
            <p:spPr bwMode="auto">
              <a:xfrm>
                <a:off x="0" y="0"/>
                <a:ext cx="649"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4" name="Rectangle 22"/>
              <p:cNvSpPr>
                <a:spLocks/>
              </p:cNvSpPr>
              <p:nvPr/>
            </p:nvSpPr>
            <p:spPr bwMode="auto">
              <a:xfrm>
                <a:off x="3" y="281"/>
                <a:ext cx="6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5" name="Rectangle 23"/>
            <p:cNvSpPr>
              <a:spLocks/>
            </p:cNvSpPr>
            <p:nvPr/>
          </p:nvSpPr>
          <p:spPr bwMode="auto">
            <a:xfrm>
              <a:off x="626" y="64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dirty="0">
                  <a:solidFill>
                    <a:schemeClr val="tx1"/>
                  </a:solidFill>
                  <a:latin typeface="Courier" charset="0"/>
                  <a:ea typeface="ＭＳ Ｐゴシック" charset="0"/>
                  <a:cs typeface="Courier" charset="0"/>
                  <a:sym typeface="Courier" charset="0"/>
                </a:rPr>
                <a:t>ncgen </a:t>
              </a:r>
            </a:p>
            <a:p>
              <a:pPr marL="39688" algn="ctr"/>
              <a:r>
                <a:rPr lang="en-US" sz="1600" b="1" dirty="0">
                  <a:solidFill>
                    <a:schemeClr val="tx1"/>
                  </a:solidFill>
                  <a:latin typeface="Courier" charset="0"/>
                  <a:ea typeface="ＭＳ Ｐゴシック" charset="0"/>
                  <a:cs typeface="Courier" charset="0"/>
                  <a:sym typeface="Courier" charset="0"/>
                </a:rPr>
                <a:t>–l </a:t>
              </a:r>
              <a:r>
                <a:rPr lang="en-US" sz="1600" b="1" i="1" dirty="0" err="1">
                  <a:solidFill>
                    <a:schemeClr val="tx1"/>
                  </a:solidFill>
                  <a:latin typeface="Courier" charset="0"/>
                  <a:ea typeface="ＭＳ Ｐゴシック" charset="0"/>
                  <a:cs typeface="Courier" charset="0"/>
                  <a:sym typeface="Courier" charset="0"/>
                </a:rPr>
                <a:t>lang</a:t>
              </a:r>
              <a:endParaRPr lang="en-US" sz="1600" b="1" i="1" dirty="0">
                <a:solidFill>
                  <a:schemeClr val="tx1"/>
                </a:solidFill>
                <a:latin typeface="Courier" charset="0"/>
                <a:ea typeface="ＭＳ Ｐゴシック" charset="0"/>
                <a:cs typeface="Courier" charset="0"/>
                <a:sym typeface="Courier" charset="0"/>
              </a:endParaRPr>
            </a:p>
          </p:txBody>
        </p:sp>
        <p:grpSp>
          <p:nvGrpSpPr>
            <p:cNvPr id="54296" name="Group 24"/>
            <p:cNvGrpSpPr>
              <a:grpSpLocks/>
            </p:cNvGrpSpPr>
            <p:nvPr/>
          </p:nvGrpSpPr>
          <p:grpSpPr bwMode="auto">
            <a:xfrm>
              <a:off x="2747" y="657"/>
              <a:ext cx="648" cy="746"/>
              <a:chOff x="0" y="0"/>
              <a:chExt cx="648" cy="746"/>
            </a:xfrm>
          </p:grpSpPr>
          <p:sp>
            <p:nvSpPr>
              <p:cNvPr id="54297" name="AutoShape 25"/>
              <p:cNvSpPr>
                <a:spLocks/>
              </p:cNvSpPr>
              <p:nvPr/>
            </p:nvSpPr>
            <p:spPr bwMode="auto">
              <a:xfrm>
                <a:off x="0" y="0"/>
                <a:ext cx="648"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8" name="Rectangle 26"/>
              <p:cNvSpPr>
                <a:spLocks/>
              </p:cNvSpPr>
              <p:nvPr/>
            </p:nvSpPr>
            <p:spPr bwMode="auto">
              <a:xfrm>
                <a:off x="3" y="209"/>
                <a:ext cx="64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edited</a:t>
                </a:r>
              </a:p>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9" name="Line 27"/>
            <p:cNvSpPr>
              <a:spLocks noChangeShapeType="1"/>
            </p:cNvSpPr>
            <p:nvPr/>
          </p:nvSpPr>
          <p:spPr bwMode="auto">
            <a:xfrm>
              <a:off x="591"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0" name="Line 28"/>
            <p:cNvSpPr>
              <a:spLocks noChangeShapeType="1"/>
            </p:cNvSpPr>
            <p:nvPr/>
          </p:nvSpPr>
          <p:spPr bwMode="auto">
            <a:xfrm>
              <a:off x="1993"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1" name="Line 29"/>
            <p:cNvSpPr>
              <a:spLocks noChangeShapeType="1"/>
            </p:cNvSpPr>
            <p:nvPr/>
          </p:nvSpPr>
          <p:spPr bwMode="auto">
            <a:xfrm>
              <a:off x="346" y="367"/>
              <a:ext cx="3" cy="23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2" name="Line 30"/>
            <p:cNvSpPr>
              <a:spLocks noChangeShapeType="1"/>
            </p:cNvSpPr>
            <p:nvPr/>
          </p:nvSpPr>
          <p:spPr bwMode="auto">
            <a:xfrm>
              <a:off x="3394"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3" name="Rectangle 31"/>
            <p:cNvSpPr>
              <a:spLocks/>
            </p:cNvSpPr>
            <p:nvPr/>
          </p:nvSpPr>
          <p:spPr bwMode="auto">
            <a:xfrm>
              <a:off x="2035" y="662"/>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sp>
          <p:nvSpPr>
            <p:cNvPr id="54304" name="Rectangle 32"/>
            <p:cNvSpPr>
              <a:spLocks/>
            </p:cNvSpPr>
            <p:nvPr/>
          </p:nvSpPr>
          <p:spPr bwMode="auto">
            <a:xfrm>
              <a:off x="3433" y="66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compile</a:t>
              </a:r>
            </a:p>
            <a:p>
              <a:pPr marL="39688" algn="ctr"/>
              <a:r>
                <a:rPr lang="en-US" sz="1600" b="1">
                  <a:solidFill>
                    <a:schemeClr val="tx1"/>
                  </a:solidFill>
                  <a:latin typeface="Courier" charset="0"/>
                  <a:ea typeface="ＭＳ Ｐゴシック" charset="0"/>
                  <a:cs typeface="Courier" charset="0"/>
                  <a:sym typeface="Courier" charset="0"/>
                </a:rPr>
                <a:t>&amp; run</a:t>
              </a:r>
            </a:p>
          </p:txBody>
        </p:sp>
        <p:sp>
          <p:nvSpPr>
            <p:cNvPr id="54305" name="Rectangle 33"/>
            <p:cNvSpPr>
              <a:spLocks/>
            </p:cNvSpPr>
            <p:nvPr/>
          </p:nvSpPr>
          <p:spPr bwMode="auto">
            <a:xfrm>
              <a:off x="0" y="0"/>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grpSp>
      <p:sp>
        <p:nvSpPr>
          <p:cNvPr id="54306" name="Rectangle 34"/>
          <p:cNvSpPr>
            <a:spLocks/>
          </p:cNvSpPr>
          <p:nvPr/>
        </p:nvSpPr>
        <p:spPr bwMode="auto">
          <a:xfrm>
            <a:off x="381000" y="4195763"/>
            <a:ext cx="8305800"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496888" indent="-457200">
              <a:spcBef>
                <a:spcPts val="575"/>
              </a:spcBef>
              <a:buClr>
                <a:srgbClr val="009999"/>
              </a:buClr>
              <a:buSzPct val="100000"/>
              <a:buFont typeface="+mj-lt"/>
              <a:buAutoNum type="arabicPeriod"/>
            </a:pPr>
            <a:r>
              <a:rPr lang="en-US" sz="2000" dirty="0">
                <a:solidFill>
                  <a:srgbClr val="7F7F7F"/>
                </a:solidFill>
                <a:latin typeface="+mn-lt"/>
                <a:ea typeface="ＭＳ Ｐゴシック" charset="0"/>
                <a:cs typeface="Calibri" charset="0"/>
                <a:sym typeface="Calibri" charset="0"/>
              </a:rPr>
              <a:t>Use </a:t>
            </a:r>
            <a:r>
              <a:rPr lang="en-US" sz="2000" dirty="0" smtClean="0">
                <a:solidFill>
                  <a:srgbClr val="7F7F7F"/>
                </a:solidFill>
                <a:latin typeface="+mn-lt"/>
                <a:ea typeface="ＭＳ Ｐゴシック" charset="0"/>
                <a:cs typeface="Calibri" charset="0"/>
                <a:sym typeface="Calibri" charset="0"/>
              </a:rPr>
              <a:t> </a:t>
            </a:r>
            <a:r>
              <a:rPr lang="en-US" sz="2000" dirty="0">
                <a:solidFill>
                  <a:srgbClr val="7F7F7F"/>
                </a:solidFill>
                <a:latin typeface="+mn-lt"/>
                <a:ea typeface="ＭＳ Ｐゴシック" charset="0"/>
                <a:cs typeface="Calibri" charset="0"/>
                <a:sym typeface="Calibri" charset="0"/>
              </a:rPr>
              <a:t>text editor to write </a:t>
            </a:r>
            <a:r>
              <a:rPr lang="en-US" sz="2000" dirty="0" smtClean="0">
                <a:solidFill>
                  <a:srgbClr val="7F7F7F"/>
                </a:solidFill>
                <a:latin typeface="+mn-lt"/>
                <a:ea typeface="ＭＳ Ｐゴシック" charset="0"/>
                <a:cs typeface="Calibri" charset="0"/>
                <a:sym typeface="Calibri" charset="0"/>
              </a:rPr>
              <a:t> </a:t>
            </a:r>
            <a:r>
              <a:rPr lang="en-US" sz="2000" dirty="0">
                <a:solidFill>
                  <a:srgbClr val="7F7F7F"/>
                </a:solidFill>
                <a:latin typeface="+mn-lt"/>
                <a:ea typeface="ＭＳ Ｐゴシック" charset="0"/>
                <a:cs typeface="Calibri" charset="0"/>
                <a:sym typeface="Calibri" charset="0"/>
              </a:rPr>
              <a:t>CDL file with lots of metadata but </a:t>
            </a:r>
            <a:r>
              <a:rPr lang="en-US" sz="2000" dirty="0" smtClean="0">
                <a:solidFill>
                  <a:srgbClr val="7F7F7F"/>
                </a:solidFill>
                <a:latin typeface="+mn-lt"/>
                <a:ea typeface="ＭＳ Ｐゴシック" charset="0"/>
                <a:cs typeface="Calibri" charset="0"/>
                <a:sym typeface="Calibri" charset="0"/>
              </a:rPr>
              <a:t>no </a:t>
            </a:r>
            <a:r>
              <a:rPr lang="en-US" sz="2000" dirty="0">
                <a:solidFill>
                  <a:srgbClr val="7F7F7F"/>
                </a:solidFill>
                <a:latin typeface="+mn-lt"/>
                <a:ea typeface="ＭＳ Ｐゴシック" charset="0"/>
                <a:cs typeface="Calibri" charset="0"/>
                <a:sym typeface="Calibri" charset="0"/>
              </a:rPr>
              <a:t>data</a:t>
            </a:r>
            <a:r>
              <a:rPr lang="en-US" sz="2000" dirty="0" smtClean="0">
                <a:solidFill>
                  <a:srgbClr val="7F7F7F"/>
                </a:solidFill>
                <a:latin typeface="+mn-lt"/>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a:solidFill>
                  <a:srgbClr val="7F7F7F"/>
                </a:solidFill>
                <a:latin typeface="+mn-lt"/>
                <a:ea typeface="ＭＳ Ｐゴシック" charset="0"/>
                <a:cs typeface="Calibri" charset="0"/>
                <a:sym typeface="Calibri" charset="0"/>
              </a:rPr>
              <a:t>Use </a:t>
            </a:r>
            <a:r>
              <a:rPr lang="en-US" sz="2000" b="1" dirty="0">
                <a:solidFill>
                  <a:srgbClr val="7F7F7F"/>
                </a:solidFill>
                <a:latin typeface="+mn-lt"/>
                <a:ea typeface="ＭＳ Ｐゴシック" charset="0"/>
                <a:cs typeface="Calibri" charset="0"/>
                <a:sym typeface="Calibri" charset="0"/>
              </a:rPr>
              <a:t>ncgen</a:t>
            </a:r>
            <a:r>
              <a:rPr lang="en-US" sz="2000" dirty="0">
                <a:solidFill>
                  <a:srgbClr val="7F7F7F"/>
                </a:solidFill>
                <a:latin typeface="+mn-lt"/>
                <a:ea typeface="ＭＳ Ｐゴシック" charset="0"/>
                <a:cs typeface="Calibri" charset="0"/>
                <a:sym typeface="Calibri" charset="0"/>
              </a:rPr>
              <a:t> to generate </a:t>
            </a:r>
            <a:r>
              <a:rPr lang="en-US" sz="2000" dirty="0" smtClean="0">
                <a:solidFill>
                  <a:srgbClr val="7F7F7F"/>
                </a:solidFill>
                <a:latin typeface="+mn-lt"/>
                <a:ea typeface="ＭＳ Ｐゴシック" charset="0"/>
                <a:cs typeface="Calibri" charset="0"/>
                <a:sym typeface="Calibri" charset="0"/>
              </a:rPr>
              <a:t>C </a:t>
            </a:r>
            <a:r>
              <a:rPr lang="en-US" sz="2000" dirty="0">
                <a:solidFill>
                  <a:srgbClr val="7F7F7F"/>
                </a:solidFill>
                <a:latin typeface="+mn-lt"/>
                <a:ea typeface="ＭＳ Ｐゴシック" charset="0"/>
                <a:cs typeface="Calibri" charset="0"/>
                <a:sym typeface="Calibri" charset="0"/>
              </a:rPr>
              <a:t>or Fortran program for writing netCDF</a:t>
            </a:r>
            <a:r>
              <a:rPr lang="en-US" sz="2000" dirty="0" smtClean="0">
                <a:solidFill>
                  <a:srgbClr val="7F7F7F"/>
                </a:solidFill>
                <a:latin typeface="+mn-lt"/>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smtClean="0">
                <a:solidFill>
                  <a:srgbClr val="7F7F7F"/>
                </a:solidFill>
                <a:latin typeface="+mn-lt"/>
                <a:ea typeface="ＭＳ Ｐゴシック" charset="0"/>
                <a:cs typeface="Calibri" charset="0"/>
                <a:sym typeface="Calibri" charset="0"/>
              </a:rPr>
              <a:t>With text editor, insert netCDF “</a:t>
            </a:r>
            <a:r>
              <a:rPr lang="en-US" sz="2000" dirty="0" err="1" smtClean="0">
                <a:solidFill>
                  <a:srgbClr val="7F7F7F"/>
                </a:solidFill>
                <a:latin typeface="+mn-lt"/>
                <a:ea typeface="ＭＳ Ｐゴシック" charset="0"/>
                <a:cs typeface="Calibri" charset="0"/>
                <a:sym typeface="Calibri" charset="0"/>
              </a:rPr>
              <a:t>var_put</a:t>
            </a:r>
            <a:r>
              <a:rPr lang="en-US" sz="2000" dirty="0" smtClean="0">
                <a:solidFill>
                  <a:srgbClr val="7F7F7F"/>
                </a:solidFill>
                <a:latin typeface="+mn-lt"/>
                <a:ea typeface="ＭＳ Ｐゴシック" charset="0"/>
                <a:cs typeface="Calibri" charset="0"/>
                <a:sym typeface="Calibri" charset="0"/>
              </a:rPr>
              <a:t>” calls for writing data.</a:t>
            </a:r>
            <a:endParaRPr lang="en-US" sz="2000" dirty="0">
              <a:solidFill>
                <a:srgbClr val="7F7F7F"/>
              </a:solidFill>
              <a:latin typeface="+mn-lt"/>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rgbClr val="7F7F7F"/>
                </a:solidFill>
                <a:latin typeface="+mn-lt"/>
                <a:ea typeface="ＭＳ Ｐゴシック" charset="0"/>
                <a:cs typeface="Calibri" charset="0"/>
                <a:sym typeface="Calibri" charset="0"/>
              </a:rPr>
              <a:t>Compile </a:t>
            </a:r>
            <a:r>
              <a:rPr lang="en-US" sz="2000" dirty="0">
                <a:solidFill>
                  <a:srgbClr val="7F7F7F"/>
                </a:solidFill>
                <a:latin typeface="+mn-lt"/>
                <a:ea typeface="ＭＳ Ｐゴシック" charset="0"/>
                <a:cs typeface="Calibri" charset="0"/>
                <a:sym typeface="Calibri" charset="0"/>
              </a:rPr>
              <a:t>and run the program to create desired netCDF </a:t>
            </a:r>
            <a:r>
              <a:rPr lang="en-US" sz="2000" dirty="0" smtClean="0">
                <a:solidFill>
                  <a:srgbClr val="7F7F7F"/>
                </a:solidFill>
                <a:latin typeface="+mn-lt"/>
                <a:ea typeface="ＭＳ Ｐゴシック" charset="0"/>
                <a:cs typeface="Calibri" charset="0"/>
                <a:sym typeface="Calibri" charset="0"/>
              </a:rPr>
              <a:t>file.</a:t>
            </a:r>
            <a:endParaRPr lang="en-US" sz="2000" dirty="0">
              <a:solidFill>
                <a:srgbClr val="7F7F7F"/>
              </a:solidFill>
              <a:latin typeface="+mn-lt"/>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rgbClr val="7F7F7F"/>
                </a:solidFill>
                <a:latin typeface="+mn-lt"/>
                <a:ea typeface="ＭＳ Ｐゴシック" charset="0"/>
                <a:cs typeface="Calibri" charset="0"/>
                <a:sym typeface="Calibri" charset="0"/>
              </a:rPr>
              <a:t>Optionally, use </a:t>
            </a:r>
            <a:r>
              <a:rPr lang="en-US" sz="2000" b="1" dirty="0">
                <a:solidFill>
                  <a:srgbClr val="7F7F7F"/>
                </a:solidFill>
                <a:latin typeface="+mn-lt"/>
                <a:ea typeface="ＭＳ Ｐゴシック" charset="0"/>
                <a:cs typeface="Calibri" charset="0"/>
                <a:sym typeface="Calibri" charset="0"/>
              </a:rPr>
              <a:t>ncdump</a:t>
            </a:r>
            <a:r>
              <a:rPr lang="en-US" sz="2000" dirty="0">
                <a:solidFill>
                  <a:srgbClr val="7F7F7F"/>
                </a:solidFill>
                <a:latin typeface="+mn-lt"/>
                <a:ea typeface="ＭＳ Ｐゴシック" charset="0"/>
                <a:cs typeface="Calibri" charset="0"/>
                <a:sym typeface="Calibri" charset="0"/>
              </a:rPr>
              <a:t> to verify </a:t>
            </a:r>
            <a:r>
              <a:rPr lang="en-US" sz="2000" dirty="0" smtClean="0">
                <a:solidFill>
                  <a:srgbClr val="7F7F7F"/>
                </a:solidFill>
                <a:latin typeface="+mn-lt"/>
                <a:ea typeface="ＭＳ Ｐゴシック" charset="0"/>
                <a:cs typeface="Calibri" charset="0"/>
                <a:sym typeface="Calibri" charset="0"/>
              </a:rPr>
              <a:t>result.</a:t>
            </a:r>
            <a:endParaRPr lang="en-US" sz="2000" dirty="0">
              <a:solidFill>
                <a:srgbClr val="7F7F7F"/>
              </a:solidFill>
              <a:latin typeface="+mn-lt"/>
              <a:ea typeface="ＭＳ Ｐゴシック" charset="0"/>
              <a:cs typeface="Calibri" charset="0"/>
              <a:sym typeface="Calibri" charset="0"/>
            </a:endParaRPr>
          </a:p>
        </p:txBody>
      </p:sp>
      <p:sp>
        <p:nvSpPr>
          <p:cNvPr id="39" name="Line 29"/>
          <p:cNvSpPr>
            <a:spLocks noChangeShapeType="1"/>
          </p:cNvSpPr>
          <p:nvPr/>
        </p:nvSpPr>
        <p:spPr bwMode="auto">
          <a:xfrm flipV="1">
            <a:off x="7848600" y="2362200"/>
            <a:ext cx="4763" cy="377825"/>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 name="TextBox 4"/>
          <p:cNvSpPr txBox="1"/>
          <p:nvPr/>
        </p:nvSpPr>
        <p:spPr>
          <a:xfrm>
            <a:off x="7924800" y="2328446"/>
            <a:ext cx="928459" cy="338554"/>
          </a:xfrm>
          <a:prstGeom prst="rect">
            <a:avLst/>
          </a:prstGeom>
          <a:noFill/>
        </p:spPr>
        <p:txBody>
          <a:bodyPr wrap="none" rtlCol="0">
            <a:spAutoFit/>
          </a:bodyPr>
          <a:lstStyle/>
          <a:p>
            <a:r>
              <a:rPr lang="en-US" sz="1600" b="1" dirty="0" smtClean="0">
                <a:solidFill>
                  <a:schemeClr val="tx1"/>
                </a:solidFill>
                <a:latin typeface="Courier" charset="0"/>
                <a:ea typeface="ＭＳ Ｐゴシック" charset="0"/>
                <a:cs typeface="Courier" charset="0"/>
                <a:sym typeface="Courier" charset="0"/>
              </a:rPr>
              <a:t>ncdump </a:t>
            </a:r>
            <a:endParaRPr lang="en-US" sz="1600" dirty="0"/>
          </a:p>
        </p:txBody>
      </p:sp>
    </p:spTree>
    <p:extLst>
      <p:ext uri="{BB962C8B-B14F-4D97-AF65-F5344CB8AC3E}">
        <p14:creationId xmlns:p14="http://schemas.microsoft.com/office/powerpoint/2010/main" val="355244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8"/>
          <p:cNvSpPr>
            <a:spLocks noGrp="1" noChangeArrowheads="1"/>
          </p:cNvSpPr>
          <p:nvPr>
            <p:ph type="title"/>
          </p:nvPr>
        </p:nvSpPr>
        <p:spPr>
          <a:ln/>
        </p:spPr>
        <p:txBody>
          <a:bodyPr rIns="132080"/>
          <a:lstStyle/>
          <a:p>
            <a:r>
              <a:rPr lang="en-US"/>
              <a:t>The nccopy utility</a:t>
            </a:r>
          </a:p>
        </p:txBody>
      </p:sp>
      <p:sp>
        <p:nvSpPr>
          <p:cNvPr id="55305" name="Rectangle 9"/>
          <p:cNvSpPr>
            <a:spLocks noGrp="1" noChangeArrowheads="1"/>
          </p:cNvSpPr>
          <p:nvPr>
            <p:ph type="body" idx="1"/>
          </p:nvPr>
        </p:nvSpPr>
        <p:spPr>
          <a:xfrm>
            <a:off x="381000" y="1066800"/>
            <a:ext cx="8458200" cy="457200"/>
          </a:xfrm>
          <a:ln/>
        </p:spPr>
        <p:txBody>
          <a:bodyPr rIns="132080">
            <a:normAutofit/>
          </a:bodyPr>
          <a:lstStyle/>
          <a:p>
            <a:pPr marL="0" indent="0">
              <a:buNone/>
            </a:pPr>
            <a:r>
              <a:rPr lang="en-US" sz="2000" b="1" dirty="0" err="1"/>
              <a:t>n</a:t>
            </a:r>
            <a:r>
              <a:rPr lang="en-US" sz="2000" b="1" dirty="0" err="1" smtClean="0"/>
              <a:t>ccopy</a:t>
            </a:r>
            <a:r>
              <a:rPr lang="en-US" sz="2000" dirty="0" smtClean="0"/>
              <a:t> copies and </a:t>
            </a:r>
            <a:r>
              <a:rPr lang="en-US" sz="2000" dirty="0"/>
              <a:t>optionally compresses </a:t>
            </a:r>
            <a:r>
              <a:rPr lang="en-US" sz="2000" dirty="0" smtClean="0"/>
              <a:t>and chunks netCDF data.</a:t>
            </a:r>
            <a:endParaRPr lang="en-US" sz="2000" dirty="0"/>
          </a:p>
        </p:txBody>
      </p:sp>
      <p:sp>
        <p:nvSpPr>
          <p:cNvPr id="5530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127250" y="1905000"/>
            <a:ext cx="4862513" cy="852488"/>
            <a:chOff x="2127250" y="2292350"/>
            <a:chExt cx="4862513" cy="852488"/>
          </a:xfrm>
        </p:grpSpPr>
        <p:grpSp>
          <p:nvGrpSpPr>
            <p:cNvPr id="55309" name="Group 13"/>
            <p:cNvGrpSpPr>
              <a:grpSpLocks/>
            </p:cNvGrpSpPr>
            <p:nvPr/>
          </p:nvGrpSpPr>
          <p:grpSpPr bwMode="auto">
            <a:xfrm>
              <a:off x="2127250" y="2292350"/>
              <a:ext cx="1470025" cy="846138"/>
              <a:chOff x="0" y="0"/>
              <a:chExt cx="926" cy="533"/>
            </a:xfrm>
          </p:grpSpPr>
          <p:sp>
            <p:nvSpPr>
              <p:cNvPr id="55310" name="Rectangle 14"/>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1" name="Rectangle 15"/>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2" name="Line 16"/>
            <p:cNvSpPr>
              <a:spLocks noChangeShapeType="1"/>
            </p:cNvSpPr>
            <p:nvPr/>
          </p:nvSpPr>
          <p:spPr bwMode="auto">
            <a:xfrm>
              <a:off x="3597275" y="2716213"/>
              <a:ext cx="1922463" cy="476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13" name="Group 17"/>
            <p:cNvGrpSpPr>
              <a:grpSpLocks/>
            </p:cNvGrpSpPr>
            <p:nvPr/>
          </p:nvGrpSpPr>
          <p:grpSpPr bwMode="auto">
            <a:xfrm>
              <a:off x="5519738" y="2298700"/>
              <a:ext cx="1470025" cy="846138"/>
              <a:chOff x="0" y="0"/>
              <a:chExt cx="926" cy="533"/>
            </a:xfrm>
          </p:grpSpPr>
          <p:sp>
            <p:nvSpPr>
              <p:cNvPr id="55314" name="Rectangle 18"/>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5" name="Rectangle 19"/>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6" name="Rectangle 20"/>
            <p:cNvSpPr>
              <a:spLocks/>
            </p:cNvSpPr>
            <p:nvPr/>
          </p:nvSpPr>
          <p:spPr bwMode="auto">
            <a:xfrm>
              <a:off x="4019550" y="2338388"/>
              <a:ext cx="1114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800" b="1" dirty="0" err="1">
                  <a:solidFill>
                    <a:schemeClr val="tx1"/>
                  </a:solidFill>
                  <a:latin typeface="Courier" charset="0"/>
                  <a:ea typeface="ＭＳ Ｐゴシック" charset="0"/>
                  <a:cs typeface="Courier" charset="0"/>
                  <a:sym typeface="Courier" charset="0"/>
                </a:rPr>
                <a:t>nccopy</a:t>
              </a:r>
              <a:endParaRPr lang="en-US" sz="1800" b="1" dirty="0">
                <a:solidFill>
                  <a:schemeClr val="tx1"/>
                </a:solidFill>
                <a:latin typeface="Courier" charset="0"/>
                <a:ea typeface="ＭＳ Ｐゴシック" charset="0"/>
                <a:cs typeface="Courier" charset="0"/>
                <a:sym typeface="Courier" charset="0"/>
              </a:endParaRPr>
            </a:p>
          </p:txBody>
        </p:sp>
      </p:grpSp>
      <p:sp>
        <p:nvSpPr>
          <p:cNvPr id="55317" name="Rectangle 21"/>
          <p:cNvSpPr>
            <a:spLocks/>
          </p:cNvSpPr>
          <p:nvPr/>
        </p:nvSpPr>
        <p:spPr bwMode="auto">
          <a:xfrm>
            <a:off x="471488" y="3352800"/>
            <a:ext cx="8520112"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err="1">
                <a:solidFill>
                  <a:srgbClr val="7F7F7F"/>
                </a:solidFill>
                <a:latin typeface="+mn-lt"/>
                <a:ea typeface="ＭＳ Ｐゴシック" charset="0"/>
                <a:cs typeface="Courier" charset="0"/>
                <a:sym typeface="Courier" charset="0"/>
              </a:rPr>
              <a:t>n</a:t>
            </a:r>
            <a:r>
              <a:rPr lang="en-US" sz="2000" b="1" dirty="0" err="1" smtClean="0">
                <a:solidFill>
                  <a:srgbClr val="7F7F7F"/>
                </a:solidFill>
                <a:latin typeface="+mn-lt"/>
                <a:ea typeface="ＭＳ Ｐゴシック" charset="0"/>
                <a:cs typeface="Courier" charset="0"/>
                <a:sym typeface="Courier" charset="0"/>
              </a:rPr>
              <a:t>ccopy</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[-u] </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-d </a:t>
            </a:r>
            <a:r>
              <a:rPr lang="en-US" sz="2000" i="1" dirty="0" smtClean="0">
                <a:solidFill>
                  <a:srgbClr val="7F7F7F"/>
                </a:solidFill>
                <a:latin typeface="+mn-lt"/>
                <a:ea typeface="ＭＳ Ｐゴシック" charset="0"/>
                <a:cs typeface="Courier" charset="0"/>
                <a:sym typeface="Courier" charset="0"/>
              </a:rPr>
              <a:t>level</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[-s</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[-c </a:t>
            </a:r>
            <a:r>
              <a:rPr lang="en-US" sz="2000" i="1" dirty="0" err="1">
                <a:solidFill>
                  <a:srgbClr val="7F7F7F"/>
                </a:solidFill>
                <a:latin typeface="+mn-lt"/>
                <a:ea typeface="ＭＳ Ｐゴシック" charset="0"/>
                <a:cs typeface="Courier" charset="0"/>
                <a:sym typeface="Courier" charset="0"/>
              </a:rPr>
              <a:t>chunkspec</a:t>
            </a:r>
            <a:r>
              <a:rPr lang="en-US" sz="2000" dirty="0" smtClean="0">
                <a:solidFill>
                  <a:srgbClr val="7F7F7F"/>
                </a:solidFill>
                <a:latin typeface="+mn-lt"/>
                <a:ea typeface="ＭＳ Ｐゴシック" charset="0"/>
                <a:cs typeface="Courier" charset="0"/>
                <a:sym typeface="Courier" charset="0"/>
              </a:rPr>
              <a:t>]   </a:t>
            </a:r>
            <a:r>
              <a:rPr lang="en-US" sz="2000" i="1" dirty="0" smtClean="0">
                <a:solidFill>
                  <a:srgbClr val="7F7F7F"/>
                </a:solidFill>
                <a:latin typeface="+mn-lt"/>
                <a:ea typeface="ＭＳ Ｐゴシック" charset="0"/>
                <a:cs typeface="Courier" charset="0"/>
                <a:sym typeface="Courier" charset="0"/>
              </a:rPr>
              <a:t>input</a:t>
            </a:r>
            <a:r>
              <a:rPr lang="en-US" sz="2000" dirty="0" smtClean="0">
                <a:solidFill>
                  <a:srgbClr val="7F7F7F"/>
                </a:solidFill>
                <a:latin typeface="+mn-lt"/>
                <a:ea typeface="ＭＳ Ｐゴシック" charset="0"/>
                <a:cs typeface="Courier" charset="0"/>
                <a:sym typeface="Courier" charset="0"/>
              </a:rPr>
              <a:t>   </a:t>
            </a:r>
            <a:r>
              <a:rPr lang="en-US" sz="2000" i="1" dirty="0" smtClean="0">
                <a:solidFill>
                  <a:srgbClr val="7F7F7F"/>
                </a:solidFill>
                <a:latin typeface="+mn-lt"/>
                <a:ea typeface="ＭＳ Ｐゴシック" charset="0"/>
                <a:cs typeface="Courier" charset="0"/>
                <a:sym typeface="Courier" charset="0"/>
              </a:rPr>
              <a:t>output</a:t>
            </a:r>
          </a:p>
          <a:p>
            <a:pPr marL="39688"/>
            <a:endParaRPr lang="en-US" sz="2000" dirty="0" smtClean="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	kind </a:t>
            </a:r>
            <a:r>
              <a:rPr lang="en-US" sz="2000" dirty="0">
                <a:solidFill>
                  <a:srgbClr val="7F7F7F"/>
                </a:solidFill>
                <a:latin typeface="+mn-lt"/>
                <a:ea typeface="ＭＳ Ｐゴシック" charset="0"/>
                <a:cs typeface="Courier" charset="0"/>
                <a:sym typeface="Courier" charset="0"/>
              </a:rPr>
              <a:t>of </a:t>
            </a:r>
            <a:r>
              <a:rPr lang="en-US" sz="2000" dirty="0" smtClean="0">
                <a:solidFill>
                  <a:srgbClr val="7F7F7F"/>
                </a:solidFill>
                <a:latin typeface="+mn-lt"/>
                <a:ea typeface="ＭＳ Ｐゴシック" charset="0"/>
                <a:cs typeface="Courier" charset="0"/>
                <a:sym typeface="Courier" charset="0"/>
              </a:rPr>
              <a:t>output netCDF, </a:t>
            </a:r>
            <a:r>
              <a:rPr lang="en-US" sz="2000" dirty="0">
                <a:solidFill>
                  <a:srgbClr val="7F7F7F"/>
                </a:solidFill>
                <a:latin typeface="+mn-lt"/>
                <a:ea typeface="ＭＳ Ｐゴシック" charset="0"/>
                <a:cs typeface="Courier" charset="0"/>
                <a:sym typeface="Courier" charset="0"/>
              </a:rPr>
              <a:t>default same as input</a:t>
            </a:r>
          </a:p>
          <a:p>
            <a:pPr marL="39688"/>
            <a:r>
              <a:rPr lang="en-US" sz="2000" dirty="0">
                <a:solidFill>
                  <a:srgbClr val="7F7F7F"/>
                </a:solidFill>
                <a:latin typeface="+mn-lt"/>
                <a:ea typeface="ＭＳ Ｐゴシック" charset="0"/>
                <a:cs typeface="Courier" charset="0"/>
                <a:sym typeface="Courier" charset="0"/>
              </a:rPr>
              <a:t>[-u</a:t>
            </a:r>
            <a:r>
              <a:rPr lang="en-US" sz="2000" dirty="0" smtClean="0">
                <a:solidFill>
                  <a:srgbClr val="7F7F7F"/>
                </a:solidFill>
                <a:latin typeface="+mn-lt"/>
                <a:ea typeface="ＭＳ Ｐゴシック" charset="0"/>
                <a:cs typeface="Courier" charset="0"/>
                <a:sym typeface="Courier" charset="0"/>
              </a:rPr>
              <a:t>]		convert </a:t>
            </a:r>
            <a:r>
              <a:rPr lang="en-US" sz="2000" dirty="0">
                <a:solidFill>
                  <a:srgbClr val="7F7F7F"/>
                </a:solidFill>
                <a:latin typeface="+mn-lt"/>
                <a:ea typeface="ＭＳ Ｐゴシック" charset="0"/>
                <a:cs typeface="Courier" charset="0"/>
                <a:sym typeface="Courier" charset="0"/>
              </a:rPr>
              <a:t>unlimited dimensions to fixed-size in output</a:t>
            </a: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-d </a:t>
            </a:r>
            <a:r>
              <a:rPr lang="en-US" sz="2000" i="1" dirty="0" smtClean="0">
                <a:solidFill>
                  <a:srgbClr val="7F7F7F"/>
                </a:solidFill>
                <a:latin typeface="+mn-lt"/>
                <a:ea typeface="ＭＳ Ｐゴシック" charset="0"/>
                <a:cs typeface="Courier" charset="0"/>
                <a:sym typeface="Courier" charset="0"/>
              </a:rPr>
              <a:t>level</a:t>
            </a:r>
            <a:r>
              <a:rPr lang="en-US" sz="2000" dirty="0" smtClean="0">
                <a:solidFill>
                  <a:srgbClr val="7F7F7F"/>
                </a:solidFill>
                <a:latin typeface="+mn-lt"/>
                <a:ea typeface="ＭＳ Ｐゴシック" charset="0"/>
                <a:cs typeface="Courier" charset="0"/>
                <a:sym typeface="Courier" charset="0"/>
              </a:rPr>
              <a:t>]	</a:t>
            </a:r>
            <a:r>
              <a:rPr lang="en-US" sz="2000" dirty="0" err="1" smtClean="0">
                <a:solidFill>
                  <a:srgbClr val="7F7F7F"/>
                </a:solidFill>
                <a:latin typeface="+mn-lt"/>
                <a:ea typeface="ＭＳ Ｐゴシック" charset="0"/>
                <a:cs typeface="Courier" charset="0"/>
                <a:sym typeface="Courier" charset="0"/>
              </a:rPr>
              <a:t>zlib</a:t>
            </a:r>
            <a:r>
              <a:rPr lang="en-US" sz="2000" dirty="0" smtClean="0">
                <a:solidFill>
                  <a:srgbClr val="7F7F7F"/>
                </a:solidFill>
                <a:latin typeface="+mn-lt"/>
                <a:ea typeface="ＭＳ Ｐゴシック" charset="0"/>
                <a:cs typeface="Courier" charset="0"/>
                <a:sym typeface="Courier" charset="0"/>
              </a:rPr>
              <a:t> “deflation” level</a:t>
            </a:r>
            <a:r>
              <a:rPr lang="en-US" sz="2000" dirty="0">
                <a:solidFill>
                  <a:srgbClr val="7F7F7F"/>
                </a:solidFill>
                <a:latin typeface="+mn-lt"/>
                <a:ea typeface="ＭＳ Ｐゴシック" charset="0"/>
                <a:cs typeface="Courier" charset="0"/>
                <a:sym typeface="Courier" charset="0"/>
              </a:rPr>
              <a:t>, default same as </a:t>
            </a:r>
            <a:r>
              <a:rPr lang="en-US" sz="2000" dirty="0" smtClean="0">
                <a:solidFill>
                  <a:srgbClr val="7F7F7F"/>
                </a:solidFill>
                <a:latin typeface="+mn-lt"/>
                <a:ea typeface="ＭＳ Ｐゴシック" charset="0"/>
                <a:cs typeface="Courier" charset="0"/>
                <a:sym typeface="Courier" charset="0"/>
              </a:rPr>
              <a:t>input</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-s</a:t>
            </a:r>
            <a:r>
              <a:rPr lang="en-US" sz="2000" dirty="0" smtClean="0">
                <a:solidFill>
                  <a:srgbClr val="7F7F7F"/>
                </a:solidFill>
                <a:latin typeface="+mn-lt"/>
                <a:ea typeface="ＭＳ Ｐゴシック" charset="0"/>
                <a:cs typeface="Courier" charset="0"/>
                <a:sym typeface="Courier" charset="0"/>
              </a:rPr>
              <a:t>]		shuffling option, sometimes improves compression</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-c </a:t>
            </a:r>
            <a:r>
              <a:rPr lang="en-US" sz="2000" i="1" dirty="0" err="1">
                <a:solidFill>
                  <a:srgbClr val="7F7F7F"/>
                </a:solidFill>
                <a:latin typeface="+mn-lt"/>
                <a:ea typeface="ＭＳ Ｐゴシック" charset="0"/>
                <a:cs typeface="Courier" charset="0"/>
                <a:sym typeface="Courier" charset="0"/>
              </a:rPr>
              <a:t>chunkspec</a:t>
            </a:r>
            <a:r>
              <a:rPr lang="en-US" sz="2000" dirty="0" smtClean="0">
                <a:solidFill>
                  <a:srgbClr val="7F7F7F"/>
                </a:solidFill>
                <a:latin typeface="+mn-lt"/>
                <a:ea typeface="ＭＳ Ｐゴシック" charset="0"/>
                <a:cs typeface="Courier" charset="0"/>
                <a:sym typeface="Courier" charset="0"/>
              </a:rPr>
              <a:t>]	specify </a:t>
            </a:r>
            <a:r>
              <a:rPr lang="en-US" sz="2000" dirty="0">
                <a:solidFill>
                  <a:srgbClr val="7F7F7F"/>
                </a:solidFill>
                <a:latin typeface="+mn-lt"/>
                <a:ea typeface="ＭＳ Ｐゴシック" charset="0"/>
                <a:cs typeface="Courier" charset="0"/>
                <a:sym typeface="Courier" charset="0"/>
              </a:rPr>
              <a:t>chunking for dimensions</a:t>
            </a:r>
          </a:p>
          <a:p>
            <a:pPr marL="39688"/>
            <a:r>
              <a:rPr lang="en-US" sz="2000" i="1" dirty="0">
                <a:solidFill>
                  <a:srgbClr val="7F7F7F"/>
                </a:solidFill>
                <a:latin typeface="+mn-lt"/>
                <a:ea typeface="ＭＳ Ｐゴシック" charset="0"/>
                <a:cs typeface="Courier" charset="0"/>
                <a:sym typeface="Courier" charset="0"/>
              </a:rPr>
              <a:t>i</a:t>
            </a:r>
            <a:r>
              <a:rPr lang="en-US" sz="2000" i="1" dirty="0" smtClean="0">
                <a:solidFill>
                  <a:srgbClr val="7F7F7F"/>
                </a:solidFill>
                <a:latin typeface="+mn-lt"/>
                <a:ea typeface="ＭＳ Ｐゴシック" charset="0"/>
                <a:cs typeface="Courier" charset="0"/>
                <a:sym typeface="Courier" charset="0"/>
              </a:rPr>
              <a:t>nput</a:t>
            </a:r>
            <a:r>
              <a:rPr lang="en-US" sz="2000" dirty="0" smtClean="0">
                <a:solidFill>
                  <a:srgbClr val="7F7F7F"/>
                </a:solidFill>
                <a:latin typeface="+mn-lt"/>
                <a:ea typeface="ＭＳ Ｐゴシック" charset="0"/>
                <a:cs typeface="Courier" charset="0"/>
                <a:sym typeface="Courier" charset="0"/>
              </a:rPr>
              <a:t>		name </a:t>
            </a:r>
            <a:r>
              <a:rPr lang="en-US" sz="2000" dirty="0">
                <a:solidFill>
                  <a:srgbClr val="7F7F7F"/>
                </a:solidFill>
                <a:latin typeface="+mn-lt"/>
                <a:ea typeface="ＭＳ Ｐゴシック" charset="0"/>
                <a:cs typeface="Courier" charset="0"/>
                <a:sym typeface="Courier" charset="0"/>
              </a:rPr>
              <a:t>of </a:t>
            </a:r>
            <a:r>
              <a:rPr lang="en-US" sz="2000" dirty="0" smtClean="0">
                <a:solidFill>
                  <a:srgbClr val="7F7F7F"/>
                </a:solidFill>
                <a:latin typeface="+mn-lt"/>
                <a:ea typeface="ＭＳ Ｐゴシック" charset="0"/>
                <a:cs typeface="Courier" charset="0"/>
                <a:sym typeface="Courier" charset="0"/>
              </a:rPr>
              <a:t>input file or OPeNDAP URL</a:t>
            </a:r>
            <a:endParaRPr lang="en-US" sz="2000" dirty="0">
              <a:solidFill>
                <a:srgbClr val="7F7F7F"/>
              </a:solidFill>
              <a:latin typeface="+mn-lt"/>
              <a:ea typeface="ＭＳ Ｐゴシック" charset="0"/>
              <a:cs typeface="Courier" charset="0"/>
              <a:sym typeface="Courier" charset="0"/>
            </a:endParaRPr>
          </a:p>
          <a:p>
            <a:pPr marL="39688"/>
            <a:r>
              <a:rPr lang="en-US" sz="2000" i="1" dirty="0">
                <a:solidFill>
                  <a:srgbClr val="7F7F7F"/>
                </a:solidFill>
                <a:latin typeface="+mn-lt"/>
                <a:ea typeface="ＭＳ Ｐゴシック" charset="0"/>
                <a:cs typeface="Courier" charset="0"/>
                <a:sym typeface="Courier" charset="0"/>
              </a:rPr>
              <a:t>o</a:t>
            </a:r>
            <a:r>
              <a:rPr lang="en-US" sz="2000" i="1" dirty="0" smtClean="0">
                <a:solidFill>
                  <a:srgbClr val="7F7F7F"/>
                </a:solidFill>
                <a:latin typeface="+mn-lt"/>
                <a:ea typeface="ＭＳ Ｐゴシック" charset="0"/>
                <a:cs typeface="Courier" charset="0"/>
                <a:sym typeface="Courier" charset="0"/>
              </a:rPr>
              <a:t>utput</a:t>
            </a:r>
            <a:r>
              <a:rPr lang="en-US" sz="2000" dirty="0" smtClean="0">
                <a:solidFill>
                  <a:srgbClr val="7F7F7F"/>
                </a:solidFill>
                <a:latin typeface="+mn-lt"/>
                <a:ea typeface="ＭＳ Ｐゴシック" charset="0"/>
                <a:cs typeface="Courier" charset="0"/>
                <a:sym typeface="Courier" charset="0"/>
              </a:rPr>
              <a:t>		name of output file</a:t>
            </a:r>
            <a:endParaRPr lang="en-US" sz="2000" dirty="0">
              <a:solidFill>
                <a:srgbClr val="7F7F7F"/>
              </a:solidFill>
              <a:latin typeface="+mn-lt"/>
              <a:ea typeface="ＭＳ Ｐゴシック" charset="0"/>
              <a:cs typeface="Courier" charset="0"/>
              <a:sym typeface="Courier" charset="0"/>
            </a:endParaRPr>
          </a:p>
        </p:txBody>
      </p:sp>
    </p:spTree>
    <p:extLst>
      <p:ext uri="{BB962C8B-B14F-4D97-AF65-F5344CB8AC3E}">
        <p14:creationId xmlns:p14="http://schemas.microsoft.com/office/powerpoint/2010/main" val="280577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8"/>
          <p:cNvSpPr>
            <a:spLocks noGrp="1" noChangeArrowheads="1"/>
          </p:cNvSpPr>
          <p:nvPr>
            <p:ph type="title"/>
          </p:nvPr>
        </p:nvSpPr>
        <p:spPr>
          <a:ln/>
        </p:spPr>
        <p:txBody>
          <a:bodyPr rIns="132080"/>
          <a:lstStyle/>
          <a:p>
            <a:r>
              <a:rPr lang="en-US"/>
              <a:t>Using nccopy</a:t>
            </a:r>
          </a:p>
        </p:txBody>
      </p:sp>
      <p:sp>
        <p:nvSpPr>
          <p:cNvPr id="56329" name="Rectangle 9"/>
          <p:cNvSpPr>
            <a:spLocks noGrp="1" noChangeArrowheads="1"/>
          </p:cNvSpPr>
          <p:nvPr>
            <p:ph type="body" idx="1"/>
          </p:nvPr>
        </p:nvSpPr>
        <p:spPr>
          <a:xfrm>
            <a:off x="381000" y="1077912"/>
            <a:ext cx="8458200" cy="2198688"/>
          </a:xfrm>
          <a:ln/>
        </p:spPr>
        <p:txBody>
          <a:bodyPr rIns="132080">
            <a:normAutofit/>
          </a:bodyPr>
          <a:lstStyle/>
          <a:p>
            <a:pPr marL="0" indent="0">
              <a:buNone/>
            </a:pPr>
            <a:r>
              <a:rPr lang="en-US" sz="2000" dirty="0" smtClean="0"/>
              <a:t>Compress </a:t>
            </a:r>
            <a:r>
              <a:rPr lang="en-US" sz="2000" dirty="0"/>
              <a:t>netCDF data to a specified level, compressing each variable </a:t>
            </a:r>
            <a:r>
              <a:rPr lang="en-US" sz="2000" dirty="0" smtClean="0"/>
              <a:t>separately.</a:t>
            </a:r>
            <a:endParaRPr lang="en-US" sz="2000" dirty="0"/>
          </a:p>
        </p:txBody>
      </p:sp>
      <p:grpSp>
        <p:nvGrpSpPr>
          <p:cNvPr id="56333" name="Group 13"/>
          <p:cNvGrpSpPr>
            <a:grpSpLocks/>
          </p:cNvGrpSpPr>
          <p:nvPr/>
        </p:nvGrpSpPr>
        <p:grpSpPr bwMode="auto">
          <a:xfrm>
            <a:off x="1612900" y="1944688"/>
            <a:ext cx="5918200" cy="1027112"/>
            <a:chOff x="0" y="0"/>
            <a:chExt cx="3728" cy="647"/>
          </a:xfrm>
        </p:grpSpPr>
        <p:grpSp>
          <p:nvGrpSpPr>
            <p:cNvPr id="56334" name="Group 14"/>
            <p:cNvGrpSpPr>
              <a:grpSpLocks/>
            </p:cNvGrpSpPr>
            <p:nvPr/>
          </p:nvGrpSpPr>
          <p:grpSpPr bwMode="auto">
            <a:xfrm>
              <a:off x="0" y="2"/>
              <a:ext cx="1119" cy="645"/>
              <a:chOff x="0" y="0"/>
              <a:chExt cx="1119" cy="644"/>
            </a:xfrm>
          </p:grpSpPr>
          <p:sp>
            <p:nvSpPr>
              <p:cNvPr id="56335" name="Rectangle 15"/>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3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37" name="Group 17"/>
            <p:cNvGrpSpPr>
              <a:grpSpLocks/>
            </p:cNvGrpSpPr>
            <p:nvPr/>
          </p:nvGrpSpPr>
          <p:grpSpPr bwMode="auto">
            <a:xfrm>
              <a:off x="2609" y="0"/>
              <a:ext cx="1119" cy="644"/>
              <a:chOff x="0" y="0"/>
              <a:chExt cx="1118" cy="644"/>
            </a:xfrm>
          </p:grpSpPr>
          <p:sp>
            <p:nvSpPr>
              <p:cNvPr id="56338" name="Rectangle 18"/>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39" name="Rectangle 19"/>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0" name="Line 20"/>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41" name="Rectangle 21"/>
            <p:cNvSpPr>
              <a:spLocks/>
            </p:cNvSpPr>
            <p:nvPr/>
          </p:nvSpPr>
          <p:spPr bwMode="auto">
            <a:xfrm>
              <a:off x="1387" y="73"/>
              <a:ext cx="9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nccopy -d1</a:t>
              </a:r>
            </a:p>
          </p:txBody>
        </p:sp>
      </p:grpSp>
      <p:grpSp>
        <p:nvGrpSpPr>
          <p:cNvPr id="56342" name="Group 22"/>
          <p:cNvGrpSpPr>
            <a:grpSpLocks/>
          </p:cNvGrpSpPr>
          <p:nvPr/>
        </p:nvGrpSpPr>
        <p:grpSpPr bwMode="auto">
          <a:xfrm>
            <a:off x="1612900" y="4687888"/>
            <a:ext cx="5918200" cy="1027112"/>
            <a:chOff x="0" y="0"/>
            <a:chExt cx="3728" cy="647"/>
          </a:xfrm>
        </p:grpSpPr>
        <p:grpSp>
          <p:nvGrpSpPr>
            <p:cNvPr id="56343" name="Group 23"/>
            <p:cNvGrpSpPr>
              <a:grpSpLocks/>
            </p:cNvGrpSpPr>
            <p:nvPr/>
          </p:nvGrpSpPr>
          <p:grpSpPr bwMode="auto">
            <a:xfrm>
              <a:off x="0" y="2"/>
              <a:ext cx="1119" cy="645"/>
              <a:chOff x="0" y="0"/>
              <a:chExt cx="1119" cy="644"/>
            </a:xfrm>
          </p:grpSpPr>
          <p:sp>
            <p:nvSpPr>
              <p:cNvPr id="56344" name="Rectangle 24"/>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45" name="Rectangle 25"/>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46" name="Group 26"/>
            <p:cNvGrpSpPr>
              <a:grpSpLocks/>
            </p:cNvGrpSpPr>
            <p:nvPr/>
          </p:nvGrpSpPr>
          <p:grpSpPr bwMode="auto">
            <a:xfrm>
              <a:off x="2609" y="0"/>
              <a:ext cx="1119" cy="644"/>
              <a:chOff x="0" y="0"/>
              <a:chExt cx="1118" cy="644"/>
            </a:xfrm>
          </p:grpSpPr>
          <p:sp>
            <p:nvSpPr>
              <p:cNvPr id="56347" name="Rectangle 27"/>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48" name="Rectangle 28"/>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9" name="Line 29"/>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0" name="Rectangle 30"/>
            <p:cNvSpPr>
              <a:spLocks/>
            </p:cNvSpPr>
            <p:nvPr/>
          </p:nvSpPr>
          <p:spPr bwMode="auto">
            <a:xfrm>
              <a:off x="1387" y="73"/>
              <a:ext cx="9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nccopy -k1</a:t>
              </a:r>
            </a:p>
          </p:txBody>
        </p:sp>
      </p:grpSp>
      <p:sp>
        <p:nvSpPr>
          <p:cNvPr id="56351" name="Rectangle 31"/>
          <p:cNvSpPr>
            <a:spLocks/>
          </p:cNvSpPr>
          <p:nvPr/>
        </p:nvSpPr>
        <p:spPr bwMode="auto">
          <a:xfrm>
            <a:off x="381000" y="3657600"/>
            <a:ext cx="825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rgbClr val="7F7F7F"/>
                </a:solidFill>
                <a:latin typeface="+mn-lt"/>
                <a:ea typeface="ＭＳ Ｐゴシック" charset="0"/>
                <a:cs typeface="Calibri" charset="0"/>
                <a:sym typeface="Calibri" charset="0"/>
              </a:rPr>
              <a:t>Convert a netCDF-4 classic model file to a netCDF-3 classic file, uncompressing any compressed variables.</a:t>
            </a:r>
            <a:endParaRPr lang="en-US" sz="2000" dirty="0">
              <a:solidFill>
                <a:srgbClr val="7F7F7F"/>
              </a:solidFill>
              <a:latin typeface="+mn-lt"/>
              <a:ea typeface="ＭＳ Ｐゴシック" charset="0"/>
              <a:cs typeface="Calibri" charset="0"/>
              <a:sym typeface="Calibri" charset="0"/>
            </a:endParaRPr>
          </a:p>
        </p:txBody>
      </p:sp>
    </p:spTree>
    <p:extLst>
      <p:ext uri="{BB962C8B-B14F-4D97-AF65-F5344CB8AC3E}">
        <p14:creationId xmlns:p14="http://schemas.microsoft.com/office/powerpoint/2010/main" val="1876299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exercises</a:t>
            </a:r>
            <a:endParaRPr lang="en-US" dirty="0"/>
          </a:p>
        </p:txBody>
      </p:sp>
    </p:spTree>
    <p:extLst>
      <p:ext uri="{BB962C8B-B14F-4D97-AF65-F5344CB8AC3E}">
        <p14:creationId xmlns:p14="http://schemas.microsoft.com/office/powerpoint/2010/main" val="3640906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files for exercises</a:t>
            </a:r>
            <a:endParaRPr lang="en-US" dirty="0"/>
          </a:p>
        </p:txBody>
      </p:sp>
      <p:sp>
        <p:nvSpPr>
          <p:cNvPr id="4" name="Content Placeholder 3"/>
          <p:cNvSpPr>
            <a:spLocks noGrp="1"/>
          </p:cNvSpPr>
          <p:nvPr>
            <p:ph idx="1"/>
          </p:nvPr>
        </p:nvSpPr>
        <p:spPr/>
        <p:txBody>
          <a:bodyPr>
            <a:normAutofit fontScale="92500" lnSpcReduction="10000"/>
          </a:bodyPr>
          <a:lstStyle/>
          <a:p>
            <a:r>
              <a:rPr lang="en-US" sz="2400" dirty="0" smtClean="0"/>
              <a:t>Small netCDF file: </a:t>
            </a:r>
            <a:r>
              <a:rPr lang="en-US" sz="2400" dirty="0" smtClean="0"/>
              <a:t>data/</a:t>
            </a:r>
            <a:r>
              <a:rPr lang="en-US" sz="2400" dirty="0" err="1" smtClean="0"/>
              <a:t>mslp.nc</a:t>
            </a:r>
            <a:endParaRPr lang="en-US" sz="2400" dirty="0" smtClean="0"/>
          </a:p>
          <a:p>
            <a:r>
              <a:rPr lang="en-US" sz="2400" dirty="0" smtClean="0"/>
              <a:t>Test file for compression: data/</a:t>
            </a:r>
            <a:r>
              <a:rPr lang="en-US" sz="2400" dirty="0" err="1" smtClean="0"/>
              <a:t>testrh.nc</a:t>
            </a:r>
            <a:endParaRPr lang="en-US" sz="2400" dirty="0" smtClean="0"/>
          </a:p>
          <a:p>
            <a:r>
              <a:rPr lang="en-US" sz="2400" dirty="0" smtClean="0"/>
              <a:t>You can run netCDF utilities in </a:t>
            </a:r>
            <a:r>
              <a:rPr lang="en-US" sz="2400" dirty="0" err="1" smtClean="0"/>
              <a:t>iPython</a:t>
            </a:r>
            <a:r>
              <a:rPr lang="en-US" sz="2400" dirty="0" smtClean="0"/>
              <a:t> using “!” prefix, as in</a:t>
            </a:r>
          </a:p>
          <a:p>
            <a:pPr marL="354330" lvl="1" indent="0">
              <a:buNone/>
            </a:pPr>
            <a:r>
              <a:rPr lang="en-US" dirty="0" smtClean="0">
                <a:latin typeface="Courier"/>
                <a:cs typeface="Courier"/>
              </a:rPr>
              <a:t>&gt;&gt;&gt; !</a:t>
            </a:r>
            <a:r>
              <a:rPr lang="en-US" dirty="0" err="1" smtClean="0">
                <a:latin typeface="Courier"/>
                <a:cs typeface="Courier"/>
              </a:rPr>
              <a:t>ncdump</a:t>
            </a:r>
            <a:r>
              <a:rPr lang="en-US" dirty="0" smtClean="0">
                <a:latin typeface="Courier"/>
                <a:cs typeface="Courier"/>
              </a:rPr>
              <a:t> </a:t>
            </a:r>
            <a:r>
              <a:rPr lang="en-US" dirty="0" err="1" smtClean="0">
                <a:latin typeface="Courier"/>
                <a:cs typeface="Courier"/>
              </a:rPr>
              <a:t>file.cdl</a:t>
            </a:r>
            <a:endParaRPr lang="en-US" dirty="0">
              <a:latin typeface="Courier"/>
              <a:cs typeface="Courier"/>
            </a:endParaRPr>
          </a:p>
          <a:p>
            <a:r>
              <a:rPr lang="en-US" sz="2400" dirty="0" smtClean="0">
                <a:latin typeface="+mn-lt"/>
                <a:cs typeface="Courier"/>
              </a:rPr>
              <a:t>Here’s an example of capturing the output of a command (as a list of strings) into a python variable using assignment, and writing the list of </a:t>
            </a:r>
            <a:r>
              <a:rPr lang="en-US" sz="2400" dirty="0" smtClean="0">
                <a:latin typeface="+mn-lt"/>
                <a:cs typeface="Courier"/>
              </a:rPr>
              <a:t>output </a:t>
            </a:r>
            <a:r>
              <a:rPr lang="en-US" sz="2400" dirty="0" smtClean="0">
                <a:latin typeface="+mn-lt"/>
                <a:cs typeface="Courier"/>
              </a:rPr>
              <a:t>strings, separated by newlines, to a file:</a:t>
            </a:r>
          </a:p>
          <a:p>
            <a:pPr marL="0" indent="0">
              <a:buNone/>
            </a:pPr>
            <a:r>
              <a:rPr lang="en-US" sz="2400" dirty="0">
                <a:latin typeface="Courier"/>
                <a:cs typeface="Courier"/>
              </a:rPr>
              <a:t> </a:t>
            </a:r>
            <a:r>
              <a:rPr lang="en-US" sz="2400" dirty="0" smtClean="0">
                <a:latin typeface="Courier"/>
                <a:cs typeface="Courier"/>
              </a:rPr>
              <a:t> &gt;</a:t>
            </a:r>
            <a:r>
              <a:rPr lang="en-US" sz="2400" dirty="0">
                <a:latin typeface="Courier"/>
                <a:cs typeface="Courier"/>
              </a:rPr>
              <a:t>&gt;&gt; f = open(‘</a:t>
            </a:r>
            <a:r>
              <a:rPr lang="en-US" sz="2400" dirty="0" err="1">
                <a:latin typeface="Courier"/>
                <a:cs typeface="Courier"/>
              </a:rPr>
              <a:t>file.cdl</a:t>
            </a:r>
            <a:r>
              <a:rPr lang="en-US" sz="2400" dirty="0">
                <a:latin typeface="Courier"/>
                <a:cs typeface="Courier"/>
              </a:rPr>
              <a:t>’, ‘w’</a:t>
            </a:r>
            <a:r>
              <a:rPr lang="en-US" sz="2400" dirty="0" smtClean="0">
                <a:latin typeface="Courier"/>
                <a:cs typeface="Courier"/>
              </a:rPr>
              <a:t>)</a:t>
            </a:r>
            <a:endParaRPr lang="en-US" sz="2400" dirty="0" smtClean="0">
              <a:latin typeface="+mn-lt"/>
              <a:cs typeface="Courier"/>
            </a:endParaRPr>
          </a:p>
          <a:p>
            <a:pPr marL="0" indent="0">
              <a:buNone/>
            </a:pPr>
            <a:r>
              <a:rPr lang="en-US" sz="2400" dirty="0">
                <a:latin typeface="Courier"/>
                <a:cs typeface="Courier"/>
              </a:rPr>
              <a:t> </a:t>
            </a:r>
            <a:r>
              <a:rPr lang="en-US" sz="2400" dirty="0" smtClean="0">
                <a:latin typeface="Courier"/>
                <a:cs typeface="Courier"/>
              </a:rPr>
              <a:t> &gt;&gt;&gt; </a:t>
            </a:r>
            <a:r>
              <a:rPr lang="en-US" sz="2400" dirty="0" err="1" smtClean="0">
                <a:latin typeface="Courier"/>
                <a:cs typeface="Courier"/>
              </a:rPr>
              <a:t>output_string</a:t>
            </a:r>
            <a:r>
              <a:rPr lang="en-US" sz="2400" dirty="0" smtClean="0">
                <a:latin typeface="Courier"/>
                <a:cs typeface="Courier"/>
              </a:rPr>
              <a:t> = !</a:t>
            </a:r>
            <a:r>
              <a:rPr lang="en-US" sz="2400" dirty="0" err="1" smtClean="0">
                <a:latin typeface="Courier"/>
                <a:cs typeface="Courier"/>
              </a:rPr>
              <a:t>ncdump</a:t>
            </a:r>
            <a:r>
              <a:rPr lang="en-US" sz="2400" dirty="0" smtClean="0">
                <a:latin typeface="Courier"/>
                <a:cs typeface="Courier"/>
              </a:rPr>
              <a:t> </a:t>
            </a:r>
            <a:r>
              <a:rPr lang="en-US" sz="2400" dirty="0" err="1" smtClean="0">
                <a:latin typeface="Courier"/>
                <a:cs typeface="Courier"/>
              </a:rPr>
              <a:t>file.nc</a:t>
            </a:r>
            <a:endParaRPr lang="en-US" sz="2400" dirty="0" smtClean="0">
              <a:latin typeface="Courier"/>
              <a:cs typeface="Courier"/>
            </a:endParaRPr>
          </a:p>
          <a:p>
            <a:pPr marL="0" indent="0">
              <a:buNone/>
            </a:pPr>
            <a:r>
              <a:rPr lang="en-US" sz="2400" dirty="0" smtClean="0">
                <a:latin typeface="Courier"/>
                <a:cs typeface="Courier"/>
              </a:rPr>
              <a:t>  &gt;&gt;&gt; </a:t>
            </a:r>
            <a:r>
              <a:rPr lang="en-US" sz="2400" dirty="0" err="1" smtClean="0">
                <a:latin typeface="Courier"/>
                <a:cs typeface="Courier"/>
              </a:rPr>
              <a:t>f.write</a:t>
            </a:r>
            <a:r>
              <a:rPr lang="en-US" sz="2400" dirty="0" smtClean="0">
                <a:latin typeface="Courier"/>
                <a:cs typeface="Courier"/>
              </a:rPr>
              <a:t>(</a:t>
            </a:r>
            <a:r>
              <a:rPr lang="en-US" sz="2400" dirty="0" err="1" smtClean="0">
                <a:latin typeface="Courier"/>
                <a:cs typeface="Courier"/>
              </a:rPr>
              <a:t>output_string.n</a:t>
            </a:r>
            <a:r>
              <a:rPr lang="en-US" sz="2400" dirty="0" smtClean="0">
                <a:latin typeface="Courier"/>
                <a:cs typeface="Courier"/>
              </a:rPr>
              <a:t>)</a:t>
            </a:r>
          </a:p>
          <a:p>
            <a:pPr marL="0" indent="0">
              <a:buNone/>
            </a:pPr>
            <a:endParaRPr lang="en-US" sz="2400" dirty="0">
              <a:latin typeface="Courier"/>
              <a:cs typeface="Courier"/>
            </a:endParaRPr>
          </a:p>
          <a:p>
            <a:pPr marL="0" indent="0">
              <a:buNone/>
            </a:pPr>
            <a:r>
              <a:rPr lang="en-US" sz="2400" dirty="0" smtClean="0">
                <a:latin typeface="Courier"/>
                <a:cs typeface="Courier"/>
              </a:rPr>
              <a:t>  </a:t>
            </a:r>
          </a:p>
        </p:txBody>
      </p:sp>
    </p:spTree>
    <p:extLst>
      <p:ext uri="{BB962C8B-B14F-4D97-AF65-F5344CB8AC3E}">
        <p14:creationId xmlns:p14="http://schemas.microsoft.com/office/powerpoint/2010/main" val="1751503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Rectangle 8"/>
          <p:cNvSpPr>
            <a:spLocks noGrp="1" noChangeArrowheads="1"/>
          </p:cNvSpPr>
          <p:nvPr>
            <p:ph type="title"/>
          </p:nvPr>
        </p:nvSpPr>
        <p:spPr>
          <a:ln/>
        </p:spPr>
        <p:txBody>
          <a:bodyPr rIns="132080"/>
          <a:lstStyle/>
          <a:p>
            <a:r>
              <a:rPr lang="en-US"/>
              <a:t>Try ncdump utility</a:t>
            </a:r>
          </a:p>
        </p:txBody>
      </p:sp>
      <p:sp>
        <p:nvSpPr>
          <p:cNvPr id="62473" name="Rectangle 9"/>
          <p:cNvSpPr>
            <a:spLocks noGrp="1" noChangeArrowheads="1"/>
          </p:cNvSpPr>
          <p:nvPr>
            <p:ph type="body" idx="1"/>
          </p:nvPr>
        </p:nvSpPr>
        <p:spPr>
          <a:ln/>
        </p:spPr>
        <p:txBody>
          <a:bodyPr rIns="132080">
            <a:normAutofit lnSpcReduction="10000"/>
          </a:bodyPr>
          <a:lstStyle/>
          <a:p>
            <a:r>
              <a:rPr lang="en-US" sz="2000"/>
              <a:t>Look at just the header information (also called the schema or metadata):</a:t>
            </a:r>
            <a:br>
              <a:rPr lang="en-US" sz="2000"/>
            </a:br>
            <a:r>
              <a:rPr lang="en-US" sz="2000"/>
              <a:t>$ ncdump -h mslp.nc</a:t>
            </a:r>
          </a:p>
          <a:p>
            <a:r>
              <a:rPr lang="en-US" sz="2000"/>
              <a:t>Store entire CDL output for use later in ncgen exercises</a:t>
            </a:r>
          </a:p>
          <a:p>
            <a:pPr>
              <a:buFont typeface="Calibri" charset="0"/>
              <a:buNone/>
            </a:pPr>
            <a:r>
              <a:rPr lang="en-US" sz="2000"/>
              <a:t>   	$ ncdump mslp.nc &gt; mslp.cdl</a:t>
            </a:r>
          </a:p>
          <a:p>
            <a:r>
              <a:rPr lang="en-US" sz="2000"/>
              <a:t>Look at header and coordinate information, but not the data:</a:t>
            </a:r>
            <a:br>
              <a:rPr lang="en-US" sz="2000"/>
            </a:br>
            <a:r>
              <a:rPr lang="en-US" sz="2000"/>
              <a:t>$ ncdump -c mslp.nc</a:t>
            </a:r>
          </a:p>
          <a:p>
            <a:r>
              <a:rPr lang="en-US" sz="2000"/>
              <a:t>Look at all the data in the file, in addition to the metadata:</a:t>
            </a:r>
            <a:br>
              <a:rPr lang="en-US" sz="2000"/>
            </a:br>
            <a:r>
              <a:rPr lang="en-US" sz="2000"/>
              <a:t>$ ncdump mslp.nc</a:t>
            </a:r>
          </a:p>
          <a:p>
            <a:r>
              <a:rPr lang="en-US" sz="2000"/>
              <a:t>Look at a subset of the data by specifying one or more variables:</a:t>
            </a:r>
            <a:br>
              <a:rPr lang="en-US" sz="2000"/>
            </a:br>
            <a:r>
              <a:rPr lang="en-US" sz="2000"/>
              <a:t>$ ncdump -v lat,time mslp.nc</a:t>
            </a:r>
          </a:p>
          <a:p>
            <a:r>
              <a:rPr lang="en-US" sz="2000"/>
              <a:t>Look at times in human-readable form:</a:t>
            </a:r>
            <a:br>
              <a:rPr lang="en-US" sz="2000"/>
            </a:br>
            <a:r>
              <a:rPr lang="en-US" sz="2000"/>
              <a:t>$ ncdump -t -v lat,time mslp.nc</a:t>
            </a:r>
          </a:p>
          <a:p>
            <a:r>
              <a:rPr lang="en-US" sz="2000"/>
              <a:t>Look at what kind of netCDF data is in the file (classic, 64-bit offset, netCDF-4, or netCDF-4 classic model):</a:t>
            </a:r>
            <a:br>
              <a:rPr lang="en-US" sz="2000"/>
            </a:br>
            <a:r>
              <a:rPr lang="en-US" sz="2000"/>
              <a:t>$ ncdump -k mslp.nc</a:t>
            </a:r>
          </a:p>
        </p:txBody>
      </p:sp>
    </p:spTree>
    <p:extLst>
      <p:ext uri="{BB962C8B-B14F-4D97-AF65-F5344CB8AC3E}">
        <p14:creationId xmlns:p14="http://schemas.microsoft.com/office/powerpoint/2010/main" val="427425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6" name="Rectangle 8"/>
          <p:cNvSpPr>
            <a:spLocks noGrp="1" noChangeArrowheads="1"/>
          </p:cNvSpPr>
          <p:nvPr>
            <p:ph type="title"/>
          </p:nvPr>
        </p:nvSpPr>
        <p:spPr>
          <a:ln/>
        </p:spPr>
        <p:txBody>
          <a:bodyPr rIns="132080"/>
          <a:lstStyle/>
          <a:p>
            <a:r>
              <a:rPr lang="en-US"/>
              <a:t>Try ncgen utility</a:t>
            </a:r>
          </a:p>
        </p:txBody>
      </p:sp>
      <p:sp>
        <p:nvSpPr>
          <p:cNvPr id="63497" name="Rectangle 9"/>
          <p:cNvSpPr>
            <a:spLocks noGrp="1" noChangeArrowheads="1"/>
          </p:cNvSpPr>
          <p:nvPr>
            <p:ph type="body" idx="1"/>
          </p:nvPr>
        </p:nvSpPr>
        <p:spPr>
          <a:ln/>
        </p:spPr>
        <p:txBody>
          <a:bodyPr rIns="132080">
            <a:normAutofit fontScale="92500"/>
          </a:bodyPr>
          <a:lstStyle/>
          <a:p>
            <a:r>
              <a:rPr lang="en-US" sz="2000"/>
              <a:t>Check a CDL file for any syntax errors:</a:t>
            </a:r>
            <a:r>
              <a:rPr lang="en-US" sz="2000">
                <a:latin typeface="Calibri Bold" charset="0"/>
                <a:cs typeface="Calibri Bold" charset="0"/>
                <a:sym typeface="Calibri Bold" charset="0"/>
              </a:rPr>
              <a:t> </a:t>
            </a:r>
            <a:endParaRPr lang="en-US" sz="2000">
              <a:latin typeface="Calibri Bold" charset="0"/>
              <a:ea typeface="ヒラギノ角ゴ ProN W6" charset="0"/>
              <a:cs typeface="ヒラギノ角ゴ ProN W6" charset="0"/>
              <a:sym typeface="Calibri Bold" charset="0"/>
            </a:endParaRPr>
          </a:p>
          <a:p>
            <a:pPr>
              <a:buFont typeface="Calibri" charset="0"/>
              <a:buNone/>
            </a:pPr>
            <a:r>
              <a:rPr lang="en-US" sz="2000">
                <a:latin typeface="Calibri Bold" charset="0"/>
                <a:ea typeface="ヒラギノ角ゴ ProN W6" charset="0"/>
                <a:cs typeface="ヒラギノ角ゴ ProN W6" charset="0"/>
                <a:sym typeface="Calibri Bold" charset="0"/>
              </a:rPr>
              <a:t>	</a:t>
            </a:r>
            <a:r>
              <a:rPr lang="en-US" sz="2000"/>
              <a:t>$ ncgen mslp.cdl</a:t>
            </a:r>
          </a:p>
          <a:p>
            <a:r>
              <a:rPr lang="en-US" sz="2000"/>
              <a:t>Edit mslp.cdl and change something (name of variable, data value, etc.).  </a:t>
            </a:r>
          </a:p>
          <a:p>
            <a:r>
              <a:rPr lang="en-US" sz="2000"/>
              <a:t>Use ncgen to generate new binary netCDF file (my.nc) with your changes:</a:t>
            </a:r>
          </a:p>
          <a:p>
            <a:pPr>
              <a:buFont typeface="Calibri" charset="0"/>
              <a:buNone/>
            </a:pPr>
            <a:r>
              <a:rPr lang="en-US" sz="2000"/>
              <a:t>	$ ncgen –o my.nc mslp.cdl </a:t>
            </a:r>
          </a:p>
          <a:p>
            <a:pPr>
              <a:buFont typeface="Calibri" charset="0"/>
              <a:buNone/>
            </a:pPr>
            <a:r>
              <a:rPr lang="en-US" sz="2000"/>
              <a:t>	$ ncdump my.nc</a:t>
            </a:r>
          </a:p>
          <a:p>
            <a:r>
              <a:rPr lang="en-US" sz="2000"/>
              <a:t>Generate a C, Fortran, or Java program which, when compiled and run, will create the binary netCDF file corresponding to the CDL text file.</a:t>
            </a:r>
            <a:br>
              <a:rPr lang="en-US" sz="2000"/>
            </a:br>
            <a:r>
              <a:rPr lang="en-US" sz="2000"/>
              <a:t>$ ncgen –l c mslp.cdl &gt; mslp.c</a:t>
            </a:r>
          </a:p>
          <a:p>
            <a:pPr>
              <a:buFont typeface="Calibri" charset="0"/>
              <a:buNone/>
            </a:pPr>
            <a:r>
              <a:rPr lang="en-US" sz="2000"/>
              <a:t>	$ ncgen –l f77 mslp.cdl &gt; mslp.f77</a:t>
            </a:r>
          </a:p>
          <a:p>
            <a:pPr>
              <a:buFont typeface="Calibri" charset="0"/>
              <a:buNone/>
            </a:pPr>
            <a:r>
              <a:rPr lang="en-US" sz="2000"/>
              <a:t>	$ ncgen –l java mslp.cdl &gt; mslp.java</a:t>
            </a:r>
          </a:p>
          <a:p>
            <a:r>
              <a:rPr lang="en-US" sz="2000"/>
              <a:t>Try compiling and running one of those programs.  You will need to know where the netCDF library is to link your program.</a:t>
            </a:r>
          </a:p>
        </p:txBody>
      </p:sp>
    </p:spTree>
    <p:extLst>
      <p:ext uri="{BB962C8B-B14F-4D97-AF65-F5344CB8AC3E}">
        <p14:creationId xmlns:p14="http://schemas.microsoft.com/office/powerpoint/2010/main" val="304678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Grp="1" noChangeArrowheads="1"/>
          </p:cNvSpPr>
          <p:nvPr>
            <p:ph type="title"/>
          </p:nvPr>
        </p:nvSpPr>
        <p:spPr>
          <a:ln/>
        </p:spPr>
        <p:txBody>
          <a:bodyPr rIns="132080"/>
          <a:lstStyle/>
          <a:p>
            <a:r>
              <a:rPr lang="en-US" dirty="0"/>
              <a:t>Try remote access</a:t>
            </a:r>
          </a:p>
        </p:txBody>
      </p:sp>
      <p:sp>
        <p:nvSpPr>
          <p:cNvPr id="65545" name="Rectangle 9"/>
          <p:cNvSpPr>
            <a:spLocks noGrp="1" noChangeArrowheads="1"/>
          </p:cNvSpPr>
          <p:nvPr>
            <p:ph type="body" idx="1"/>
          </p:nvPr>
        </p:nvSpPr>
        <p:spPr>
          <a:xfrm>
            <a:off x="228600" y="990600"/>
            <a:ext cx="8915400" cy="5257800"/>
          </a:xfrm>
          <a:ln/>
        </p:spPr>
        <p:txBody>
          <a:bodyPr rIns="132080">
            <a:noAutofit/>
          </a:bodyPr>
          <a:lstStyle/>
          <a:p>
            <a:r>
              <a:rPr lang="en-US" sz="2000" dirty="0" smtClean="0"/>
              <a:t>Look </a:t>
            </a:r>
            <a:r>
              <a:rPr lang="en-US" sz="2000" dirty="0"/>
              <a:t>at what's in some remote data from an OPeNDAP server:	</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SERVER=</a:t>
            </a:r>
            <a:r>
              <a:rPr lang="en-US" sz="2000" dirty="0">
                <a:latin typeface="Courier" charset="0"/>
                <a:cs typeface="Courier" charset="0"/>
                <a:sym typeface="Courier" charset="0"/>
              </a:rPr>
              <a:t>http://</a:t>
            </a:r>
            <a:r>
              <a:rPr lang="en-US" sz="2000" dirty="0" err="1" smtClean="0">
                <a:latin typeface="Courier" charset="0"/>
                <a:cs typeface="Courier" charset="0"/>
                <a:sym typeface="Courier" charset="0"/>
              </a:rPr>
              <a:t>test.opendap.org</a:t>
            </a:r>
            <a:endParaRPr lang="en-US" sz="2000" dirty="0">
              <a:latin typeface="Courier" charset="0"/>
              <a:cs typeface="Courier" charset="0"/>
              <a:sym typeface="Courier" charset="0"/>
            </a:endParaRPr>
          </a:p>
          <a:p>
            <a:pPr>
              <a:buNone/>
            </a:pPr>
            <a:r>
              <a:rPr lang="en-US" sz="2000" dirty="0">
                <a:latin typeface="Courier" charset="0"/>
                <a:sym typeface="Courier" charset="0"/>
              </a:rPr>
              <a:t>	</a:t>
            </a:r>
            <a:r>
              <a:rPr lang="en-US" sz="2000" dirty="0">
                <a:latin typeface="Courier" charset="0"/>
                <a:cs typeface="Courier" charset="0"/>
                <a:sym typeface="Courier" charset="0"/>
              </a:rPr>
              <a:t>$ REMOTE</a:t>
            </a:r>
            <a:r>
              <a:rPr lang="en-US" sz="2000" dirty="0" smtClean="0">
                <a:latin typeface="Courier" charset="0"/>
                <a:cs typeface="Courier" charset="0"/>
                <a:sym typeface="Courier" charset="0"/>
              </a:rPr>
              <a:t>=$SERVER/</a:t>
            </a:r>
            <a:r>
              <a:rPr lang="en-US" sz="2000" dirty="0" err="1">
                <a:latin typeface="Courier" charset="0"/>
                <a:cs typeface="Courier" charset="0"/>
                <a:sym typeface="Courier" charset="0"/>
              </a:rPr>
              <a:t>opendap</a:t>
            </a:r>
            <a:r>
              <a:rPr lang="en-US" sz="2000" dirty="0">
                <a:latin typeface="Courier" charset="0"/>
                <a:cs typeface="Courier" charset="0"/>
                <a:sym typeface="Courier" charset="0"/>
              </a:rPr>
              <a:t>/data/</a:t>
            </a:r>
            <a:r>
              <a:rPr lang="en-US" sz="2000" dirty="0" err="1">
                <a:latin typeface="Courier" charset="0"/>
                <a:cs typeface="Courier" charset="0"/>
                <a:sym typeface="Courier" charset="0"/>
              </a:rPr>
              <a:t>nc</a:t>
            </a:r>
            <a:r>
              <a:rPr lang="en-US" sz="2000" dirty="0">
                <a:latin typeface="Courier" charset="0"/>
                <a:cs typeface="Courier" charset="0"/>
                <a:sym typeface="Courier" charset="0"/>
              </a:rPr>
              <a:t>/3fnoc.nc	</a:t>
            </a:r>
          </a:p>
          <a:p>
            <a:pPr>
              <a:buFont typeface="Calibri" charset="0"/>
              <a:buNone/>
            </a:pPr>
            <a:r>
              <a:rPr lang="en-US" sz="2000" dirty="0">
                <a:latin typeface="Courier" charset="0"/>
                <a:cs typeface="Courier" charset="0"/>
                <a:sym typeface="Courier" charset="0"/>
              </a:rPr>
              <a:t>	</a:t>
            </a:r>
            <a:r>
              <a:rPr lang="en-US" sz="2000" dirty="0" smtClean="0">
                <a:latin typeface="Courier" charset="0"/>
                <a:cs typeface="Courier" charset="0"/>
                <a:sym typeface="Courier" charset="0"/>
              </a:rPr>
              <a:t>$ ncdump -c $REMOTE</a:t>
            </a:r>
          </a:p>
          <a:p>
            <a:pPr>
              <a:buFont typeface="Calibri" charset="0"/>
              <a:buNone/>
            </a:pPr>
            <a:endParaRPr lang="en-US" sz="2000" dirty="0" smtClean="0">
              <a:latin typeface="Courier" charset="0"/>
              <a:sym typeface="Courier" charset="0"/>
            </a:endParaRPr>
          </a:p>
          <a:p>
            <a:r>
              <a:rPr lang="en-US" sz="2000" dirty="0" smtClean="0"/>
              <a:t>Copy </a:t>
            </a:r>
            <a:r>
              <a:rPr lang="en-US" sz="2000" dirty="0"/>
              <a:t>3 coordinate variables out of the file	</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err="1">
                <a:latin typeface="Courier" charset="0"/>
                <a:cs typeface="Courier" charset="0"/>
                <a:sym typeface="Courier" charset="0"/>
              </a:rPr>
              <a:t>nccopy</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$REMOTE’?’</a:t>
            </a:r>
            <a:r>
              <a:rPr lang="en-US" sz="2000" dirty="0" err="1" smtClean="0">
                <a:latin typeface="Courier" charset="0"/>
                <a:cs typeface="Courier" charset="0"/>
                <a:sym typeface="Courier" charset="0"/>
              </a:rPr>
              <a:t>lat</a:t>
            </a:r>
            <a:r>
              <a:rPr lang="en-US" sz="2000" dirty="0" err="1">
                <a:latin typeface="Courier" charset="0"/>
                <a:cs typeface="Courier" charset="0"/>
                <a:sym typeface="Courier" charset="0"/>
              </a:rPr>
              <a:t>,lon,</a:t>
            </a:r>
            <a:r>
              <a:rPr lang="en-US" sz="2000" dirty="0" err="1" smtClean="0">
                <a:latin typeface="Courier" charset="0"/>
                <a:cs typeface="Courier" charset="0"/>
                <a:sym typeface="Courier" charset="0"/>
              </a:rPr>
              <a:t>time</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coords.nc</a:t>
            </a:r>
            <a:endParaRPr lang="en-US" sz="2000" dirty="0" smtClean="0">
              <a:latin typeface="Courier" charset="0"/>
              <a:cs typeface="Courier" charset="0"/>
              <a:sym typeface="Courier" charset="0"/>
            </a:endParaRPr>
          </a:p>
          <a:p>
            <a:pPr>
              <a:buFont typeface="Calibri" charset="0"/>
              <a:buNone/>
            </a:pPr>
            <a:endParaRPr lang="en-US" sz="2000" dirty="0">
              <a:latin typeface="Courier" charset="0"/>
              <a:sym typeface="Courier" charset="0"/>
            </a:endParaRPr>
          </a:p>
          <a:p>
            <a:r>
              <a:rPr lang="en-US" sz="2000" dirty="0"/>
              <a:t>Copy </a:t>
            </a:r>
            <a:r>
              <a:rPr lang="en-US" sz="2000" dirty="0" err="1"/>
              <a:t>subarray</a:t>
            </a:r>
            <a:r>
              <a:rPr lang="en-US" sz="2000" dirty="0"/>
              <a:t> of variable u out of the file into a new netCDF file</a:t>
            </a:r>
          </a:p>
          <a:p>
            <a:pPr>
              <a:buFont typeface="Calibri" charset="0"/>
              <a:buNone/>
            </a:pPr>
            <a:r>
              <a:rPr lang="en-US" sz="2000" dirty="0" smtClean="0">
                <a:latin typeface="Courier" charset="0"/>
                <a:sym typeface="Courier" charset="0"/>
              </a:rPr>
              <a:t>	</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nccopy</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REMOTE’?’u</a:t>
            </a:r>
            <a:r>
              <a:rPr lang="en-US" sz="2000" dirty="0" smtClean="0">
                <a:latin typeface="Courier" charset="0"/>
                <a:cs typeface="Courier" charset="0"/>
                <a:sym typeface="Courier" charset="0"/>
              </a:rPr>
              <a:t>[2:5][0:4][0:5]</a:t>
            </a:r>
            <a:r>
              <a:rPr lang="en-US" sz="2000" dirty="0" smtClean="0"/>
              <a:t> </a:t>
            </a:r>
            <a:r>
              <a:rPr lang="en-US" sz="2000" dirty="0" err="1" smtClean="0"/>
              <a:t>u.nc</a:t>
            </a:r>
          </a:p>
          <a:p>
            <a:pPr>
              <a:buFont typeface="Calibri" charset="0"/>
              <a:buNone/>
            </a:pPr>
            <a:r>
              <a:rPr lang="en-US" sz="2000" dirty="0" smtClean="0"/>
              <a:t>	</a:t>
            </a:r>
            <a:r>
              <a:rPr lang="en-US" sz="2000" dirty="0" smtClean="0">
                <a:latin typeface="Courier"/>
                <a:cs typeface="Courier"/>
              </a:rPr>
              <a:t>$ </a:t>
            </a:r>
            <a:r>
              <a:rPr lang="en-US" sz="2000" dirty="0" err="1" smtClean="0">
                <a:latin typeface="Courier"/>
                <a:cs typeface="Courier"/>
              </a:rPr>
              <a:t>ncdump</a:t>
            </a:r>
            <a:r>
              <a:rPr lang="en-US" sz="2000" dirty="0" smtClean="0">
                <a:latin typeface="Courier"/>
                <a:cs typeface="Courier"/>
              </a:rPr>
              <a:t> </a:t>
            </a:r>
            <a:r>
              <a:rPr lang="en-US" sz="2000" dirty="0" err="1" smtClean="0">
                <a:latin typeface="Courier"/>
                <a:cs typeface="Courier"/>
              </a:rPr>
              <a:t>u.nc</a:t>
            </a:r>
            <a:endParaRPr lang="en-US" sz="2000" dirty="0" smtClean="0">
              <a:latin typeface="Courier"/>
              <a:cs typeface="Courier"/>
            </a:endParaRPr>
          </a:p>
          <a:p>
            <a:pPr>
              <a:buFont typeface="Calibri" charset="0"/>
              <a:buNone/>
            </a:pPr>
            <a:endParaRPr lang="en-US" sz="2000" dirty="0">
              <a:latin typeface="Courier"/>
              <a:cs typeface="Courier"/>
            </a:endParaRPr>
          </a:p>
        </p:txBody>
      </p:sp>
    </p:spTree>
    <p:extLst>
      <p:ext uri="{BB962C8B-B14F-4D97-AF65-F5344CB8AC3E}">
        <p14:creationId xmlns:p14="http://schemas.microsoft.com/office/powerpoint/2010/main" val="254274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0" name="Rectangle 8"/>
          <p:cNvSpPr>
            <a:spLocks noGrp="1" noChangeArrowheads="1"/>
          </p:cNvSpPr>
          <p:nvPr>
            <p:ph type="title"/>
          </p:nvPr>
        </p:nvSpPr>
        <p:spPr>
          <a:ln/>
        </p:spPr>
        <p:txBody>
          <a:bodyPr rIns="132080"/>
          <a:lstStyle/>
          <a:p>
            <a:r>
              <a:rPr lang="en-US" dirty="0"/>
              <a:t>Try </a:t>
            </a:r>
            <a:r>
              <a:rPr lang="en-US" dirty="0" smtClean="0"/>
              <a:t>compression with </a:t>
            </a:r>
            <a:r>
              <a:rPr lang="en-US" dirty="0" err="1" smtClean="0"/>
              <a:t>nccopy</a:t>
            </a:r>
            <a:r>
              <a:rPr lang="en-US" dirty="0" smtClean="0"/>
              <a:t> </a:t>
            </a:r>
            <a:r>
              <a:rPr lang="en-US" dirty="0"/>
              <a:t>utility</a:t>
            </a:r>
          </a:p>
        </p:txBody>
      </p:sp>
      <p:sp>
        <p:nvSpPr>
          <p:cNvPr id="64521" name="Rectangle 9"/>
          <p:cNvSpPr>
            <a:spLocks noGrp="1" noChangeArrowheads="1"/>
          </p:cNvSpPr>
          <p:nvPr>
            <p:ph type="body" idx="1"/>
          </p:nvPr>
        </p:nvSpPr>
        <p:spPr>
          <a:xfrm>
            <a:off x="152400" y="990600"/>
            <a:ext cx="8991600" cy="4648200"/>
          </a:xfrm>
          <a:ln/>
        </p:spPr>
        <p:txBody>
          <a:bodyPr rIns="132080">
            <a:normAutofit/>
          </a:bodyPr>
          <a:lstStyle/>
          <a:p>
            <a:r>
              <a:rPr lang="en-US" sz="2000" dirty="0" smtClean="0"/>
              <a:t>Compress </a:t>
            </a:r>
            <a:r>
              <a:rPr lang="en-US" sz="2000" dirty="0"/>
              <a:t>variables in a test file, </a:t>
            </a:r>
            <a:r>
              <a:rPr lang="en-US" sz="2000" dirty="0" err="1"/>
              <a:t>test.nc</a:t>
            </a:r>
            <a:r>
              <a:rPr lang="en-US" sz="2000" dirty="0"/>
              <a:t>, by using </a:t>
            </a:r>
            <a:r>
              <a:rPr lang="en-US" sz="2000" dirty="0" err="1"/>
              <a:t>nccopy</a:t>
            </a:r>
            <a:r>
              <a:rPr lang="en-US" sz="2000" dirty="0"/>
              <a:t>. Then check if adding the shuffling option </a:t>
            </a:r>
            <a:r>
              <a:rPr lang="en-US" sz="2000" dirty="0" smtClean="0"/>
              <a:t>improved </a:t>
            </a:r>
            <a:r>
              <a:rPr lang="en-US" sz="2000" dirty="0"/>
              <a:t>compression:</a:t>
            </a:r>
          </a:p>
          <a:p>
            <a:pPr>
              <a:buFont typeface="Calibri" charset="0"/>
              <a:buNone/>
            </a:pPr>
            <a:r>
              <a:rPr lang="en-US" sz="2000" dirty="0"/>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a:t>
            </a:r>
            <a:r>
              <a:rPr lang="en-US" sz="1600" dirty="0" err="1">
                <a:latin typeface="Courier" charset="0"/>
                <a:cs typeface="Courier" charset="0"/>
                <a:sym typeface="Courier" charset="0"/>
              </a:rPr>
              <a:t>test.nc</a:t>
            </a:r>
            <a:r>
              <a:rPr lang="en-US" sz="1600" dirty="0">
                <a:latin typeface="Courier" charset="0"/>
                <a:cs typeface="Courier" charset="0"/>
                <a:sym typeface="Courier" charset="0"/>
              </a:rPr>
              <a:t> testd1.nc        # compress data, level 1</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-d1 -s </a:t>
            </a:r>
            <a:r>
              <a:rPr lang="en-US" sz="1600" dirty="0" err="1">
                <a:latin typeface="Courier" charset="0"/>
                <a:cs typeface="Courier" charset="0"/>
                <a:sym typeface="Courier" charset="0"/>
              </a:rPr>
              <a:t>test.nc</a:t>
            </a:r>
            <a:r>
              <a:rPr lang="en-US" sz="1600" dirty="0">
                <a:latin typeface="Courier" charset="0"/>
                <a:cs typeface="Courier" charset="0"/>
                <a:sym typeface="Courier" charset="0"/>
              </a:rPr>
              <a:t> testd1s.nc    # shuffle and compress data</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ls</a:t>
            </a:r>
            <a:r>
              <a:rPr lang="en-US" sz="1600" dirty="0">
                <a:latin typeface="Courier" charset="0"/>
                <a:cs typeface="Courier" charset="0"/>
                <a:sym typeface="Courier" charset="0"/>
              </a:rPr>
              <a:t> -l </a:t>
            </a:r>
            <a:r>
              <a:rPr lang="en-US" sz="1600" dirty="0" err="1">
                <a:latin typeface="Courier" charset="0"/>
                <a:cs typeface="Courier" charset="0"/>
                <a:sym typeface="Courier" charset="0"/>
              </a:rPr>
              <a:t>test.nc</a:t>
            </a:r>
            <a:r>
              <a:rPr lang="en-US" sz="1600" dirty="0">
                <a:latin typeface="Courier" charset="0"/>
                <a:cs typeface="Courier" charset="0"/>
                <a:sym typeface="Courier" charset="0"/>
              </a:rPr>
              <a:t> testd1.nc testd1s.nc  # check </a:t>
            </a:r>
            <a:r>
              <a:rPr lang="en-US" sz="1600" dirty="0" smtClean="0">
                <a:latin typeface="Courier" charset="0"/>
                <a:cs typeface="Courier" charset="0"/>
                <a:sym typeface="Courier" charset="0"/>
              </a:rPr>
              <a:t>results</a:t>
            </a:r>
          </a:p>
          <a:p>
            <a:pPr>
              <a:buFont typeface="Calibri" charset="0"/>
              <a:buNone/>
            </a:pPr>
            <a:endParaRPr lang="en-US" sz="1600" dirty="0">
              <a:latin typeface="Courier" charset="0"/>
              <a:sym typeface="Courier" charset="0"/>
            </a:endParaRPr>
          </a:p>
        </p:txBody>
      </p:sp>
    </p:spTree>
    <p:extLst>
      <p:ext uri="{BB962C8B-B14F-4D97-AF65-F5344CB8AC3E}">
        <p14:creationId xmlns:p14="http://schemas.microsoft.com/office/powerpoint/2010/main" val="317983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netCDF development</a:t>
            </a:r>
            <a:endParaRPr lang="en-US" dirty="0"/>
          </a:p>
        </p:txBody>
      </p:sp>
      <p:sp>
        <p:nvSpPr>
          <p:cNvPr id="3" name="TextBox 2"/>
          <p:cNvSpPr txBox="1"/>
          <p:nvPr/>
        </p:nvSpPr>
        <p:spPr>
          <a:xfrm>
            <a:off x="1600200" y="1143000"/>
            <a:ext cx="5943600" cy="707886"/>
          </a:xfrm>
          <a:prstGeom prst="rect">
            <a:avLst/>
          </a:prstGeom>
          <a:noFill/>
        </p:spPr>
        <p:txBody>
          <a:bodyPr wrap="square" rtlCol="0">
            <a:spAutoFit/>
          </a:bodyPr>
          <a:lstStyle/>
          <a:p>
            <a:pPr algn="ctr"/>
            <a:r>
              <a:rPr lang="en-US" sz="2000" i="1" dirty="0">
                <a:latin typeface="+mn-lt"/>
              </a:rPr>
              <a:t>Knowing how netCDF evolved explains some of the oddities of its architecture.</a:t>
            </a:r>
          </a:p>
        </p:txBody>
      </p:sp>
      <p:pic>
        <p:nvPicPr>
          <p:cNvPr id="8" name="Picture 7" descr="netcdf_history_cropp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2002221"/>
            <a:ext cx="7556938" cy="3941379"/>
          </a:xfrm>
          <a:prstGeom prst="rect">
            <a:avLst/>
          </a:prstGeom>
        </p:spPr>
      </p:pic>
    </p:spTree>
    <p:extLst>
      <p:ext uri="{BB962C8B-B14F-4D97-AF65-F5344CB8AC3E}">
        <p14:creationId xmlns:p14="http://schemas.microsoft.com/office/powerpoint/2010/main" val="1935264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the netCDF community</a:t>
            </a:r>
            <a:endParaRPr lang="en-US" dirty="0"/>
          </a:p>
        </p:txBody>
      </p:sp>
      <p:sp>
        <p:nvSpPr>
          <p:cNvPr id="3" name="Content Placeholder 2"/>
          <p:cNvSpPr>
            <a:spLocks noGrp="1"/>
          </p:cNvSpPr>
          <p:nvPr>
            <p:ph idx="1"/>
          </p:nvPr>
        </p:nvSpPr>
        <p:spPr/>
        <p:txBody>
          <a:bodyPr>
            <a:normAutofit lnSpcReduction="10000"/>
          </a:bodyPr>
          <a:lstStyle/>
          <a:p>
            <a:r>
              <a:rPr lang="en-US" dirty="0" smtClean="0"/>
              <a:t>Why participate?</a:t>
            </a:r>
          </a:p>
          <a:p>
            <a:pPr lvl="1"/>
            <a:r>
              <a:rPr lang="en-US" dirty="0"/>
              <a:t>To help extend netCDF to meet an important </a:t>
            </a:r>
            <a:r>
              <a:rPr lang="en-US" dirty="0" smtClean="0"/>
              <a:t>need.</a:t>
            </a:r>
            <a:endParaRPr lang="en-US" dirty="0"/>
          </a:p>
          <a:p>
            <a:pPr lvl="1"/>
            <a:r>
              <a:rPr lang="en-US" dirty="0"/>
              <a:t>To fix a bug that affects you or your </a:t>
            </a:r>
            <a:r>
              <a:rPr lang="en-US" dirty="0" smtClean="0"/>
              <a:t>users.</a:t>
            </a:r>
            <a:endParaRPr lang="en-US" dirty="0"/>
          </a:p>
          <a:p>
            <a:pPr lvl="1"/>
            <a:r>
              <a:rPr lang="en-US" dirty="0"/>
              <a:t>To help the </a:t>
            </a:r>
            <a:r>
              <a:rPr lang="en-US" dirty="0" smtClean="0"/>
              <a:t>geosciences community.</a:t>
            </a:r>
          </a:p>
          <a:p>
            <a:r>
              <a:rPr lang="en-US" dirty="0" smtClean="0"/>
              <a:t>How to collaborate?</a:t>
            </a:r>
          </a:p>
          <a:p>
            <a:pPr lvl="1"/>
            <a:r>
              <a:rPr lang="en-US" dirty="0" smtClean="0"/>
              <a:t>Join netcdfgroup@unidata.ucar.edu mailing list</a:t>
            </a:r>
          </a:p>
          <a:p>
            <a:pPr lvl="1"/>
            <a:r>
              <a:rPr lang="en-US" dirty="0" smtClean="0"/>
              <a:t>Use Unidata netCDF </a:t>
            </a:r>
            <a:r>
              <a:rPr lang="en-US" dirty="0" err="1" smtClean="0"/>
              <a:t>GitHub</a:t>
            </a:r>
            <a:r>
              <a:rPr lang="en-US" dirty="0" smtClean="0"/>
              <a:t> repository.</a:t>
            </a:r>
          </a:p>
          <a:p>
            <a:pPr lvl="1"/>
            <a:r>
              <a:rPr lang="en-US" dirty="0" smtClean="0"/>
              <a:t>Build and test release candidates, provide feedback.</a:t>
            </a:r>
          </a:p>
          <a:p>
            <a:pPr lvl="1"/>
            <a:r>
              <a:rPr lang="en-US" dirty="0" smtClean="0"/>
              <a:t>Contribute code, tests, and documentation improvements.</a:t>
            </a:r>
          </a:p>
          <a:p>
            <a:pPr lvl="1"/>
            <a:r>
              <a:rPr lang="en-US" dirty="0" smtClean="0"/>
              <a:t>Suggest new features.</a:t>
            </a:r>
            <a:endParaRPr lang="en-US" dirty="0"/>
          </a:p>
          <a:p>
            <a:pPr lvl="1"/>
            <a:r>
              <a:rPr lang="en-US" dirty="0" smtClean="0"/>
              <a:t>Also see netCDF </a:t>
            </a:r>
            <a:r>
              <a:rPr lang="en-US" dirty="0" err="1"/>
              <a:t>Jira</a:t>
            </a:r>
            <a:r>
              <a:rPr lang="en-US" dirty="0"/>
              <a:t> site for </a:t>
            </a:r>
            <a:r>
              <a:rPr lang="en-US" dirty="0" smtClean="0"/>
              <a:t>current open issues.</a:t>
            </a:r>
            <a:endParaRPr lang="en-US" dirty="0"/>
          </a:p>
          <a:p>
            <a:pPr lvl="1"/>
            <a:endParaRPr lang="en-US" dirty="0"/>
          </a:p>
        </p:txBody>
      </p:sp>
    </p:spTree>
    <p:extLst>
      <p:ext uri="{BB962C8B-B14F-4D97-AF65-F5344CB8AC3E}">
        <p14:creationId xmlns:p14="http://schemas.microsoft.com/office/powerpoint/2010/main" val="176712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spTree>
    <p:extLst>
      <p:ext uri="{BB962C8B-B14F-4D97-AF65-F5344CB8AC3E}">
        <p14:creationId xmlns:p14="http://schemas.microsoft.com/office/powerpoint/2010/main" val="264421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pic>
        <p:nvPicPr>
          <p:cNvPr id="3" name="Picture 2"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22793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467600" cy="844910"/>
          </a:xfrm>
        </p:spPr>
        <p:txBody>
          <a:bodyPr/>
          <a:lstStyle/>
          <a:p>
            <a:r>
              <a:rPr lang="en-US" dirty="0"/>
              <a:t>More than just a file format ...</a:t>
            </a:r>
          </a:p>
        </p:txBody>
      </p:sp>
      <p:sp>
        <p:nvSpPr>
          <p:cNvPr id="3" name="Content Placeholder 2"/>
          <p:cNvSpPr>
            <a:spLocks noGrp="1"/>
          </p:cNvSpPr>
          <p:nvPr>
            <p:ph idx="1"/>
          </p:nvPr>
        </p:nvSpPr>
        <p:spPr>
          <a:xfrm>
            <a:off x="457200" y="1524000"/>
            <a:ext cx="7162800" cy="4267200"/>
          </a:xfrm>
        </p:spPr>
        <p:txBody>
          <a:bodyPr>
            <a:normAutofit/>
          </a:bodyPr>
          <a:lstStyle/>
          <a:p>
            <a:pPr marL="0" indent="0">
              <a:buNone/>
            </a:pPr>
            <a:r>
              <a:rPr lang="en-US" dirty="0" smtClean="0"/>
              <a:t>At its  simplest, it’s also:</a:t>
            </a:r>
          </a:p>
          <a:p>
            <a:pPr marL="0" indent="0">
              <a:buNone/>
            </a:pPr>
            <a:endParaRPr lang="en-US" dirty="0" smtClean="0"/>
          </a:p>
          <a:p>
            <a:r>
              <a:rPr lang="en-US" dirty="0" smtClean="0"/>
              <a:t>A data model</a:t>
            </a:r>
          </a:p>
          <a:p>
            <a:r>
              <a:rPr lang="en-US" dirty="0" smtClean="0"/>
              <a:t>An application programming interface (API)</a:t>
            </a:r>
          </a:p>
          <a:p>
            <a:r>
              <a:rPr lang="en-US" dirty="0"/>
              <a:t>S</a:t>
            </a:r>
            <a:r>
              <a:rPr lang="en-US" dirty="0" smtClean="0"/>
              <a:t>oftware implementing the API</a:t>
            </a:r>
          </a:p>
          <a:p>
            <a:pPr marL="354330" lvl="1" indent="0">
              <a:buNone/>
            </a:pPr>
            <a:endParaRPr lang="en-US" dirty="0" smtClean="0"/>
          </a:p>
          <a:p>
            <a:pPr marL="57150" indent="0">
              <a:buNone/>
            </a:pPr>
            <a:r>
              <a:rPr lang="en-US" dirty="0" smtClean="0"/>
              <a:t>Together, the format, data model, API, and software support the creation, access, and sharing of scientific data.</a:t>
            </a:r>
            <a:endParaRPr lang="en-US" dirty="0"/>
          </a:p>
        </p:txBody>
      </p:sp>
      <p:pic>
        <p:nvPicPr>
          <p:cNvPr id="5" name="Picture 4"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76031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315200" cy="844910"/>
          </a:xfrm>
        </p:spPr>
        <p:txBody>
          <a:bodyPr/>
          <a:lstStyle/>
          <a:p>
            <a:r>
              <a:rPr lang="en-US" dirty="0"/>
              <a:t>What is netCDF, really?</a:t>
            </a:r>
          </a:p>
        </p:txBody>
      </p:sp>
      <p:sp>
        <p:nvSpPr>
          <p:cNvPr id="3" name="Content Placeholder 2"/>
          <p:cNvSpPr>
            <a:spLocks noGrp="1"/>
          </p:cNvSpPr>
          <p:nvPr>
            <p:ph idx="1"/>
          </p:nvPr>
        </p:nvSpPr>
        <p:spPr>
          <a:xfrm>
            <a:off x="304800" y="1066800"/>
            <a:ext cx="8763000" cy="4132490"/>
          </a:xfrm>
        </p:spPr>
        <p:txBody>
          <a:bodyPr>
            <a:normAutofit fontScale="92500" lnSpcReduction="10000"/>
          </a:bodyPr>
          <a:lstStyle/>
          <a:p>
            <a:r>
              <a:rPr lang="en-US" dirty="0" smtClean="0"/>
              <a:t>Four format variants</a:t>
            </a:r>
          </a:p>
          <a:p>
            <a:pPr lvl="1"/>
            <a:r>
              <a:rPr lang="en-US" b="1" dirty="0" smtClean="0"/>
              <a:t>Classic</a:t>
            </a:r>
            <a:r>
              <a:rPr lang="en-US" dirty="0" smtClean="0"/>
              <a:t> format and </a:t>
            </a:r>
            <a:r>
              <a:rPr lang="en-US" b="1" dirty="0" smtClean="0"/>
              <a:t>64-bit offset </a:t>
            </a:r>
            <a:r>
              <a:rPr lang="en-US" dirty="0" smtClean="0"/>
              <a:t>format for netCDF-3</a:t>
            </a:r>
          </a:p>
          <a:p>
            <a:pPr lvl="1"/>
            <a:r>
              <a:rPr lang="en-US" b="1" dirty="0" smtClean="0"/>
              <a:t>NetCDF-4</a:t>
            </a:r>
            <a:r>
              <a:rPr lang="en-US" dirty="0" smtClean="0"/>
              <a:t> format and </a:t>
            </a:r>
            <a:r>
              <a:rPr lang="en-US" b="1" dirty="0" smtClean="0"/>
              <a:t>netCDF-4</a:t>
            </a:r>
            <a:r>
              <a:rPr lang="en-US" dirty="0" smtClean="0"/>
              <a:t> </a:t>
            </a:r>
            <a:r>
              <a:rPr lang="en-US" b="1" dirty="0" smtClean="0"/>
              <a:t>classic model </a:t>
            </a:r>
            <a:r>
              <a:rPr lang="en-US" dirty="0" smtClean="0"/>
              <a:t>format</a:t>
            </a:r>
          </a:p>
          <a:p>
            <a:r>
              <a:rPr lang="en-US" dirty="0" smtClean="0"/>
              <a:t>Two </a:t>
            </a:r>
            <a:r>
              <a:rPr lang="en-US" dirty="0"/>
              <a:t>data </a:t>
            </a:r>
            <a:r>
              <a:rPr lang="en-US" dirty="0" smtClean="0"/>
              <a:t>models</a:t>
            </a:r>
          </a:p>
          <a:p>
            <a:pPr lvl="1"/>
            <a:r>
              <a:rPr lang="en-US" b="1" dirty="0"/>
              <a:t>Classic </a:t>
            </a:r>
            <a:r>
              <a:rPr lang="en-US" dirty="0"/>
              <a:t>model (for </a:t>
            </a:r>
            <a:r>
              <a:rPr lang="en-US" dirty="0" smtClean="0"/>
              <a:t>netCDF</a:t>
            </a:r>
            <a:r>
              <a:rPr lang="en-US" dirty="0"/>
              <a:t>-3</a:t>
            </a:r>
            <a:r>
              <a:rPr lang="en-US" dirty="0" smtClean="0"/>
              <a:t>)</a:t>
            </a:r>
          </a:p>
          <a:p>
            <a:pPr lvl="1"/>
            <a:r>
              <a:rPr lang="en-US" b="1" dirty="0"/>
              <a:t>Enhanced </a:t>
            </a:r>
            <a:r>
              <a:rPr lang="en-US" dirty="0"/>
              <a:t>model</a:t>
            </a:r>
            <a:r>
              <a:rPr lang="en-US" b="1" dirty="0"/>
              <a:t> </a:t>
            </a:r>
            <a:r>
              <a:rPr lang="en-US" dirty="0"/>
              <a:t>(for netCDF-4</a:t>
            </a:r>
            <a:r>
              <a:rPr lang="en-US" dirty="0" smtClean="0"/>
              <a:t>)</a:t>
            </a:r>
          </a:p>
          <a:p>
            <a:r>
              <a:rPr lang="en-US" dirty="0" smtClean="0"/>
              <a:t>Many language APIs</a:t>
            </a:r>
          </a:p>
          <a:p>
            <a:pPr lvl="1"/>
            <a:r>
              <a:rPr lang="en-US" b="1" dirty="0"/>
              <a:t>C-</a:t>
            </a:r>
            <a:r>
              <a:rPr lang="en-US" b="1" dirty="0" smtClean="0"/>
              <a:t>based </a:t>
            </a:r>
            <a:r>
              <a:rPr lang="en-US" dirty="0" smtClean="0"/>
              <a:t>(</a:t>
            </a:r>
            <a:r>
              <a:rPr lang="en-US" dirty="0" smtClean="0">
                <a:solidFill>
                  <a:srgbClr val="00ACCE"/>
                </a:solidFill>
                <a:latin typeface="Ubuntu" pitchFamily="34" charset="0"/>
                <a:ea typeface="+mj-ea"/>
                <a:cs typeface="+mj-cs"/>
              </a:rPr>
              <a:t>Python</a:t>
            </a:r>
            <a:r>
              <a:rPr lang="en-US" dirty="0" smtClean="0"/>
              <a:t>, C, Fortran, C++, R, Ruby, ...)</a:t>
            </a:r>
          </a:p>
          <a:p>
            <a:pPr lvl="1"/>
            <a:r>
              <a:rPr lang="en-US" b="1" dirty="0" smtClean="0"/>
              <a:t>Java-based </a:t>
            </a:r>
            <a:r>
              <a:rPr lang="en-US" dirty="0" smtClean="0"/>
              <a:t>(Java, MATLAB, ...)</a:t>
            </a:r>
          </a:p>
          <a:p>
            <a:r>
              <a:rPr lang="en-US" dirty="0" smtClean="0"/>
              <a:t>Unidata </a:t>
            </a:r>
            <a:r>
              <a:rPr lang="en-US" dirty="0" smtClean="0"/>
              <a:t>and 3</a:t>
            </a:r>
            <a:r>
              <a:rPr lang="en-US" baseline="30000" dirty="0" smtClean="0"/>
              <a:t>rd</a:t>
            </a:r>
            <a:r>
              <a:rPr lang="en-US" dirty="0" smtClean="0"/>
              <a:t>-party software (NCO, NCL, CDO, ...)</a:t>
            </a:r>
            <a:endParaRPr lang="en-US" dirty="0"/>
          </a:p>
          <a:p>
            <a:pPr lvl="1"/>
            <a:endParaRPr lang="en-US" dirty="0" smtClean="0"/>
          </a:p>
        </p:txBody>
      </p:sp>
      <p:sp>
        <p:nvSpPr>
          <p:cNvPr id="4" name="TextBox 3"/>
          <p:cNvSpPr txBox="1"/>
          <p:nvPr/>
        </p:nvSpPr>
        <p:spPr>
          <a:xfrm>
            <a:off x="381000" y="5181600"/>
            <a:ext cx="8382000" cy="830997"/>
          </a:xfrm>
          <a:prstGeom prst="rect">
            <a:avLst/>
          </a:prstGeom>
          <a:noFill/>
        </p:spPr>
        <p:txBody>
          <a:bodyPr wrap="square" rtlCol="0">
            <a:spAutoFit/>
          </a:bodyPr>
          <a:lstStyle/>
          <a:p>
            <a:pPr algn="ctr"/>
            <a:r>
              <a:rPr lang="en-US" i="1" dirty="0" smtClean="0">
                <a:latin typeface="+mn-lt"/>
              </a:rPr>
              <a:t>Do users have to know about  these complications?</a:t>
            </a:r>
          </a:p>
          <a:p>
            <a:pPr algn="ctr"/>
            <a:r>
              <a:rPr lang="en-US" i="1" dirty="0" smtClean="0">
                <a:latin typeface="+mn-lt"/>
              </a:rPr>
              <a:t>Not usually, </a:t>
            </a:r>
            <a:r>
              <a:rPr lang="en-US" i="1" dirty="0" smtClean="0">
                <a:latin typeface="+mn-lt"/>
              </a:rPr>
              <a:t>thanks to </a:t>
            </a:r>
            <a:r>
              <a:rPr lang="en-US" i="1" dirty="0" smtClean="0">
                <a:latin typeface="+mn-lt"/>
              </a:rPr>
              <a:t> </a:t>
            </a:r>
            <a:r>
              <a:rPr lang="en-US" i="1" dirty="0" smtClean="0">
                <a:latin typeface="+mn-lt"/>
              </a:rPr>
              <a:t>...</a:t>
            </a:r>
            <a:endParaRPr lang="en-US" i="1" dirty="0">
              <a:latin typeface="+mn-lt"/>
            </a:endParaRPr>
          </a:p>
        </p:txBody>
      </p:sp>
    </p:spTree>
    <p:extLst>
      <p:ext uri="{BB962C8B-B14F-4D97-AF65-F5344CB8AC3E}">
        <p14:creationId xmlns:p14="http://schemas.microsoft.com/office/powerpoint/2010/main" val="105197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Version compatibility and transparency</a:t>
            </a:r>
            <a:endParaRPr lang="en-US" dirty="0"/>
          </a:p>
        </p:txBody>
      </p:sp>
      <p:sp>
        <p:nvSpPr>
          <p:cNvPr id="3" name="Content Placeholder 2"/>
          <p:cNvSpPr>
            <a:spLocks noGrp="1"/>
          </p:cNvSpPr>
          <p:nvPr>
            <p:ph idx="1"/>
          </p:nvPr>
        </p:nvSpPr>
        <p:spPr>
          <a:xfrm>
            <a:off x="457200" y="1143000"/>
            <a:ext cx="8229600" cy="4992650"/>
          </a:xfrm>
        </p:spPr>
        <p:txBody>
          <a:bodyPr>
            <a:normAutofit lnSpcReduction="10000"/>
          </a:bodyPr>
          <a:lstStyle/>
          <a:p>
            <a:pPr marL="0" indent="0">
              <a:buNone/>
            </a:pPr>
            <a:r>
              <a:rPr lang="en-US" dirty="0"/>
              <a:t>You mostly don't need to be aware of </a:t>
            </a:r>
            <a:r>
              <a:rPr lang="en-US" dirty="0" smtClean="0"/>
              <a:t>version complications</a:t>
            </a:r>
            <a:r>
              <a:rPr lang="en-US" dirty="0"/>
              <a:t>, because </a:t>
            </a:r>
            <a:r>
              <a:rPr lang="en-US" b="1" dirty="0"/>
              <a:t>new</a:t>
            </a:r>
            <a:r>
              <a:rPr lang="en-US" dirty="0"/>
              <a:t> versions of </a:t>
            </a:r>
            <a:r>
              <a:rPr lang="en-US" dirty="0" smtClean="0"/>
              <a:t>Unidata netCDF </a:t>
            </a:r>
            <a:r>
              <a:rPr lang="en-US" dirty="0"/>
              <a:t>software </a:t>
            </a:r>
            <a:r>
              <a:rPr lang="en-US" dirty="0" smtClean="0"/>
              <a:t>continue to support</a:t>
            </a:r>
            <a:endParaRPr lang="en-US" dirty="0" smtClean="0"/>
          </a:p>
          <a:p>
            <a:pPr marL="0" indent="0">
              <a:buNone/>
            </a:pPr>
            <a:endParaRPr lang="en-US" dirty="0" smtClean="0"/>
          </a:p>
          <a:p>
            <a:r>
              <a:rPr lang="en-US" dirty="0" smtClean="0"/>
              <a:t>All previous netCDF formats and their variants</a:t>
            </a:r>
          </a:p>
          <a:p>
            <a:r>
              <a:rPr lang="en-US" dirty="0" smtClean="0"/>
              <a:t>All </a:t>
            </a:r>
            <a:r>
              <a:rPr lang="en-US" dirty="0"/>
              <a:t>previous netCDF data models</a:t>
            </a:r>
          </a:p>
          <a:p>
            <a:r>
              <a:rPr lang="en-US" dirty="0" smtClean="0"/>
              <a:t>All </a:t>
            </a:r>
            <a:r>
              <a:rPr lang="en-US" dirty="0"/>
              <a:t>previous APIs*  </a:t>
            </a:r>
            <a:endParaRPr lang="en-US" dirty="0" smtClean="0"/>
          </a:p>
          <a:p>
            <a:pPr marL="0" indent="0">
              <a:buNone/>
            </a:pPr>
            <a:r>
              <a:rPr lang="en-US" sz="1200" dirty="0"/>
              <a:t> </a:t>
            </a:r>
            <a:r>
              <a:rPr lang="en-US" sz="1200" dirty="0" smtClean="0"/>
              <a:t>         *Disclaimer: exceptions for bugs, early releases, documented experiments</a:t>
            </a:r>
          </a:p>
          <a:p>
            <a:pPr marL="0" indent="0">
              <a:buNone/>
            </a:pPr>
            <a:endParaRPr lang="en-US" dirty="0"/>
          </a:p>
          <a:p>
            <a:pPr marL="0" indent="0">
              <a:buNone/>
            </a:pPr>
            <a:r>
              <a:rPr lang="en-US" dirty="0"/>
              <a:t>Also, netCDF </a:t>
            </a:r>
            <a:r>
              <a:rPr lang="en-US" dirty="0" smtClean="0"/>
              <a:t>data written </a:t>
            </a:r>
            <a:r>
              <a:rPr lang="en-US" dirty="0"/>
              <a:t>with </a:t>
            </a:r>
            <a:r>
              <a:rPr lang="en-US" dirty="0" smtClean="0"/>
              <a:t>any </a:t>
            </a:r>
            <a:r>
              <a:rPr lang="en-US" dirty="0"/>
              <a:t>language API </a:t>
            </a:r>
            <a:r>
              <a:rPr lang="en-US" dirty="0" smtClean="0"/>
              <a:t>is readable </a:t>
            </a:r>
            <a:r>
              <a:rPr lang="en-US" dirty="0"/>
              <a:t>through </a:t>
            </a:r>
            <a:r>
              <a:rPr lang="en-US" dirty="0" smtClean="0"/>
              <a:t>other </a:t>
            </a:r>
            <a:r>
              <a:rPr lang="en-US" dirty="0"/>
              <a:t>language APIs. * </a:t>
            </a:r>
            <a:endParaRPr lang="en-US" dirty="0" smtClean="0"/>
          </a:p>
          <a:p>
            <a:pPr marL="0" indent="0">
              <a:buNone/>
            </a:pPr>
            <a:r>
              <a:rPr lang="en-US" sz="1300" dirty="0" smtClean="0"/>
              <a:t>*Exception: currently some advanced netCDF-4 features are only available from C and Fortran APIs</a:t>
            </a:r>
            <a:endParaRPr lang="en-US" sz="1300" dirty="0"/>
          </a:p>
          <a:p>
            <a:pPr marL="0" indent="0">
              <a:buNone/>
            </a:pPr>
            <a:endParaRPr lang="en-US" dirty="0"/>
          </a:p>
        </p:txBody>
      </p:sp>
    </p:spTree>
    <p:extLst>
      <p:ext uri="{BB962C8B-B14F-4D97-AF65-F5344CB8AC3E}">
        <p14:creationId xmlns:p14="http://schemas.microsoft.com/office/powerpoint/2010/main" val="3944843793"/>
      </p:ext>
    </p:extLst>
  </p:cSld>
  <p:clrMapOvr>
    <a:masterClrMapping/>
  </p:clrMapOvr>
</p:sld>
</file>

<file path=ppt/theme/theme1.xml><?xml version="1.0" encoding="utf-8"?>
<a:theme xmlns:a="http://schemas.openxmlformats.org/drawingml/2006/main" name="Unidata-4x3">
  <a:themeElements>
    <a:clrScheme name="Unidata">
      <a:dk1>
        <a:sysClr val="windowText" lastClr="000000"/>
      </a:dk1>
      <a:lt1>
        <a:sysClr val="window" lastClr="FFFFFF"/>
      </a:lt1>
      <a:dk2>
        <a:srgbClr val="1F497D"/>
      </a:dk2>
      <a:lt2>
        <a:srgbClr val="EEECE1"/>
      </a:lt2>
      <a:accent1>
        <a:srgbClr val="00ACCE"/>
      </a:accent1>
      <a:accent2>
        <a:srgbClr val="0685E5"/>
      </a:accent2>
      <a:accent3>
        <a:srgbClr val="06DB89"/>
      </a:accent3>
      <a:accent4>
        <a:srgbClr val="8064A2"/>
      </a:accent4>
      <a:accent5>
        <a:srgbClr val="4BACC6"/>
      </a:accent5>
      <a:accent6>
        <a:srgbClr val="F79646"/>
      </a:accent6>
      <a:hlink>
        <a:srgbClr val="0000FF"/>
      </a:hlink>
      <a:folHlink>
        <a:srgbClr val="800080"/>
      </a:folHlink>
    </a:clrScheme>
    <a:fontScheme name="Unidata Ubuntu">
      <a:majorFont>
        <a:latin typeface="Ubuntu"/>
        <a:ea typeface=""/>
        <a:cs typeface=""/>
      </a:majorFont>
      <a:minorFont>
        <a:latin typeface="Ubuntu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Unidata-4x3.thmx</Template>
  <TotalTime>4133</TotalTime>
  <Pages>0</Pages>
  <Words>3581</Words>
  <Characters>0</Characters>
  <Application>Microsoft Macintosh PowerPoint</Application>
  <PresentationFormat>On-screen Show (4:3)</PresentationFormat>
  <Lines>0</Lines>
  <Paragraphs>518</Paragraphs>
  <Slides>40</Slides>
  <Notes>12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Unidata-4x3</vt:lpstr>
      <vt:lpstr>Introduction to netCDF  formats, data models, and utilities</vt:lpstr>
      <vt:lpstr>Introduction to netCDF</vt:lpstr>
      <vt:lpstr>Overview of netCDF</vt:lpstr>
      <vt:lpstr>History of netCDF development</vt:lpstr>
      <vt:lpstr>More than just a file format ...</vt:lpstr>
      <vt:lpstr>More than just a file format ...</vt:lpstr>
      <vt:lpstr>More than just a file format ...</vt:lpstr>
      <vt:lpstr>What is netCDF, really?</vt:lpstr>
      <vt:lpstr>Version compatibility and transparency</vt:lpstr>
      <vt:lpstr>PowerPoint Presentation</vt:lpstr>
      <vt:lpstr>Summary: netCDF formats, data models, APIs</vt:lpstr>
      <vt:lpstr>netCDF formats</vt:lpstr>
      <vt:lpstr>Characteristics of netCDF formats 1</vt:lpstr>
      <vt:lpstr>Characteristics of netCDF formats 2</vt:lpstr>
      <vt:lpstr>NetCDF classic format</vt:lpstr>
      <vt:lpstr>NetCDF-4 format</vt:lpstr>
      <vt:lpstr>NetCDF-4 classic-model transitional “format”</vt:lpstr>
      <vt:lpstr>netCDF data models</vt:lpstr>
      <vt:lpstr>The netCDF classic data model</vt:lpstr>
      <vt:lpstr>The netCDF classic data model (UML)</vt:lpstr>
      <vt:lpstr>The netCDF-4 enhanced data model</vt:lpstr>
      <vt:lpstr>Variables or attributes?</vt:lpstr>
      <vt:lpstr>NetCDF classic data model</vt:lpstr>
      <vt:lpstr>NetCDF-4 enhanced data model</vt:lpstr>
      <vt:lpstr>netCDF utilities (netCDF without programming)</vt:lpstr>
      <vt:lpstr>Common Data Language (CDL)</vt:lpstr>
      <vt:lpstr>Utility programs for netCDF to/from CDL</vt:lpstr>
      <vt:lpstr>The ncdump utility</vt:lpstr>
      <vt:lpstr>The ncgen utility</vt:lpstr>
      <vt:lpstr>Using ncgen and ncdump together</vt:lpstr>
      <vt:lpstr>More of using ncgen and ncdump together</vt:lpstr>
      <vt:lpstr>The nccopy utility</vt:lpstr>
      <vt:lpstr>Using nccopy</vt:lpstr>
      <vt:lpstr>netCDF exercises</vt:lpstr>
      <vt:lpstr>Sample files for exercises</vt:lpstr>
      <vt:lpstr>Try ncdump utility</vt:lpstr>
      <vt:lpstr>Try ncgen utility</vt:lpstr>
      <vt:lpstr>Try remote access</vt:lpstr>
      <vt:lpstr>Try compression with nccopy utility</vt:lpstr>
      <vt:lpstr>Join the netCDF community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Sellidng a Product or Service</dc:title>
  <dc:subject/>
  <dc:creator>csingh3</dc:creator>
  <cp:keywords/>
  <dc:description/>
  <cp:lastModifiedBy>Russ Rew</cp:lastModifiedBy>
  <cp:revision>150</cp:revision>
  <cp:lastPrinted>2014-10-20T12:08:34Z</cp:lastPrinted>
  <dcterms:modified xsi:type="dcterms:W3CDTF">2014-10-20T20:24:36Z</dcterms:modified>
</cp:coreProperties>
</file>