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1" r:id="rId3"/>
    <p:sldId id="331" r:id="rId4"/>
    <p:sldId id="322" r:id="rId5"/>
    <p:sldId id="324" r:id="rId6"/>
    <p:sldId id="341" r:id="rId7"/>
    <p:sldId id="344" r:id="rId8"/>
    <p:sldId id="332" r:id="rId9"/>
    <p:sldId id="335" r:id="rId10"/>
    <p:sldId id="327" r:id="rId11"/>
    <p:sldId id="330" r:id="rId12"/>
    <p:sldId id="337" r:id="rId13"/>
    <p:sldId id="342" r:id="rId14"/>
    <p:sldId id="343" r:id="rId15"/>
    <p:sldId id="34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867" autoAdjust="0"/>
    <p:restoredTop sz="88936" autoAdjust="0"/>
  </p:normalViewPr>
  <p:slideViewPr>
    <p:cSldViewPr snapToGrid="0">
      <p:cViewPr varScale="1">
        <p:scale>
          <a:sx n="97" d="100"/>
          <a:sy n="97" d="100"/>
        </p:scale>
        <p:origin x="-102" y="-150"/>
      </p:cViewPr>
      <p:guideLst>
        <p:guide orient="horz" pos="2160"/>
        <p:guide pos="54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47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Sheet1!$B$7</c:f>
              <c:strCache>
                <c:ptCount val="1"/>
                <c:pt idx="0">
                  <c:v>Python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Sheet1!$B$8:$B$12</c:f>
              <c:numCache>
                <c:formatCode>General</c:formatCode>
                <c:ptCount val="5"/>
                <c:pt idx="0">
                  <c:v>2</c:v>
                </c:pt>
                <c:pt idx="1">
                  <c:v>19</c:v>
                </c:pt>
                <c:pt idx="2">
                  <c:v>57</c:v>
                </c:pt>
                <c:pt idx="3">
                  <c:v>60</c:v>
                </c:pt>
                <c:pt idx="4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Java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Sheet1!$C$8:$C$12</c:f>
              <c:numCache>
                <c:formatCode>General</c:formatCode>
                <c:ptCount val="5"/>
                <c:pt idx="0">
                  <c:v>7</c:v>
                </c:pt>
                <c:pt idx="1">
                  <c:v>2</c:v>
                </c:pt>
                <c:pt idx="2">
                  <c:v>9</c:v>
                </c:pt>
                <c:pt idx="3">
                  <c:v>12</c:v>
                </c:pt>
                <c:pt idx="4">
                  <c:v>7</c:v>
                </c:pt>
              </c:numCache>
            </c:numRef>
          </c:val>
        </c:ser>
        <c:ser>
          <c:idx val="2"/>
          <c:order val="2"/>
          <c:tx>
            <c:strRef>
              <c:f>Sheet1!$D$7</c:f>
              <c:strCache>
                <c:ptCount val="1"/>
                <c:pt idx="0">
                  <c:v>Fortran</c:v>
                </c:pt>
              </c:strCache>
            </c:strRef>
          </c:tx>
          <c:marker>
            <c:symbol val="none"/>
          </c:marker>
          <c:cat>
            <c:numRef>
              <c:f>Sheet1!$A$8:$A$12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Sheet1!$D$8:$D$12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5</c:v>
                </c:pt>
              </c:numCache>
            </c:numRef>
          </c:val>
        </c:ser>
        <c:marker val="1"/>
        <c:axId val="65434752"/>
        <c:axId val="65436288"/>
      </c:lineChart>
      <c:catAx>
        <c:axId val="65434752"/>
        <c:scaling>
          <c:orientation val="minMax"/>
        </c:scaling>
        <c:axPos val="b"/>
        <c:numFmt formatCode="General" sourceLinked="1"/>
        <c:tickLblPos val="nextTo"/>
        <c:crossAx val="65436288"/>
        <c:crosses val="autoZero"/>
        <c:auto val="1"/>
        <c:lblAlgn val="ctr"/>
        <c:lblOffset val="100"/>
      </c:catAx>
      <c:valAx>
        <c:axId val="65436288"/>
        <c:scaling>
          <c:orientation val="minMax"/>
        </c:scaling>
        <c:axPos val="l"/>
        <c:majorGridlines/>
        <c:numFmt formatCode="General" sourceLinked="1"/>
        <c:tickLblPos val="nextTo"/>
        <c:crossAx val="654347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D0858862-58BF-44B0-8200-136196B2F4C7}" type="datetimeFigureOut">
              <a:rPr lang="en-US"/>
              <a:pPr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5825B41-99FA-4DE0-A03A-44AAB1A3A6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882948-0A97-4FEA-83CF-4E9832F29B84}" type="slidenum">
              <a:rPr lang="en-US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9940" tIns="44970" rIns="89940" bIns="4497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800" i="1" smtClean="0">
                <a:solidFill>
                  <a:srgbClr val="800000"/>
                </a:solidFill>
                <a:latin typeface="Verdana" pitchFamily="34" charset="0"/>
                <a:ea typeface="ＭＳ Ｐゴシック" pitchFamily="34" charset="-128"/>
              </a:rPr>
              <a:t>Although the main focus of our work is on providing real-time data, Unidata develops tools, middleware, and services that contribute to broader cyberinfrastructure needs of the community.</a:t>
            </a:r>
          </a:p>
          <a:p>
            <a:pPr eaLnBrk="1" hangingPunct="1"/>
            <a:endParaRPr lang="en-US" sz="1800" i="1" smtClean="0">
              <a:solidFill>
                <a:srgbClr val="800000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0AFB2F-5EF3-4CAB-B2FE-BA0A39E220C6}" type="datetimeFigureOut">
              <a:rPr lang="en-US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174324-AC21-4733-9943-103D89FD5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D11B3-B33D-4421-B117-CBEAEEDF3B56}" type="datetimeFigureOut">
              <a:rPr lang="en-US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08659-C48A-45EC-827D-76B6BCCEBC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6F523-601C-4AE6-94D0-B6E0B6B185B6}" type="datetimeFigureOut">
              <a:rPr lang="en-US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7DB3F-F315-4092-82C6-97EBA44A7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55933F-A7CD-46E1-AE74-F4B25B8A5888}" type="datetimeFigureOut">
              <a:rPr lang="en-US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C617A-D441-4F7B-8192-36C2AD8D12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DD70BF-DD26-4542-8867-0654A849CEFE}" type="datetimeFigureOut">
              <a:rPr lang="en-US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D0E8A-C522-4CBA-9A11-D1FA42E65C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E5E274-32FD-4A30-AF3B-64174B6C2069}" type="datetimeFigureOut">
              <a:rPr lang="en-US"/>
              <a:pPr/>
              <a:t>10/6/2014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DE4C6-F0AC-446E-9B86-C3505F0E8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E83F24-3119-487E-BFBC-C70771716A50}" type="datetimeFigureOut">
              <a:rPr lang="en-US"/>
              <a:pPr/>
              <a:t>10/6/2014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15934A-E2AB-412E-BB64-7C17D99780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D7F26-701B-47E4-A59A-055252B49D89}" type="datetimeFigureOut">
              <a:rPr lang="en-US"/>
              <a:pPr/>
              <a:t>10/6/2014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1C726-5DA2-4ECB-8D74-6714480653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E95DC-D4F0-4723-9A98-48338ADC933B}" type="datetimeFigureOut">
              <a:rPr lang="en-US"/>
              <a:pPr/>
              <a:t>10/6/2014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7C9EE-1456-497A-A43E-042BA746F7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53DCD9-B885-4B2F-841C-5BE81A85EC36}" type="datetimeFigureOut">
              <a:rPr lang="en-US"/>
              <a:pPr/>
              <a:t>10/6/2014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7D686-C70A-40BD-B89F-CAA8EF8ACB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2D2DE9-A858-4AF6-BFB6-E7BE7517C326}" type="datetimeFigureOut">
              <a:rPr lang="en-US"/>
              <a:pPr/>
              <a:t>10/6/2014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5AE3D-2192-4C14-B789-F39D8B1DFE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28771537-7EF8-4AE1-AA34-66E7A6D640CE}" type="datetimeFigureOut">
              <a:rPr lang="en-US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CEB9D4D7-471E-47CA-A4B2-845941C0C16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1" name="Picture 6" descr="Unidata_Logo_for_StratPlan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76200"/>
            <a:ext cx="6048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spyderlib/" TargetMode="External"/><Relationship Id="rId2" Type="http://schemas.openxmlformats.org/officeDocument/2006/relationships/hyperlink" Target="http://pytools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kari.io/" TargetMode="External"/><Relationship Id="rId5" Type="http://schemas.openxmlformats.org/officeDocument/2006/relationships/hyperlink" Target="http://docs.enthought.com/canopy/quick-start/code_editor.html" TargetMode="External"/><Relationship Id="rId4" Type="http://schemas.openxmlformats.org/officeDocument/2006/relationships/hyperlink" Target="http://tkf.github.io/emacs-ipython-notebook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vimeopro.com/pydata/pydata-nyc-2012/video/53095330" TargetMode="External"/><Relationship Id="rId3" Type="http://schemas.openxmlformats.org/officeDocument/2006/relationships/image" Target="../media/image12.jpeg"/><Relationship Id="rId7" Type="http://schemas.openxmlformats.org/officeDocument/2006/relationships/hyperlink" Target="http://journals.ametsoc.org/doi/pdf/10.1175/BAMS-D-12-00148.1" TargetMode="External"/><Relationship Id="rId2" Type="http://schemas.openxmlformats.org/officeDocument/2006/relationships/hyperlink" Target="http://shop.oreilly.com/product/0636920023784.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py-lectures.github.io/" TargetMode="External"/><Relationship Id="rId5" Type="http://schemas.openxmlformats.org/officeDocument/2006/relationships/hyperlink" Target="https://github.com/jrjohansson/scientific-python-lectures" TargetMode="External"/><Relationship Id="rId4" Type="http://schemas.openxmlformats.org/officeDocument/2006/relationships/hyperlink" Target="http://www.johnny-lin.com/pyintr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ams.confex.com/ams/94Annual/webprogram/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33400" y="1044575"/>
            <a:ext cx="8001000" cy="2693035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7F7F7F"/>
                </a:solidFill>
                <a:ea typeface="ＭＳ Ｐゴシック" pitchFamily="34" charset="-128"/>
              </a:rPr>
              <a:t>Unidata</a:t>
            </a: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> Python Workshop</a:t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  <a:t/>
            </a:r>
            <a:br>
              <a:rPr lang="en-US" altLang="ja-JP" sz="3200" dirty="0" smtClean="0">
                <a:solidFill>
                  <a:srgbClr val="7F7F7F"/>
                </a:solidFill>
                <a:ea typeface="ＭＳ Ｐゴシック" pitchFamily="34" charset="-128"/>
              </a:rPr>
            </a:br>
            <a:r>
              <a:rPr lang="en-US" altLang="ja-JP" dirty="0" smtClean="0">
                <a:ea typeface="ＭＳ Ｐゴシック" pitchFamily="34" charset="-128"/>
              </a:rPr>
              <a:t>Overview</a:t>
            </a:r>
            <a:br>
              <a:rPr lang="en-US" altLang="ja-JP" dirty="0" smtClean="0">
                <a:ea typeface="ＭＳ Ｐゴシック" pitchFamily="34" charset="-128"/>
              </a:rPr>
            </a:br>
            <a:r>
              <a:rPr lang="en-US" altLang="ja-JP" sz="2400" dirty="0" smtClean="0">
                <a:ea typeface="ＭＳ Ｐゴシック" pitchFamily="34" charset="-128"/>
              </a:rPr>
              <a:t>(Unidata, python, data)</a:t>
            </a:r>
            <a:endParaRPr lang="en-US" sz="2400" dirty="0" smtClean="0">
              <a:solidFill>
                <a:srgbClr val="7F7F7F"/>
              </a:solidFill>
              <a:ea typeface="ＭＳ Ｐゴシック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21 October 2014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3650" cy="4525963"/>
          </a:xfrm>
        </p:spPr>
        <p:txBody>
          <a:bodyPr/>
          <a:lstStyle/>
          <a:p>
            <a:r>
              <a:rPr lang="en-US" sz="3000" dirty="0" smtClean="0"/>
              <a:t>General purpose, high-level language invented by Guido van </a:t>
            </a:r>
            <a:r>
              <a:rPr lang="en-US" sz="3000" dirty="0" err="1" smtClean="0"/>
              <a:t>Rossum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Multiple paradigms</a:t>
            </a:r>
          </a:p>
          <a:p>
            <a:r>
              <a:rPr lang="en-US" sz="3000" dirty="0" smtClean="0"/>
              <a:t>scripting</a:t>
            </a:r>
          </a:p>
          <a:p>
            <a:r>
              <a:rPr lang="en-US" sz="3000" dirty="0" smtClean="0"/>
              <a:t>object-oriented</a:t>
            </a:r>
          </a:p>
          <a:p>
            <a:r>
              <a:rPr lang="en-US" sz="3000" dirty="0" smtClean="0"/>
              <a:t>imperative</a:t>
            </a:r>
          </a:p>
          <a:p>
            <a:r>
              <a:rPr lang="en-US" sz="3000" dirty="0" smtClean="0"/>
              <a:t>functional</a:t>
            </a:r>
          </a:p>
          <a:p>
            <a:r>
              <a:rPr lang="en-US" sz="3000" dirty="0" smtClean="0"/>
              <a:t>"Python is executable </a:t>
            </a:r>
            <a:r>
              <a:rPr lang="en-US" sz="3000" dirty="0" err="1" smtClean="0"/>
              <a:t>pseudocode</a:t>
            </a:r>
            <a:r>
              <a:rPr lang="en-US" sz="3000" dirty="0" smtClean="0"/>
              <a:t>"</a:t>
            </a:r>
            <a:endParaRPr lang="en-US" sz="3000" dirty="0"/>
          </a:p>
        </p:txBody>
      </p:sp>
      <p:pic>
        <p:nvPicPr>
          <p:cNvPr id="2050" name="Picture 2" descr="Guido van Ross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7784" y="2206307"/>
            <a:ext cx="2061845" cy="3092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and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180"/>
            <a:ext cx="8229600" cy="4685983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     "I have used a combination of Perl, Fortran, NCL, </a:t>
            </a:r>
            <a:r>
              <a:rPr lang="en-US" sz="2400" b="1" dirty="0" err="1" smtClean="0"/>
              <a:t>Matlab</a:t>
            </a:r>
            <a:r>
              <a:rPr lang="en-US" sz="2400" b="1" dirty="0" smtClean="0"/>
              <a:t>, R and others for routine research, but found out this general-purpose language, Python, can handle almost all in an efficient way from requesting data from remote online sites to statistics, graphics."</a:t>
            </a:r>
            <a:r>
              <a:rPr lang="en-US" sz="2400" dirty="0" smtClean="0"/>
              <a:t>   - UCAR Scientist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Avenue for exploring, and leveraging netCDF and THREDDS Data Server technologies.</a:t>
            </a:r>
          </a:p>
          <a:p>
            <a:pPr lvl="1"/>
            <a:r>
              <a:rPr lang="en-US" sz="2400" dirty="0" smtClean="0"/>
              <a:t>Embraced by earth science community for analysis and exploration (see table).</a:t>
            </a:r>
          </a:p>
          <a:p>
            <a:pPr lvl="1"/>
            <a:r>
              <a:rPr lang="en-US" sz="2400" dirty="0" smtClean="0"/>
              <a:t>Publication quality graphics and visualization which are improving all the time.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r>
              <a:rPr lang="en-US" sz="2800" dirty="0" smtClean="0"/>
              <a:t>Today, we will be using the </a:t>
            </a:r>
            <a:r>
              <a:rPr lang="en-US" sz="2800" dirty="0" err="1" smtClean="0"/>
              <a:t>ipython</a:t>
            </a:r>
            <a:r>
              <a:rPr lang="en-US" sz="2800" dirty="0" smtClean="0"/>
              <a:t> notebook. It is good for presentations and sharing finished code. It is not so good for code development. Here are some Python IDEs:</a:t>
            </a:r>
          </a:p>
          <a:p>
            <a:pPr lvl="1"/>
            <a:r>
              <a:rPr lang="en-US" sz="2400" dirty="0" smtClean="0">
                <a:hlinkClick r:id="rId2"/>
              </a:rPr>
              <a:t>Python Tools for Visual Studio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3"/>
              </a:rPr>
              <a:t>Spyder</a:t>
            </a:r>
            <a:r>
              <a:rPr lang="en-US" sz="2400" dirty="0" smtClean="0"/>
              <a:t> (Scientific Python </a:t>
            </a:r>
            <a:r>
              <a:rPr lang="en-US" sz="2400" dirty="0" err="1" smtClean="0"/>
              <a:t>Developement</a:t>
            </a:r>
            <a:r>
              <a:rPr lang="en-US" sz="2400" dirty="0" smtClean="0"/>
              <a:t> </a:t>
            </a:r>
            <a:r>
              <a:rPr lang="en-US" sz="2400" dirty="0" err="1" smtClean="0"/>
              <a:t>EnviRonment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>
                <a:hlinkClick r:id="rId4"/>
              </a:rPr>
              <a:t>Emacs </a:t>
            </a:r>
            <a:r>
              <a:rPr lang="en-US" sz="2400" dirty="0" err="1" smtClean="0">
                <a:hlinkClick r:id="rId4"/>
              </a:rPr>
              <a:t>Ipython</a:t>
            </a:r>
            <a:r>
              <a:rPr lang="en-US" sz="2400" dirty="0" smtClean="0">
                <a:hlinkClick r:id="rId4"/>
              </a:rPr>
              <a:t> Notebook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Enthought Canopy Editor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6"/>
              </a:rPr>
              <a:t>Wakari</a:t>
            </a:r>
            <a:r>
              <a:rPr lang="en-US" sz="2400" dirty="0" smtClean="0"/>
              <a:t>, a hosted Python data analysis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Background material</a:t>
            </a:r>
            <a:endParaRPr lang="en-US" dirty="0"/>
          </a:p>
        </p:txBody>
      </p:sp>
      <p:pic>
        <p:nvPicPr>
          <p:cNvPr id="1026" name="Picture 2" descr="Python for Data Analysis">
            <a:hlinkClick r:id="rId2" tooltip="O'Reilly: Python for Data Analysi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5040" y="2800441"/>
            <a:ext cx="3040380" cy="3988978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577341"/>
            <a:ext cx="6160770" cy="3909060"/>
          </a:xfrm>
        </p:spPr>
        <p:txBody>
          <a:bodyPr/>
          <a:lstStyle/>
          <a:p>
            <a:r>
              <a:rPr lang="en-US" sz="2400" dirty="0" smtClean="0">
                <a:hlinkClick r:id="rId4"/>
              </a:rPr>
              <a:t>A Hands-On Introduction to Using Python in the Atmospheric and Oceanic Sciences</a:t>
            </a:r>
            <a:endParaRPr lang="en-US" sz="2400" dirty="0" smtClean="0"/>
          </a:p>
          <a:p>
            <a:r>
              <a:rPr lang="en-US" sz="2400" dirty="0" smtClean="0">
                <a:hlinkClick r:id="rId5"/>
              </a:rPr>
              <a:t>Lectures on scientific computing with Python</a:t>
            </a:r>
            <a:endParaRPr lang="en-US" sz="2400" dirty="0" smtClean="0">
              <a:hlinkClick r:id="rId6"/>
            </a:endParaRPr>
          </a:p>
          <a:p>
            <a:r>
              <a:rPr lang="en-US" sz="2400" dirty="0" smtClean="0">
                <a:hlinkClick r:id="rId7"/>
              </a:rPr>
              <a:t>Why Python is the Next Wave in Earth Sciences Computing</a:t>
            </a:r>
            <a:endParaRPr lang="en-US" sz="2400" dirty="0" smtClean="0"/>
          </a:p>
          <a:p>
            <a:r>
              <a:rPr lang="en-US" sz="2400" dirty="0" smtClean="0">
                <a:hlinkClick r:id="rId8"/>
              </a:rPr>
              <a:t>Oceanographic </a:t>
            </a:r>
            <a:r>
              <a:rPr lang="en-US" sz="2400" dirty="0" err="1" smtClean="0">
                <a:hlinkClick r:id="rId8"/>
              </a:rPr>
              <a:t>Anaylsis</a:t>
            </a:r>
            <a:r>
              <a:rPr lang="en-US" sz="2400" dirty="0" smtClean="0">
                <a:hlinkClick r:id="rId8"/>
              </a:rPr>
              <a:t> with Python - Rich </a:t>
            </a:r>
            <a:r>
              <a:rPr lang="en-US" sz="2400" dirty="0" err="1" smtClean="0">
                <a:hlinkClick r:id="rId8"/>
              </a:rPr>
              <a:t>Signell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Python Scientific Lecture Notes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ask for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2400" dirty="0" smtClean="0"/>
              <a:t>Tag your questions with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python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netcdf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thredds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  <p:pic>
        <p:nvPicPr>
          <p:cNvPr id="30722" name="Picture 2" descr="Stackoverflow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906" y="2075553"/>
            <a:ext cx="7181839" cy="2140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</a:t>
            </a:r>
            <a:br>
              <a:rPr lang="en-US" dirty="0" smtClean="0"/>
            </a:br>
            <a:r>
              <a:rPr lang="en-US" dirty="0" smtClean="0"/>
              <a:t>Today We Will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1660"/>
            <a:ext cx="8309610" cy="4274503"/>
          </a:xfrm>
        </p:spPr>
        <p:txBody>
          <a:bodyPr/>
          <a:lstStyle/>
          <a:p>
            <a:r>
              <a:rPr lang="en-US" dirty="0" smtClean="0"/>
              <a:t>Read and write netCDF files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matplotlib</a:t>
            </a:r>
            <a:r>
              <a:rPr lang="en-US" dirty="0" smtClean="0"/>
              <a:t> to visualize </a:t>
            </a:r>
            <a:r>
              <a:rPr lang="en-US" dirty="0" err="1" smtClean="0"/>
              <a:t>geoscience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Read model and station data from a TDS NCSS </a:t>
            </a:r>
          </a:p>
          <a:p>
            <a:r>
              <a:rPr lang="en-US" dirty="0" smtClean="0"/>
              <a:t>Read Radar Level 2 data</a:t>
            </a:r>
          </a:p>
          <a:p>
            <a:r>
              <a:rPr lang="en-US" dirty="0" smtClean="0"/>
              <a:t>Request maps from an OGC WMS server</a:t>
            </a:r>
          </a:p>
          <a:p>
            <a:r>
              <a:rPr lang="en-US" dirty="0" smtClean="0"/>
              <a:t>And lots more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609600" y="4953000"/>
            <a:ext cx="7772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5362" name="Text Box 10"/>
          <p:cNvSpPr txBox="1">
            <a:spLocks noChangeArrowheads="1"/>
          </p:cNvSpPr>
          <p:nvPr/>
        </p:nvSpPr>
        <p:spPr bwMode="auto">
          <a:xfrm>
            <a:off x="1355725" y="5438775"/>
            <a:ext cx="755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800000"/>
              </a:solidFill>
              <a:latin typeface="Verdana" pitchFamily="34" charset="0"/>
            </a:endParaRPr>
          </a:p>
        </p:txBody>
      </p:sp>
      <p:sp>
        <p:nvSpPr>
          <p:cNvPr id="1536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Unidata – Who are we?</a:t>
            </a:r>
          </a:p>
        </p:txBody>
      </p:sp>
      <p:sp>
        <p:nvSpPr>
          <p:cNvPr id="4609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33400" y="1355725"/>
            <a:ext cx="8077200" cy="4800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Funded primarily by the U.S. National Science Foundation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Mission: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i="1" dirty="0" smtClean="0">
                <a:ea typeface="+mn-ea"/>
              </a:rPr>
              <a:t>	To provide data, tools, and community leadership for improving Earth-system education and research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800" dirty="0" smtClean="0"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+mn-ea"/>
                <a:cs typeface="+mn-cs"/>
              </a:rPr>
              <a:t>At the Unidata Program Center, we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Provide access to data (via push and pull systems)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Develop open source tools and </a:t>
            </a:r>
            <a:r>
              <a:rPr lang="en-US" sz="2400" dirty="0" smtClean="0">
                <a:solidFill>
                  <a:srgbClr val="990000"/>
                </a:solidFill>
                <a:ea typeface="+mn-ea"/>
              </a:rPr>
              <a:t>infrastructure</a:t>
            </a:r>
            <a:r>
              <a:rPr lang="en-US" sz="2400" dirty="0" smtClean="0">
                <a:ea typeface="+mn-ea"/>
              </a:rPr>
              <a:t> for data access, analysis, visualization, and data management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Advance metadata standards for the Earth system science community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Support users of our technologies: faculty, students, and researchers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ea typeface="+mn-ea"/>
              </a:rPr>
              <a:t>Help to build, represent, and advocate on behalf of our community</a:t>
            </a:r>
          </a:p>
        </p:txBody>
      </p:sp>
      <p:pic>
        <p:nvPicPr>
          <p:cNvPr id="15365" name="Picture 17" descr="nsf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Unidata – What we provide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20"/>
            <a:ext cx="8229600" cy="4137343"/>
          </a:xfrm>
        </p:spPr>
        <p:txBody>
          <a:bodyPr/>
          <a:lstStyle/>
          <a:p>
            <a:r>
              <a:rPr lang="en-US" dirty="0" smtClean="0"/>
              <a:t>Real-time data streams over IDD/LDM</a:t>
            </a:r>
          </a:p>
          <a:p>
            <a:pPr lvl="1"/>
            <a:r>
              <a:rPr lang="en-US" sz="2400" dirty="0" smtClean="0"/>
              <a:t>Radar, satellite, model forecasts, station, etc.</a:t>
            </a:r>
          </a:p>
          <a:p>
            <a:r>
              <a:rPr lang="en-US" dirty="0" smtClean="0"/>
              <a:t>Visualization and analysis packages</a:t>
            </a:r>
          </a:p>
          <a:p>
            <a:pPr lvl="1"/>
            <a:r>
              <a:rPr lang="en-US" sz="2400" dirty="0" smtClean="0"/>
              <a:t>IDV, GEMPAK, </a:t>
            </a:r>
            <a:r>
              <a:rPr lang="en-US" sz="2400" dirty="0" err="1" smtClean="0"/>
              <a:t>McIDAS</a:t>
            </a:r>
            <a:r>
              <a:rPr lang="en-US" sz="2400" dirty="0" smtClean="0"/>
              <a:t>, AWIPS-II</a:t>
            </a:r>
          </a:p>
          <a:p>
            <a:r>
              <a:rPr lang="en-US" dirty="0" smtClean="0"/>
              <a:t>Rolling archive of real-time data</a:t>
            </a:r>
          </a:p>
          <a:p>
            <a:pPr lvl="1"/>
            <a:r>
              <a:rPr lang="en-US" sz="2400" dirty="0" smtClean="0"/>
              <a:t>thredds.ucar.edu</a:t>
            </a:r>
          </a:p>
          <a:p>
            <a:r>
              <a:rPr lang="en-US" dirty="0" smtClean="0"/>
              <a:t>NetCDF data format and libraries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Real-time Data Streams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IDD Real-time Data 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30 data feeds provide radar, satellite, text bulletins, lightning, model forecasts, surface and upper air observations,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LDM routinely handles 10 GB/hour input, with as many as 280,000 products/hour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Worldwide collaboration of over 250 institutions running LDM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34" charset="-128"/>
              </a:rPr>
              <a:t>Unidata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dirty="0" smtClean="0">
                <a:ea typeface="ＭＳ Ｐゴシック" pitchFamily="34" charset="-128"/>
              </a:rPr>
              <a:t>s LDM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Protocol and client/server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Event-driven data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Supports subscription to subsets of data feeds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Visualizing and Analyzing Data</a:t>
            </a:r>
          </a:p>
        </p:txBody>
      </p:sp>
      <p:pic>
        <p:nvPicPr>
          <p:cNvPr id="19458" name="Picture 3" descr="gempaknmap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2000250"/>
            <a:ext cx="30194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5" descr="KLVX_r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25900"/>
            <a:ext cx="29718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990600" y="1447800"/>
            <a:ext cx="1155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GEMPAK</a:t>
            </a:r>
          </a:p>
        </p:txBody>
      </p:sp>
      <p:pic>
        <p:nvPicPr>
          <p:cNvPr id="19461" name="Picture 5" descr="wv_sst_nvd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1979613"/>
            <a:ext cx="2211388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2" descr="nexrola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4191000"/>
            <a:ext cx="2873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3873500" y="1447800"/>
            <a:ext cx="1262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McIDAS-X</a:t>
            </a:r>
          </a:p>
        </p:txBody>
      </p:sp>
      <p:sp>
        <p:nvSpPr>
          <p:cNvPr id="19464" name="TextBox 12"/>
          <p:cNvSpPr txBox="1">
            <a:spLocks noChangeArrowheads="1"/>
          </p:cNvSpPr>
          <p:nvPr/>
        </p:nvSpPr>
        <p:spPr bwMode="auto">
          <a:xfrm>
            <a:off x="7202488" y="1447800"/>
            <a:ext cx="569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IDV</a:t>
            </a:r>
          </a:p>
        </p:txBody>
      </p:sp>
      <p:pic>
        <p:nvPicPr>
          <p:cNvPr id="19465" name="Picture 3" descr="HurricaneCharlie.g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1250" y="2155825"/>
            <a:ext cx="2906713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" descr="WRF_WindSpeedVectorX.png"/>
          <p:cNvPicPr>
            <a:picLocks noChangeAspect="1"/>
          </p:cNvPicPr>
          <p:nvPr/>
        </p:nvPicPr>
        <p:blipFill>
          <a:blip r:embed="rId7" cstate="print"/>
          <a:srcRect l="2863" t="2489" r="26851" b="6349"/>
          <a:stretch>
            <a:fillRect/>
          </a:stretch>
        </p:blipFill>
        <p:spPr bwMode="auto">
          <a:xfrm>
            <a:off x="6189663" y="3979863"/>
            <a:ext cx="29273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Real-time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3870" cy="4525963"/>
          </a:xfrm>
        </p:spPr>
        <p:txBody>
          <a:bodyPr/>
          <a:lstStyle/>
          <a:p>
            <a:r>
              <a:rPr lang="en-US" dirty="0" smtClean="0"/>
              <a:t>Unidata TDS: thredds.ucar.edu</a:t>
            </a:r>
          </a:p>
          <a:p>
            <a:pPr lvl="1"/>
            <a:r>
              <a:rPr lang="en-US" dirty="0" smtClean="0"/>
              <a:t>Serves the last month or so of IDD/LDM data streams</a:t>
            </a:r>
          </a:p>
          <a:p>
            <a:pPr lvl="1"/>
            <a:r>
              <a:rPr lang="en-US" dirty="0" smtClean="0"/>
              <a:t>Services:</a:t>
            </a:r>
          </a:p>
          <a:p>
            <a:pPr lvl="2"/>
            <a:r>
              <a:rPr lang="en-US" dirty="0" err="1" smtClean="0"/>
              <a:t>OPeNDAP</a:t>
            </a:r>
            <a:endParaRPr lang="en-US" dirty="0" smtClean="0"/>
          </a:p>
          <a:p>
            <a:pPr lvl="2"/>
            <a:r>
              <a:rPr lang="en-US" dirty="0" smtClean="0"/>
              <a:t>NCSS</a:t>
            </a:r>
          </a:p>
          <a:p>
            <a:pPr lvl="2"/>
            <a:r>
              <a:rPr lang="en-US" dirty="0" smtClean="0"/>
              <a:t>OGC WCS and WMS</a:t>
            </a:r>
          </a:p>
          <a:p>
            <a:r>
              <a:rPr lang="en-US" dirty="0" smtClean="0"/>
              <a:t>Unidata ADDE server: adde.ucar.edu</a:t>
            </a:r>
          </a:p>
          <a:p>
            <a:pPr lvl="1"/>
            <a:r>
              <a:rPr lang="en-US" dirty="0" smtClean="0"/>
              <a:t>Service: </a:t>
            </a:r>
            <a:r>
              <a:rPr lang="en-US" dirty="0" err="1" smtClean="0"/>
              <a:t>McIDAS</a:t>
            </a:r>
            <a:r>
              <a:rPr lang="en-US" smtClean="0"/>
              <a:t> ADDE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nc-classic-u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86" y="3687093"/>
            <a:ext cx="4134767" cy="2848395"/>
          </a:xfrm>
          <a:prstGeom prst="rect">
            <a:avLst/>
          </a:prstGeom>
          <a:noFill/>
        </p:spPr>
      </p:pic>
      <p:pic>
        <p:nvPicPr>
          <p:cNvPr id="6" name="Picture 5" descr="netcdf_architec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1365" y="3283977"/>
            <a:ext cx="5135545" cy="3079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70" y="1530285"/>
            <a:ext cx="6080760" cy="1831767"/>
          </a:xfrm>
        </p:spPr>
        <p:txBody>
          <a:bodyPr/>
          <a:lstStyle/>
          <a:p>
            <a:r>
              <a:rPr lang="en-US" sz="2400" dirty="0" smtClean="0"/>
              <a:t>Array-oriented scientific data:</a:t>
            </a:r>
          </a:p>
          <a:p>
            <a:pPr lvl="1"/>
            <a:r>
              <a:rPr lang="en-US" sz="2000" dirty="0" smtClean="0"/>
              <a:t>Interface for access (C, Fortran, Java, etc.)</a:t>
            </a:r>
          </a:p>
          <a:p>
            <a:pPr lvl="1"/>
            <a:r>
              <a:rPr lang="en-US" sz="2000" dirty="0" smtClean="0"/>
              <a:t>Machine-independent encoding format</a:t>
            </a:r>
          </a:p>
          <a:p>
            <a:pPr lvl="1"/>
            <a:r>
              <a:rPr lang="en-US" sz="2000" dirty="0" smtClean="0"/>
              <a:t>Reference libraries (C and Java)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25499" y="3018500"/>
            <a:ext cx="17908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NetCDF Library Architecture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44" y="342653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NetCDF Class Data Model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Unidata User Community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Support the community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User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Training Workshops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Mailing lists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For specific software packages</a:t>
            </a:r>
          </a:p>
          <a:p>
            <a:pPr lvl="2"/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community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email list – for Unidata community announcements</a:t>
            </a:r>
          </a:p>
          <a:p>
            <a:r>
              <a:rPr lang="en-US" smtClean="0">
                <a:ea typeface="ＭＳ Ｐゴシック" pitchFamily="34" charset="-128"/>
              </a:rPr>
              <a:t>Represent and advocate for the community</a:t>
            </a:r>
          </a:p>
          <a:p>
            <a:r>
              <a:rPr lang="en-US" smtClean="0">
                <a:ea typeface="ＭＳ Ｐゴシック" pitchFamily="34" charset="-128"/>
              </a:rPr>
              <a:t>More: http://www.unidata.ucar.edu/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Unidata and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Embraced by the earth science community</a:t>
            </a:r>
          </a:p>
          <a:p>
            <a:pPr lvl="1"/>
            <a:r>
              <a:rPr lang="en-US" dirty="0" smtClean="0"/>
              <a:t>Language popularity measured by search hits on </a:t>
            </a:r>
            <a:r>
              <a:rPr lang="en-US" dirty="0" smtClean="0">
                <a:hlinkClick r:id="rId2"/>
              </a:rPr>
              <a:t>AMS web site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Requests from Unidata community for   Python support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022619" y="6858000"/>
          <a:ext cx="6972300" cy="288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75"/>
                <a:gridCol w="1743075"/>
                <a:gridCol w="1743075"/>
                <a:gridCol w="1743075"/>
              </a:tblGrid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80061"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1616791" y="3114676"/>
          <a:ext cx="5753099" cy="2457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7372</TotalTime>
  <Words>618</Words>
  <Application>Microsoft Office PowerPoint</Application>
  <PresentationFormat>On-screen Show (4:3)</PresentationFormat>
  <Paragraphs>136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Unidata Python Workshop   Overview (Unidata, python, data)</vt:lpstr>
      <vt:lpstr>Unidata – Who are we?</vt:lpstr>
      <vt:lpstr>Unidata – What we provide</vt:lpstr>
      <vt:lpstr>Real-time Data Streams</vt:lpstr>
      <vt:lpstr>Visualizing and Analyzing Data</vt:lpstr>
      <vt:lpstr>Access to Real-time Data</vt:lpstr>
      <vt:lpstr>netCDF</vt:lpstr>
      <vt:lpstr>Unidata User Community</vt:lpstr>
      <vt:lpstr>Why Unidata and Python?</vt:lpstr>
      <vt:lpstr>What is Python?</vt:lpstr>
      <vt:lpstr>Unidata and Python</vt:lpstr>
      <vt:lpstr>Python Editor</vt:lpstr>
      <vt:lpstr>Python Background material</vt:lpstr>
      <vt:lpstr>Where to ask for Help</vt:lpstr>
      <vt:lpstr>Let’s Get Started Today We Will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TDS Installation and Administration</dc:title>
  <dc:creator>edavis</dc:creator>
  <cp:lastModifiedBy>edavis</cp:lastModifiedBy>
  <cp:revision>131</cp:revision>
  <dcterms:created xsi:type="dcterms:W3CDTF">2010-11-02T23:47:00Z</dcterms:created>
  <dcterms:modified xsi:type="dcterms:W3CDTF">2014-10-06T17:40:29Z</dcterms:modified>
</cp:coreProperties>
</file>