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Tino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Tinos-bold.fntdata"/><Relationship Id="rId23" Type="http://schemas.openxmlformats.org/officeDocument/2006/relationships/font" Target="fonts/Tino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nos-boldItalic.fntdata"/><Relationship Id="rId25" Type="http://schemas.openxmlformats.org/officeDocument/2006/relationships/font" Target="fonts/Tino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1" marL="914400">
              <a:spcBef>
                <a:spcPts val="480"/>
              </a:spcBef>
              <a:buClr>
                <a:schemeClr val="dk2"/>
              </a:buClr>
              <a:buSzPct val="100000"/>
              <a:buFont typeface="Tinos"/>
              <a:buChar char="○"/>
            </a:pPr>
            <a:r>
              <a:t/>
            </a:r>
            <a:endParaRPr sz="14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6.png"/><Relationship Id="rId4" Type="http://schemas.openxmlformats.org/officeDocument/2006/relationships/image" Target="../media/image14.png"/><Relationship Id="rId5" Type="http://schemas.openxmlformats.org/officeDocument/2006/relationships/image" Target="../media/image0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0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02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9" name="Shape 9"/>
          <p:cNvPicPr preferRelativeResize="0"/>
          <p:nvPr/>
        </p:nvPicPr>
        <p:blipFill rotWithShape="1">
          <a:blip r:embed="rId2">
            <a:alphaModFix/>
          </a:blip>
          <a:srcRect b="9288" l="45142" r="0" t="0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0" name="Shape 10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2296512" y="2182212"/>
            <a:ext cx="1579174" cy="434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1" name="Shape 11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626393" y="2481475"/>
            <a:ext cx="3517606" cy="26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2" name="Shape 12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5465074" y="-1026424"/>
            <a:ext cx="2662025" cy="469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Shape 13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14" name="Shape 14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1.png" id="17" name="Shape 17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.png" id="18" name="Shape 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1375">
            <a:off x="7110166" y="2730952"/>
            <a:ext cx="970521" cy="138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Just plan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94" name="Shape 94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5076912" y="-1318612"/>
            <a:ext cx="1162050" cy="378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95" name="Shape 95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96" name="Shape 96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266495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97" name="Shape 97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972175" y="2743150"/>
            <a:ext cx="3171824" cy="2400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8" name="Shape 98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6379650" y="-773625"/>
            <a:ext cx="2000250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99" name="Shape 99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00" name="Shape 100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7548050" y="1476375"/>
            <a:ext cx="1595950" cy="36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Just plants smal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102" name="Shape 102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6449075" y="-876950"/>
            <a:ext cx="769993" cy="2504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103" name="Shape 103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721662" y="-740712"/>
            <a:ext cx="1261775" cy="272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04" name="Shape 104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1477664" y="3663564"/>
            <a:ext cx="789204" cy="2170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05" name="Shape 105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6973325" y="3500784"/>
            <a:ext cx="2170675" cy="1642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06" name="Shape 106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7312293" y="-515832"/>
            <a:ext cx="1325399" cy="2338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07" name="Shape 107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2962275"/>
            <a:ext cx="1406426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08" name="Shape 108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8051793" y="2633848"/>
            <a:ext cx="1092207" cy="25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photo as backgroun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9525" y="-9525"/>
            <a:ext cx="9153599" cy="5153100"/>
          </a:xfrm>
          <a:prstGeom prst="frame">
            <a:avLst>
              <a:gd fmla="val 6469" name="adj1"/>
            </a:avLst>
          </a:prstGeom>
          <a:solidFill>
            <a:srgbClr val="FFFFFF">
              <a:alpha val="50379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.png" id="111" name="Shape 111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12" name="Shape 112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20" name="Shape 20"/>
          <p:cNvPicPr preferRelativeResize="0"/>
          <p:nvPr/>
        </p:nvPicPr>
        <p:blipFill rotWithShape="1">
          <a:blip r:embed="rId2">
            <a:alphaModFix/>
          </a:blip>
          <a:srcRect b="17702" l="0" r="35069" t="0"/>
          <a:stretch/>
        </p:blipFill>
        <p:spPr>
          <a:xfrm rot="5400000">
            <a:off x="1426387" y="1569262"/>
            <a:ext cx="2147850" cy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21" name="Shape 21"/>
          <p:cNvPicPr preferRelativeResize="0"/>
          <p:nvPr/>
        </p:nvPicPr>
        <p:blipFill rotWithShape="1">
          <a:blip r:embed="rId3">
            <a:alphaModFix/>
          </a:blip>
          <a:srcRect b="0" l="0" r="26809" t="0"/>
          <a:stretch/>
        </p:blipFill>
        <p:spPr>
          <a:xfrm rot="-5400000">
            <a:off x="5569537" y="-997537"/>
            <a:ext cx="2586450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Shape 22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23" name="Shape 2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1924050" y="1659550"/>
            <a:ext cx="52959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3.png" id="27" name="Shape 27"/>
          <p:cNvPicPr preferRelativeResize="0"/>
          <p:nvPr/>
        </p:nvPicPr>
        <p:blipFill rotWithShape="1">
          <a:blip r:embed="rId4">
            <a:alphaModFix/>
          </a:blip>
          <a:srcRect b="18533" l="0" r="17197" t="0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28" name="Shape 28"/>
          <p:cNvPicPr preferRelativeResize="0"/>
          <p:nvPr/>
        </p:nvPicPr>
        <p:blipFill rotWithShape="1">
          <a:blip r:embed="rId5">
            <a:alphaModFix/>
          </a:blip>
          <a:srcRect b="18374" l="49259" r="0" t="0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30" name="Shape 30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31" name="Shape 31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1638168" y="1095794"/>
            <a:ext cx="5867786" cy="2951911"/>
            <a:chOff x="615225" y="581250"/>
            <a:chExt cx="7913399" cy="3981000"/>
          </a:xfrm>
        </p:grpSpPr>
        <p:sp>
          <p:nvSpPr>
            <p:cNvPr id="33" name="Shape 3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>
            <a:off x="4276500" y="3703848"/>
            <a:ext cx="590999" cy="590999"/>
          </a:xfrm>
          <a:prstGeom prst="ellipse">
            <a:avLst/>
          </a:prstGeom>
          <a:solidFill>
            <a:srgbClr val="231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2750400" y="1164100"/>
            <a:ext cx="3643200" cy="2816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/>
        </p:nvSpPr>
        <p:spPr>
          <a:xfrm>
            <a:off x="3593400" y="3748272"/>
            <a:ext cx="1957200" cy="3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</a:t>
            </a:r>
          </a:p>
        </p:txBody>
      </p:sp>
      <p:pic>
        <p:nvPicPr>
          <p:cNvPr descr="10.png" id="38" name="Shape 38"/>
          <p:cNvPicPr preferRelativeResize="0"/>
          <p:nvPr/>
        </p:nvPicPr>
        <p:blipFill rotWithShape="1">
          <a:blip r:embed="rId4">
            <a:alphaModFix/>
          </a:blip>
          <a:srcRect b="50541" l="17184" r="0" t="0"/>
          <a:stretch/>
        </p:blipFill>
        <p:spPr>
          <a:xfrm>
            <a:off x="-9524" y="2599625"/>
            <a:ext cx="3138200" cy="254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39" name="Shape 39"/>
          <p:cNvPicPr preferRelativeResize="0"/>
          <p:nvPr/>
        </p:nvPicPr>
        <p:blipFill rotWithShape="1">
          <a:blip r:embed="rId5">
            <a:alphaModFix/>
          </a:blip>
          <a:srcRect b="26905" l="0" r="34288" t="0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41" name="Shape 41"/>
          <p:cNvPicPr preferRelativeResize="0"/>
          <p:nvPr/>
        </p:nvPicPr>
        <p:blipFill rotWithShape="1">
          <a:blip r:embed="rId2">
            <a:alphaModFix/>
          </a:blip>
          <a:srcRect b="19199" l="50049" r="-4964" t="-17056"/>
          <a:stretch/>
        </p:blipFill>
        <p:spPr>
          <a:xfrm rot="5400000">
            <a:off x="1031774" y="-1060350"/>
            <a:ext cx="2527500" cy="462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4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43" name="Shape 4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◉"/>
              <a:defRPr/>
            </a:lvl1pPr>
            <a:lvl2pPr lvl="1">
              <a:spcBef>
                <a:spcPts val="0"/>
              </a:spcBef>
              <a:buChar char="◎"/>
              <a:defRPr/>
            </a:lvl2pPr>
            <a:lvl3pPr lvl="2">
              <a:spcBef>
                <a:spcPts val="0"/>
              </a:spcBef>
              <a:buChar char="○"/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descr="5.png" id="47" name="Shape 47"/>
          <p:cNvPicPr preferRelativeResize="0"/>
          <p:nvPr/>
        </p:nvPicPr>
        <p:blipFill rotWithShape="1">
          <a:blip r:embed="rId3">
            <a:alphaModFix/>
          </a:blip>
          <a:srcRect b="23112" l="0" r="36415" t="0"/>
          <a:stretch/>
        </p:blipFill>
        <p:spPr>
          <a:xfrm>
            <a:off x="7397875" y="1847850"/>
            <a:ext cx="1746124" cy="3295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48" name="Shape 48"/>
          <p:cNvPicPr preferRelativeResize="0"/>
          <p:nvPr/>
        </p:nvPicPr>
        <p:blipFill rotWithShape="1">
          <a:blip r:embed="rId4">
            <a:alphaModFix/>
          </a:blip>
          <a:srcRect b="16541" l="11090" r="-11089" t="0"/>
          <a:stretch/>
        </p:blipFill>
        <p:spPr>
          <a:xfrm>
            <a:off x="-19050" y="3355500"/>
            <a:ext cx="1746125" cy="1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50" name="Shape 50"/>
          <p:cNvPicPr preferRelativeResize="0"/>
          <p:nvPr/>
        </p:nvPicPr>
        <p:blipFill rotWithShape="1">
          <a:blip r:embed="rId2">
            <a:alphaModFix/>
          </a:blip>
          <a:srcRect b="26905" l="0" r="34288" t="0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52" name="Shape 52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191650" y="2115773"/>
            <a:ext cx="3281699" cy="215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70800" y="2115773"/>
            <a:ext cx="3281699" cy="215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descr="7.png" id="57" name="Shape 57"/>
          <p:cNvPicPr preferRelativeResize="0"/>
          <p:nvPr/>
        </p:nvPicPr>
        <p:blipFill rotWithShape="1">
          <a:blip r:embed="rId3">
            <a:alphaModFix/>
          </a:blip>
          <a:srcRect b="21764" l="57520" r="0" t="0"/>
          <a:stretch/>
        </p:blipFill>
        <p:spPr>
          <a:xfrm>
            <a:off x="0" y="2380575"/>
            <a:ext cx="1528900" cy="2762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58" name="Shape 58"/>
          <p:cNvPicPr preferRelativeResize="0"/>
          <p:nvPr/>
        </p:nvPicPr>
        <p:blipFill rotWithShape="1">
          <a:blip r:embed="rId4">
            <a:alphaModFix/>
          </a:blip>
          <a:srcRect b="72214" l="0" r="35069" t="0"/>
          <a:stretch/>
        </p:blipFill>
        <p:spPr>
          <a:xfrm>
            <a:off x="7005675" y="3455207"/>
            <a:ext cx="2147850" cy="168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60" name="Shape 60"/>
          <p:cNvPicPr preferRelativeResize="0"/>
          <p:nvPr/>
        </p:nvPicPr>
        <p:blipFill rotWithShape="1">
          <a:blip r:embed="rId2">
            <a:alphaModFix/>
          </a:blip>
          <a:srcRect b="3157" l="45000" r="0" t="0"/>
          <a:stretch/>
        </p:blipFill>
        <p:spPr>
          <a:xfrm>
            <a:off x="-11013" y="1333538"/>
            <a:ext cx="11812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61" name="Shape 61"/>
          <p:cNvPicPr preferRelativeResize="0"/>
          <p:nvPr/>
        </p:nvPicPr>
        <p:blipFill rotWithShape="1">
          <a:blip r:embed="rId3">
            <a:alphaModFix/>
          </a:blip>
          <a:srcRect b="6270" l="-5401" r="32211" t="-6270"/>
          <a:stretch/>
        </p:blipFill>
        <p:spPr>
          <a:xfrm flipH="1" rot="-5400000">
            <a:off x="6293387" y="2292887"/>
            <a:ext cx="2062674" cy="3638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Shape 6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63" name="Shape 6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76100" y="2127925"/>
            <a:ext cx="2168400" cy="233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3455676" y="2127925"/>
            <a:ext cx="2168400" cy="233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5735253" y="2127925"/>
            <a:ext cx="2168400" cy="233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pic>
        <p:nvPicPr>
          <p:cNvPr descr="1.png" id="69" name="Shape 69"/>
          <p:cNvPicPr preferRelativeResize="0"/>
          <p:nvPr/>
        </p:nvPicPr>
        <p:blipFill rotWithShape="1">
          <a:blip r:embed="rId4">
            <a:alphaModFix/>
          </a:blip>
          <a:srcRect b="42702" l="-13090" r="39793" t="-8865"/>
          <a:stretch/>
        </p:blipFill>
        <p:spPr>
          <a:xfrm rot="-5400000">
            <a:off x="6943724" y="-90783"/>
            <a:ext cx="2133600" cy="23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71" name="Shape 71"/>
          <p:cNvPicPr preferRelativeResize="0"/>
          <p:nvPr/>
        </p:nvPicPr>
        <p:blipFill rotWithShape="1">
          <a:blip r:embed="rId2">
            <a:alphaModFix/>
          </a:blip>
          <a:srcRect b="18374" l="49259" r="0" t="0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Shape 7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73" name="Shape 7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pic>
        <p:nvPicPr>
          <p:cNvPr descr="3.png" id="76" name="Shape 76"/>
          <p:cNvPicPr preferRelativeResize="0"/>
          <p:nvPr/>
        </p:nvPicPr>
        <p:blipFill rotWithShape="1">
          <a:blip r:embed="rId3">
            <a:alphaModFix/>
          </a:blip>
          <a:srcRect b="18533" l="0" r="17197" t="0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78" name="Shape 78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0" name="Shape 80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idx="1" type="body"/>
          </p:nvPr>
        </p:nvSpPr>
        <p:spPr>
          <a:xfrm>
            <a:off x="885825" y="3949100"/>
            <a:ext cx="73724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pic>
        <p:nvPicPr>
          <p:cNvPr descr="7.png" id="83" name="Shape 83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png" id="85" name="Shape 85"/>
          <p:cNvPicPr preferRelativeResize="0"/>
          <p:nvPr/>
        </p:nvPicPr>
        <p:blipFill rotWithShape="1">
          <a:blip r:embed="rId2">
            <a:alphaModFix/>
          </a:blip>
          <a:srcRect b="12701" l="0" r="40695" t="0"/>
          <a:stretch/>
        </p:blipFill>
        <p:spPr>
          <a:xfrm>
            <a:off x="7727980" y="1889850"/>
            <a:ext cx="1416019" cy="325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86" name="Shape 86"/>
          <p:cNvPicPr preferRelativeResize="0"/>
          <p:nvPr/>
        </p:nvPicPr>
        <p:blipFill rotWithShape="1">
          <a:blip r:embed="rId3">
            <a:alphaModFix/>
          </a:blip>
          <a:srcRect b="9942" l="43534" r="0" t="0"/>
          <a:stretch/>
        </p:blipFill>
        <p:spPr>
          <a:xfrm flipH="1" rot="-5400000">
            <a:off x="6860725" y="-1130750"/>
            <a:ext cx="1162050" cy="340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87" name="Shape 87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123620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9" name="Shape 89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2.png" id="91" name="Shape 91"/>
          <p:cNvPicPr preferRelativeResize="0"/>
          <p:nvPr/>
        </p:nvPicPr>
        <p:blipFill rotWithShape="1">
          <a:blip r:embed="rId4">
            <a:alphaModFix/>
          </a:blip>
          <a:srcRect b="21353" l="45142" r="0" t="-12064"/>
          <a:stretch/>
        </p:blipFill>
        <p:spPr>
          <a:xfrm rot="5400000">
            <a:off x="949199" y="-968250"/>
            <a:ext cx="1654425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2" name="Shape 92"/>
          <p:cNvPicPr preferRelativeResize="0"/>
          <p:nvPr/>
        </p:nvPicPr>
        <p:blipFill rotWithShape="1">
          <a:blip r:embed="rId5">
            <a:alphaModFix/>
          </a:blip>
          <a:srcRect b="16541" l="11090" r="-11089" t="0"/>
          <a:stretch/>
        </p:blipFill>
        <p:spPr>
          <a:xfrm flipH="1">
            <a:off x="7639049" y="3602475"/>
            <a:ext cx="1504949" cy="154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A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Font typeface="Tinos"/>
              <a:buChar char="◉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Font typeface="Tinos"/>
              <a:buChar char="◎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Into the Woods- The RPG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69825" y="883775"/>
            <a:ext cx="66408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Tiled &amp; Collision Detection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04075" y="1638525"/>
            <a:ext cx="6972300" cy="27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Tiled contains a feature in which you can create a layer of objects on top of the tile layers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Can read in these objects, and can create a Rectangle based on the object information such as size and location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Created another Rectangle that was identical to the dimensions of our player sprite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Checked for collision against that rectangle and an Arraylist of the Rectangles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87" y="1294625"/>
            <a:ext cx="51339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75" y="3386801"/>
            <a:ext cx="4473675" cy="4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62" y="2836224"/>
            <a:ext cx="7666674" cy="1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Biggest Frustrations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51600" y="1919375"/>
            <a:ext cx="6840600" cy="23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Screen Switching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concept - took a bit of work and reading to perfect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Overall game file was not being passed to the screens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Collision Detection Using Tiled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Many different methods produced different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Orthographic Camera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Was difficult finding a way to get camera to display map the way we wanted, and control scrolling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Toast in Libgdx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Was difficult finding sources for Libgdx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Interface for Android code in Libgdx would not work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93400" y="990725"/>
            <a:ext cx="73572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Notes to Future Programmers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144650" y="1944725"/>
            <a:ext cx="6854700" cy="23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Create more of a storyline to our game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Create more missions - based off musical plot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On the map when you hit an enemy, switch to battle screen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Create more player sprites,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Let user switch between sprites as they “unlock” more ITW characters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Integrate Overlap 2D into the project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Simplifies code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Makes it look better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962150" y="1171525"/>
            <a:ext cx="5219700" cy="280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015525" y="801975"/>
            <a:ext cx="5175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Progression of Specs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47950" y="1785800"/>
            <a:ext cx="66939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●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Player would wander around maps completing missions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●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Random enemy fights as well as boss battles (battle screen)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●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User input:</a:t>
            </a:r>
          </a:p>
          <a:p>
            <a:pPr indent="-228600" lvl="1" marL="914400" rtl="0">
              <a:spcBef>
                <a:spcPts val="600"/>
              </a:spcBef>
              <a:buClr>
                <a:schemeClr val="dk2"/>
              </a:buClr>
              <a:buFont typeface="Tinos"/>
              <a:buChar char="○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Move character</a:t>
            </a:r>
          </a:p>
          <a:p>
            <a:pPr indent="-228600" lvl="1" marL="914400" rtl="0">
              <a:spcBef>
                <a:spcPts val="600"/>
              </a:spcBef>
              <a:buClr>
                <a:schemeClr val="dk2"/>
              </a:buClr>
              <a:buFont typeface="Tinos"/>
              <a:buChar char="○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Choose character &amp; weapon while fighting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●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Output: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○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Dialog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●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Dialog stored in arrays in JSON files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87450" y="787525"/>
            <a:ext cx="66408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Original Release Schedule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1362800" y="1513050"/>
            <a:ext cx="6290100" cy="21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Animate a sprite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Tiled map &amp; collision detection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Create menus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Screen switching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Create battle screen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Attack &amp; weapons buttons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Health bars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Enemy health decreases on click of a button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Switching between map and battle screen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Enemy sprites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Turn-based battle system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Dialog throughout game &amp; battle screen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052350" y="1263900"/>
            <a:ext cx="5295900" cy="7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🐛</a:t>
            </a:r>
            <a:r>
              <a:rPr lang="en"/>
              <a:t>Bugs </a:t>
            </a: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🐛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792050" y="2093800"/>
            <a:ext cx="5559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</a:pPr>
            <a:r>
              <a:rPr i="0" lang="en"/>
              <a:t>Collision Detection -  finicky sometimes </a:t>
            </a:r>
            <a:r>
              <a:rPr i="0" lang="en"/>
              <a:t>due</a:t>
            </a:r>
            <a:r>
              <a:rPr i="0" lang="en"/>
              <a:t> to the tiles being larger than the actual visual objects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</a:pPr>
            <a:r>
              <a:rPr i="0" lang="en"/>
              <a:t>Small Cinderella - only works on desktop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</a:pPr>
            <a:r>
              <a:rPr i="0" lang="en"/>
              <a:t>Big Cinderella - no collision detection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</a:pPr>
            <a:r>
              <a:rPr i="0" lang="en"/>
              <a:t>Camera not following big Cinderella (following little)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51600" y="830325"/>
            <a:ext cx="66408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Overview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48350" y="1610625"/>
            <a:ext cx="2352600" cy="31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Actor Class Files: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ActChar: Controls player sprite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ActTiledMaps: Controls Tiled game maps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ImageButton Class Files: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IbDir :Controls the image buttons in the Dpad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IbMenu: Controls the image buttons in the main menu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3100950" y="1610625"/>
            <a:ext cx="2559600" cy="24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Screen Files: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ScrITW:  Main Game Screen - player is loaded on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ScrMain: Main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ScrBattle: Draws battle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ScrWeapons: Weapons Menu &amp; passes damage 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ScrWin: Win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ScrLose: Lose Screen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5660550" y="1610625"/>
            <a:ext cx="2733600" cy="24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Class Files: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DPad: Takes the image buttons from IbDir and uses them to create the DPad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StgIntotheWoods: All the actors are added, to be drawn to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GamIntotheWoods: Controls screen switching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HealthBar: Colour of Health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Fonts: Sets font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Dialog: Reads from text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TbsMenu: Button Style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TbMenu: Sets up button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2181925" y="558200"/>
            <a:ext cx="45549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Breakthroughs</a:t>
            </a:r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1094250" y="1512200"/>
            <a:ext cx="6955500" cy="23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Using Tiled Maps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Creation, rendering, and collision detection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Collision Detection and Camera Bounds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Creating an Orthographic Camera, getting it to follow the player &amp; creating boundaries for the camera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Functional Battle Screen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Creating a turn-based battle system through a timer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Saving the Game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" sz="1600"/>
              <a:t>Saving the player’s x and y-coordinates to a Preferences file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Unique Challenges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51600" y="1888392"/>
            <a:ext cx="6640800" cy="23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Various Methods of Collision Detection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We discovered very early on that there were many different ways that we could handle our collision detection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Tiled and Orthographic Cameras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We encountered a lot of challenges with combining Tiles maps and Orthographic cameras when it came to integrating the two together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Reading in Dialogue from external files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" sz="1600"/>
              <a:t>We discovered that there were multiple ways of handling this, tried various different 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Advanced Data Structures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91650" y="1879575"/>
            <a:ext cx="6571800" cy="23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ArrayLists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Arraylist of Rectangles to handle collision detection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read in the object layer of Rectangles from Tiled, and added them to the Arraylist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Looped through entire Arraylist to perform collision detection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400" y="1879575"/>
            <a:ext cx="5585150" cy="2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1082775" y="2077399"/>
            <a:ext cx="6640800" cy="23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Graphical Approach to Assets, and a far easier way to get things to look exactly how you want them, because they can be physically moved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Frees up a lot of space in the code and is greatly simplified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Auto organizes assets into folder based on file type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Allows for easy resizing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Ideal for side scrollers, and UI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Overlap2D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sta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