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26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26A8-6DEC-4CE8-82EF-ED082D225878}" type="datetimeFigureOut">
              <a:rPr lang="en-IN" smtClean="0"/>
              <a:pPr/>
              <a:t>13-09-2019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3995-770E-4FD6-BF63-0A125A399D2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17447897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26A8-6DEC-4CE8-82EF-ED082D225878}" type="datetimeFigureOut">
              <a:rPr lang="en-IN" smtClean="0"/>
              <a:pPr/>
              <a:t>13-09-2019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3995-770E-4FD6-BF63-0A125A399D2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8170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26A8-6DEC-4CE8-82EF-ED082D225878}" type="datetimeFigureOut">
              <a:rPr lang="en-IN" smtClean="0"/>
              <a:pPr/>
              <a:t>13-09-2019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3995-770E-4FD6-BF63-0A125A399D2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614633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26A8-6DEC-4CE8-82EF-ED082D225878}" type="datetimeFigureOut">
              <a:rPr lang="en-IN" smtClean="0"/>
              <a:pPr/>
              <a:t>13-09-2019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3995-770E-4FD6-BF63-0A125A399D2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9452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26A8-6DEC-4CE8-82EF-ED082D225878}" type="datetimeFigureOut">
              <a:rPr lang="en-IN" smtClean="0"/>
              <a:pPr/>
              <a:t>13-09-2019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3995-770E-4FD6-BF63-0A125A399D2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549099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26A8-6DEC-4CE8-82EF-ED082D225878}" type="datetimeFigureOut">
              <a:rPr lang="en-IN" smtClean="0"/>
              <a:pPr/>
              <a:t>13-09-2019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3995-770E-4FD6-BF63-0A125A399D2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28408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26A8-6DEC-4CE8-82EF-ED082D225878}" type="datetimeFigureOut">
              <a:rPr lang="en-IN" smtClean="0"/>
              <a:pPr/>
              <a:t>13-09-2019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3995-770E-4FD6-BF63-0A125A399D2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9293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26A8-6DEC-4CE8-82EF-ED082D225878}" type="datetimeFigureOut">
              <a:rPr lang="en-IN" smtClean="0"/>
              <a:pPr/>
              <a:t>13-09-2019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3995-770E-4FD6-BF63-0A125A399D2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8272772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26A8-6DEC-4CE8-82EF-ED082D225878}" type="datetimeFigureOut">
              <a:rPr lang="en-IN" smtClean="0"/>
              <a:pPr/>
              <a:t>13-09-2019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3995-770E-4FD6-BF63-0A125A399D2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4765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26A8-6DEC-4CE8-82EF-ED082D225878}" type="datetimeFigureOut">
              <a:rPr lang="en-IN" smtClean="0"/>
              <a:pPr/>
              <a:t>13-09-2019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3995-770E-4FD6-BF63-0A125A399D2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73525750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26A8-6DEC-4CE8-82EF-ED082D225878}" type="datetimeFigureOut">
              <a:rPr lang="en-IN" smtClean="0"/>
              <a:pPr/>
              <a:t>13-09-2019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3995-770E-4FD6-BF63-0A125A399D2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3015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26A8-6DEC-4CE8-82EF-ED082D225878}" type="datetimeFigureOut">
              <a:rPr lang="en-IN" smtClean="0"/>
              <a:pPr/>
              <a:t>13-09-2019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3995-770E-4FD6-BF63-0A125A399D2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7904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26A8-6DEC-4CE8-82EF-ED082D225878}" type="datetimeFigureOut">
              <a:rPr lang="en-IN" smtClean="0"/>
              <a:pPr/>
              <a:t>13-09-2019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3995-770E-4FD6-BF63-0A125A399D2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3172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26A8-6DEC-4CE8-82EF-ED082D225878}" type="datetimeFigureOut">
              <a:rPr lang="en-IN" smtClean="0"/>
              <a:pPr/>
              <a:t>13-09-2019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3995-770E-4FD6-BF63-0A125A399D2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4854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26A8-6DEC-4CE8-82EF-ED082D225878}" type="datetimeFigureOut">
              <a:rPr lang="en-IN" smtClean="0"/>
              <a:pPr/>
              <a:t>13-09-2019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3995-770E-4FD6-BF63-0A125A399D2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6342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3995-770E-4FD6-BF63-0A125A399D2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26A8-6DEC-4CE8-82EF-ED082D225878}" type="datetimeFigureOut">
              <a:rPr lang="en-IN" smtClean="0"/>
              <a:pPr/>
              <a:t>13-09-2019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8421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B26A8-6DEC-4CE8-82EF-ED082D225878}" type="datetimeFigureOut">
              <a:rPr lang="en-IN" smtClean="0"/>
              <a:pPr/>
              <a:t>13-09-2019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F93995-770E-4FD6-BF63-0A125A399D2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0710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  <p:sldLayoutId id="2147484072" r:id="rId12"/>
    <p:sldLayoutId id="2147484073" r:id="rId13"/>
    <p:sldLayoutId id="2147484074" r:id="rId14"/>
    <p:sldLayoutId id="2147484075" r:id="rId15"/>
    <p:sldLayoutId id="21474840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0FFC4D99-76F5-48FD-B3D6-DBA3274D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Python Project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6D19FE90-EAB9-445E-B08C-2F7E0E7DF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3527"/>
            <a:ext cx="8596668" cy="4417835"/>
          </a:xfrm>
        </p:spPr>
        <p:txBody>
          <a:bodyPr/>
          <a:lstStyle/>
          <a:p>
            <a:r>
              <a:rPr lang="en-US" dirty="0">
                <a:solidFill>
                  <a:srgbClr val="FF9900"/>
                </a:solidFill>
              </a:rPr>
              <a:t>Group Members-</a:t>
            </a:r>
            <a:r>
              <a:rPr lang="en-IN">
                <a:solidFill>
                  <a:srgbClr val="FF9900"/>
                </a:solidFill>
              </a:rPr>
              <a:t>1.Ashutosh </a:t>
            </a:r>
            <a:r>
              <a:rPr lang="en-IN" smtClean="0">
                <a:solidFill>
                  <a:srgbClr val="FF9900"/>
                </a:solidFill>
              </a:rPr>
              <a:t>Tiwari (leader)</a:t>
            </a:r>
            <a:endParaRPr lang="en-IN" dirty="0">
              <a:solidFill>
                <a:srgbClr val="FF99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9900"/>
                </a:solidFill>
              </a:rPr>
              <a:t>                              2.Shreyas Chikhalikar</a:t>
            </a:r>
          </a:p>
          <a:p>
            <a:pPr marL="0" indent="0">
              <a:buNone/>
            </a:pPr>
            <a:r>
              <a:rPr lang="en-IN" dirty="0">
                <a:solidFill>
                  <a:srgbClr val="FF9900"/>
                </a:solidFill>
              </a:rPr>
              <a:t>                              3.Kunal Yadav        </a:t>
            </a:r>
          </a:p>
          <a:p>
            <a:endParaRPr lang="en-IN" dirty="0">
              <a:solidFill>
                <a:srgbClr val="FF9900"/>
              </a:solidFill>
            </a:endParaRPr>
          </a:p>
          <a:p>
            <a:r>
              <a:rPr lang="en-IN" dirty="0">
                <a:solidFill>
                  <a:srgbClr val="FF9900"/>
                </a:solidFill>
              </a:rPr>
              <a:t>Project Name- </a:t>
            </a:r>
            <a:r>
              <a:rPr lang="en-IN" u="sng" dirty="0">
                <a:solidFill>
                  <a:srgbClr val="FF9900"/>
                </a:solidFill>
              </a:rPr>
              <a:t>To Automate Boring stuff using Python</a:t>
            </a:r>
            <a:endParaRPr lang="en-US" u="sng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5818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CAF895-99B1-4A73-AF3D-C9EAA4017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smtClean="0">
                <a:solidFill>
                  <a:schemeClr val="accent2"/>
                </a:solidFill>
              </a:rPr>
              <a:t>Sender’s View</a:t>
            </a:r>
            <a:r>
              <a:rPr lang="en-US" smtClean="0"/>
              <a:t/>
            </a:r>
            <a:br>
              <a:rPr lang="en-US" smtClean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9BA2472-B6F8-4FDD-932B-E9B35F9C8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4405"/>
            <a:ext cx="12192000" cy="4206672"/>
          </a:xfrm>
        </p:spPr>
      </p:pic>
    </p:spTree>
    <p:extLst>
      <p:ext uri="{BB962C8B-B14F-4D97-AF65-F5344CB8AC3E}">
        <p14:creationId xmlns="" xmlns:p14="http://schemas.microsoft.com/office/powerpoint/2010/main" val="297472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D819FD-CEAD-4A45-BF00-4BE52506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Problem Statement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EF3386-1668-40F5-AC1A-C7CA73745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9900"/>
                </a:solidFill>
              </a:rPr>
              <a:t>Reading large excel file, procuring it’s data and sending email to multiple people is a daunting task and consumes large amount of time; time which could otherwise be utilised productively, for the good of the society.</a:t>
            </a:r>
          </a:p>
          <a:p>
            <a:r>
              <a:rPr lang="en-US" smtClean="0">
                <a:solidFill>
                  <a:srgbClr val="FF9900"/>
                </a:solidFill>
              </a:rPr>
              <a:t>We created a python program to read email address from a excel file and draft an email of predefined structure and send it to them. </a:t>
            </a:r>
          </a:p>
          <a:p>
            <a:r>
              <a:rPr lang="en-US" smtClean="0">
                <a:solidFill>
                  <a:srgbClr val="FF9900"/>
                </a:solidFill>
              </a:rPr>
              <a:t>So </a:t>
            </a:r>
            <a:r>
              <a:rPr lang="en-US" dirty="0">
                <a:solidFill>
                  <a:srgbClr val="FF9900"/>
                </a:solidFill>
              </a:rPr>
              <a:t>at a single go we can send email to all the students in a class with help of python</a:t>
            </a:r>
          </a:p>
          <a:p>
            <a:pPr marL="0" indent="0">
              <a:buNone/>
            </a:pPr>
            <a:endParaRPr lang="en-IN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4627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E60167-1FD6-49E4-9F9E-1D5A3FE1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Why Use Python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BB21D1-AA5C-402D-8460-2F12F352B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9900"/>
                </a:solidFill>
              </a:rPr>
              <a:t>If the selected problem statement wherein we read an excel file, extract data and iteratively send email was to be executed using C language minimum 300 lines of code would have been required.</a:t>
            </a:r>
          </a:p>
          <a:p>
            <a:r>
              <a:rPr lang="en-US" smtClean="0">
                <a:solidFill>
                  <a:srgbClr val="FF9900"/>
                </a:solidFill>
              </a:rPr>
              <a:t>Python reduces the size of code significantly.</a:t>
            </a:r>
          </a:p>
          <a:p>
            <a:r>
              <a:rPr lang="en-US" smtClean="0">
                <a:solidFill>
                  <a:srgbClr val="FF9900"/>
                </a:solidFill>
              </a:rPr>
              <a:t>Python has many libraries/packages which can be implemented in our program directly to make it hassle free.</a:t>
            </a:r>
          </a:p>
          <a:p>
            <a:endParaRPr lang="en-US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666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6CED23-E93D-4715-A869-B0493069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About the Project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928A80-6883-40A7-A19E-376A8B073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In this project we are going to perform following tasks-</a:t>
            </a:r>
          </a:p>
          <a:p>
            <a:r>
              <a:rPr lang="en-US" dirty="0">
                <a:solidFill>
                  <a:srgbClr val="FF9900"/>
                </a:solidFill>
              </a:rPr>
              <a:t>Create an </a:t>
            </a:r>
            <a:r>
              <a:rPr lang="en-US">
                <a:solidFill>
                  <a:srgbClr val="FF9900"/>
                </a:solidFill>
              </a:rPr>
              <a:t>excel </a:t>
            </a:r>
            <a:r>
              <a:rPr lang="en-US" smtClean="0">
                <a:solidFill>
                  <a:srgbClr val="FF9900"/>
                </a:solidFill>
              </a:rPr>
              <a:t>sheet and it </a:t>
            </a:r>
            <a:r>
              <a:rPr lang="en-IN" smtClean="0">
                <a:solidFill>
                  <a:srgbClr val="FF9900"/>
                </a:solidFill>
              </a:rPr>
              <a:t>will be located in E:\.</a:t>
            </a:r>
            <a:endParaRPr lang="en-US" dirty="0">
              <a:solidFill>
                <a:srgbClr val="FF9900"/>
              </a:solidFill>
            </a:endParaRPr>
          </a:p>
          <a:p>
            <a:r>
              <a:rPr lang="en-US" dirty="0">
                <a:solidFill>
                  <a:srgbClr val="FF9900"/>
                </a:solidFill>
              </a:rPr>
              <a:t>One </a:t>
            </a:r>
            <a:r>
              <a:rPr lang="en-US" dirty="0" err="1">
                <a:solidFill>
                  <a:srgbClr val="FF9900"/>
                </a:solidFill>
              </a:rPr>
              <a:t>coloumn</a:t>
            </a:r>
            <a:r>
              <a:rPr lang="en-US" dirty="0">
                <a:solidFill>
                  <a:srgbClr val="FF9900"/>
                </a:solidFill>
              </a:rPr>
              <a:t> will have email id of all the people we want to send the </a:t>
            </a:r>
            <a:r>
              <a:rPr lang="en-US">
                <a:solidFill>
                  <a:srgbClr val="FF9900"/>
                </a:solidFill>
              </a:rPr>
              <a:t>email </a:t>
            </a:r>
            <a:r>
              <a:rPr lang="en-US" smtClean="0">
                <a:solidFill>
                  <a:srgbClr val="FF9900"/>
                </a:solidFill>
              </a:rPr>
              <a:t>to.</a:t>
            </a:r>
          </a:p>
          <a:p>
            <a:r>
              <a:rPr lang="en-US" smtClean="0">
                <a:solidFill>
                  <a:srgbClr val="FF9900"/>
                </a:solidFill>
              </a:rPr>
              <a:t>The other columns will contain other details of the students</a:t>
            </a:r>
            <a:r>
              <a:rPr lang="en-IN" smtClean="0">
                <a:solidFill>
                  <a:srgbClr val="FF9900"/>
                </a:solidFill>
              </a:rPr>
              <a:t> The python program will read the email id from the sheet and create a html structure using other datas of that row and send it to that specific email.</a:t>
            </a:r>
          </a:p>
          <a:p>
            <a:r>
              <a:rPr lang="en-IN" smtClean="0">
                <a:solidFill>
                  <a:srgbClr val="FF9900"/>
                </a:solidFill>
              </a:rPr>
              <a:t>A conformation message will be displayed on the sender’s scren.</a:t>
            </a:r>
          </a:p>
          <a:p>
            <a:r>
              <a:rPr lang="en-IN" smtClean="0">
                <a:solidFill>
                  <a:srgbClr val="FF9900"/>
                </a:solidFill>
              </a:rPr>
              <a:t>The process will be repeated untill email column is empty.</a:t>
            </a:r>
          </a:p>
          <a:p>
            <a:endParaRPr lang="en-US" smtClean="0">
              <a:solidFill>
                <a:srgbClr val="FF9900"/>
              </a:solidFill>
            </a:endParaRPr>
          </a:p>
          <a:p>
            <a:pPr>
              <a:buNone/>
            </a:pPr>
            <a:endParaRPr lang="en-US" dirty="0">
              <a:solidFill>
                <a:srgbClr val="FF9900"/>
              </a:solidFill>
            </a:endParaRPr>
          </a:p>
          <a:p>
            <a:pPr>
              <a:buFont typeface="+mj-lt"/>
              <a:buAutoNum type="arabicPeriod"/>
            </a:pPr>
            <a:endParaRPr lang="en-IN" smtClean="0">
              <a:solidFill>
                <a:srgbClr val="FF9900"/>
              </a:solidFill>
            </a:endParaRPr>
          </a:p>
          <a:p>
            <a:pPr>
              <a:buFont typeface="+mj-lt"/>
              <a:buAutoNum type="arabicPeriod"/>
            </a:pPr>
            <a:endParaRPr lang="en-US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591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63D5F039-D6A5-49F2-A9B2-D53A97B86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5359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use of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smtplib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70E28F55-CF98-41F3-9994-27BE10F86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98485"/>
            <a:ext cx="8596668" cy="5504156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rgbClr val="FF9900"/>
                </a:solidFill>
              </a:rPr>
              <a:t>The </a:t>
            </a:r>
            <a:r>
              <a:rPr lang="en-US" sz="2500" dirty="0" err="1">
                <a:solidFill>
                  <a:srgbClr val="FF9900"/>
                </a:solidFill>
              </a:rPr>
              <a:t>smtplib</a:t>
            </a:r>
            <a:r>
              <a:rPr lang="en-US" sz="2500" dirty="0">
                <a:solidFill>
                  <a:srgbClr val="FF9900"/>
                </a:solidFill>
              </a:rPr>
              <a:t> stands for Simple Mail Transfer Protocol.</a:t>
            </a:r>
          </a:p>
          <a:p>
            <a:r>
              <a:rPr lang="en-US" sz="2500" dirty="0">
                <a:solidFill>
                  <a:srgbClr val="FF9900"/>
                </a:solidFill>
              </a:rPr>
              <a:t>The </a:t>
            </a:r>
            <a:r>
              <a:rPr lang="en-US" sz="2500" dirty="0" err="1">
                <a:solidFill>
                  <a:srgbClr val="FF9900"/>
                </a:solidFill>
              </a:rPr>
              <a:t>smtplib</a:t>
            </a:r>
            <a:r>
              <a:rPr lang="en-US" sz="2500" dirty="0">
                <a:solidFill>
                  <a:srgbClr val="FF9900"/>
                </a:solidFill>
              </a:rPr>
              <a:t> module defines an SMTP client session </a:t>
            </a:r>
            <a:r>
              <a:rPr lang="en-US" sz="2500" dirty="0" err="1">
                <a:solidFill>
                  <a:srgbClr val="FF9900"/>
                </a:solidFill>
              </a:rPr>
              <a:t>odject</a:t>
            </a:r>
            <a:r>
              <a:rPr lang="en-US" sz="2500" dirty="0">
                <a:solidFill>
                  <a:srgbClr val="FF9900"/>
                </a:solidFill>
              </a:rPr>
              <a:t> that can be used to send mail to any Internet machine with an SMTP or ESMTP listener daemon.</a:t>
            </a:r>
          </a:p>
          <a:p>
            <a:r>
              <a:rPr lang="en-US" sz="2500" dirty="0">
                <a:solidFill>
                  <a:srgbClr val="FF9900"/>
                </a:solidFill>
              </a:rPr>
              <a:t>SMTP mail is done with is done with Python’s </a:t>
            </a:r>
            <a:r>
              <a:rPr lang="en-US" sz="2500" dirty="0" err="1">
                <a:solidFill>
                  <a:srgbClr val="FF9900"/>
                </a:solidFill>
              </a:rPr>
              <a:t>smtplib</a:t>
            </a:r>
            <a:r>
              <a:rPr lang="en-US" sz="2500" dirty="0">
                <a:solidFill>
                  <a:srgbClr val="FF9900"/>
                </a:solidFill>
              </a:rPr>
              <a:t> using an SMTP server.</a:t>
            </a:r>
          </a:p>
          <a:p>
            <a:r>
              <a:rPr lang="en-US" sz="2500" dirty="0">
                <a:solidFill>
                  <a:srgbClr val="FF9900"/>
                </a:solidFill>
              </a:rPr>
              <a:t>"""The first step is to create an SMTP object, each object is used for connection </a:t>
            </a:r>
          </a:p>
          <a:p>
            <a:r>
              <a:rPr lang="en-US" sz="2500" dirty="0">
                <a:solidFill>
                  <a:srgbClr val="FF9900"/>
                </a:solidFill>
              </a:rPr>
              <a:t>with one server."""</a:t>
            </a:r>
          </a:p>
          <a:p>
            <a:endParaRPr lang="en-US" sz="2500" dirty="0">
              <a:solidFill>
                <a:srgbClr val="FF9900"/>
              </a:solidFill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FF9900"/>
                </a:solidFill>
              </a:rPr>
              <a:t>	</a:t>
            </a:r>
          </a:p>
        </p:txBody>
      </p:sp>
    </p:spTree>
    <p:extLst>
      <p:ext uri="{BB962C8B-B14F-4D97-AF65-F5344CB8AC3E}">
        <p14:creationId xmlns="" xmlns:p14="http://schemas.microsoft.com/office/powerpoint/2010/main" val="392228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5354FF-CB73-43FF-93ED-FB87A349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65212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Code segment for Email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C72291-0610-4B1E-B41A-0F820C1C7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711"/>
            <a:ext cx="5085184" cy="57052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>
                <a:solidFill>
                  <a:srgbClr val="FF0000"/>
                </a:solidFill>
              </a:rPr>
              <a:t>import </a:t>
            </a:r>
            <a:r>
              <a:rPr lang="en-IN" sz="1600" dirty="0" err="1">
                <a:solidFill>
                  <a:srgbClr val="FF0000"/>
                </a:solidFill>
              </a:rPr>
              <a:t>smtplib</a:t>
            </a:r>
            <a:endParaRPr lang="en-I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1600" dirty="0">
                <a:solidFill>
                  <a:srgbClr val="FF0000"/>
                </a:solidFill>
              </a:rPr>
              <a:t>from </a:t>
            </a:r>
            <a:r>
              <a:rPr lang="en-IN" sz="1600" dirty="0" err="1">
                <a:solidFill>
                  <a:srgbClr val="FF0000"/>
                </a:solidFill>
              </a:rPr>
              <a:t>email.mime.multipart</a:t>
            </a:r>
            <a:r>
              <a:rPr lang="en-IN" sz="1600" dirty="0">
                <a:solidFill>
                  <a:srgbClr val="FF0000"/>
                </a:solidFill>
              </a:rPr>
              <a:t> import </a:t>
            </a:r>
            <a:r>
              <a:rPr lang="en-IN" sz="1600" dirty="0" err="1">
                <a:solidFill>
                  <a:srgbClr val="FF0000"/>
                </a:solidFill>
              </a:rPr>
              <a:t>MIMEMultipart</a:t>
            </a:r>
            <a:endParaRPr lang="en-I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1600" dirty="0">
                <a:solidFill>
                  <a:srgbClr val="FF0000"/>
                </a:solidFill>
              </a:rPr>
              <a:t>from </a:t>
            </a:r>
            <a:r>
              <a:rPr lang="en-IN" sz="1600" dirty="0" err="1">
                <a:solidFill>
                  <a:srgbClr val="FF0000"/>
                </a:solidFill>
              </a:rPr>
              <a:t>email.mime.text</a:t>
            </a:r>
            <a:r>
              <a:rPr lang="en-IN" sz="1600" dirty="0">
                <a:solidFill>
                  <a:srgbClr val="FF0000"/>
                </a:solidFill>
              </a:rPr>
              <a:t> import </a:t>
            </a:r>
            <a:r>
              <a:rPr lang="en-IN" sz="1600" dirty="0" err="1">
                <a:solidFill>
                  <a:srgbClr val="FF0000"/>
                </a:solidFill>
              </a:rPr>
              <a:t>MIMEText</a:t>
            </a:r>
            <a:endParaRPr lang="en-I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1600" dirty="0">
                <a:solidFill>
                  <a:srgbClr val="FF0000"/>
                </a:solidFill>
              </a:rPr>
              <a:t>from </a:t>
            </a:r>
            <a:r>
              <a:rPr lang="en-IN" sz="1600" dirty="0" err="1">
                <a:solidFill>
                  <a:srgbClr val="FF0000"/>
                </a:solidFill>
              </a:rPr>
              <a:t>openpyxl</a:t>
            </a:r>
            <a:r>
              <a:rPr lang="en-IN" sz="1600" dirty="0">
                <a:solidFill>
                  <a:srgbClr val="FF0000"/>
                </a:solidFill>
              </a:rPr>
              <a:t> import </a:t>
            </a:r>
            <a:r>
              <a:rPr lang="en-IN" sz="1600" dirty="0" err="1">
                <a:solidFill>
                  <a:srgbClr val="FF0000"/>
                </a:solidFill>
              </a:rPr>
              <a:t>load_workbook</a:t>
            </a:r>
            <a:endParaRPr lang="en-I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1600" dirty="0" err="1">
                <a:solidFill>
                  <a:srgbClr val="FF0000"/>
                </a:solidFill>
              </a:rPr>
              <a:t>gmail_user</a:t>
            </a:r>
            <a:r>
              <a:rPr lang="en-IN" sz="1600" dirty="0">
                <a:solidFill>
                  <a:srgbClr val="FF0000"/>
                </a:solidFill>
              </a:rPr>
              <a:t> = ""</a:t>
            </a:r>
          </a:p>
          <a:p>
            <a:pPr marL="0" indent="0">
              <a:buNone/>
            </a:pPr>
            <a:r>
              <a:rPr lang="en-IN" sz="1600" dirty="0" err="1">
                <a:solidFill>
                  <a:srgbClr val="FF0000"/>
                </a:solidFill>
              </a:rPr>
              <a:t>gmail_pword</a:t>
            </a:r>
            <a:r>
              <a:rPr lang="en-IN" sz="1600" dirty="0">
                <a:solidFill>
                  <a:srgbClr val="FF0000"/>
                </a:solidFill>
              </a:rPr>
              <a:t> = ""</a:t>
            </a:r>
          </a:p>
          <a:p>
            <a:pPr marL="0" indent="0">
              <a:buNone/>
            </a:pPr>
            <a:endParaRPr lang="en-I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1600" dirty="0" err="1">
                <a:solidFill>
                  <a:srgbClr val="FF0000"/>
                </a:solidFill>
              </a:rPr>
              <a:t>msg</a:t>
            </a:r>
            <a:r>
              <a:rPr lang="en-IN" sz="1600" dirty="0">
                <a:solidFill>
                  <a:srgbClr val="FF0000"/>
                </a:solidFill>
              </a:rPr>
              <a:t> = </a:t>
            </a:r>
            <a:r>
              <a:rPr lang="en-IN" sz="1600" dirty="0" err="1">
                <a:solidFill>
                  <a:srgbClr val="FF0000"/>
                </a:solidFill>
              </a:rPr>
              <a:t>MIMEMultipart</a:t>
            </a:r>
            <a:r>
              <a:rPr lang="en-IN" sz="1600" dirty="0">
                <a:solidFill>
                  <a:srgbClr val="FF0000"/>
                </a:solidFill>
              </a:rPr>
              <a:t>('alternative')</a:t>
            </a:r>
          </a:p>
          <a:p>
            <a:pPr marL="0" indent="0">
              <a:buNone/>
            </a:pPr>
            <a:r>
              <a:rPr lang="en-IN" sz="1600" dirty="0" err="1">
                <a:solidFill>
                  <a:srgbClr val="FF0000"/>
                </a:solidFill>
              </a:rPr>
              <a:t>sent_from</a:t>
            </a:r>
            <a:r>
              <a:rPr lang="en-IN" sz="1600" dirty="0">
                <a:solidFill>
                  <a:srgbClr val="FF0000"/>
                </a:solidFill>
              </a:rPr>
              <a:t> = ['shreyaschikhalikar@gamil.com']</a:t>
            </a:r>
          </a:p>
          <a:p>
            <a:pPr marL="0" indent="0">
              <a:buNone/>
            </a:pPr>
            <a:r>
              <a:rPr lang="en-IN" sz="1600" dirty="0" err="1">
                <a:solidFill>
                  <a:srgbClr val="FF0000"/>
                </a:solidFill>
              </a:rPr>
              <a:t>msg</a:t>
            </a:r>
            <a:r>
              <a:rPr lang="en-IN" sz="1600" dirty="0">
                <a:solidFill>
                  <a:srgbClr val="FF0000"/>
                </a:solidFill>
              </a:rPr>
              <a:t>['Subject'] = 'Attendance Status'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0000"/>
                </a:solidFill>
              </a:rPr>
              <a:t>    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0000"/>
                </a:solidFill>
              </a:rPr>
              <a:t>#excel-file=data</a:t>
            </a:r>
          </a:p>
          <a:p>
            <a:pPr marL="0" indent="0">
              <a:buNone/>
            </a:pP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CD1AA3D-76A5-42E7-B79C-4CA6EA5DDC8C}"/>
              </a:ext>
            </a:extLst>
          </p:cNvPr>
          <p:cNvSpPr txBox="1"/>
          <p:nvPr/>
        </p:nvSpPr>
        <p:spPr>
          <a:xfrm>
            <a:off x="5598367" y="1152711"/>
            <a:ext cx="641013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def </a:t>
            </a:r>
            <a:r>
              <a:rPr lang="en-IN" dirty="0" err="1">
                <a:solidFill>
                  <a:srgbClr val="FF0000"/>
                </a:solidFill>
              </a:rPr>
              <a:t>excel_details</a:t>
            </a:r>
            <a:r>
              <a:rPr lang="en-IN" dirty="0">
                <a:solidFill>
                  <a:srgbClr val="FF0000"/>
                </a:solidFill>
              </a:rPr>
              <a:t>():    </a:t>
            </a:r>
          </a:p>
          <a:p>
            <a:r>
              <a:rPr lang="en-IN" dirty="0">
                <a:solidFill>
                  <a:srgbClr val="FF0000"/>
                </a:solidFill>
              </a:rPr>
              <a:t>    </a:t>
            </a:r>
          </a:p>
          <a:p>
            <a:r>
              <a:rPr lang="en-IN" dirty="0">
                <a:solidFill>
                  <a:srgbClr val="FF0000"/>
                </a:solidFill>
              </a:rPr>
              <a:t>    </a:t>
            </a:r>
            <a:r>
              <a:rPr lang="en-IN" dirty="0" err="1">
                <a:solidFill>
                  <a:srgbClr val="FF0000"/>
                </a:solidFill>
              </a:rPr>
              <a:t>excelfile</a:t>
            </a:r>
            <a:r>
              <a:rPr lang="en-IN" dirty="0">
                <a:solidFill>
                  <a:srgbClr val="FF0000"/>
                </a:solidFill>
              </a:rPr>
              <a:t> = 'E:\emaillist.xlsx'</a:t>
            </a:r>
          </a:p>
          <a:p>
            <a:r>
              <a:rPr lang="en-IN" dirty="0">
                <a:solidFill>
                  <a:srgbClr val="FF0000"/>
                </a:solidFill>
              </a:rPr>
              <a:t>    </a:t>
            </a:r>
            <a:r>
              <a:rPr lang="en-IN" dirty="0" err="1">
                <a:solidFill>
                  <a:srgbClr val="FF0000"/>
                </a:solidFill>
              </a:rPr>
              <a:t>wb</a:t>
            </a:r>
            <a:r>
              <a:rPr lang="en-IN" dirty="0">
                <a:solidFill>
                  <a:srgbClr val="FF0000"/>
                </a:solidFill>
              </a:rPr>
              <a:t> = </a:t>
            </a:r>
            <a:r>
              <a:rPr lang="en-IN" dirty="0" err="1">
                <a:solidFill>
                  <a:srgbClr val="FF0000"/>
                </a:solidFill>
              </a:rPr>
              <a:t>load_workbook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excelfile</a:t>
            </a:r>
            <a:r>
              <a:rPr lang="en-IN" dirty="0">
                <a:solidFill>
                  <a:srgbClr val="FF0000"/>
                </a:solidFill>
              </a:rPr>
              <a:t>)</a:t>
            </a:r>
          </a:p>
          <a:p>
            <a:r>
              <a:rPr lang="en-IN" dirty="0">
                <a:solidFill>
                  <a:srgbClr val="FF0000"/>
                </a:solidFill>
              </a:rPr>
              <a:t>    </a:t>
            </a:r>
            <a:r>
              <a:rPr lang="en-IN" dirty="0" err="1">
                <a:solidFill>
                  <a:srgbClr val="FF0000"/>
                </a:solidFill>
              </a:rPr>
              <a:t>ws</a:t>
            </a:r>
            <a:r>
              <a:rPr lang="en-IN" dirty="0">
                <a:solidFill>
                  <a:srgbClr val="FF0000"/>
                </a:solidFill>
              </a:rPr>
              <a:t> = </a:t>
            </a:r>
            <a:r>
              <a:rPr lang="en-IN" dirty="0" err="1">
                <a:solidFill>
                  <a:srgbClr val="FF0000"/>
                </a:solidFill>
              </a:rPr>
              <a:t>wb</a:t>
            </a:r>
            <a:r>
              <a:rPr lang="en-IN" dirty="0">
                <a:solidFill>
                  <a:srgbClr val="FF0000"/>
                </a:solidFill>
              </a:rPr>
              <a:t>[</a:t>
            </a:r>
            <a:r>
              <a:rPr lang="en-IN" dirty="0" err="1">
                <a:solidFill>
                  <a:srgbClr val="FF0000"/>
                </a:solidFill>
              </a:rPr>
              <a:t>wb.sheetnames</a:t>
            </a:r>
            <a:r>
              <a:rPr lang="en-IN" dirty="0">
                <a:solidFill>
                  <a:srgbClr val="FF0000"/>
                </a:solidFill>
              </a:rPr>
              <a:t>[0]]</a:t>
            </a:r>
          </a:p>
          <a:p>
            <a:r>
              <a:rPr lang="en-IN" dirty="0">
                <a:solidFill>
                  <a:srgbClr val="FF0000"/>
                </a:solidFill>
              </a:rPr>
              <a:t>    </a:t>
            </a:r>
          </a:p>
          <a:p>
            <a:r>
              <a:rPr lang="en-IN" dirty="0">
                <a:solidFill>
                  <a:srgbClr val="FF0000"/>
                </a:solidFill>
              </a:rPr>
              <a:t>    </a:t>
            </a:r>
            <a:r>
              <a:rPr lang="en-IN" dirty="0" err="1">
                <a:solidFill>
                  <a:srgbClr val="FF0000"/>
                </a:solidFill>
              </a:rPr>
              <a:t>excel_list</a:t>
            </a:r>
            <a:r>
              <a:rPr lang="en-IN" dirty="0">
                <a:solidFill>
                  <a:srgbClr val="FF0000"/>
                </a:solidFill>
              </a:rPr>
              <a:t>=[]</a:t>
            </a:r>
          </a:p>
          <a:p>
            <a:r>
              <a:rPr lang="en-IN" dirty="0">
                <a:solidFill>
                  <a:srgbClr val="FF0000"/>
                </a:solidFill>
              </a:rPr>
              <a:t>    </a:t>
            </a:r>
          </a:p>
          <a:p>
            <a:r>
              <a:rPr lang="en-IN" dirty="0">
                <a:solidFill>
                  <a:srgbClr val="FF0000"/>
                </a:solidFill>
              </a:rPr>
              <a:t>    for row in </a:t>
            </a:r>
            <a:r>
              <a:rPr lang="en-IN" dirty="0" err="1">
                <a:solidFill>
                  <a:srgbClr val="FF0000"/>
                </a:solidFill>
              </a:rPr>
              <a:t>ws.iter_rows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row_offset</a:t>
            </a:r>
            <a:r>
              <a:rPr lang="en-IN" dirty="0">
                <a:solidFill>
                  <a:srgbClr val="FF0000"/>
                </a:solidFill>
              </a:rPr>
              <a:t>=1):</a:t>
            </a:r>
          </a:p>
          <a:p>
            <a:r>
              <a:rPr lang="en-IN" dirty="0">
                <a:solidFill>
                  <a:srgbClr val="FF0000"/>
                </a:solidFill>
              </a:rPr>
              <a:t>        for cell in row:</a:t>
            </a:r>
          </a:p>
          <a:p>
            <a:r>
              <a:rPr lang="en-IN" dirty="0">
                <a:solidFill>
                  <a:srgbClr val="FF0000"/>
                </a:solidFill>
              </a:rPr>
              <a:t>            </a:t>
            </a:r>
          </a:p>
          <a:p>
            <a:r>
              <a:rPr lang="en-IN" dirty="0">
                <a:solidFill>
                  <a:srgbClr val="FF0000"/>
                </a:solidFill>
              </a:rPr>
              <a:t>#            print(</a:t>
            </a:r>
            <a:r>
              <a:rPr lang="en-IN" dirty="0" err="1">
                <a:solidFill>
                  <a:srgbClr val="FF0000"/>
                </a:solidFill>
              </a:rPr>
              <a:t>cell.value</a:t>
            </a:r>
            <a:r>
              <a:rPr lang="en-IN" dirty="0">
                <a:solidFill>
                  <a:srgbClr val="FF0000"/>
                </a:solidFill>
              </a:rPr>
              <a:t>)</a:t>
            </a:r>
          </a:p>
          <a:p>
            <a:r>
              <a:rPr lang="en-IN" dirty="0">
                <a:solidFill>
                  <a:srgbClr val="FF0000"/>
                </a:solidFill>
              </a:rPr>
              <a:t>            </a:t>
            </a:r>
            <a:r>
              <a:rPr lang="en-IN" dirty="0" err="1">
                <a:solidFill>
                  <a:srgbClr val="FF0000"/>
                </a:solidFill>
              </a:rPr>
              <a:t>excel_list.append</a:t>
            </a:r>
            <a:r>
              <a:rPr lang="en-IN" dirty="0">
                <a:solidFill>
                  <a:srgbClr val="FF0000"/>
                </a:solidFill>
              </a:rPr>
              <a:t>(str(</a:t>
            </a:r>
            <a:r>
              <a:rPr lang="en-IN" dirty="0" err="1">
                <a:solidFill>
                  <a:srgbClr val="FF0000"/>
                </a:solidFill>
              </a:rPr>
              <a:t>cell.value</a:t>
            </a:r>
            <a:r>
              <a:rPr lang="en-IN" dirty="0">
                <a:solidFill>
                  <a:srgbClr val="FF0000"/>
                </a:solidFill>
              </a:rPr>
              <a:t>))</a:t>
            </a:r>
          </a:p>
          <a:p>
            <a:r>
              <a:rPr lang="en-IN" dirty="0">
                <a:solidFill>
                  <a:srgbClr val="FF0000"/>
                </a:solidFill>
              </a:rPr>
              <a:t>            </a:t>
            </a:r>
          </a:p>
          <a:p>
            <a:r>
              <a:rPr lang="en-IN" dirty="0">
                <a:solidFill>
                  <a:srgbClr val="FF0000"/>
                </a:solidFill>
              </a:rPr>
              <a:t>    return </a:t>
            </a:r>
            <a:r>
              <a:rPr lang="en-IN" dirty="0" err="1">
                <a:solidFill>
                  <a:srgbClr val="FF0000"/>
                </a:solidFill>
              </a:rPr>
              <a:t>excel_list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# details is Constructor. Builds template rows for html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class details:    </a:t>
            </a:r>
          </a:p>
          <a:p>
            <a:r>
              <a:rPr lang="en-IN" dirty="0">
                <a:solidFill>
                  <a:srgbClr val="FF0000"/>
                </a:solidFill>
              </a:rPr>
              <a:t>    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123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9BA4E5-7E16-4977-84D0-6F6EF0B1E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42" y="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Code 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9C7B48-1201-499C-A947-02D9FEA4B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6" y="1143552"/>
            <a:ext cx="5486400" cy="5882399"/>
          </a:xfrm>
        </p:spPr>
        <p:txBody>
          <a:bodyPr>
            <a:no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def __</a:t>
            </a:r>
            <a:r>
              <a:rPr lang="en-IN" sz="1100" b="1" dirty="0" err="1">
                <a:solidFill>
                  <a:srgbClr val="FF0000"/>
                </a:solidFill>
              </a:rPr>
              <a:t>init</a:t>
            </a:r>
            <a:r>
              <a:rPr lang="en-IN" sz="1100" b="1" dirty="0">
                <a:solidFill>
                  <a:srgbClr val="FF0000"/>
                </a:solidFill>
              </a:rPr>
              <a:t>__(self, name, </a:t>
            </a:r>
            <a:r>
              <a:rPr lang="en-IN" sz="1100" b="1" dirty="0" err="1">
                <a:solidFill>
                  <a:srgbClr val="FF0000"/>
                </a:solidFill>
              </a:rPr>
              <a:t>roll_no</a:t>
            </a:r>
            <a:r>
              <a:rPr lang="en-IN" sz="1100" b="1" dirty="0">
                <a:solidFill>
                  <a:srgbClr val="FF0000"/>
                </a:solidFill>
              </a:rPr>
              <a:t>, date, </a:t>
            </a:r>
            <a:r>
              <a:rPr lang="en-IN" sz="1100" b="1" dirty="0" err="1">
                <a:solidFill>
                  <a:srgbClr val="FF0000"/>
                </a:solidFill>
              </a:rPr>
              <a:t>attendance_per</a:t>
            </a:r>
            <a:r>
              <a:rPr lang="en-IN" sz="1100" b="1" dirty="0">
                <a:solidFill>
                  <a:srgbClr val="FF0000"/>
                </a:solidFill>
              </a:rPr>
              <a:t>, status):</a:t>
            </a:r>
          </a:p>
          <a:p>
            <a:r>
              <a:rPr lang="en-IN" sz="1100" b="1" dirty="0">
                <a:solidFill>
                  <a:srgbClr val="FF0000"/>
                </a:solidFill>
              </a:rPr>
              <a:t>        self.name = name</a:t>
            </a:r>
          </a:p>
          <a:p>
            <a:r>
              <a:rPr lang="en-IN" sz="1100" b="1" dirty="0">
                <a:solidFill>
                  <a:srgbClr val="FF0000"/>
                </a:solidFill>
              </a:rPr>
              <a:t>        </a:t>
            </a:r>
            <a:r>
              <a:rPr lang="en-IN" sz="1100" b="1" dirty="0" err="1">
                <a:solidFill>
                  <a:srgbClr val="FF0000"/>
                </a:solidFill>
              </a:rPr>
              <a:t>self.roll_no</a:t>
            </a:r>
            <a:r>
              <a:rPr lang="en-IN" sz="1100" b="1" dirty="0">
                <a:solidFill>
                  <a:srgbClr val="FF0000"/>
                </a:solidFill>
              </a:rPr>
              <a:t> = </a:t>
            </a:r>
            <a:r>
              <a:rPr lang="en-IN" sz="1100" b="1" dirty="0" err="1">
                <a:solidFill>
                  <a:srgbClr val="FF0000"/>
                </a:solidFill>
              </a:rPr>
              <a:t>roll_no.split</a:t>
            </a:r>
            <a:r>
              <a:rPr lang="en-IN" sz="1100" b="1" dirty="0">
                <a:solidFill>
                  <a:srgbClr val="FF0000"/>
                </a:solidFill>
              </a:rPr>
              <a:t>(",")</a:t>
            </a:r>
          </a:p>
          <a:p>
            <a:r>
              <a:rPr lang="en-IN" sz="1100" b="1" dirty="0">
                <a:solidFill>
                  <a:srgbClr val="FF0000"/>
                </a:solidFill>
              </a:rPr>
              <a:t>        </a:t>
            </a:r>
            <a:r>
              <a:rPr lang="en-IN" sz="1100" b="1" dirty="0" err="1">
                <a:solidFill>
                  <a:srgbClr val="FF0000"/>
                </a:solidFill>
              </a:rPr>
              <a:t>self.date</a:t>
            </a:r>
            <a:r>
              <a:rPr lang="en-IN" sz="1100" b="1" dirty="0">
                <a:solidFill>
                  <a:srgbClr val="FF0000"/>
                </a:solidFill>
              </a:rPr>
              <a:t> = </a:t>
            </a:r>
            <a:r>
              <a:rPr lang="en-IN" sz="1100" b="1" dirty="0" err="1">
                <a:solidFill>
                  <a:srgbClr val="FF0000"/>
                </a:solidFill>
              </a:rPr>
              <a:t>date.split</a:t>
            </a:r>
            <a:r>
              <a:rPr lang="en-IN" sz="1100" b="1" dirty="0">
                <a:solidFill>
                  <a:srgbClr val="FF0000"/>
                </a:solidFill>
              </a:rPr>
              <a:t>(",")</a:t>
            </a:r>
          </a:p>
          <a:p>
            <a:r>
              <a:rPr lang="en-IN" sz="1100" b="1" dirty="0">
                <a:solidFill>
                  <a:srgbClr val="FF0000"/>
                </a:solidFill>
              </a:rPr>
              <a:t>        </a:t>
            </a:r>
            <a:r>
              <a:rPr lang="en-IN" sz="1100" b="1" dirty="0" err="1">
                <a:solidFill>
                  <a:srgbClr val="FF0000"/>
                </a:solidFill>
              </a:rPr>
              <a:t>self.attendance_per</a:t>
            </a:r>
            <a:r>
              <a:rPr lang="en-IN" sz="1100" b="1" dirty="0">
                <a:solidFill>
                  <a:srgbClr val="FF0000"/>
                </a:solidFill>
              </a:rPr>
              <a:t> = </a:t>
            </a:r>
            <a:r>
              <a:rPr lang="en-IN" sz="1100" b="1" dirty="0" err="1">
                <a:solidFill>
                  <a:srgbClr val="FF0000"/>
                </a:solidFill>
              </a:rPr>
              <a:t>attendance_per.split</a:t>
            </a:r>
            <a:r>
              <a:rPr lang="en-IN" sz="1100" b="1" dirty="0">
                <a:solidFill>
                  <a:srgbClr val="FF0000"/>
                </a:solidFill>
              </a:rPr>
              <a:t>(",")</a:t>
            </a:r>
          </a:p>
          <a:p>
            <a:r>
              <a:rPr lang="en-IN" sz="1100" b="1" dirty="0">
                <a:solidFill>
                  <a:srgbClr val="FF0000"/>
                </a:solidFill>
              </a:rPr>
              <a:t>        </a:t>
            </a:r>
            <a:r>
              <a:rPr lang="en-IN" sz="1100" b="1" dirty="0" err="1">
                <a:solidFill>
                  <a:srgbClr val="FF0000"/>
                </a:solidFill>
              </a:rPr>
              <a:t>self.status</a:t>
            </a:r>
            <a:r>
              <a:rPr lang="en-IN" sz="1100" b="1" dirty="0">
                <a:solidFill>
                  <a:srgbClr val="FF0000"/>
                </a:solidFill>
              </a:rPr>
              <a:t> = </a:t>
            </a:r>
            <a:r>
              <a:rPr lang="en-IN" sz="1100" b="1" dirty="0" err="1">
                <a:solidFill>
                  <a:srgbClr val="FF0000"/>
                </a:solidFill>
              </a:rPr>
              <a:t>status.split</a:t>
            </a:r>
            <a:r>
              <a:rPr lang="en-IN" sz="1100" b="1" dirty="0">
                <a:solidFill>
                  <a:srgbClr val="FF0000"/>
                </a:solidFill>
              </a:rPr>
              <a:t>(",")</a:t>
            </a:r>
          </a:p>
          <a:p>
            <a:r>
              <a:rPr lang="en-IN" sz="1100" b="1" dirty="0">
                <a:solidFill>
                  <a:srgbClr val="FF0000"/>
                </a:solidFill>
              </a:rPr>
              <a:t>        </a:t>
            </a:r>
            <a:r>
              <a:rPr lang="en-IN" sz="1100" b="1" dirty="0" err="1">
                <a:solidFill>
                  <a:srgbClr val="FF0000"/>
                </a:solidFill>
              </a:rPr>
              <a:t>self.total</a:t>
            </a:r>
            <a:r>
              <a:rPr lang="en-IN" sz="1100" b="1" dirty="0">
                <a:solidFill>
                  <a:srgbClr val="FF0000"/>
                </a:solidFill>
              </a:rPr>
              <a:t> = 0</a:t>
            </a:r>
          </a:p>
          <a:p>
            <a:r>
              <a:rPr lang="en-IN" sz="1100" b="1" dirty="0">
                <a:solidFill>
                  <a:srgbClr val="FF0000"/>
                </a:solidFill>
              </a:rPr>
              <a:t>        </a:t>
            </a:r>
          </a:p>
          <a:p>
            <a:r>
              <a:rPr lang="en-IN" sz="1100" b="1" dirty="0">
                <a:solidFill>
                  <a:srgbClr val="FF0000"/>
                </a:solidFill>
              </a:rPr>
              <a:t>        </a:t>
            </a:r>
            <a:r>
              <a:rPr lang="en-IN" sz="1100" b="1" dirty="0" err="1">
                <a:solidFill>
                  <a:srgbClr val="FF0000"/>
                </a:solidFill>
              </a:rPr>
              <a:t>self.template_array</a:t>
            </a:r>
            <a:r>
              <a:rPr lang="en-IN" sz="1100" b="1" dirty="0">
                <a:solidFill>
                  <a:srgbClr val="FF0000"/>
                </a:solidFill>
              </a:rPr>
              <a:t> = []</a:t>
            </a:r>
          </a:p>
          <a:p>
            <a:r>
              <a:rPr lang="en-IN" sz="1100" b="1" dirty="0">
                <a:solidFill>
                  <a:srgbClr val="FF0000"/>
                </a:solidFill>
              </a:rPr>
              <a:t>#        print(</a:t>
            </a:r>
            <a:r>
              <a:rPr lang="en-IN" sz="1100" b="1" dirty="0" err="1">
                <a:solidFill>
                  <a:srgbClr val="FF0000"/>
                </a:solidFill>
              </a:rPr>
              <a:t>self.status</a:t>
            </a:r>
            <a:r>
              <a:rPr lang="en-IN" sz="1100" b="1" dirty="0">
                <a:solidFill>
                  <a:srgbClr val="FF0000"/>
                </a:solidFill>
              </a:rPr>
              <a:t>[0], </a:t>
            </a:r>
            <a:r>
              <a:rPr lang="en-IN" sz="1100" b="1" dirty="0" err="1">
                <a:solidFill>
                  <a:srgbClr val="FF0000"/>
                </a:solidFill>
              </a:rPr>
              <a:t>self.roll_no</a:t>
            </a:r>
            <a:r>
              <a:rPr lang="en-IN" sz="1100" b="1" dirty="0">
                <a:solidFill>
                  <a:srgbClr val="FF0000"/>
                </a:solidFill>
              </a:rPr>
              <a:t>, self.to)</a:t>
            </a:r>
          </a:p>
          <a:p>
            <a:r>
              <a:rPr lang="en-IN" sz="1100" b="1" dirty="0">
                <a:solidFill>
                  <a:srgbClr val="FF0000"/>
                </a:solidFill>
              </a:rPr>
              <a:t>        </a:t>
            </a:r>
          </a:p>
          <a:p>
            <a:r>
              <a:rPr lang="en-IN" sz="1100" b="1" dirty="0">
                <a:solidFill>
                  <a:srgbClr val="FF0000"/>
                </a:solidFill>
              </a:rPr>
              <a:t>#        sum </a:t>
            </a:r>
            <a:r>
              <a:rPr lang="en-IN" sz="1100" b="1" dirty="0" err="1">
                <a:solidFill>
                  <a:srgbClr val="FF0000"/>
                </a:solidFill>
              </a:rPr>
              <a:t>attendance_pers</a:t>
            </a:r>
            <a:r>
              <a:rPr lang="en-IN" sz="1100" b="1" dirty="0">
                <a:solidFill>
                  <a:srgbClr val="FF0000"/>
                </a:solidFill>
              </a:rPr>
              <a:t> for total</a:t>
            </a:r>
          </a:p>
          <a:p>
            <a:r>
              <a:rPr lang="en-IN" sz="1100" b="1" dirty="0">
                <a:solidFill>
                  <a:srgbClr val="FF0000"/>
                </a:solidFill>
              </a:rPr>
              <a:t>        for </a:t>
            </a:r>
            <a:r>
              <a:rPr lang="en-IN" sz="1100" b="1" dirty="0" err="1">
                <a:solidFill>
                  <a:srgbClr val="FF0000"/>
                </a:solidFill>
              </a:rPr>
              <a:t>i</a:t>
            </a:r>
            <a:r>
              <a:rPr lang="en-IN" sz="1100" b="1" dirty="0">
                <a:solidFill>
                  <a:srgbClr val="FF0000"/>
                </a:solidFill>
              </a:rPr>
              <a:t> in range(0, </a:t>
            </a:r>
            <a:r>
              <a:rPr lang="en-IN" sz="1100" b="1" dirty="0" err="1">
                <a:solidFill>
                  <a:srgbClr val="FF0000"/>
                </a:solidFill>
              </a:rPr>
              <a:t>len</a:t>
            </a:r>
            <a:r>
              <a:rPr lang="en-IN" sz="1100" b="1" dirty="0">
                <a:solidFill>
                  <a:srgbClr val="FF0000"/>
                </a:solidFill>
              </a:rPr>
              <a:t>(</a:t>
            </a:r>
            <a:r>
              <a:rPr lang="en-IN" sz="1100" b="1" dirty="0" err="1">
                <a:solidFill>
                  <a:srgbClr val="FF0000"/>
                </a:solidFill>
              </a:rPr>
              <a:t>self.roll_no</a:t>
            </a:r>
            <a:r>
              <a:rPr lang="en-IN" sz="1100" b="1" dirty="0">
                <a:solidFill>
                  <a:srgbClr val="FF0000"/>
                </a:solidFill>
              </a:rPr>
              <a:t>)):</a:t>
            </a:r>
          </a:p>
          <a:p>
            <a:r>
              <a:rPr lang="en-IN" sz="1100" b="1" dirty="0">
                <a:solidFill>
                  <a:srgbClr val="FF0000"/>
                </a:solidFill>
              </a:rPr>
              <a:t>            </a:t>
            </a:r>
            <a:r>
              <a:rPr lang="en-IN" sz="1100" b="1" dirty="0" err="1">
                <a:solidFill>
                  <a:srgbClr val="FF0000"/>
                </a:solidFill>
              </a:rPr>
              <a:t>self.total</a:t>
            </a:r>
            <a:r>
              <a:rPr lang="en-IN" sz="1100" b="1" dirty="0">
                <a:solidFill>
                  <a:srgbClr val="FF0000"/>
                </a:solidFill>
              </a:rPr>
              <a:t> += int(</a:t>
            </a:r>
            <a:r>
              <a:rPr lang="en-IN" sz="1100" b="1" dirty="0" err="1">
                <a:solidFill>
                  <a:srgbClr val="FF0000"/>
                </a:solidFill>
              </a:rPr>
              <a:t>self.attendance_per</a:t>
            </a:r>
            <a:r>
              <a:rPr lang="en-IN" sz="1100" b="1" dirty="0">
                <a:solidFill>
                  <a:srgbClr val="FF0000"/>
                </a:solidFill>
              </a:rPr>
              <a:t>[</a:t>
            </a:r>
            <a:r>
              <a:rPr lang="en-IN" sz="1100" b="1" dirty="0" err="1">
                <a:solidFill>
                  <a:srgbClr val="FF0000"/>
                </a:solidFill>
              </a:rPr>
              <a:t>i</a:t>
            </a:r>
            <a:r>
              <a:rPr lang="en-IN" sz="1100" b="1" dirty="0">
                <a:solidFill>
                  <a:srgbClr val="FF0000"/>
                </a:solidFill>
              </a:rPr>
              <a:t>])</a:t>
            </a:r>
          </a:p>
          <a:p>
            <a:r>
              <a:rPr lang="en-IN" sz="1100" b="1" dirty="0">
                <a:solidFill>
                  <a:srgbClr val="FF0000"/>
                </a:solidFill>
              </a:rPr>
              <a:t>            </a:t>
            </a:r>
          </a:p>
          <a:p>
            <a:r>
              <a:rPr lang="en-IN" sz="1100" b="1" dirty="0">
                <a:solidFill>
                  <a:srgbClr val="FF0000"/>
                </a:solidFill>
              </a:rPr>
              <a:t>            template = """</a:t>
            </a:r>
          </a:p>
          <a:p>
            <a:r>
              <a:rPr lang="en-IN" sz="1100" b="1" dirty="0">
                <a:solidFill>
                  <a:srgbClr val="FF0000"/>
                </a:solidFill>
              </a:rPr>
              <a:t>                &lt;tr class="left"&gt;</a:t>
            </a:r>
          </a:p>
          <a:p>
            <a:r>
              <a:rPr lang="en-IN" sz="1100" b="1" dirty="0">
                <a:solidFill>
                  <a:srgbClr val="FF0000"/>
                </a:solidFill>
              </a:rPr>
              <a:t>                    &lt;td style="padding: 10px; text-align: left;"&gt;"""+ </a:t>
            </a:r>
            <a:r>
              <a:rPr lang="en-IN" sz="1100" b="1" dirty="0" err="1">
                <a:solidFill>
                  <a:srgbClr val="FF0000"/>
                </a:solidFill>
              </a:rPr>
              <a:t>self.roll_no</a:t>
            </a:r>
            <a:r>
              <a:rPr lang="en-IN" sz="1100" b="1" dirty="0">
                <a:solidFill>
                  <a:srgbClr val="FF0000"/>
                </a:solidFill>
              </a:rPr>
              <a:t>[</a:t>
            </a:r>
            <a:r>
              <a:rPr lang="en-IN" sz="1100" b="1" dirty="0" err="1">
                <a:solidFill>
                  <a:srgbClr val="FF0000"/>
                </a:solidFill>
              </a:rPr>
              <a:t>i</a:t>
            </a:r>
            <a:r>
              <a:rPr lang="en-IN" sz="1100" b="1" dirty="0">
                <a:solidFill>
                  <a:srgbClr val="FF0000"/>
                </a:solidFill>
              </a:rPr>
              <a:t>] +"""&lt;/td&gt;</a:t>
            </a:r>
          </a:p>
          <a:p>
            <a:r>
              <a:rPr lang="en-IN" sz="1100" b="1" dirty="0">
                <a:solidFill>
                  <a:srgbClr val="FF0000"/>
                </a:solidFill>
              </a:rPr>
              <a:t>                    &lt;td style="padding: 10px;"&gt;""" + </a:t>
            </a:r>
            <a:r>
              <a:rPr lang="en-IN" sz="1100" b="1" dirty="0" err="1">
                <a:solidFill>
                  <a:srgbClr val="FF0000"/>
                </a:solidFill>
              </a:rPr>
              <a:t>self.date</a:t>
            </a:r>
            <a:r>
              <a:rPr lang="en-IN" sz="1100" b="1" dirty="0">
                <a:solidFill>
                  <a:srgbClr val="FF0000"/>
                </a:solidFill>
              </a:rPr>
              <a:t>[</a:t>
            </a:r>
            <a:r>
              <a:rPr lang="en-IN" sz="1100" b="1" dirty="0" err="1">
                <a:solidFill>
                  <a:srgbClr val="FF0000"/>
                </a:solidFill>
              </a:rPr>
              <a:t>i</a:t>
            </a:r>
            <a:r>
              <a:rPr lang="en-IN" sz="1100" b="1" dirty="0">
                <a:solidFill>
                  <a:srgbClr val="FF0000"/>
                </a:solidFill>
              </a:rPr>
              <a:t>] + """&lt;/td&gt;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9780559-26A2-461F-B270-A38F65219635}"/>
              </a:ext>
            </a:extLst>
          </p:cNvPr>
          <p:cNvSpPr txBox="1"/>
          <p:nvPr/>
        </p:nvSpPr>
        <p:spPr>
          <a:xfrm>
            <a:off x="5812971" y="970384"/>
            <a:ext cx="6295053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solidFill>
                  <a:srgbClr val="FF0000"/>
                </a:solidFill>
              </a:rPr>
              <a:t> &lt;td style="text-align: right; padding: 10px;"&gt;"""+ </a:t>
            </a:r>
            <a:r>
              <a:rPr lang="en-IN" sz="1050" b="1" dirty="0" err="1">
                <a:solidFill>
                  <a:srgbClr val="FF0000"/>
                </a:solidFill>
              </a:rPr>
              <a:t>self.attendance_per</a:t>
            </a:r>
            <a:r>
              <a:rPr lang="en-IN" sz="1050" b="1" dirty="0">
                <a:solidFill>
                  <a:srgbClr val="FF0000"/>
                </a:solidFill>
              </a:rPr>
              <a:t>[</a:t>
            </a:r>
            <a:r>
              <a:rPr lang="en-IN" sz="1050" b="1" dirty="0" err="1">
                <a:solidFill>
                  <a:srgbClr val="FF0000"/>
                </a:solidFill>
              </a:rPr>
              <a:t>i</a:t>
            </a:r>
            <a:r>
              <a:rPr lang="en-IN" sz="1050" b="1" dirty="0">
                <a:solidFill>
                  <a:srgbClr val="FF0000"/>
                </a:solidFill>
              </a:rPr>
              <a:t>] +"""&lt;/td&gt;</a:t>
            </a:r>
          </a:p>
          <a:p>
            <a:r>
              <a:rPr lang="en-IN" sz="1050" b="1" dirty="0">
                <a:solidFill>
                  <a:srgbClr val="FF0000"/>
                </a:solidFill>
              </a:rPr>
              <a:t>                    &lt;td style="padding-left: 20px;"&gt;"""+ </a:t>
            </a:r>
            <a:r>
              <a:rPr lang="en-IN" sz="1050" b="1" dirty="0" err="1">
                <a:solidFill>
                  <a:srgbClr val="FF0000"/>
                </a:solidFill>
              </a:rPr>
              <a:t>self.status</a:t>
            </a:r>
            <a:r>
              <a:rPr lang="en-IN" sz="1050" b="1" dirty="0">
                <a:solidFill>
                  <a:srgbClr val="FF0000"/>
                </a:solidFill>
              </a:rPr>
              <a:t>[</a:t>
            </a:r>
            <a:r>
              <a:rPr lang="en-IN" sz="1050" b="1" dirty="0" err="1">
                <a:solidFill>
                  <a:srgbClr val="FF0000"/>
                </a:solidFill>
              </a:rPr>
              <a:t>i</a:t>
            </a:r>
            <a:r>
              <a:rPr lang="en-IN" sz="1050" b="1" dirty="0">
                <a:solidFill>
                  <a:srgbClr val="FF0000"/>
                </a:solidFill>
              </a:rPr>
              <a:t>] +"""&lt;/td&gt;</a:t>
            </a:r>
          </a:p>
          <a:p>
            <a:r>
              <a:rPr lang="en-IN" sz="1050" b="1" dirty="0">
                <a:solidFill>
                  <a:srgbClr val="FF0000"/>
                </a:solidFill>
              </a:rPr>
              <a:t>                    &lt;/tr&gt;</a:t>
            </a:r>
          </a:p>
          <a:p>
            <a:r>
              <a:rPr lang="en-IN" sz="1050" b="1" dirty="0">
                <a:solidFill>
                  <a:srgbClr val="FF0000"/>
                </a:solidFill>
              </a:rPr>
              <a:t>                """ </a:t>
            </a:r>
          </a:p>
          <a:p>
            <a:r>
              <a:rPr lang="en-IN" sz="1050" b="1" dirty="0">
                <a:solidFill>
                  <a:srgbClr val="FF0000"/>
                </a:solidFill>
              </a:rPr>
              <a:t> </a:t>
            </a:r>
            <a:r>
              <a:rPr lang="en-IN" sz="1050" b="1" dirty="0" err="1">
                <a:solidFill>
                  <a:srgbClr val="FF0000"/>
                </a:solidFill>
              </a:rPr>
              <a:t>self.template_array.append</a:t>
            </a:r>
            <a:r>
              <a:rPr lang="en-IN" sz="1050" b="1" dirty="0">
                <a:solidFill>
                  <a:srgbClr val="FF0000"/>
                </a:solidFill>
              </a:rPr>
              <a:t>(template)</a:t>
            </a:r>
          </a:p>
          <a:p>
            <a:r>
              <a:rPr lang="en-IN" sz="1050" b="1" dirty="0">
                <a:solidFill>
                  <a:srgbClr val="FF0000"/>
                </a:solidFill>
              </a:rPr>
              <a:t>        </a:t>
            </a:r>
            <a:r>
              <a:rPr lang="en-IN" sz="1050" b="1" dirty="0" err="1">
                <a:solidFill>
                  <a:srgbClr val="FF0000"/>
                </a:solidFill>
              </a:rPr>
              <a:t>self.total</a:t>
            </a:r>
            <a:r>
              <a:rPr lang="en-IN" sz="1050" b="1" dirty="0">
                <a:solidFill>
                  <a:srgbClr val="FF0000"/>
                </a:solidFill>
              </a:rPr>
              <a:t> = str(</a:t>
            </a:r>
            <a:r>
              <a:rPr lang="en-IN" sz="1050" b="1" dirty="0" err="1">
                <a:solidFill>
                  <a:srgbClr val="FF0000"/>
                </a:solidFill>
              </a:rPr>
              <a:t>self.total</a:t>
            </a:r>
            <a:r>
              <a:rPr lang="en-IN" sz="1050" b="1" dirty="0">
                <a:solidFill>
                  <a:srgbClr val="FF0000"/>
                </a:solidFill>
              </a:rPr>
              <a:t>)</a:t>
            </a:r>
          </a:p>
          <a:p>
            <a:endParaRPr lang="en-IN" sz="1050" b="1" dirty="0">
              <a:solidFill>
                <a:srgbClr val="FF0000"/>
              </a:solidFill>
            </a:endParaRPr>
          </a:p>
          <a:p>
            <a:r>
              <a:rPr lang="en-IN" sz="1050" b="1" dirty="0">
                <a:solidFill>
                  <a:srgbClr val="FF0000"/>
                </a:solidFill>
              </a:rPr>
              <a:t>        </a:t>
            </a:r>
          </a:p>
          <a:p>
            <a:r>
              <a:rPr lang="en-IN" sz="1050" b="1" dirty="0">
                <a:solidFill>
                  <a:srgbClr val="FF0000"/>
                </a:solidFill>
              </a:rPr>
              <a:t>        </a:t>
            </a:r>
          </a:p>
          <a:p>
            <a:r>
              <a:rPr lang="en-IN" sz="1050" b="1" dirty="0">
                <a:solidFill>
                  <a:srgbClr val="FF0000"/>
                </a:solidFill>
              </a:rPr>
              <a:t>def </a:t>
            </a:r>
            <a:r>
              <a:rPr lang="en-IN" sz="1050" b="1" dirty="0" err="1">
                <a:solidFill>
                  <a:srgbClr val="FF0000"/>
                </a:solidFill>
              </a:rPr>
              <a:t>send_email</a:t>
            </a:r>
            <a:r>
              <a:rPr lang="en-IN" sz="1050" b="1" dirty="0">
                <a:solidFill>
                  <a:srgbClr val="FF0000"/>
                </a:solidFill>
              </a:rPr>
              <a:t>(to, </a:t>
            </a:r>
            <a:r>
              <a:rPr lang="en-IN" sz="1050" b="1" dirty="0" err="1">
                <a:solidFill>
                  <a:srgbClr val="FF0000"/>
                </a:solidFill>
              </a:rPr>
              <a:t>msg</a:t>
            </a:r>
            <a:r>
              <a:rPr lang="en-IN" sz="1050" b="1" dirty="0">
                <a:solidFill>
                  <a:srgbClr val="FF0000"/>
                </a:solidFill>
              </a:rPr>
              <a:t>, </a:t>
            </a:r>
            <a:r>
              <a:rPr lang="en-IN" sz="1050" b="1" dirty="0" err="1">
                <a:solidFill>
                  <a:srgbClr val="FF0000"/>
                </a:solidFill>
              </a:rPr>
              <a:t>new_template</a:t>
            </a:r>
            <a:r>
              <a:rPr lang="en-IN" sz="1050" b="1" dirty="0">
                <a:solidFill>
                  <a:srgbClr val="FF0000"/>
                </a:solidFill>
              </a:rPr>
              <a:t>):</a:t>
            </a:r>
          </a:p>
          <a:p>
            <a:r>
              <a:rPr lang="en-IN" sz="1050" b="1" dirty="0">
                <a:solidFill>
                  <a:srgbClr val="FF0000"/>
                </a:solidFill>
              </a:rPr>
              <a:t>        </a:t>
            </a:r>
          </a:p>
          <a:p>
            <a:r>
              <a:rPr lang="en-IN" sz="1050" b="1" dirty="0">
                <a:solidFill>
                  <a:srgbClr val="FF0000"/>
                </a:solidFill>
              </a:rPr>
              <a:t>    </a:t>
            </a:r>
            <a:r>
              <a:rPr lang="en-IN" sz="1050" b="1" dirty="0" err="1">
                <a:solidFill>
                  <a:srgbClr val="FF0000"/>
                </a:solidFill>
              </a:rPr>
              <a:t>data.reverse</a:t>
            </a:r>
            <a:r>
              <a:rPr lang="en-IN" sz="1050" b="1" dirty="0">
                <a:solidFill>
                  <a:srgbClr val="FF0000"/>
                </a:solidFill>
              </a:rPr>
              <a:t>()    </a:t>
            </a:r>
          </a:p>
          <a:p>
            <a:r>
              <a:rPr lang="en-IN" sz="1050" b="1" dirty="0">
                <a:solidFill>
                  <a:srgbClr val="FF0000"/>
                </a:solidFill>
              </a:rPr>
              <a:t>    </a:t>
            </a:r>
          </a:p>
          <a:p>
            <a:r>
              <a:rPr lang="en-IN" sz="1050" b="1" dirty="0">
                <a:solidFill>
                  <a:srgbClr val="FF0000"/>
                </a:solidFill>
              </a:rPr>
              <a:t>    for </a:t>
            </a:r>
            <a:r>
              <a:rPr lang="en-IN" sz="1050" b="1" dirty="0" err="1">
                <a:solidFill>
                  <a:srgbClr val="FF0000"/>
                </a:solidFill>
              </a:rPr>
              <a:t>i</a:t>
            </a:r>
            <a:r>
              <a:rPr lang="en-IN" sz="1050" b="1" dirty="0">
                <a:solidFill>
                  <a:srgbClr val="FF0000"/>
                </a:solidFill>
              </a:rPr>
              <a:t> in range(0, 6):</a:t>
            </a:r>
          </a:p>
          <a:p>
            <a:r>
              <a:rPr lang="en-IN" sz="1050" b="1" dirty="0">
                <a:solidFill>
                  <a:srgbClr val="FF0000"/>
                </a:solidFill>
              </a:rPr>
              <a:t>        </a:t>
            </a:r>
            <a:r>
              <a:rPr lang="en-IN" sz="1050" b="1" dirty="0" err="1">
                <a:solidFill>
                  <a:srgbClr val="FF0000"/>
                </a:solidFill>
              </a:rPr>
              <a:t>data.pop</a:t>
            </a:r>
            <a:r>
              <a:rPr lang="en-IN" sz="1050" b="1" dirty="0">
                <a:solidFill>
                  <a:srgbClr val="FF0000"/>
                </a:solidFill>
              </a:rPr>
              <a:t>()</a:t>
            </a:r>
          </a:p>
          <a:p>
            <a:r>
              <a:rPr lang="en-IN" sz="1050" b="1" dirty="0">
                <a:solidFill>
                  <a:srgbClr val="FF0000"/>
                </a:solidFill>
              </a:rPr>
              <a:t>           </a:t>
            </a:r>
          </a:p>
          <a:p>
            <a:r>
              <a:rPr lang="en-IN" sz="1050" b="1" dirty="0">
                <a:solidFill>
                  <a:srgbClr val="FF0000"/>
                </a:solidFill>
              </a:rPr>
              <a:t>    try:</a:t>
            </a:r>
          </a:p>
          <a:p>
            <a:r>
              <a:rPr lang="en-IN" sz="1050" b="1" dirty="0">
                <a:solidFill>
                  <a:srgbClr val="FF0000"/>
                </a:solidFill>
              </a:rPr>
              <a:t>        </a:t>
            </a:r>
            <a:r>
              <a:rPr lang="en-IN" sz="1050" b="1" dirty="0" err="1">
                <a:solidFill>
                  <a:srgbClr val="FF0000"/>
                </a:solidFill>
              </a:rPr>
              <a:t>data.reverse</a:t>
            </a:r>
            <a:r>
              <a:rPr lang="en-IN" sz="1050" b="1" dirty="0">
                <a:solidFill>
                  <a:srgbClr val="FF0000"/>
                </a:solidFill>
              </a:rPr>
              <a:t>()</a:t>
            </a:r>
          </a:p>
          <a:p>
            <a:r>
              <a:rPr lang="en-IN" sz="1050" b="1" dirty="0">
                <a:solidFill>
                  <a:srgbClr val="FF0000"/>
                </a:solidFill>
              </a:rPr>
              <a:t>        server = </a:t>
            </a:r>
            <a:r>
              <a:rPr lang="en-IN" sz="1050" b="1" dirty="0" err="1">
                <a:solidFill>
                  <a:srgbClr val="FF0000"/>
                </a:solidFill>
              </a:rPr>
              <a:t>smtplib.SMTP_SSL</a:t>
            </a:r>
            <a:r>
              <a:rPr lang="en-IN" sz="1050" b="1" dirty="0">
                <a:solidFill>
                  <a:srgbClr val="FF0000"/>
                </a:solidFill>
              </a:rPr>
              <a:t>('smtp.gmail.com', 465)</a:t>
            </a:r>
          </a:p>
          <a:p>
            <a:r>
              <a:rPr lang="en-IN" sz="1050" b="1" dirty="0">
                <a:solidFill>
                  <a:srgbClr val="FF0000"/>
                </a:solidFill>
              </a:rPr>
              <a:t>        </a:t>
            </a:r>
            <a:r>
              <a:rPr lang="en-IN" sz="1050" b="1" dirty="0" err="1">
                <a:solidFill>
                  <a:srgbClr val="FF0000"/>
                </a:solidFill>
              </a:rPr>
              <a:t>server.login</a:t>
            </a:r>
            <a:r>
              <a:rPr lang="en-IN" sz="1050" b="1" dirty="0">
                <a:solidFill>
                  <a:srgbClr val="FF0000"/>
                </a:solidFill>
              </a:rPr>
              <a:t>(</a:t>
            </a:r>
            <a:r>
              <a:rPr lang="en-IN" sz="1050" b="1" dirty="0" err="1">
                <a:solidFill>
                  <a:srgbClr val="FF0000"/>
                </a:solidFill>
              </a:rPr>
              <a:t>gmail_user</a:t>
            </a:r>
            <a:r>
              <a:rPr lang="en-IN" sz="1050" b="1" dirty="0">
                <a:solidFill>
                  <a:srgbClr val="FF0000"/>
                </a:solidFill>
              </a:rPr>
              <a:t>, </a:t>
            </a:r>
            <a:r>
              <a:rPr lang="en-IN" sz="1050" b="1" dirty="0" err="1">
                <a:solidFill>
                  <a:srgbClr val="FF0000"/>
                </a:solidFill>
              </a:rPr>
              <a:t>gmail_pword</a:t>
            </a:r>
            <a:r>
              <a:rPr lang="en-IN" sz="1050" b="1" dirty="0">
                <a:solidFill>
                  <a:srgbClr val="FF0000"/>
                </a:solidFill>
              </a:rPr>
              <a:t>)</a:t>
            </a:r>
          </a:p>
          <a:p>
            <a:r>
              <a:rPr lang="en-IN" sz="1050" b="1" dirty="0">
                <a:solidFill>
                  <a:srgbClr val="FF0000"/>
                </a:solidFill>
              </a:rPr>
              <a:t>        </a:t>
            </a:r>
            <a:r>
              <a:rPr lang="en-IN" sz="1050" b="1" dirty="0" err="1">
                <a:solidFill>
                  <a:srgbClr val="FF0000"/>
                </a:solidFill>
              </a:rPr>
              <a:t>server.sendmail</a:t>
            </a:r>
            <a:r>
              <a:rPr lang="en-IN" sz="1050" b="1" dirty="0">
                <a:solidFill>
                  <a:srgbClr val="FF0000"/>
                </a:solidFill>
              </a:rPr>
              <a:t>(</a:t>
            </a:r>
            <a:r>
              <a:rPr lang="en-IN" sz="1050" b="1" dirty="0" err="1">
                <a:solidFill>
                  <a:srgbClr val="FF0000"/>
                </a:solidFill>
              </a:rPr>
              <a:t>sent_from</a:t>
            </a:r>
            <a:r>
              <a:rPr lang="en-IN" sz="1050" b="1" dirty="0">
                <a:solidFill>
                  <a:srgbClr val="FF0000"/>
                </a:solidFill>
              </a:rPr>
              <a:t>, to, </a:t>
            </a:r>
            <a:r>
              <a:rPr lang="en-IN" sz="1050" b="1" dirty="0" err="1">
                <a:solidFill>
                  <a:srgbClr val="FF0000"/>
                </a:solidFill>
              </a:rPr>
              <a:t>msg.as_string</a:t>
            </a:r>
            <a:r>
              <a:rPr lang="en-IN" sz="1050" b="1" dirty="0">
                <a:solidFill>
                  <a:srgbClr val="FF0000"/>
                </a:solidFill>
              </a:rPr>
              <a:t>())</a:t>
            </a:r>
          </a:p>
          <a:p>
            <a:r>
              <a:rPr lang="en-IN" sz="1050" b="1" dirty="0">
                <a:solidFill>
                  <a:srgbClr val="FF0000"/>
                </a:solidFill>
              </a:rPr>
              <a:t>        </a:t>
            </a:r>
          </a:p>
          <a:p>
            <a:r>
              <a:rPr lang="en-IN" sz="1050" b="1" dirty="0">
                <a:solidFill>
                  <a:srgbClr val="FF0000"/>
                </a:solidFill>
              </a:rPr>
              <a:t>        print("Email Sent To: ", new_template.name)</a:t>
            </a:r>
          </a:p>
          <a:p>
            <a:r>
              <a:rPr lang="en-IN" sz="1050" b="1" dirty="0">
                <a:solidFill>
                  <a:srgbClr val="FF0000"/>
                </a:solidFill>
              </a:rPr>
              <a:t>        print("@: ", to)            </a:t>
            </a:r>
          </a:p>
          <a:p>
            <a:r>
              <a:rPr lang="en-IN" sz="1050" b="1" dirty="0">
                <a:solidFill>
                  <a:srgbClr val="FF0000"/>
                </a:solidFill>
              </a:rPr>
              <a:t>        print("Roll No : ", </a:t>
            </a:r>
            <a:r>
              <a:rPr lang="en-IN" sz="1050" b="1" dirty="0" err="1">
                <a:solidFill>
                  <a:srgbClr val="FF0000"/>
                </a:solidFill>
              </a:rPr>
              <a:t>new_template.roll_no</a:t>
            </a:r>
            <a:r>
              <a:rPr lang="en-IN" sz="1050" b="1" dirty="0">
                <a:solidFill>
                  <a:srgbClr val="FF0000"/>
                </a:solidFill>
              </a:rPr>
              <a:t>)</a:t>
            </a:r>
          </a:p>
          <a:p>
            <a:r>
              <a:rPr lang="en-IN" sz="1050" b="1" dirty="0">
                <a:solidFill>
                  <a:srgbClr val="FF0000"/>
                </a:solidFill>
              </a:rPr>
              <a:t>        print("Attendance: ", </a:t>
            </a:r>
            <a:r>
              <a:rPr lang="en-IN" sz="1050" b="1" dirty="0" err="1">
                <a:solidFill>
                  <a:srgbClr val="FF0000"/>
                </a:solidFill>
              </a:rPr>
              <a:t>new_template.total</a:t>
            </a:r>
            <a:r>
              <a:rPr lang="en-IN" sz="1050" b="1" dirty="0">
                <a:solidFill>
                  <a:srgbClr val="FF0000"/>
                </a:solidFill>
              </a:rPr>
              <a:t>, "\n---------------------------") </a:t>
            </a:r>
          </a:p>
          <a:p>
            <a:r>
              <a:rPr lang="en-US" sz="1050" b="1" dirty="0">
                <a:solidFill>
                  <a:srgbClr val="FF0000"/>
                </a:solidFill>
              </a:rPr>
              <a:t> </a:t>
            </a:r>
            <a:r>
              <a:rPr lang="en-US" sz="1050" b="1" dirty="0" err="1">
                <a:solidFill>
                  <a:srgbClr val="FF0000"/>
                </a:solidFill>
              </a:rPr>
              <a:t>server.quit</a:t>
            </a:r>
            <a:r>
              <a:rPr lang="en-US" sz="1050" b="1" dirty="0">
                <a:solidFill>
                  <a:srgbClr val="FF0000"/>
                </a:solidFill>
              </a:rPr>
              <a:t>()</a:t>
            </a:r>
          </a:p>
          <a:p>
            <a:r>
              <a:rPr lang="en-US" sz="1050" b="1" dirty="0">
                <a:solidFill>
                  <a:srgbClr val="FF0000"/>
                </a:solidFill>
              </a:rPr>
              <a:t>        </a:t>
            </a:r>
          </a:p>
          <a:p>
            <a:r>
              <a:rPr lang="en-US" sz="1050" b="1" dirty="0">
                <a:solidFill>
                  <a:srgbClr val="FF0000"/>
                </a:solidFill>
              </a:rPr>
              <a:t>        if(data[0] == 'None'):</a:t>
            </a:r>
          </a:p>
          <a:p>
            <a:r>
              <a:rPr lang="en-US" sz="1050" b="1" dirty="0">
                <a:solidFill>
                  <a:srgbClr val="FF0000"/>
                </a:solidFill>
              </a:rPr>
              <a:t>            print('END OF LIST')</a:t>
            </a:r>
          </a:p>
          <a:p>
            <a:r>
              <a:rPr lang="en-US" sz="1050" b="1" dirty="0">
                <a:solidFill>
                  <a:srgbClr val="FF0000"/>
                </a:solidFill>
              </a:rPr>
              <a:t>        else:            </a:t>
            </a:r>
          </a:p>
          <a:p>
            <a:r>
              <a:rPr lang="en-US" sz="1050" b="1" dirty="0">
                <a:solidFill>
                  <a:srgbClr val="FF0000"/>
                </a:solidFill>
              </a:rPr>
              <a:t>            </a:t>
            </a:r>
            <a:r>
              <a:rPr lang="en-US" sz="1050" b="1" dirty="0" err="1">
                <a:solidFill>
                  <a:srgbClr val="FF0000"/>
                </a:solidFill>
              </a:rPr>
              <a:t>build_email</a:t>
            </a:r>
            <a:r>
              <a:rPr lang="en-US" sz="1050" b="1" dirty="0">
                <a:solidFill>
                  <a:srgbClr val="FF0000"/>
                </a:solidFill>
              </a:rPr>
              <a:t>(data)</a:t>
            </a:r>
          </a:p>
          <a:p>
            <a:r>
              <a:rPr lang="en-US" sz="1050" b="1" dirty="0">
                <a:solidFill>
                  <a:srgbClr val="FF0000"/>
                </a:solidFill>
              </a:rPr>
              <a:t>    except Exception as e:</a:t>
            </a:r>
          </a:p>
          <a:p>
            <a:r>
              <a:rPr lang="en-US" sz="1050" b="1" dirty="0">
                <a:solidFill>
                  <a:srgbClr val="FF0000"/>
                </a:solidFill>
              </a:rPr>
              <a:t>        print(e)</a:t>
            </a:r>
          </a:p>
          <a:p>
            <a:r>
              <a:rPr lang="en-US" sz="1050" b="1" dirty="0">
                <a:solidFill>
                  <a:srgbClr val="FF0000"/>
                </a:solidFill>
              </a:rPr>
              <a:t>        print('Email Failed to Send to: ', new_template.name)</a:t>
            </a:r>
          </a:p>
          <a:p>
            <a:r>
              <a:rPr lang="en-US" sz="1050" b="1" dirty="0">
                <a:solidFill>
                  <a:srgbClr val="FF0000"/>
                </a:solidFill>
              </a:rPr>
              <a:t>        print("@: ", to)</a:t>
            </a:r>
          </a:p>
          <a:p>
            <a:r>
              <a:rPr lang="en-US" sz="1050" b="1" dirty="0">
                <a:solidFill>
                  <a:srgbClr val="FF0000"/>
                </a:solidFill>
              </a:rPr>
              <a:t>        print("Roll No : ", </a:t>
            </a:r>
            <a:r>
              <a:rPr lang="en-US" sz="1050" b="1" dirty="0" err="1">
                <a:solidFill>
                  <a:srgbClr val="FF0000"/>
                </a:solidFill>
              </a:rPr>
              <a:t>new_template.roll_no</a:t>
            </a:r>
            <a:r>
              <a:rPr lang="en-US" sz="1050" b="1" dirty="0">
                <a:solidFill>
                  <a:srgbClr val="FF0000"/>
                </a:solidFill>
              </a:rPr>
              <a:t>)</a:t>
            </a:r>
            <a:endParaRPr lang="en-IN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2285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E756A-0567-41B3-858D-BF2304AC2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Code</a:t>
            </a:r>
            <a:br>
              <a:rPr lang="en-US" dirty="0">
                <a:solidFill>
                  <a:schemeClr val="tx2"/>
                </a:solidFill>
              </a:rPr>
            </a:b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2DD892-1BC4-4641-B647-0021AE666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0400"/>
            <a:ext cx="5632315" cy="6197600"/>
          </a:xfrm>
        </p:spPr>
        <p:txBody>
          <a:bodyPr>
            <a:noAutofit/>
          </a:bodyPr>
          <a:lstStyle/>
          <a:p>
            <a:r>
              <a:rPr lang="en-IN" sz="1050" b="1" dirty="0">
                <a:solidFill>
                  <a:srgbClr val="FF0000"/>
                </a:solidFill>
              </a:rPr>
              <a:t>data = </a:t>
            </a:r>
            <a:r>
              <a:rPr lang="en-IN" sz="1050" b="1" dirty="0" err="1">
                <a:solidFill>
                  <a:srgbClr val="FF0000"/>
                </a:solidFill>
              </a:rPr>
              <a:t>excel_details</a:t>
            </a:r>
            <a:r>
              <a:rPr lang="en-IN" sz="1050" b="1" dirty="0">
                <a:solidFill>
                  <a:srgbClr val="FF0000"/>
                </a:solidFill>
              </a:rPr>
              <a:t>()</a:t>
            </a:r>
          </a:p>
          <a:p>
            <a:r>
              <a:rPr lang="en-IN" sz="1050" b="1" dirty="0">
                <a:solidFill>
                  <a:srgbClr val="FF0000"/>
                </a:solidFill>
              </a:rPr>
              <a:t>#print(data)</a:t>
            </a:r>
          </a:p>
          <a:p>
            <a:endParaRPr lang="en-IN" sz="1050" b="1" dirty="0">
              <a:solidFill>
                <a:srgbClr val="FF0000"/>
              </a:solidFill>
            </a:endParaRPr>
          </a:p>
          <a:p>
            <a:r>
              <a:rPr lang="en-IN" sz="1050" b="1" dirty="0">
                <a:solidFill>
                  <a:srgbClr val="FF0000"/>
                </a:solidFill>
              </a:rPr>
              <a:t>def </a:t>
            </a:r>
            <a:r>
              <a:rPr lang="en-IN" sz="1050" b="1" dirty="0" err="1">
                <a:solidFill>
                  <a:srgbClr val="FF0000"/>
                </a:solidFill>
              </a:rPr>
              <a:t>build_email</a:t>
            </a:r>
            <a:r>
              <a:rPr lang="en-IN" sz="1050" b="1" dirty="0">
                <a:solidFill>
                  <a:srgbClr val="FF0000"/>
                </a:solidFill>
              </a:rPr>
              <a:t>(data):</a:t>
            </a:r>
          </a:p>
          <a:p>
            <a:r>
              <a:rPr lang="en-IN" sz="1050" b="1" dirty="0">
                <a:solidFill>
                  <a:srgbClr val="FF0000"/>
                </a:solidFill>
              </a:rPr>
              <a:t>    </a:t>
            </a:r>
          </a:p>
          <a:p>
            <a:r>
              <a:rPr lang="en-IN" sz="1050" b="1" dirty="0">
                <a:solidFill>
                  <a:srgbClr val="FF0000"/>
                </a:solidFill>
              </a:rPr>
              <a:t>#    print(data[5])</a:t>
            </a:r>
          </a:p>
          <a:p>
            <a:r>
              <a:rPr lang="en-IN" sz="1050" b="1" dirty="0">
                <a:solidFill>
                  <a:srgbClr val="FF0000"/>
                </a:solidFill>
              </a:rPr>
              <a:t>    </a:t>
            </a:r>
            <a:r>
              <a:rPr lang="en-IN" sz="1050" b="1" dirty="0" err="1">
                <a:solidFill>
                  <a:srgbClr val="FF0000"/>
                </a:solidFill>
              </a:rPr>
              <a:t>new_template</a:t>
            </a:r>
            <a:r>
              <a:rPr lang="en-IN" sz="1050" b="1" dirty="0">
                <a:solidFill>
                  <a:srgbClr val="FF0000"/>
                </a:solidFill>
              </a:rPr>
              <a:t> = details(data[0], data[1], data[2], data[3], data[4])</a:t>
            </a:r>
          </a:p>
          <a:p>
            <a:r>
              <a:rPr lang="en-IN" sz="1050" b="1" dirty="0">
                <a:solidFill>
                  <a:srgbClr val="FF0000"/>
                </a:solidFill>
              </a:rPr>
              <a:t>    </a:t>
            </a:r>
          </a:p>
          <a:p>
            <a:r>
              <a:rPr lang="en-IN" sz="1050" b="1" dirty="0">
                <a:solidFill>
                  <a:srgbClr val="FF0000"/>
                </a:solidFill>
              </a:rPr>
              <a:t>    to = data[5].split(",") #This must be a list i.e. ['someaddress@gmail.com']</a:t>
            </a:r>
          </a:p>
          <a:p>
            <a:r>
              <a:rPr lang="en-IN" sz="1050" b="1" dirty="0">
                <a:solidFill>
                  <a:srgbClr val="FF0000"/>
                </a:solidFill>
              </a:rPr>
              <a:t>    </a:t>
            </a:r>
          </a:p>
          <a:p>
            <a:r>
              <a:rPr lang="en-IN" sz="1050" b="1" dirty="0">
                <a:solidFill>
                  <a:srgbClr val="FF0000"/>
                </a:solidFill>
              </a:rPr>
              <a:t>    text = "Hello, {0}, roll no - {1} \n  As on the dates {2} , your  attendance  is {3}. You are encouraged to maintain minimum attendance of 75%.\n Thank You.\n TCY </a:t>
            </a:r>
            <a:r>
              <a:rPr lang="en-IN" sz="1050" b="1" dirty="0" err="1">
                <a:solidFill>
                  <a:srgbClr val="FF0000"/>
                </a:solidFill>
              </a:rPr>
              <a:t>College.".format</a:t>
            </a:r>
            <a:r>
              <a:rPr lang="en-IN" sz="1050" b="1" dirty="0">
                <a:solidFill>
                  <a:srgbClr val="FF0000"/>
                </a:solidFill>
              </a:rPr>
              <a:t>(data[0], data[1], data[2], data[3])</a:t>
            </a:r>
          </a:p>
          <a:p>
            <a:r>
              <a:rPr lang="en-IN" sz="1050" b="1" dirty="0">
                <a:solidFill>
                  <a:srgbClr val="FF0000"/>
                </a:solidFill>
              </a:rPr>
              <a:t>    </a:t>
            </a:r>
          </a:p>
          <a:p>
            <a:r>
              <a:rPr lang="en-IN" sz="1050" b="1" dirty="0">
                <a:solidFill>
                  <a:srgbClr val="FF0000"/>
                </a:solidFill>
              </a:rPr>
              <a:t>        #use IN-LINE Styling    </a:t>
            </a:r>
          </a:p>
          <a:p>
            <a:r>
              <a:rPr lang="en-IN" sz="1050" b="1" dirty="0">
                <a:solidFill>
                  <a:srgbClr val="FF0000"/>
                </a:solidFill>
              </a:rPr>
              <a:t>    html = """\</a:t>
            </a:r>
          </a:p>
          <a:p>
            <a:r>
              <a:rPr lang="en-IN" sz="1050" b="1" dirty="0">
                <a:solidFill>
                  <a:srgbClr val="FF0000"/>
                </a:solidFill>
              </a:rPr>
              <a:t>    &lt;!DOCTYPE html&gt;</a:t>
            </a:r>
          </a:p>
          <a:p>
            <a:r>
              <a:rPr lang="en-IN" sz="1050" b="1" dirty="0">
                <a:solidFill>
                  <a:srgbClr val="FF0000"/>
                </a:solidFill>
              </a:rPr>
              <a:t>    &lt;html&gt;</a:t>
            </a:r>
          </a:p>
          <a:p>
            <a:r>
              <a:rPr lang="en-IN" sz="1050" b="1" dirty="0">
                <a:solidFill>
                  <a:srgbClr val="FF0000"/>
                </a:solidFill>
              </a:rPr>
              <a:t>        &lt;body&gt;</a:t>
            </a:r>
          </a:p>
          <a:p>
            <a:r>
              <a:rPr lang="en-IN" sz="1050" b="1" dirty="0">
                <a:solidFill>
                  <a:srgbClr val="FF0000"/>
                </a:solidFill>
              </a:rPr>
              <a:t>            &lt;p style="text-align: </a:t>
            </a:r>
            <a:r>
              <a:rPr lang="en-IN" sz="1050" b="1" dirty="0" err="1">
                <a:solidFill>
                  <a:srgbClr val="FF0000"/>
                </a:solidFill>
              </a:rPr>
              <a:t>center</a:t>
            </a:r>
            <a:r>
              <a:rPr lang="en-IN" sz="1050" b="1" dirty="0">
                <a:solidFill>
                  <a:srgbClr val="FF0000"/>
                </a:solidFill>
              </a:rPr>
              <a:t>"&gt; Hello, """+ new_template.name +""" Hope this email finds you well.&lt;/p&gt; </a:t>
            </a:r>
          </a:p>
          <a:p>
            <a:r>
              <a:rPr lang="en-IN" sz="1050" b="1" dirty="0">
                <a:solidFill>
                  <a:srgbClr val="FF0000"/>
                </a:solidFill>
              </a:rPr>
              <a:t>              </a:t>
            </a:r>
          </a:p>
          <a:p>
            <a:r>
              <a:rPr lang="en-IN" sz="1050" b="1" dirty="0">
                <a:solidFill>
                  <a:srgbClr val="FF0000"/>
                </a:solidFill>
              </a:rPr>
              <a:t>            &lt;p style="text-align: </a:t>
            </a:r>
            <a:r>
              <a:rPr lang="en-IN" sz="1050" b="1" dirty="0" err="1">
                <a:solidFill>
                  <a:srgbClr val="FF0000"/>
                </a:solidFill>
              </a:rPr>
              <a:t>center</a:t>
            </a:r>
            <a:r>
              <a:rPr lang="en-IN" sz="1050" b="1" dirty="0">
                <a:solidFill>
                  <a:srgbClr val="FF0000"/>
                </a:solidFill>
              </a:rPr>
              <a:t>"&gt;Here are your details.&lt;/p&gt;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9CF9A15-B1AE-47E9-9601-412D61B44587}"/>
              </a:ext>
            </a:extLst>
          </p:cNvPr>
          <p:cNvSpPr txBox="1"/>
          <p:nvPr/>
        </p:nvSpPr>
        <p:spPr>
          <a:xfrm>
            <a:off x="5486400" y="564204"/>
            <a:ext cx="5632315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rgbClr val="FF0000"/>
                </a:solidFill>
              </a:rPr>
              <a:t> &lt;hr style="width: 500px;"&gt;</a:t>
            </a:r>
          </a:p>
          <a:p>
            <a:r>
              <a:rPr lang="en-IN" sz="1000" b="1" dirty="0">
                <a:solidFill>
                  <a:srgbClr val="FF0000"/>
                </a:solidFill>
              </a:rPr>
              <a:t>            &lt;table style="margin-left: auto; margin-right: auto"&gt;</a:t>
            </a:r>
          </a:p>
          <a:p>
            <a:r>
              <a:rPr lang="en-IN" sz="1000" b="1" dirty="0">
                <a:solidFill>
                  <a:srgbClr val="FF0000"/>
                </a:solidFill>
              </a:rPr>
              <a:t>                &lt;tr&gt;</a:t>
            </a:r>
          </a:p>
          <a:p>
            <a:r>
              <a:rPr lang="en-IN" sz="1000" b="1" dirty="0">
                <a:solidFill>
                  <a:srgbClr val="FF0000"/>
                </a:solidFill>
              </a:rPr>
              <a:t>                    &lt;</a:t>
            </a:r>
            <a:r>
              <a:rPr lang="en-IN" sz="1000" b="1" dirty="0" err="1">
                <a:solidFill>
                  <a:srgbClr val="FF0000"/>
                </a:solidFill>
              </a:rPr>
              <a:t>th</a:t>
            </a:r>
            <a:r>
              <a:rPr lang="en-IN" sz="1000" b="1" dirty="0">
                <a:solidFill>
                  <a:srgbClr val="FF0000"/>
                </a:solidFill>
              </a:rPr>
              <a:t>&gt;Attendance:&lt;/</a:t>
            </a:r>
            <a:r>
              <a:rPr lang="en-IN" sz="1000" b="1" dirty="0" err="1">
                <a:solidFill>
                  <a:srgbClr val="FF0000"/>
                </a:solidFill>
              </a:rPr>
              <a:t>th</a:t>
            </a:r>
            <a:r>
              <a:rPr lang="en-IN" sz="1000" b="1" dirty="0">
                <a:solidFill>
                  <a:srgbClr val="FF0000"/>
                </a:solidFill>
              </a:rPr>
              <a:t>&gt;</a:t>
            </a:r>
          </a:p>
          <a:p>
            <a:r>
              <a:rPr lang="en-IN" sz="1000" b="1" dirty="0">
                <a:solidFill>
                  <a:srgbClr val="FF0000"/>
                </a:solidFill>
              </a:rPr>
              <a:t>                    &lt;</a:t>
            </a:r>
            <a:r>
              <a:rPr lang="en-IN" sz="1000" b="1" dirty="0" err="1">
                <a:solidFill>
                  <a:srgbClr val="FF0000"/>
                </a:solidFill>
              </a:rPr>
              <a:t>th</a:t>
            </a:r>
            <a:r>
              <a:rPr lang="en-IN" sz="1000" b="1" dirty="0">
                <a:solidFill>
                  <a:srgbClr val="FF0000"/>
                </a:solidFill>
              </a:rPr>
              <a:t> style="padding-left: 100px"&gt;"""+ </a:t>
            </a:r>
            <a:r>
              <a:rPr lang="en-IN" sz="1000" b="1" dirty="0" err="1">
                <a:solidFill>
                  <a:srgbClr val="FF0000"/>
                </a:solidFill>
              </a:rPr>
              <a:t>new_template.total</a:t>
            </a:r>
            <a:r>
              <a:rPr lang="en-IN" sz="1000" b="1" dirty="0">
                <a:solidFill>
                  <a:srgbClr val="FF0000"/>
                </a:solidFill>
              </a:rPr>
              <a:t> +"""%&lt;/</a:t>
            </a:r>
            <a:r>
              <a:rPr lang="en-IN" sz="1000" b="1" dirty="0" err="1">
                <a:solidFill>
                  <a:srgbClr val="FF0000"/>
                </a:solidFill>
              </a:rPr>
              <a:t>th</a:t>
            </a:r>
            <a:r>
              <a:rPr lang="en-IN" sz="1000" b="1" dirty="0">
                <a:solidFill>
                  <a:srgbClr val="FF0000"/>
                </a:solidFill>
              </a:rPr>
              <a:t>&gt;</a:t>
            </a:r>
          </a:p>
          <a:p>
            <a:r>
              <a:rPr lang="en-IN" sz="1000" b="1" dirty="0">
                <a:solidFill>
                  <a:srgbClr val="FF0000"/>
                </a:solidFill>
              </a:rPr>
              <a:t>&lt;/tr&gt;</a:t>
            </a:r>
          </a:p>
          <a:p>
            <a:r>
              <a:rPr lang="en-IN" sz="1000" b="1" dirty="0">
                <a:solidFill>
                  <a:srgbClr val="FF0000"/>
                </a:solidFill>
              </a:rPr>
              <a:t>            &lt;/table&gt;</a:t>
            </a:r>
          </a:p>
          <a:p>
            <a:r>
              <a:rPr lang="en-IN" sz="1000" b="1" dirty="0">
                <a:solidFill>
                  <a:srgbClr val="FF0000"/>
                </a:solidFill>
              </a:rPr>
              <a:t>            &lt;hr class="width"&gt;</a:t>
            </a:r>
          </a:p>
          <a:p>
            <a:r>
              <a:rPr lang="en-IN" sz="1000" b="1" dirty="0">
                <a:solidFill>
                  <a:srgbClr val="FF0000"/>
                </a:solidFill>
              </a:rPr>
              <a:t>            </a:t>
            </a:r>
          </a:p>
          <a:p>
            <a:r>
              <a:rPr lang="en-IN" sz="1000" b="1" dirty="0">
                <a:solidFill>
                  <a:srgbClr val="FF0000"/>
                </a:solidFill>
              </a:rPr>
              <a:t>            &lt;table style="margin-left: auto; margin-right: auto"&gt;</a:t>
            </a:r>
          </a:p>
          <a:p>
            <a:r>
              <a:rPr lang="en-IN" sz="1000" b="1" dirty="0">
                <a:solidFill>
                  <a:srgbClr val="FF0000"/>
                </a:solidFill>
              </a:rPr>
              <a:t>                &lt;tr class="left padded"&gt;</a:t>
            </a:r>
          </a:p>
          <a:p>
            <a:r>
              <a:rPr lang="en-IN" sz="1000" b="1" dirty="0">
                <a:solidFill>
                  <a:srgbClr val="FF0000"/>
                </a:solidFill>
              </a:rPr>
              <a:t>                    &lt;</a:t>
            </a:r>
            <a:r>
              <a:rPr lang="en-IN" sz="1000" b="1" dirty="0" err="1">
                <a:solidFill>
                  <a:srgbClr val="FF0000"/>
                </a:solidFill>
              </a:rPr>
              <a:t>th</a:t>
            </a:r>
            <a:r>
              <a:rPr lang="en-IN" sz="1000" b="1" dirty="0">
                <a:solidFill>
                  <a:srgbClr val="FF0000"/>
                </a:solidFill>
              </a:rPr>
              <a:t> style="text-align: left;"&gt; Roll No &lt;/</a:t>
            </a:r>
            <a:r>
              <a:rPr lang="en-IN" sz="1000" b="1" dirty="0" err="1">
                <a:solidFill>
                  <a:srgbClr val="FF0000"/>
                </a:solidFill>
              </a:rPr>
              <a:t>th</a:t>
            </a:r>
            <a:r>
              <a:rPr lang="en-IN" sz="1000" b="1" dirty="0">
                <a:solidFill>
                  <a:srgbClr val="FF0000"/>
                </a:solidFill>
              </a:rPr>
              <a:t>&gt;</a:t>
            </a:r>
          </a:p>
          <a:p>
            <a:r>
              <a:rPr lang="en-IN" sz="1000" b="1" dirty="0">
                <a:solidFill>
                  <a:srgbClr val="FF0000"/>
                </a:solidFill>
              </a:rPr>
              <a:t>                    &lt;</a:t>
            </a:r>
            <a:r>
              <a:rPr lang="en-IN" sz="1000" b="1" dirty="0" err="1">
                <a:solidFill>
                  <a:srgbClr val="FF0000"/>
                </a:solidFill>
              </a:rPr>
              <a:t>th</a:t>
            </a:r>
            <a:r>
              <a:rPr lang="en-IN" sz="1000" b="1" dirty="0">
                <a:solidFill>
                  <a:srgbClr val="FF0000"/>
                </a:solidFill>
              </a:rPr>
              <a:t>&gt; Date &lt;/</a:t>
            </a:r>
            <a:r>
              <a:rPr lang="en-IN" sz="1000" b="1" dirty="0" err="1">
                <a:solidFill>
                  <a:srgbClr val="FF0000"/>
                </a:solidFill>
              </a:rPr>
              <a:t>th</a:t>
            </a:r>
            <a:r>
              <a:rPr lang="en-IN" sz="1000" b="1" dirty="0">
                <a:solidFill>
                  <a:srgbClr val="FF0000"/>
                </a:solidFill>
              </a:rPr>
              <a:t>&gt;</a:t>
            </a:r>
          </a:p>
          <a:p>
            <a:r>
              <a:rPr lang="en-IN" sz="1000" b="1" dirty="0">
                <a:solidFill>
                  <a:srgbClr val="FF0000"/>
                </a:solidFill>
              </a:rPr>
              <a:t>                    &lt;</a:t>
            </a:r>
            <a:r>
              <a:rPr lang="en-IN" sz="1000" b="1" dirty="0" err="1">
                <a:solidFill>
                  <a:srgbClr val="FF0000"/>
                </a:solidFill>
              </a:rPr>
              <a:t>th</a:t>
            </a:r>
            <a:r>
              <a:rPr lang="en-IN" sz="1000" b="1" dirty="0">
                <a:solidFill>
                  <a:srgbClr val="FF0000"/>
                </a:solidFill>
              </a:rPr>
              <a:t> style="text-align: right;"&gt; Attendance &lt;/</a:t>
            </a:r>
            <a:r>
              <a:rPr lang="en-IN" sz="1000" b="1" dirty="0" err="1">
                <a:solidFill>
                  <a:srgbClr val="FF0000"/>
                </a:solidFill>
              </a:rPr>
              <a:t>th</a:t>
            </a:r>
            <a:r>
              <a:rPr lang="en-IN" sz="1000" b="1" dirty="0">
                <a:solidFill>
                  <a:srgbClr val="FF0000"/>
                </a:solidFill>
              </a:rPr>
              <a:t>&gt;</a:t>
            </a:r>
          </a:p>
          <a:p>
            <a:r>
              <a:rPr lang="en-IN" sz="1000" b="1" dirty="0">
                <a:solidFill>
                  <a:srgbClr val="FF0000"/>
                </a:solidFill>
              </a:rPr>
              <a:t>                    &lt;</a:t>
            </a:r>
            <a:r>
              <a:rPr lang="en-IN" sz="1000" b="1" dirty="0" err="1">
                <a:solidFill>
                  <a:srgbClr val="FF0000"/>
                </a:solidFill>
              </a:rPr>
              <a:t>th</a:t>
            </a:r>
            <a:r>
              <a:rPr lang="en-IN" sz="1000" b="1" dirty="0">
                <a:solidFill>
                  <a:srgbClr val="FF0000"/>
                </a:solidFill>
              </a:rPr>
              <a:t> style="padding-left: 20px;"&gt; Status &lt;/</a:t>
            </a:r>
            <a:r>
              <a:rPr lang="en-IN" sz="1000" b="1" dirty="0" err="1">
                <a:solidFill>
                  <a:srgbClr val="FF0000"/>
                </a:solidFill>
              </a:rPr>
              <a:t>th</a:t>
            </a:r>
            <a:r>
              <a:rPr lang="en-IN" sz="1000" b="1" dirty="0">
                <a:solidFill>
                  <a:srgbClr val="FF0000"/>
                </a:solidFill>
              </a:rPr>
              <a:t>&gt;</a:t>
            </a:r>
          </a:p>
          <a:p>
            <a:r>
              <a:rPr lang="en-IN" sz="1000" b="1" dirty="0">
                <a:solidFill>
                  <a:srgbClr val="FF0000"/>
                </a:solidFill>
              </a:rPr>
              <a:t>                &lt;/tr&gt;</a:t>
            </a:r>
          </a:p>
          <a:p>
            <a:r>
              <a:rPr lang="en-IN" sz="1000" b="1" dirty="0">
                <a:solidFill>
                  <a:srgbClr val="FF0000"/>
                </a:solidFill>
              </a:rPr>
              <a:t>                """ + ''.join(</a:t>
            </a:r>
            <a:r>
              <a:rPr lang="en-IN" sz="1000" b="1" dirty="0" err="1">
                <a:solidFill>
                  <a:srgbClr val="FF0000"/>
                </a:solidFill>
              </a:rPr>
              <a:t>new_template.template_array</a:t>
            </a:r>
            <a:r>
              <a:rPr lang="en-IN" sz="1000" b="1" dirty="0">
                <a:solidFill>
                  <a:srgbClr val="FF0000"/>
                </a:solidFill>
              </a:rPr>
              <a:t>) + """</a:t>
            </a:r>
          </a:p>
          <a:p>
            <a:r>
              <a:rPr lang="en-IN" sz="1000" b="1" dirty="0">
                <a:solidFill>
                  <a:srgbClr val="FF0000"/>
                </a:solidFill>
              </a:rPr>
              <a:t>            &lt;/table&gt;</a:t>
            </a:r>
          </a:p>
          <a:p>
            <a:r>
              <a:rPr lang="en-IN" sz="1000" b="1" dirty="0">
                <a:solidFill>
                  <a:srgbClr val="FF0000"/>
                </a:solidFill>
              </a:rPr>
              <a:t>            </a:t>
            </a:r>
          </a:p>
          <a:p>
            <a:r>
              <a:rPr lang="en-IN" sz="1000" b="1" dirty="0">
                <a:solidFill>
                  <a:srgbClr val="FF0000"/>
                </a:solidFill>
              </a:rPr>
              <a:t>            &lt;hr style="width: 500px;"&gt;</a:t>
            </a:r>
          </a:p>
          <a:p>
            <a:r>
              <a:rPr lang="en-IN" sz="1000" b="1" dirty="0">
                <a:solidFill>
                  <a:srgbClr val="FF0000"/>
                </a:solidFill>
              </a:rPr>
              <a:t>                &lt;table style="margin-left: auto; margin-right: auto; padding: 10px;"&gt;</a:t>
            </a:r>
          </a:p>
          <a:p>
            <a:r>
              <a:rPr lang="en-IN" sz="1000" b="1" dirty="0">
                <a:solidFill>
                  <a:srgbClr val="FF0000"/>
                </a:solidFill>
              </a:rPr>
              <a:t>                    &lt;tr&gt;</a:t>
            </a:r>
          </a:p>
          <a:p>
            <a:r>
              <a:rPr lang="en-IN" sz="1000" b="1" dirty="0">
                <a:solidFill>
                  <a:srgbClr val="FF0000"/>
                </a:solidFill>
              </a:rPr>
              <a:t>                        &lt;</a:t>
            </a:r>
            <a:r>
              <a:rPr lang="en-IN" sz="1000" b="1" dirty="0" err="1">
                <a:solidFill>
                  <a:srgbClr val="FF0000"/>
                </a:solidFill>
              </a:rPr>
              <a:t>th</a:t>
            </a:r>
            <a:r>
              <a:rPr lang="en-IN" sz="1000" b="1" dirty="0">
                <a:solidFill>
                  <a:srgbClr val="FF0000"/>
                </a:solidFill>
              </a:rPr>
              <a:t>&gt; Thank You! &lt;/</a:t>
            </a:r>
            <a:r>
              <a:rPr lang="en-IN" sz="1000" b="1" dirty="0" err="1">
                <a:solidFill>
                  <a:srgbClr val="FF0000"/>
                </a:solidFill>
              </a:rPr>
              <a:t>th</a:t>
            </a:r>
            <a:r>
              <a:rPr lang="en-IN" sz="1000" b="1" dirty="0">
                <a:solidFill>
                  <a:srgbClr val="FF0000"/>
                </a:solidFill>
              </a:rPr>
              <a:t>&gt;</a:t>
            </a:r>
          </a:p>
          <a:p>
            <a:r>
              <a:rPr lang="en-IN" sz="1000" b="1" dirty="0">
                <a:solidFill>
                  <a:srgbClr val="FF0000"/>
                </a:solidFill>
              </a:rPr>
              <a:t>                    &lt;/tr&gt;</a:t>
            </a:r>
          </a:p>
          <a:p>
            <a:r>
              <a:rPr lang="en-IN" sz="1000" b="1" dirty="0">
                <a:solidFill>
                  <a:srgbClr val="FF0000"/>
                </a:solidFill>
              </a:rPr>
              <a:t>                    &lt;tr&gt;</a:t>
            </a:r>
          </a:p>
          <a:p>
            <a:r>
              <a:rPr lang="en-IN" sz="1000" b="1" dirty="0">
                <a:solidFill>
                  <a:srgbClr val="FF0000"/>
                </a:solidFill>
              </a:rPr>
              <a:t>                        &lt;</a:t>
            </a:r>
            <a:r>
              <a:rPr lang="en-IN" sz="1000" b="1" dirty="0" err="1">
                <a:solidFill>
                  <a:srgbClr val="FF0000"/>
                </a:solidFill>
              </a:rPr>
              <a:t>th</a:t>
            </a:r>
            <a:r>
              <a:rPr lang="en-IN" sz="1000" b="1" dirty="0">
                <a:solidFill>
                  <a:srgbClr val="FF0000"/>
                </a:solidFill>
              </a:rPr>
              <a:t>&gt; Chikhalikar Institute of </a:t>
            </a:r>
            <a:r>
              <a:rPr lang="en-IN" sz="1000" b="1" dirty="0" err="1">
                <a:solidFill>
                  <a:srgbClr val="FF0000"/>
                </a:solidFill>
              </a:rPr>
              <a:t>Law,Medical</a:t>
            </a:r>
            <a:r>
              <a:rPr lang="en-IN" sz="1000" b="1" dirty="0">
                <a:solidFill>
                  <a:srgbClr val="FF0000"/>
                </a:solidFill>
              </a:rPr>
              <a:t> &amp; Engineering. &lt;/</a:t>
            </a:r>
            <a:r>
              <a:rPr lang="en-IN" sz="1000" b="1" dirty="0" err="1">
                <a:solidFill>
                  <a:srgbClr val="FF0000"/>
                </a:solidFill>
              </a:rPr>
              <a:t>th</a:t>
            </a:r>
            <a:r>
              <a:rPr lang="en-IN" sz="1000" b="1" dirty="0">
                <a:solidFill>
                  <a:srgbClr val="FF0000"/>
                </a:solidFill>
              </a:rPr>
              <a:t>&gt;</a:t>
            </a:r>
          </a:p>
          <a:p>
            <a:r>
              <a:rPr lang="en-IN" sz="1000" b="1" dirty="0">
                <a:solidFill>
                  <a:srgbClr val="FF0000"/>
                </a:solidFill>
              </a:rPr>
              <a:t>                    &lt;/tr&gt;</a:t>
            </a:r>
          </a:p>
          <a:p>
            <a:r>
              <a:rPr lang="en-IN" sz="1000" b="1" dirty="0">
                <a:solidFill>
                  <a:srgbClr val="FF0000"/>
                </a:solidFill>
              </a:rPr>
              <a:t>                &lt;/table&gt;</a:t>
            </a:r>
          </a:p>
          <a:p>
            <a:r>
              <a:rPr lang="en-IN" sz="1000" b="1" dirty="0">
                <a:solidFill>
                  <a:srgbClr val="FF0000"/>
                </a:solidFill>
              </a:rPr>
              <a:t>            &lt;hr style="width: 500px;"&gt;</a:t>
            </a:r>
          </a:p>
          <a:p>
            <a:r>
              <a:rPr lang="en-IN" sz="1000" b="1" dirty="0">
                <a:solidFill>
                  <a:srgbClr val="FF0000"/>
                </a:solidFill>
              </a:rPr>
              <a:t>            </a:t>
            </a:r>
          </a:p>
          <a:p>
            <a:r>
              <a:rPr lang="en-IN" sz="1000" b="1" dirty="0">
                <a:solidFill>
                  <a:srgbClr val="FF0000"/>
                </a:solidFill>
              </a:rPr>
              <a:t>        &lt;/body&gt;</a:t>
            </a:r>
          </a:p>
          <a:p>
            <a:r>
              <a:rPr lang="en-IN" sz="1000" b="1" dirty="0">
                <a:solidFill>
                  <a:srgbClr val="FF0000"/>
                </a:solidFill>
              </a:rPr>
              <a:t>    &lt;/html&gt;</a:t>
            </a:r>
          </a:p>
          <a:p>
            <a:r>
              <a:rPr lang="en-IN" sz="1000" b="1" dirty="0">
                <a:solidFill>
                  <a:srgbClr val="FF0000"/>
                </a:solidFill>
              </a:rPr>
              <a:t>    """</a:t>
            </a:r>
          </a:p>
          <a:p>
            <a:r>
              <a:rPr lang="en-IN" sz="1000" b="1" dirty="0">
                <a:solidFill>
                  <a:srgbClr val="FF0000"/>
                </a:solidFill>
              </a:rPr>
              <a:t>    </a:t>
            </a:r>
          </a:p>
          <a:p>
            <a:endParaRPr lang="en-IN" sz="1000" b="1" dirty="0">
              <a:solidFill>
                <a:srgbClr val="FF0000"/>
              </a:solidFill>
            </a:endParaRPr>
          </a:p>
          <a:p>
            <a:r>
              <a:rPr lang="en-IN" sz="1000" b="1" dirty="0">
                <a:solidFill>
                  <a:srgbClr val="FF0000"/>
                </a:solidFill>
              </a:rPr>
              <a:t>    part1 = </a:t>
            </a:r>
            <a:r>
              <a:rPr lang="en-IN" sz="1000" b="1" dirty="0" err="1">
                <a:solidFill>
                  <a:srgbClr val="FF0000"/>
                </a:solidFill>
              </a:rPr>
              <a:t>MIMEText</a:t>
            </a:r>
            <a:r>
              <a:rPr lang="en-IN" sz="1000" b="1" dirty="0">
                <a:solidFill>
                  <a:srgbClr val="FF0000"/>
                </a:solidFill>
              </a:rPr>
              <a:t>(text, 'plain')</a:t>
            </a:r>
          </a:p>
          <a:p>
            <a:r>
              <a:rPr lang="en-IN" sz="1000" b="1" dirty="0">
                <a:solidFill>
                  <a:srgbClr val="FF0000"/>
                </a:solidFill>
              </a:rPr>
              <a:t>    part2 = </a:t>
            </a:r>
            <a:r>
              <a:rPr lang="en-IN" sz="1000" b="1" dirty="0" err="1">
                <a:solidFill>
                  <a:srgbClr val="FF0000"/>
                </a:solidFill>
              </a:rPr>
              <a:t>MIMEText</a:t>
            </a:r>
            <a:r>
              <a:rPr lang="en-IN" sz="1000" b="1" dirty="0">
                <a:solidFill>
                  <a:srgbClr val="FF0000"/>
                </a:solidFill>
              </a:rPr>
              <a:t>(html, 'html')</a:t>
            </a:r>
          </a:p>
          <a:p>
            <a:r>
              <a:rPr lang="en-IN" sz="1000" b="1" dirty="0">
                <a:solidFill>
                  <a:srgbClr val="FF0000"/>
                </a:solidFill>
              </a:rPr>
              <a:t>    </a:t>
            </a:r>
          </a:p>
          <a:p>
            <a:r>
              <a:rPr lang="en-IN" sz="1000" b="1" dirty="0">
                <a:solidFill>
                  <a:srgbClr val="FF0000"/>
                </a:solidFill>
              </a:rPr>
              <a:t>    </a:t>
            </a:r>
          </a:p>
          <a:p>
            <a:r>
              <a:rPr lang="en-IN" sz="1000" b="1" dirty="0">
                <a:solidFill>
                  <a:srgbClr val="FF0000"/>
                </a:solidFill>
              </a:rPr>
              <a:t>    </a:t>
            </a:r>
            <a:r>
              <a:rPr lang="en-IN" sz="1000" b="1" dirty="0" err="1">
                <a:solidFill>
                  <a:srgbClr val="FF0000"/>
                </a:solidFill>
              </a:rPr>
              <a:t>msg.attach</a:t>
            </a:r>
            <a:r>
              <a:rPr lang="en-IN" sz="1000" b="1" dirty="0">
                <a:solidFill>
                  <a:srgbClr val="FF0000"/>
                </a:solidFill>
              </a:rPr>
              <a:t>(part1)</a:t>
            </a:r>
          </a:p>
          <a:p>
            <a:r>
              <a:rPr lang="en-IN" sz="1000" b="1" dirty="0">
                <a:solidFill>
                  <a:srgbClr val="FF0000"/>
                </a:solidFill>
              </a:rPr>
              <a:t>    </a:t>
            </a:r>
            <a:r>
              <a:rPr lang="en-IN" sz="1000" b="1" dirty="0" err="1">
                <a:solidFill>
                  <a:srgbClr val="FF0000"/>
                </a:solidFill>
              </a:rPr>
              <a:t>msg.attach</a:t>
            </a:r>
            <a:r>
              <a:rPr lang="en-IN" sz="1000" b="1" dirty="0">
                <a:solidFill>
                  <a:srgbClr val="FF0000"/>
                </a:solidFill>
              </a:rPr>
              <a:t>(part2)</a:t>
            </a:r>
          </a:p>
          <a:p>
            <a:r>
              <a:rPr lang="en-IN" sz="1000" b="1" dirty="0">
                <a:solidFill>
                  <a:srgbClr val="FF0000"/>
                </a:solidFill>
              </a:rPr>
              <a:t>      </a:t>
            </a:r>
          </a:p>
          <a:p>
            <a:r>
              <a:rPr lang="en-IN" sz="1000" b="1" dirty="0">
                <a:solidFill>
                  <a:srgbClr val="FF0000"/>
                </a:solidFill>
              </a:rPr>
              <a:t>    </a:t>
            </a:r>
            <a:r>
              <a:rPr lang="en-IN" sz="1000" b="1" dirty="0" err="1">
                <a:solidFill>
                  <a:srgbClr val="FF0000"/>
                </a:solidFill>
              </a:rPr>
              <a:t>send_email</a:t>
            </a:r>
            <a:r>
              <a:rPr lang="en-IN" sz="1000" b="1" dirty="0">
                <a:solidFill>
                  <a:srgbClr val="FF0000"/>
                </a:solidFill>
              </a:rPr>
              <a:t>(to, </a:t>
            </a:r>
            <a:r>
              <a:rPr lang="en-IN" sz="1000" b="1" dirty="0" err="1">
                <a:solidFill>
                  <a:srgbClr val="FF0000"/>
                </a:solidFill>
              </a:rPr>
              <a:t>msg</a:t>
            </a:r>
            <a:r>
              <a:rPr lang="en-IN" sz="1000" b="1" dirty="0">
                <a:solidFill>
                  <a:srgbClr val="FF0000"/>
                </a:solidFill>
              </a:rPr>
              <a:t>, </a:t>
            </a:r>
            <a:r>
              <a:rPr lang="en-IN" sz="1000" b="1" dirty="0" err="1">
                <a:solidFill>
                  <a:srgbClr val="FF0000"/>
                </a:solidFill>
              </a:rPr>
              <a:t>new_template</a:t>
            </a:r>
            <a:r>
              <a:rPr lang="en-IN" sz="1000" b="1" dirty="0">
                <a:solidFill>
                  <a:srgbClr val="FF0000"/>
                </a:solidFill>
              </a:rPr>
              <a:t>) </a:t>
            </a:r>
          </a:p>
        </p:txBody>
      </p:sp>
    </p:spTree>
    <p:extLst>
      <p:ext uri="{BB962C8B-B14F-4D97-AF65-F5344CB8AC3E}">
        <p14:creationId xmlns="" xmlns:p14="http://schemas.microsoft.com/office/powerpoint/2010/main" val="2904567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646D3C-4F1E-43EE-B699-7422C9FD8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>
                <a:solidFill>
                  <a:schemeClr val="tx2"/>
                </a:solidFill>
              </a:rPr>
              <a:t>Receiver’s View</a:t>
            </a: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0A40436-F26C-4A74-B843-28FCB247C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6" y="2089731"/>
            <a:ext cx="12068614" cy="4091552"/>
          </a:xfrm>
        </p:spPr>
      </p:pic>
    </p:spTree>
    <p:extLst>
      <p:ext uri="{BB962C8B-B14F-4D97-AF65-F5344CB8AC3E}">
        <p14:creationId xmlns="" xmlns:p14="http://schemas.microsoft.com/office/powerpoint/2010/main" val="591089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1222</Words>
  <Application>Microsoft Office PowerPoint</Application>
  <PresentationFormat>Custom</PresentationFormat>
  <Paragraphs>190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Python Project</vt:lpstr>
      <vt:lpstr>Problem Statement</vt:lpstr>
      <vt:lpstr>Why Use Python</vt:lpstr>
      <vt:lpstr>About the Project</vt:lpstr>
      <vt:lpstr>The use of smtplib</vt:lpstr>
      <vt:lpstr>Code segment for Email</vt:lpstr>
      <vt:lpstr>Code </vt:lpstr>
      <vt:lpstr>Code </vt:lpstr>
      <vt:lpstr>Receiver’s View</vt:lpstr>
      <vt:lpstr>Sender’s View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shreyas chikhalikar</dc:creator>
  <cp:lastModifiedBy>HOME</cp:lastModifiedBy>
  <cp:revision>13</cp:revision>
  <dcterms:created xsi:type="dcterms:W3CDTF">2019-03-28T15:06:31Z</dcterms:created>
  <dcterms:modified xsi:type="dcterms:W3CDTF">2019-09-13T16:07:07Z</dcterms:modified>
</cp:coreProperties>
</file>