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ncode Sans Semi Condensed"/>
      <p:regular r:id="rId19"/>
      <p:bold r:id="rId20"/>
    </p:embeddedFont>
    <p:embeddedFont>
      <p:font typeface="Be Vietnam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Eaint Ma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SemiCondensed-bold.fntdata"/><Relationship Id="rId11" Type="http://schemas.openxmlformats.org/officeDocument/2006/relationships/slide" Target="slides/slide5.xml"/><Relationship Id="rId22" Type="http://schemas.openxmlformats.org/officeDocument/2006/relationships/font" Target="fonts/BeVietnamPro-bold.fntdata"/><Relationship Id="rId10" Type="http://schemas.openxmlformats.org/officeDocument/2006/relationships/slide" Target="slides/slide4.xml"/><Relationship Id="rId21" Type="http://schemas.openxmlformats.org/officeDocument/2006/relationships/font" Target="fonts/BeVietnamPro-regular.fntdata"/><Relationship Id="rId13" Type="http://schemas.openxmlformats.org/officeDocument/2006/relationships/slide" Target="slides/slide7.xml"/><Relationship Id="rId24" Type="http://schemas.openxmlformats.org/officeDocument/2006/relationships/font" Target="fonts/BeVietnamPro-boldItalic.fntdata"/><Relationship Id="rId12" Type="http://schemas.openxmlformats.org/officeDocument/2006/relationships/slide" Target="slides/slide6.xml"/><Relationship Id="rId23" Type="http://schemas.openxmlformats.org/officeDocument/2006/relationships/font" Target="fonts/BeVietnam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EncodeSansSemiCondensed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25T21:14:58.605">
    <p:pos x="1506" y="963"/>
    <p:text>potential title? feel free to change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69e0e81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69e0e81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69e0e815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69e0e815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69e0e815f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69e0e815f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69e0e815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69e0e815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69e0e815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69e0e815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69e0e81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69e0e81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Eaint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e Vietnam Pro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it mean to make violence “predictable” using data that itself is shaped by uneven policing and systemic bias?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e Vietnam Pro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who bears the risk when predictive tools are used in already-vulnerable communities?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69e0e815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69e0e815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eaint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69e0e815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69e0e815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69e0e815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69e0e815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6ac040c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6ac040c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69e0e815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69e0e815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6ac040c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6ac040c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390800" y="1530100"/>
            <a:ext cx="6033000" cy="24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0800" y="4162425"/>
            <a:ext cx="60330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1108200" y="1111800"/>
            <a:ext cx="73158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subTitle"/>
          </p:nvPr>
        </p:nvSpPr>
        <p:spPr>
          <a:xfrm>
            <a:off x="720000" y="3900000"/>
            <a:ext cx="34755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20650" y="-22525"/>
            <a:ext cx="2766000" cy="516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929800" y="3239400"/>
            <a:ext cx="549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540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29800" y="4005000"/>
            <a:ext cx="54942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150" y="2905775"/>
            <a:ext cx="9144000" cy="223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854873"/>
            <a:ext cx="155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3" y="3590596"/>
            <a:ext cx="155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279100" y="1256073"/>
            <a:ext cx="5492100" cy="159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279100" y="2991796"/>
            <a:ext cx="5492100" cy="159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F2F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20000" y="1933200"/>
            <a:ext cx="4047000" cy="25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>
                <a:solidFill>
                  <a:schemeClr val="lt1"/>
                </a:solidFill>
              </a:defRPr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>
                <a:solidFill>
                  <a:schemeClr val="lt1"/>
                </a:solidFill>
              </a:defRPr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>
                <a:solidFill>
                  <a:schemeClr val="lt1"/>
                </a:solidFill>
              </a:defRPr>
            </a:lvl8pPr>
            <a:lvl9pPr indent="-2667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720000" y="650700"/>
            <a:ext cx="40470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720000" y="1840100"/>
            <a:ext cx="6428400" cy="27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 rot="-5400000">
            <a:off x="3197100" y="-3197100"/>
            <a:ext cx="2766000" cy="91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720000" y="540000"/>
            <a:ext cx="4243200" cy="18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3856200" y="3135450"/>
            <a:ext cx="4567800" cy="13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720000" y="3998400"/>
            <a:ext cx="7704000" cy="60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1"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1"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1"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1"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1"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1"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1"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1"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b="1"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ctrTitle"/>
          </p:nvPr>
        </p:nvSpPr>
        <p:spPr>
          <a:xfrm>
            <a:off x="2390800" y="1530100"/>
            <a:ext cx="6033000" cy="24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Predictive</a:t>
            </a:r>
            <a:r>
              <a:rPr lang="en" sz="3700"/>
              <a:t> Modeling of Intimate Partner </a:t>
            </a:r>
            <a:r>
              <a:rPr lang="en" sz="3700"/>
              <a:t>Violence Using </a:t>
            </a:r>
            <a:r>
              <a:rPr lang="en" sz="3700"/>
              <a:t>NYC Police </a:t>
            </a:r>
            <a:r>
              <a:rPr lang="en" sz="3700"/>
              <a:t>Data</a:t>
            </a:r>
            <a:endParaRPr b="0" sz="3700">
              <a:solidFill>
                <a:schemeClr val="dk2"/>
              </a:solidFill>
            </a:endParaRPr>
          </a:p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2390800" y="4162425"/>
            <a:ext cx="60330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 Todd, Eaint May, Nora Phelan, Zack Taylor</a:t>
            </a:r>
            <a:endParaRPr/>
          </a:p>
        </p:txBody>
      </p:sp>
      <p:grpSp>
        <p:nvGrpSpPr>
          <p:cNvPr id="49" name="Google Shape;49;p13"/>
          <p:cNvGrpSpPr/>
          <p:nvPr/>
        </p:nvGrpSpPr>
        <p:grpSpPr>
          <a:xfrm>
            <a:off x="713227" y="539494"/>
            <a:ext cx="991360" cy="984659"/>
            <a:chOff x="2420570" y="3737340"/>
            <a:chExt cx="497895" cy="494505"/>
          </a:xfrm>
        </p:grpSpPr>
        <p:sp>
          <p:nvSpPr>
            <p:cNvPr id="50" name="Google Shape;50;p13"/>
            <p:cNvSpPr/>
            <p:nvPr/>
          </p:nvSpPr>
          <p:spPr>
            <a:xfrm>
              <a:off x="2420570" y="3737340"/>
              <a:ext cx="24131" cy="24131"/>
            </a:xfrm>
            <a:custGeom>
              <a:rect b="b" l="l" r="r" t="t"/>
              <a:pathLst>
                <a:path extrusionOk="0" h="669" w="669">
                  <a:moveTo>
                    <a:pt x="343" y="1"/>
                  </a:moveTo>
                  <a:cubicBezTo>
                    <a:pt x="153" y="1"/>
                    <a:pt x="0" y="153"/>
                    <a:pt x="0" y="344"/>
                  </a:cubicBezTo>
                  <a:cubicBezTo>
                    <a:pt x="0" y="535"/>
                    <a:pt x="153" y="669"/>
                    <a:pt x="343" y="669"/>
                  </a:cubicBezTo>
                  <a:cubicBezTo>
                    <a:pt x="516" y="669"/>
                    <a:pt x="668" y="535"/>
                    <a:pt x="668" y="344"/>
                  </a:cubicBezTo>
                  <a:cubicBezTo>
                    <a:pt x="668" y="153"/>
                    <a:pt x="516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2578732" y="3737340"/>
              <a:ext cx="24131" cy="24131"/>
            </a:xfrm>
            <a:custGeom>
              <a:rect b="b" l="l" r="r" t="t"/>
              <a:pathLst>
                <a:path extrusionOk="0" h="669" w="669">
                  <a:moveTo>
                    <a:pt x="325" y="1"/>
                  </a:moveTo>
                  <a:cubicBezTo>
                    <a:pt x="153" y="1"/>
                    <a:pt x="0" y="153"/>
                    <a:pt x="0" y="344"/>
                  </a:cubicBezTo>
                  <a:cubicBezTo>
                    <a:pt x="0" y="535"/>
                    <a:pt x="153" y="669"/>
                    <a:pt x="325" y="669"/>
                  </a:cubicBezTo>
                  <a:cubicBezTo>
                    <a:pt x="516" y="669"/>
                    <a:pt x="668" y="535"/>
                    <a:pt x="668" y="344"/>
                  </a:cubicBezTo>
                  <a:cubicBezTo>
                    <a:pt x="668" y="153"/>
                    <a:pt x="516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2736245" y="3737340"/>
              <a:ext cx="24780" cy="24131"/>
            </a:xfrm>
            <a:custGeom>
              <a:rect b="b" l="l" r="r" t="t"/>
              <a:pathLst>
                <a:path extrusionOk="0" h="669" w="687">
                  <a:moveTo>
                    <a:pt x="343" y="1"/>
                  </a:moveTo>
                  <a:cubicBezTo>
                    <a:pt x="153" y="1"/>
                    <a:pt x="0" y="153"/>
                    <a:pt x="0" y="344"/>
                  </a:cubicBezTo>
                  <a:cubicBezTo>
                    <a:pt x="0" y="535"/>
                    <a:pt x="153" y="669"/>
                    <a:pt x="343" y="669"/>
                  </a:cubicBezTo>
                  <a:cubicBezTo>
                    <a:pt x="534" y="669"/>
                    <a:pt x="686" y="535"/>
                    <a:pt x="686" y="344"/>
                  </a:cubicBezTo>
                  <a:cubicBezTo>
                    <a:pt x="686" y="153"/>
                    <a:pt x="5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894407" y="3737340"/>
              <a:ext cx="24059" cy="24131"/>
            </a:xfrm>
            <a:custGeom>
              <a:rect b="b" l="l" r="r" t="t"/>
              <a:pathLst>
                <a:path extrusionOk="0" h="669" w="667">
                  <a:moveTo>
                    <a:pt x="343" y="1"/>
                  </a:moveTo>
                  <a:cubicBezTo>
                    <a:pt x="153" y="1"/>
                    <a:pt x="0" y="153"/>
                    <a:pt x="0" y="344"/>
                  </a:cubicBezTo>
                  <a:cubicBezTo>
                    <a:pt x="0" y="535"/>
                    <a:pt x="153" y="669"/>
                    <a:pt x="343" y="669"/>
                  </a:cubicBezTo>
                  <a:cubicBezTo>
                    <a:pt x="534" y="669"/>
                    <a:pt x="667" y="535"/>
                    <a:pt x="667" y="344"/>
                  </a:cubicBezTo>
                  <a:cubicBezTo>
                    <a:pt x="667" y="153"/>
                    <a:pt x="5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420570" y="3894131"/>
              <a:ext cx="24131" cy="24131"/>
            </a:xfrm>
            <a:custGeom>
              <a:rect b="b" l="l" r="r" t="t"/>
              <a:pathLst>
                <a:path extrusionOk="0" h="669" w="669">
                  <a:moveTo>
                    <a:pt x="343" y="1"/>
                  </a:moveTo>
                  <a:cubicBezTo>
                    <a:pt x="153" y="1"/>
                    <a:pt x="0" y="153"/>
                    <a:pt x="0" y="344"/>
                  </a:cubicBezTo>
                  <a:cubicBezTo>
                    <a:pt x="0" y="516"/>
                    <a:pt x="153" y="669"/>
                    <a:pt x="343" y="669"/>
                  </a:cubicBezTo>
                  <a:cubicBezTo>
                    <a:pt x="516" y="669"/>
                    <a:pt x="668" y="516"/>
                    <a:pt x="668" y="344"/>
                  </a:cubicBezTo>
                  <a:cubicBezTo>
                    <a:pt x="668" y="153"/>
                    <a:pt x="516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578732" y="3894131"/>
              <a:ext cx="24131" cy="24131"/>
            </a:xfrm>
            <a:custGeom>
              <a:rect b="b" l="l" r="r" t="t"/>
              <a:pathLst>
                <a:path extrusionOk="0" h="669" w="669">
                  <a:moveTo>
                    <a:pt x="325" y="1"/>
                  </a:moveTo>
                  <a:cubicBezTo>
                    <a:pt x="153" y="1"/>
                    <a:pt x="0" y="153"/>
                    <a:pt x="0" y="344"/>
                  </a:cubicBezTo>
                  <a:cubicBezTo>
                    <a:pt x="0" y="516"/>
                    <a:pt x="153" y="669"/>
                    <a:pt x="325" y="669"/>
                  </a:cubicBezTo>
                  <a:cubicBezTo>
                    <a:pt x="516" y="669"/>
                    <a:pt x="668" y="516"/>
                    <a:pt x="668" y="344"/>
                  </a:cubicBezTo>
                  <a:cubicBezTo>
                    <a:pt x="668" y="153"/>
                    <a:pt x="516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736245" y="3894131"/>
              <a:ext cx="24780" cy="24131"/>
            </a:xfrm>
            <a:custGeom>
              <a:rect b="b" l="l" r="r" t="t"/>
              <a:pathLst>
                <a:path extrusionOk="0" h="669" w="687">
                  <a:moveTo>
                    <a:pt x="343" y="1"/>
                  </a:moveTo>
                  <a:cubicBezTo>
                    <a:pt x="153" y="1"/>
                    <a:pt x="0" y="153"/>
                    <a:pt x="0" y="344"/>
                  </a:cubicBezTo>
                  <a:cubicBezTo>
                    <a:pt x="0" y="516"/>
                    <a:pt x="153" y="669"/>
                    <a:pt x="343" y="669"/>
                  </a:cubicBezTo>
                  <a:cubicBezTo>
                    <a:pt x="534" y="669"/>
                    <a:pt x="686" y="516"/>
                    <a:pt x="686" y="344"/>
                  </a:cubicBezTo>
                  <a:cubicBezTo>
                    <a:pt x="686" y="153"/>
                    <a:pt x="5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894407" y="3894131"/>
              <a:ext cx="24059" cy="24131"/>
            </a:xfrm>
            <a:custGeom>
              <a:rect b="b" l="l" r="r" t="t"/>
              <a:pathLst>
                <a:path extrusionOk="0" h="669" w="667">
                  <a:moveTo>
                    <a:pt x="343" y="1"/>
                  </a:moveTo>
                  <a:cubicBezTo>
                    <a:pt x="153" y="1"/>
                    <a:pt x="0" y="153"/>
                    <a:pt x="0" y="344"/>
                  </a:cubicBezTo>
                  <a:cubicBezTo>
                    <a:pt x="0" y="516"/>
                    <a:pt x="153" y="669"/>
                    <a:pt x="343" y="669"/>
                  </a:cubicBezTo>
                  <a:cubicBezTo>
                    <a:pt x="534" y="669"/>
                    <a:pt x="667" y="516"/>
                    <a:pt x="667" y="344"/>
                  </a:cubicBezTo>
                  <a:cubicBezTo>
                    <a:pt x="667" y="153"/>
                    <a:pt x="5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420570" y="4050923"/>
              <a:ext cx="24131" cy="24131"/>
            </a:xfrm>
            <a:custGeom>
              <a:rect b="b" l="l" r="r" t="t"/>
              <a:pathLst>
                <a:path extrusionOk="0" h="669" w="669">
                  <a:moveTo>
                    <a:pt x="343" y="1"/>
                  </a:moveTo>
                  <a:cubicBezTo>
                    <a:pt x="153" y="1"/>
                    <a:pt x="0" y="153"/>
                    <a:pt x="0" y="326"/>
                  </a:cubicBezTo>
                  <a:cubicBezTo>
                    <a:pt x="0" y="516"/>
                    <a:pt x="153" y="669"/>
                    <a:pt x="343" y="669"/>
                  </a:cubicBezTo>
                  <a:cubicBezTo>
                    <a:pt x="516" y="669"/>
                    <a:pt x="668" y="516"/>
                    <a:pt x="668" y="326"/>
                  </a:cubicBezTo>
                  <a:cubicBezTo>
                    <a:pt x="668" y="153"/>
                    <a:pt x="516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578732" y="4050923"/>
              <a:ext cx="24131" cy="24131"/>
            </a:xfrm>
            <a:custGeom>
              <a:rect b="b" l="l" r="r" t="t"/>
              <a:pathLst>
                <a:path extrusionOk="0" h="669" w="669">
                  <a:moveTo>
                    <a:pt x="325" y="1"/>
                  </a:moveTo>
                  <a:cubicBezTo>
                    <a:pt x="153" y="1"/>
                    <a:pt x="0" y="153"/>
                    <a:pt x="0" y="326"/>
                  </a:cubicBezTo>
                  <a:cubicBezTo>
                    <a:pt x="0" y="516"/>
                    <a:pt x="153" y="669"/>
                    <a:pt x="325" y="669"/>
                  </a:cubicBezTo>
                  <a:cubicBezTo>
                    <a:pt x="516" y="669"/>
                    <a:pt x="668" y="516"/>
                    <a:pt x="668" y="326"/>
                  </a:cubicBezTo>
                  <a:cubicBezTo>
                    <a:pt x="668" y="153"/>
                    <a:pt x="516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36245" y="4050923"/>
              <a:ext cx="24780" cy="24131"/>
            </a:xfrm>
            <a:custGeom>
              <a:rect b="b" l="l" r="r" t="t"/>
              <a:pathLst>
                <a:path extrusionOk="0" h="669" w="687">
                  <a:moveTo>
                    <a:pt x="343" y="1"/>
                  </a:moveTo>
                  <a:cubicBezTo>
                    <a:pt x="153" y="1"/>
                    <a:pt x="0" y="153"/>
                    <a:pt x="0" y="326"/>
                  </a:cubicBezTo>
                  <a:cubicBezTo>
                    <a:pt x="0" y="516"/>
                    <a:pt x="153" y="669"/>
                    <a:pt x="343" y="669"/>
                  </a:cubicBezTo>
                  <a:cubicBezTo>
                    <a:pt x="534" y="669"/>
                    <a:pt x="686" y="516"/>
                    <a:pt x="686" y="326"/>
                  </a:cubicBezTo>
                  <a:cubicBezTo>
                    <a:pt x="686" y="153"/>
                    <a:pt x="5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894407" y="4050923"/>
              <a:ext cx="24059" cy="24131"/>
            </a:xfrm>
            <a:custGeom>
              <a:rect b="b" l="l" r="r" t="t"/>
              <a:pathLst>
                <a:path extrusionOk="0" h="669" w="667">
                  <a:moveTo>
                    <a:pt x="343" y="1"/>
                  </a:moveTo>
                  <a:cubicBezTo>
                    <a:pt x="153" y="1"/>
                    <a:pt x="0" y="153"/>
                    <a:pt x="0" y="326"/>
                  </a:cubicBezTo>
                  <a:cubicBezTo>
                    <a:pt x="0" y="516"/>
                    <a:pt x="153" y="669"/>
                    <a:pt x="343" y="669"/>
                  </a:cubicBezTo>
                  <a:cubicBezTo>
                    <a:pt x="534" y="669"/>
                    <a:pt x="667" y="516"/>
                    <a:pt x="667" y="326"/>
                  </a:cubicBezTo>
                  <a:cubicBezTo>
                    <a:pt x="667" y="153"/>
                    <a:pt x="5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420570" y="4207065"/>
              <a:ext cx="24131" cy="24780"/>
            </a:xfrm>
            <a:custGeom>
              <a:rect b="b" l="l" r="r" t="t"/>
              <a:pathLst>
                <a:path extrusionOk="0" h="687" w="669">
                  <a:moveTo>
                    <a:pt x="343" y="1"/>
                  </a:moveTo>
                  <a:cubicBezTo>
                    <a:pt x="153" y="1"/>
                    <a:pt x="0" y="153"/>
                    <a:pt x="0" y="344"/>
                  </a:cubicBezTo>
                  <a:cubicBezTo>
                    <a:pt x="0" y="534"/>
                    <a:pt x="153" y="687"/>
                    <a:pt x="343" y="687"/>
                  </a:cubicBezTo>
                  <a:cubicBezTo>
                    <a:pt x="516" y="687"/>
                    <a:pt x="668" y="534"/>
                    <a:pt x="668" y="344"/>
                  </a:cubicBezTo>
                  <a:cubicBezTo>
                    <a:pt x="668" y="153"/>
                    <a:pt x="516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578732" y="4207065"/>
              <a:ext cx="24131" cy="24780"/>
            </a:xfrm>
            <a:custGeom>
              <a:rect b="b" l="l" r="r" t="t"/>
              <a:pathLst>
                <a:path extrusionOk="0" h="687" w="669">
                  <a:moveTo>
                    <a:pt x="325" y="1"/>
                  </a:moveTo>
                  <a:cubicBezTo>
                    <a:pt x="153" y="1"/>
                    <a:pt x="0" y="153"/>
                    <a:pt x="0" y="344"/>
                  </a:cubicBezTo>
                  <a:cubicBezTo>
                    <a:pt x="0" y="534"/>
                    <a:pt x="153" y="687"/>
                    <a:pt x="325" y="687"/>
                  </a:cubicBezTo>
                  <a:cubicBezTo>
                    <a:pt x="516" y="687"/>
                    <a:pt x="668" y="534"/>
                    <a:pt x="668" y="344"/>
                  </a:cubicBezTo>
                  <a:cubicBezTo>
                    <a:pt x="668" y="153"/>
                    <a:pt x="516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36245" y="4207065"/>
              <a:ext cx="24780" cy="24780"/>
            </a:xfrm>
            <a:custGeom>
              <a:rect b="b" l="l" r="r" t="t"/>
              <a:pathLst>
                <a:path extrusionOk="0" h="687" w="687">
                  <a:moveTo>
                    <a:pt x="343" y="1"/>
                  </a:moveTo>
                  <a:cubicBezTo>
                    <a:pt x="153" y="1"/>
                    <a:pt x="0" y="153"/>
                    <a:pt x="0" y="344"/>
                  </a:cubicBezTo>
                  <a:cubicBezTo>
                    <a:pt x="0" y="534"/>
                    <a:pt x="153" y="687"/>
                    <a:pt x="343" y="687"/>
                  </a:cubicBezTo>
                  <a:cubicBezTo>
                    <a:pt x="534" y="687"/>
                    <a:pt x="686" y="534"/>
                    <a:pt x="686" y="344"/>
                  </a:cubicBezTo>
                  <a:cubicBezTo>
                    <a:pt x="686" y="153"/>
                    <a:pt x="5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894407" y="4207065"/>
              <a:ext cx="24059" cy="24780"/>
            </a:xfrm>
            <a:custGeom>
              <a:rect b="b" l="l" r="r" t="t"/>
              <a:pathLst>
                <a:path extrusionOk="0" h="687" w="667">
                  <a:moveTo>
                    <a:pt x="343" y="1"/>
                  </a:moveTo>
                  <a:cubicBezTo>
                    <a:pt x="153" y="1"/>
                    <a:pt x="0" y="153"/>
                    <a:pt x="0" y="344"/>
                  </a:cubicBezTo>
                  <a:cubicBezTo>
                    <a:pt x="0" y="534"/>
                    <a:pt x="153" y="687"/>
                    <a:pt x="343" y="687"/>
                  </a:cubicBezTo>
                  <a:cubicBezTo>
                    <a:pt x="534" y="687"/>
                    <a:pt x="667" y="534"/>
                    <a:pt x="667" y="344"/>
                  </a:cubicBezTo>
                  <a:cubicBezTo>
                    <a:pt x="667" y="153"/>
                    <a:pt x="5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3"/>
          <p:cNvSpPr/>
          <p:nvPr/>
        </p:nvSpPr>
        <p:spPr>
          <a:xfrm flipH="1">
            <a:off x="1190397" y="311400"/>
            <a:ext cx="8681400" cy="4997025"/>
          </a:xfrm>
          <a:custGeom>
            <a:rect b="b" l="l" r="r" t="t"/>
            <a:pathLst>
              <a:path extrusionOk="0" h="199881" w="347256">
                <a:moveTo>
                  <a:pt x="310975" y="199881"/>
                </a:moveTo>
                <a:lnTo>
                  <a:pt x="347256" y="85631"/>
                </a:lnTo>
                <a:lnTo>
                  <a:pt x="247203" y="0"/>
                </a:lnTo>
                <a:lnTo>
                  <a:pt x="0" y="4191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Racial</a:t>
            </a:r>
            <a:endParaRPr/>
          </a:p>
        </p:txBody>
      </p:sp>
      <p:pic>
        <p:nvPicPr>
          <p:cNvPr id="139" name="Google Shape;139;p22" title="Screenshot 2025-04-24 2128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475" y="105725"/>
            <a:ext cx="5489523" cy="246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 title="Screenshot 2025-04-24 212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5482566" cy="24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Socioeconomic</a:t>
            </a:r>
            <a:endParaRPr/>
          </a:p>
        </p:txBody>
      </p:sp>
      <p:pic>
        <p:nvPicPr>
          <p:cNvPr id="146" name="Google Shape;146;p23" title="Screenshot 2025-04-25 2213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64513"/>
            <a:ext cx="5968127" cy="17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 title="Screenshot 2025-04-25 2213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7900" y="3021475"/>
            <a:ext cx="4816107" cy="17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0000" y="1203200"/>
            <a:ext cx="77040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Consistently high report numbers from specific precincts -&gt; disproportionate targeting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Brooklyn and the Bronx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High number of reports from economically disadvantaged districts may indicate systemic bias due to a higher police presence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Systemic racial and economic inequalities  -&gt; unethical predictive policing model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Police data alone is not enough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Racial disparities in policing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Absence of population data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Community districts, jurisdiction of precincts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27850" y="135175"/>
            <a:ext cx="6695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775725" y="1454263"/>
            <a:ext cx="7228800" cy="15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Abuse </a:t>
            </a:r>
            <a:r>
              <a:rPr lang="en"/>
              <a:t>appears</a:t>
            </a:r>
            <a:r>
              <a:rPr lang="en"/>
              <a:t> in a </a:t>
            </a:r>
            <a:r>
              <a:rPr lang="en"/>
              <a:t>variety</a:t>
            </a:r>
            <a:r>
              <a:rPr lang="en"/>
              <a:t> of forms including: physical, emotional, economic, psychological, sexual, and more. 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IPV is a subcategory of Domestic violence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“[P]atterns of coercive behavior that influence another person within an intimate partner relationship” (OVW)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775725" y="3615000"/>
            <a:ext cx="72288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Difficult to predict due to complex psychological and social factors.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historical inequalities shaped by gender, class, and systemic neglect.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Many cases go unreported   Inadequate institutional responses   Fear of retaliation or disbelief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75725" y="2896000"/>
            <a:ext cx="2751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Motivation: 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Why did we study IPV?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75725" y="739525"/>
            <a:ext cx="2565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Background: 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What Is Intimate Partner Violence? </a:t>
            </a:r>
            <a:r>
              <a:rPr i="1" lang="en"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i="1" sz="18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6" name="Google Shape;76;p14"/>
          <p:cNvSpPr/>
          <p:nvPr/>
        </p:nvSpPr>
        <p:spPr>
          <a:xfrm flipH="1" rot="10268827">
            <a:off x="679333" y="291854"/>
            <a:ext cx="8681516" cy="4997092"/>
          </a:xfrm>
          <a:custGeom>
            <a:rect b="b" l="l" r="r" t="t"/>
            <a:pathLst>
              <a:path extrusionOk="0" h="199881" w="347256">
                <a:moveTo>
                  <a:pt x="310975" y="199881"/>
                </a:moveTo>
                <a:lnTo>
                  <a:pt x="347256" y="85631"/>
                </a:lnTo>
                <a:lnTo>
                  <a:pt x="247203" y="0"/>
                </a:lnTo>
                <a:lnTo>
                  <a:pt x="0" y="4191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(Intro cont.)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720000" y="1236600"/>
            <a:ext cx="77040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Primary Question: </a:t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How can police data be used to develop predictive modeling for combating Intimate Partner Violence and what are the potential biases and ethical concerns that can arise in such use? 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Sub Questions: </a:t>
            </a:r>
            <a:endParaRPr sz="20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>
                <a:solidFill>
                  <a:srgbClr val="434343"/>
                </a:solidFill>
              </a:rPr>
              <a:t>How does bias shape the data and affect predictive accuracy? </a:t>
            </a:r>
            <a:endParaRPr sz="15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>
                <a:solidFill>
                  <a:srgbClr val="434343"/>
                </a:solidFill>
              </a:rPr>
              <a:t>What gets lost or distorted when IPV is viewed through predictive lens? </a:t>
            </a:r>
            <a:endParaRPr sz="15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>
                <a:solidFill>
                  <a:srgbClr val="434343"/>
                </a:solidFill>
              </a:rPr>
              <a:t>Who bears the risk when predictive tools are used in already-vulnerable communities?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 flipH="1" rot="-599443">
            <a:off x="-1229573" y="73296"/>
            <a:ext cx="8681965" cy="4997350"/>
          </a:xfrm>
          <a:custGeom>
            <a:rect b="b" l="l" r="r" t="t"/>
            <a:pathLst>
              <a:path extrusionOk="0" h="199881" w="347256">
                <a:moveTo>
                  <a:pt x="310975" y="199881"/>
                </a:moveTo>
                <a:lnTo>
                  <a:pt x="347256" y="85631"/>
                </a:lnTo>
                <a:lnTo>
                  <a:pt x="247203" y="0"/>
                </a:lnTo>
                <a:lnTo>
                  <a:pt x="0" y="4191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720000" y="135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720000" y="708100"/>
            <a:ext cx="77040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Publicly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434343"/>
                </a:solidFill>
              </a:rPr>
              <a:t>available</a:t>
            </a:r>
            <a:r>
              <a:rPr lang="en">
                <a:solidFill>
                  <a:srgbClr val="434343"/>
                </a:solidFill>
              </a:rPr>
              <a:t> domestic violence reports from the NYC Police Department from 2020-2021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Key variables: </a:t>
            </a:r>
            <a:endParaRPr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Offense Type: Domestic Incident Report (DIR), felony rape, or felony assault</a:t>
            </a:r>
            <a:endParaRPr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Victim and Suspect Information: Age, sex, race</a:t>
            </a:r>
            <a:endParaRPr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Location: </a:t>
            </a:r>
            <a:r>
              <a:rPr lang="en">
                <a:solidFill>
                  <a:srgbClr val="434343"/>
                </a:solidFill>
              </a:rPr>
              <a:t>Precinct</a:t>
            </a:r>
            <a:r>
              <a:rPr lang="en">
                <a:solidFill>
                  <a:srgbClr val="434343"/>
                </a:solidFill>
              </a:rPr>
              <a:t> code, borough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Data cleaning: 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Missing Data: Missing values in financial indicators and ages were replaced with column averages. 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Data Types: Age and sex columns were converted to integers; report date converted to datetime.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Felony Classification: A new variable, </a:t>
            </a:r>
            <a:r>
              <a:rPr i="1" lang="en">
                <a:solidFill>
                  <a:srgbClr val="434343"/>
                </a:solidFill>
              </a:rPr>
              <a:t>Felony Offense</a:t>
            </a:r>
            <a:r>
              <a:rPr lang="en">
                <a:solidFill>
                  <a:srgbClr val="434343"/>
                </a:solidFill>
              </a:rPr>
              <a:t>, was created to classify offenses as felonies (rape, felony assault) or non-felonies (DIR).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534100" y="2095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from EDA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12" y="1331529"/>
            <a:ext cx="1606175" cy="185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050" y="1331537"/>
            <a:ext cx="1606172" cy="185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50" y="3383397"/>
            <a:ext cx="1941700" cy="149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1900" y="3340983"/>
            <a:ext cx="1941700" cy="1499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4662" y="1311737"/>
            <a:ext cx="2048640" cy="16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87050" y="3010025"/>
            <a:ext cx="2083874" cy="16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4368450" y="261700"/>
            <a:ext cx="24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 Exploration </a:t>
            </a:r>
            <a:endParaRPr i="1" sz="18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553400" y="834400"/>
            <a:ext cx="2974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Suspect and Victim A</a:t>
            </a:r>
            <a:r>
              <a:rPr lang="en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nalysis</a:t>
            </a:r>
            <a:endParaRPr u="sng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754988" y="873438"/>
            <a:ext cx="2148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Reports by Precinct </a:t>
            </a:r>
            <a:endParaRPr u="sng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720000" y="1203200"/>
            <a:ext cx="77040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Types of Predictive Policing: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Person-based - Analyzes datasets and generates a list of individuals </a:t>
            </a:r>
            <a:r>
              <a:rPr lang="en"/>
              <a:t>likely to commit a crime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Place-based - Analyzes datasets to predict where crimes are likely to occur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Three Methods: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Place-based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the ten precincts with the highest number of DIRs in a given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the ten precincts with the highest number of felonies in a given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Compared the lists to identify precincts commonly appearing in both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Cont.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720000" y="1203200"/>
            <a:ext cx="7704000" cy="3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</a:pPr>
            <a:r>
              <a:rPr lang="en"/>
              <a:t>Racial Makeup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chart for racial makeup of suspects in each precinct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similar chart showcasing racial makeup of victims in each precinct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Socioeconomic Standing -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Calculated the percent of community districts in each borough that are economically disadvantaged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Calculated the percent of reports in each borough that occurred in these community districts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Model</a:t>
            </a:r>
            <a:endParaRPr/>
          </a:p>
        </p:txBody>
      </p:sp>
      <p:pic>
        <p:nvPicPr>
          <p:cNvPr id="121" name="Google Shape;121;p20" title="Table1.png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720000" y="1771675"/>
            <a:ext cx="22002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 title="Table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850" y="1771650"/>
            <a:ext cx="22002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 title="Table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700" y="1771650"/>
            <a:ext cx="22002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720000" y="1256388"/>
            <a:ext cx="3586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Placed-Based Model: Feb - April 2020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Model Cont.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720000" y="1256388"/>
            <a:ext cx="3586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Placed-Based Model: Feb - April 2021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131" name="Google Shape;131;p21" title="Table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771675"/>
            <a:ext cx="2200274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 title="Table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850" y="1771675"/>
            <a:ext cx="2200276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 title="Table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700" y="1771675"/>
            <a:ext cx="22002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&amp; Formal Consulting Toolkit Infographics by Slidesgo">
  <a:themeElements>
    <a:clrScheme name="Simple Light">
      <a:dk1>
        <a:srgbClr val="0F3D3E"/>
      </a:dk1>
      <a:lt1>
        <a:srgbClr val="F7F3F0"/>
      </a:lt1>
      <a:dk2>
        <a:srgbClr val="256B6D"/>
      </a:dk2>
      <a:lt2>
        <a:srgbClr val="338688"/>
      </a:lt2>
      <a:accent1>
        <a:srgbClr val="46A6A8"/>
      </a:accent1>
      <a:accent2>
        <a:srgbClr val="D2CBC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F3D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