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4.wmf" ContentType="image/x-wmf"/>
  <Override PartName="/ppt/media/image3.wmf" ContentType="image/x-wmf"/>
  <Override PartName="/ppt/media/image7.wmf" ContentType="image/x-wmf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/>
          </a:solidFill>
          <a:ln w="1260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3f7819"/>
          </a:solidFill>
          <a:ln w="1260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c0e474"/>
          </a:solidFill>
          <a:ln w="1260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90c226"/>
          </a:solidFill>
          <a:ln w="1260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rgbClr val="90c226"/>
          </a:solidFill>
          <a:ln w="12600">
            <a:noFill/>
          </a:ln>
        </p:spPr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rebuchet MS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Seventh Outline LevelEdit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600">
                <a:solidFill>
                  <a:srgbClr val="404040"/>
                </a:solidFill>
                <a:latin typeface="Trebuchet MS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404040"/>
                </a:solidFill>
                <a:latin typeface="Trebuchet MS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200">
                <a:solidFill>
                  <a:srgbClr val="404040"/>
                </a:solidFill>
                <a:latin typeface="Trebuchet MS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200">
                <a:solidFill>
                  <a:srgbClr val="404040"/>
                </a:solidFill>
                <a:latin typeface="Trebuchet MS"/>
              </a:rPr>
              <a:t>Fifth level</a:t>
            </a:r>
            <a:endParaRPr/>
          </a:p>
        </p:txBody>
      </p:sp>
      <p:sp>
        <p:nvSpPr>
          <p:cNvPr id="12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IN" sz="900">
                <a:solidFill>
                  <a:srgbClr val="8b8b8b"/>
                </a:solidFill>
                <a:latin typeface="Trebuchet MS"/>
              </a:rPr>
              <a:t>23/10/17</a:t>
            </a:r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4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C71CB5A-BF38-4E85-8181-8EECB81CC4E0}" type="slidenum">
              <a:rPr lang="en-IN" sz="900">
                <a:solidFill>
                  <a:srgbClr val="90c226"/>
                </a:solidFill>
                <a:latin typeface="Trebuchet MS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rebuchet MS"/>
              </a:rPr>
              <a:t>Early Stop</a:t>
            </a:r>
            <a:endParaRPr/>
          </a:p>
        </p:txBody>
      </p:sp>
      <p:pic>
        <p:nvPicPr>
          <p:cNvPr id="50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5240" y="2220840"/>
            <a:ext cx="11181600" cy="151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rebuchet MS"/>
              </a:rPr>
              <a:t>Initialization</a:t>
            </a:r>
            <a:endParaRPr/>
          </a:p>
        </p:txBody>
      </p:sp>
      <p:pic>
        <p:nvPicPr>
          <p:cNvPr id="52" name="Content Placeholder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51000" y="1981080"/>
            <a:ext cx="1764360" cy="3218760"/>
          </a:xfrm>
          <a:prstGeom prst="rect">
            <a:avLst/>
          </a:prstGeom>
          <a:ln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4553640" y="1879200"/>
            <a:ext cx="536580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2800">
                <a:solidFill>
                  <a:srgbClr val="000000"/>
                </a:solidFill>
                <a:latin typeface="Trebuchet MS"/>
              </a:rPr>
              <a:t>is the vector of weights</a:t>
            </a:r>
            <a:endParaRPr/>
          </a:p>
        </p:txBody>
      </p:sp>
      <p:sp>
        <p:nvSpPr>
          <p:cNvPr id="54" name="CustomShape 3"/>
          <p:cNvSpPr/>
          <p:nvPr/>
        </p:nvSpPr>
        <p:spPr>
          <a:xfrm>
            <a:off x="4553640" y="1879200"/>
            <a:ext cx="5365800" cy="5227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Trebuchet MS"/>
              </a:rPr>
              <a:t> </a:t>
            </a:r>
            <a:endParaRPr/>
          </a:p>
        </p:txBody>
      </p:sp>
      <p:sp>
        <p:nvSpPr>
          <p:cNvPr id="55" name="CustomShape 4"/>
          <p:cNvSpPr/>
          <p:nvPr/>
        </p:nvSpPr>
        <p:spPr>
          <a:xfrm>
            <a:off x="4553640" y="2661120"/>
            <a:ext cx="536580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rebuchet MS"/>
              </a:rPr>
              <a:t>are the loop index</a:t>
            </a:r>
            <a:endParaRPr/>
          </a:p>
        </p:txBody>
      </p:sp>
      <p:sp>
        <p:nvSpPr>
          <p:cNvPr id="56" name="CustomShape 5"/>
          <p:cNvSpPr/>
          <p:nvPr/>
        </p:nvSpPr>
        <p:spPr>
          <a:xfrm>
            <a:off x="4553640" y="2661120"/>
            <a:ext cx="5365800" cy="5227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Trebuchet MS"/>
              </a:rPr>
              <a:t> </a:t>
            </a:r>
            <a:endParaRPr/>
          </a:p>
        </p:txBody>
      </p:sp>
      <p:sp>
        <p:nvSpPr>
          <p:cNvPr id="57" name="CustomShape 6"/>
          <p:cNvSpPr/>
          <p:nvPr/>
        </p:nvSpPr>
        <p:spPr>
          <a:xfrm>
            <a:off x="4553640" y="3590640"/>
            <a:ext cx="536580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rebuchet MS"/>
              </a:rPr>
              <a:t>Validation Error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rebuchet MS"/>
              </a:rPr>
              <a:t>Algorithm</a:t>
            </a:r>
            <a:endParaRPr/>
          </a:p>
        </p:txBody>
      </p:sp>
      <p:pic>
        <p:nvPicPr>
          <p:cNvPr id="59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38240" y="1767600"/>
            <a:ext cx="6540840" cy="4207680"/>
          </a:xfrm>
          <a:prstGeom prst="rect">
            <a:avLst/>
          </a:prstGeom>
          <a:ln>
            <a:noFill/>
          </a:ln>
        </p:spPr>
      </p:pic>
      <p:sp>
        <p:nvSpPr>
          <p:cNvPr id="60" name="CustomShape 2"/>
          <p:cNvSpPr/>
          <p:nvPr/>
        </p:nvSpPr>
        <p:spPr>
          <a:xfrm>
            <a:off x="7579440" y="1909440"/>
            <a:ext cx="536580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Trebuchet MS"/>
              </a:rPr>
              <a:t>Gradient Descent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rebuchet MS"/>
              </a:rPr>
              <a:t>Requirements 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Choose Basis Function: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600">
                <a:solidFill>
                  <a:srgbClr val="404040"/>
                </a:solidFill>
                <a:latin typeface="Trebuchet MS"/>
              </a:rPr>
              <a:t>How to choose the basis functions?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600">
                <a:solidFill>
                  <a:srgbClr val="404040"/>
                </a:solidFill>
                <a:latin typeface="Trebuchet MS"/>
              </a:rPr>
              <a:t>What do your basis functions look like?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600">
                <a:solidFill>
                  <a:srgbClr val="404040"/>
                </a:solidFill>
                <a:latin typeface="Trebuchet MS"/>
              </a:rPr>
              <a:t>The number of basis functions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Closed Form Solution: give me some immediate results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Gradient Descent: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600">
                <a:solidFill>
                  <a:srgbClr val="404040"/>
                </a:solidFill>
                <a:latin typeface="Trebuchet MS"/>
              </a:rPr>
              <a:t>How to compute the Gradient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600">
                <a:solidFill>
                  <a:srgbClr val="404040"/>
                </a:solidFill>
                <a:latin typeface="Trebuchet MS"/>
              </a:rPr>
              <a:t>Learning rate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600">
                <a:solidFill>
                  <a:srgbClr val="404040"/>
                </a:solidFill>
                <a:latin typeface="Trebuchet MS"/>
              </a:rPr>
              <a:t>Early Stop Parameters</a:t>
            </a:r>
            <a:endParaRPr/>
          </a:p>
          <a:p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rebuchet MS"/>
              </a:rPr>
              <a:t>Requirements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838080" y="1825560"/>
            <a:ext cx="10515240" cy="4916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Evaluation: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Coding: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600">
                <a:solidFill>
                  <a:srgbClr val="404040"/>
                </a:solidFill>
                <a:latin typeface="Trebuchet MS"/>
              </a:rPr>
              <a:t>Organized: functionalities should be realized by functions (or classes) respectively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600">
                <a:solidFill>
                  <a:srgbClr val="404040"/>
                </a:solidFill>
                <a:latin typeface="Trebuchet MS"/>
              </a:rPr>
              <a:t>Clear Comments: Explain input and output for all the functions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 sz="1600">
                <a:solidFill>
                  <a:srgbClr val="404040"/>
                </a:solidFill>
                <a:latin typeface="Trebuchet MS"/>
              </a:rPr>
              <a:t>No Redundant Comments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n-US">
                <a:solidFill>
                  <a:srgbClr val="404040"/>
                </a:solidFill>
                <a:latin typeface="Trebuchet MS"/>
              </a:rPr>
              <a:t>Points off if your code is badly organized, even your result is correct. (Cuz we can’t test all the cases, there must be bugs in a bad code)</a:t>
            </a:r>
            <a:endParaRPr/>
          </a:p>
        </p:txBody>
      </p:sp>
      <p:pic>
        <p:nvPicPr>
          <p:cNvPr id="6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5280" y="2395440"/>
            <a:ext cx="3471120" cy="68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