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8"/>
  </p:notesMasterIdLst>
  <p:handoutMasterIdLst>
    <p:handoutMasterId r:id="rId29"/>
  </p:handoutMasterIdLst>
  <p:sldIdLst>
    <p:sldId id="257" r:id="rId16"/>
    <p:sldId id="420" r:id="rId17"/>
    <p:sldId id="433" r:id="rId18"/>
    <p:sldId id="435" r:id="rId19"/>
    <p:sldId id="438" r:id="rId20"/>
    <p:sldId id="434" r:id="rId21"/>
    <p:sldId id="439" r:id="rId22"/>
    <p:sldId id="436" r:id="rId23"/>
    <p:sldId id="422" r:id="rId24"/>
    <p:sldId id="423" r:id="rId25"/>
    <p:sldId id="413" r:id="rId26"/>
    <p:sldId id="421" r:id="rId27"/>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7" autoAdjust="0"/>
    <p:restoredTop sz="92876" autoAdjust="0"/>
  </p:normalViewPr>
  <p:slideViewPr>
    <p:cSldViewPr>
      <p:cViewPr varScale="1">
        <p:scale>
          <a:sx n="78" d="100"/>
          <a:sy n="78" d="100"/>
        </p:scale>
        <p:origin x="811" y="67"/>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6.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commentAuthors" Target="commentAuthor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8/28/2019 5:40 PM</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8/28/2019 5:40 PM</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8/28/2019 5:40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1</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8/28/2019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3912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8/28/2019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9511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8/28/2019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76757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51956">
              <a:defRPr/>
            </a:pPr>
            <a:fld id="{38EEC551-8CDA-4EB6-89BB-2A86C9F091C8}" type="datetime8">
              <a:rPr lang="en-US">
                <a:solidFill>
                  <a:prstClr val="black"/>
                </a:solidFill>
              </a:rPr>
              <a:pPr defTabSz="951956">
                <a:defRPr/>
              </a:pPr>
              <a:t>8/28/2019 5:40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8</a:t>
            </a:fld>
            <a:endParaRPr lang="en-US" dirty="0">
              <a:solidFill>
                <a:prstClr val="black"/>
              </a:solidFill>
            </a:endParaRPr>
          </a:p>
        </p:txBody>
      </p:sp>
    </p:spTree>
    <p:extLst>
      <p:ext uri="{BB962C8B-B14F-4D97-AF65-F5344CB8AC3E}">
        <p14:creationId xmlns:p14="http://schemas.microsoft.com/office/powerpoint/2010/main" val="243034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8/28/2019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8/28/2019 5:40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37866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Master" Target="../slideMasters/slideMaster5.xml"/><Relationship Id="rId4" Type="http://schemas.openxmlformats.org/officeDocument/2006/relationships/image" Target="../media/image32.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4.png"/></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8.wmf"/></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 Id="rId4"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wmf"/></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8.xml"/><Relationship Id="rId4" Type="http://schemas.openxmlformats.org/officeDocument/2006/relationships/image" Target="../media/image17.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8.xml"/><Relationship Id="rId4"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 Id="rId4"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35.png"/><Relationship Id="rId2" Type="http://schemas.openxmlformats.org/officeDocument/2006/relationships/slideLayout" Target="../slideLayouts/slideLayout223.xml"/><Relationship Id="rId16" Type="http://schemas.openxmlformats.org/officeDocument/2006/relationships/theme" Target="../theme/theme10.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slideLayout" Target="../slideLayouts/slideLayout236.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slideLayout" Target="../slideLayouts/slideLayout249.xml"/><Relationship Id="rId18" Type="http://schemas.openxmlformats.org/officeDocument/2006/relationships/slideLayout" Target="../slideLayouts/slideLayout25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17" Type="http://schemas.openxmlformats.org/officeDocument/2006/relationships/slideLayout" Target="../slideLayouts/slideLayout253.xml"/><Relationship Id="rId2" Type="http://schemas.openxmlformats.org/officeDocument/2006/relationships/slideLayout" Target="../slideLayouts/slideLayout238.xml"/><Relationship Id="rId16" Type="http://schemas.openxmlformats.org/officeDocument/2006/relationships/slideLayout" Target="../slideLayouts/slideLayout252.xml"/><Relationship Id="rId20" Type="http://schemas.openxmlformats.org/officeDocument/2006/relationships/image" Target="../media/image38.emf"/><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slideLayout" Target="../slideLayouts/slideLayout251.xml"/><Relationship Id="rId10" Type="http://schemas.openxmlformats.org/officeDocument/2006/relationships/slideLayout" Target="../slideLayouts/slideLayout246.xml"/><Relationship Id="rId19" Type="http://schemas.openxmlformats.org/officeDocument/2006/relationships/theme" Target="../theme/theme11.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slideLayout" Target="../slideLayouts/slideLayout25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2" Type="http://schemas.openxmlformats.org/officeDocument/2006/relationships/slideLayout" Target="../slideLayouts/slideLayout256.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image" Target="../media/image38.emf"/><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8.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image" Target="../media/image9.png"/><Relationship Id="rId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theme" Target="../theme/theme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 Id="rId8" Type="http://schemas.openxmlformats.org/officeDocument/2006/relationships/slideLayout" Target="../slideLayouts/slideLayout7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theme" Target="../theme/theme6.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 Id="rId8" Type="http://schemas.openxmlformats.org/officeDocument/2006/relationships/slideLayout" Target="../slideLayouts/slideLayout13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theme" Target="../theme/theme7.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87.xml"/><Relationship Id="rId18" Type="http://schemas.openxmlformats.org/officeDocument/2006/relationships/slideLayout" Target="../slideLayouts/slideLayout192.xml"/><Relationship Id="rId26" Type="http://schemas.openxmlformats.org/officeDocument/2006/relationships/slideLayout" Target="../slideLayouts/slideLayout200.xml"/><Relationship Id="rId3" Type="http://schemas.openxmlformats.org/officeDocument/2006/relationships/slideLayout" Target="../slideLayouts/slideLayout177.xml"/><Relationship Id="rId21" Type="http://schemas.openxmlformats.org/officeDocument/2006/relationships/slideLayout" Target="../slideLayouts/slideLayout195.xml"/><Relationship Id="rId34" Type="http://schemas.openxmlformats.org/officeDocument/2006/relationships/slideLayout" Target="../slideLayouts/slideLayout208.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slideLayout" Target="../slideLayouts/slideLayout191.xml"/><Relationship Id="rId25" Type="http://schemas.openxmlformats.org/officeDocument/2006/relationships/slideLayout" Target="../slideLayouts/slideLayout199.xml"/><Relationship Id="rId33" Type="http://schemas.openxmlformats.org/officeDocument/2006/relationships/slideLayout" Target="../slideLayouts/slideLayout207.xml"/><Relationship Id="rId2" Type="http://schemas.openxmlformats.org/officeDocument/2006/relationships/slideLayout" Target="../slideLayouts/slideLayout176.xml"/><Relationship Id="rId16" Type="http://schemas.openxmlformats.org/officeDocument/2006/relationships/slideLayout" Target="../slideLayouts/slideLayout190.xml"/><Relationship Id="rId20" Type="http://schemas.openxmlformats.org/officeDocument/2006/relationships/slideLayout" Target="../slideLayouts/slideLayout194.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24" Type="http://schemas.openxmlformats.org/officeDocument/2006/relationships/slideLayout" Target="../slideLayouts/slideLayout198.xml"/><Relationship Id="rId32" Type="http://schemas.openxmlformats.org/officeDocument/2006/relationships/slideLayout" Target="../slideLayouts/slideLayout206.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23" Type="http://schemas.openxmlformats.org/officeDocument/2006/relationships/slideLayout" Target="../slideLayouts/slideLayout197.xml"/><Relationship Id="rId28" Type="http://schemas.openxmlformats.org/officeDocument/2006/relationships/slideLayout" Target="../slideLayouts/slideLayout202.xml"/><Relationship Id="rId36" Type="http://schemas.openxmlformats.org/officeDocument/2006/relationships/theme" Target="../theme/theme8.xml"/><Relationship Id="rId10" Type="http://schemas.openxmlformats.org/officeDocument/2006/relationships/slideLayout" Target="../slideLayouts/slideLayout184.xml"/><Relationship Id="rId19" Type="http://schemas.openxmlformats.org/officeDocument/2006/relationships/slideLayout" Target="../slideLayouts/slideLayout193.xml"/><Relationship Id="rId31" Type="http://schemas.openxmlformats.org/officeDocument/2006/relationships/slideLayout" Target="../slideLayouts/slideLayout205.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 Id="rId22" Type="http://schemas.openxmlformats.org/officeDocument/2006/relationships/slideLayout" Target="../slideLayouts/slideLayout196.xml"/><Relationship Id="rId27" Type="http://schemas.openxmlformats.org/officeDocument/2006/relationships/slideLayout" Target="../slideLayouts/slideLayout201.xml"/><Relationship Id="rId30" Type="http://schemas.openxmlformats.org/officeDocument/2006/relationships/slideLayout" Target="../slideLayouts/slideLayout204.xml"/><Relationship Id="rId35" Type="http://schemas.openxmlformats.org/officeDocument/2006/relationships/slideLayout" Target="../slideLayouts/slideLayout209.xml"/><Relationship Id="rId8" Type="http://schemas.openxmlformats.org/officeDocument/2006/relationships/slideLayout" Target="../slideLayouts/slideLayout18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theme" Target="../theme/theme9.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fundamentals/routing"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docs.asp.net/en/latest/fundamentals/localization.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MVC Applications with </a:t>
            </a:r>
            <a:r>
              <a:rPr lang="en-US"/>
              <a:t>ASP.NET Core</a:t>
            </a:r>
            <a:endParaRPr lang="en-US" sz="3600" dirty="0"/>
          </a:p>
        </p:txBody>
      </p:sp>
      <p:sp>
        <p:nvSpPr>
          <p:cNvPr id="7" name="Text Placeholder 2">
            <a:extLst>
              <a:ext uri="{FF2B5EF4-FFF2-40B4-BE49-F238E27FC236}">
                <a16:creationId xmlns:a16="http://schemas.microsoft.com/office/drawing/2014/main" id="{69C2044D-1F02-43CE-9C0F-3C67B419C7FE}"/>
              </a:ext>
            </a:extLst>
          </p:cNvPr>
          <p:cNvSpPr>
            <a:spLocks noGrp="1"/>
          </p:cNvSpPr>
          <p:nvPr/>
        </p:nvSpPr>
        <p:spPr>
          <a:xfrm>
            <a:off x="254075" y="3797369"/>
            <a:ext cx="4846268" cy="1785022"/>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91000">
                      <a:schemeClr val="tx1"/>
                    </a:gs>
                    <a:gs pos="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Robert Rozas Navarro</a:t>
            </a:r>
          </a:p>
          <a:p>
            <a:r>
              <a:rPr lang="en-US" sz="2400" dirty="0"/>
              <a:t>Premier Field Engineer</a:t>
            </a:r>
          </a:p>
          <a:p>
            <a:r>
              <a:rPr lang="en-US" sz="2400" dirty="0" err="1"/>
              <a:t>github</a:t>
            </a:r>
            <a:r>
              <a:rPr lang="en-US" sz="2400" dirty="0"/>
              <a:t>: </a:t>
            </a:r>
            <a:r>
              <a:rPr lang="en-US" sz="2400" dirty="0" err="1"/>
              <a:t>AshWilliams</a:t>
            </a:r>
            <a:endParaRPr lang="en-US" sz="2400" dirty="0"/>
          </a:p>
          <a:p>
            <a:r>
              <a:rPr lang="en-US" sz="2400" dirty="0"/>
              <a:t>robert.rozas@microsoft.com</a:t>
            </a:r>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MVC: MVC + API</a:t>
            </a:r>
          </a:p>
        </p:txBody>
      </p:sp>
      <p:sp>
        <p:nvSpPr>
          <p:cNvPr id="3" name="Text Placeholder 2"/>
          <p:cNvSpPr>
            <a:spLocks noGrp="1"/>
          </p:cNvSpPr>
          <p:nvPr>
            <p:ph type="body" sz="quarter" idx="11"/>
          </p:nvPr>
        </p:nvSpPr>
        <p:spPr>
          <a:xfrm>
            <a:off x="572843" y="1776738"/>
            <a:ext cx="11887878" cy="4800633"/>
          </a:xfrm>
        </p:spPr>
        <p:txBody>
          <a:bodyPr/>
          <a:lstStyle/>
          <a:p>
            <a:r>
              <a:rPr lang="en-US" dirty="0"/>
              <a:t>One set of concepts – remove duplication</a:t>
            </a:r>
          </a:p>
          <a:p>
            <a:r>
              <a:rPr lang="en-US" dirty="0"/>
              <a:t>Web UI and Web APIs</a:t>
            </a:r>
          </a:p>
          <a:p>
            <a:r>
              <a:rPr lang="en-US" dirty="0"/>
              <a:t>Built DI first</a:t>
            </a:r>
          </a:p>
          <a:p>
            <a:r>
              <a:rPr lang="en-US" dirty="0"/>
              <a:t>Built on ASP.NET Core</a:t>
            </a:r>
          </a:p>
          <a:p>
            <a:r>
              <a:rPr lang="en-US" dirty="0"/>
              <a:t>All implemented as middleware</a:t>
            </a:r>
          </a:p>
        </p:txBody>
      </p:sp>
    </p:spTree>
    <p:extLst>
      <p:ext uri="{BB962C8B-B14F-4D97-AF65-F5344CB8AC3E}">
        <p14:creationId xmlns:p14="http://schemas.microsoft.com/office/powerpoint/2010/main" val="14208818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92026"/>
          </a:xfrm>
        </p:spPr>
        <p:txBody>
          <a:bodyPr/>
          <a:lstStyle/>
          <a:p>
            <a:r>
              <a:rPr lang="en-US" dirty="0"/>
              <a:t>Used to map requests to route handlers</a:t>
            </a:r>
          </a:p>
          <a:p>
            <a:r>
              <a:rPr lang="en-US" dirty="0"/>
              <a:t>Configured when the application starts up</a:t>
            </a:r>
          </a:p>
          <a:p>
            <a:r>
              <a:rPr lang="en-US" dirty="0"/>
              <a:t>Can extract values from the URL that will be used for request processing</a:t>
            </a:r>
          </a:p>
          <a:p>
            <a:r>
              <a:rPr lang="en-US" dirty="0"/>
              <a:t>Also responsible for generating links using the defined routes in ASP.NET apps</a:t>
            </a:r>
          </a:p>
          <a:p>
            <a:endParaRPr lang="en-US" dirty="0"/>
          </a:p>
          <a:p>
            <a:pPr marL="0" indent="0">
              <a:buNone/>
            </a:pPr>
            <a:r>
              <a:rPr lang="en-US" sz="2800" dirty="0">
                <a:hlinkClick r:id="rId3"/>
              </a:rPr>
              <a:t>https://docs.microsoft.com/en-us/aspnet/core/fundamentals/routing</a:t>
            </a:r>
            <a:r>
              <a:rPr lang="en-US" sz="2800" dirty="0"/>
              <a:t>  </a:t>
            </a:r>
          </a:p>
        </p:txBody>
      </p:sp>
      <p:sp>
        <p:nvSpPr>
          <p:cNvPr id="3" name="Title 2"/>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78741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97588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42386860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41" y="571214"/>
            <a:ext cx="8961022" cy="1828786"/>
          </a:xfrm>
        </p:spPr>
        <p:txBody>
          <a:bodyPr/>
          <a:lstStyle/>
          <a:p>
            <a:r>
              <a:rPr lang="en-US" dirty="0"/>
              <a:t>Demo: </a:t>
            </a:r>
            <a:br>
              <a:rPr lang="en-US" dirty="0"/>
            </a:br>
            <a:br>
              <a:rPr lang="en-US" dirty="0"/>
            </a:br>
            <a:r>
              <a:rPr lang="en-US" dirty="0"/>
              <a:t>Nothing </a:t>
            </a:r>
            <a:br>
              <a:rPr lang="en-US" dirty="0"/>
            </a:br>
            <a:r>
              <a:rPr lang="en-US" dirty="0"/>
              <a:t>has </a:t>
            </a:r>
            <a:br>
              <a:rPr lang="en-US" dirty="0"/>
            </a:br>
            <a:r>
              <a:rPr lang="en-US" dirty="0"/>
              <a:t>changed!</a:t>
            </a:r>
          </a:p>
        </p:txBody>
      </p:sp>
      <p:pic>
        <p:nvPicPr>
          <p:cNvPr id="3" name="Picture 2"/>
          <p:cNvPicPr>
            <a:picLocks noChangeAspect="1"/>
          </p:cNvPicPr>
          <p:nvPr/>
        </p:nvPicPr>
        <p:blipFill>
          <a:blip r:embed="rId3"/>
          <a:stretch>
            <a:fillRect/>
          </a:stretch>
        </p:blipFill>
        <p:spPr>
          <a:xfrm>
            <a:off x="5361934" y="0"/>
            <a:ext cx="7091479" cy="6994525"/>
          </a:xfrm>
          <a:prstGeom prst="rect">
            <a:avLst/>
          </a:prstGeom>
        </p:spPr>
      </p:pic>
    </p:spTree>
    <p:extLst>
      <p:ext uri="{BB962C8B-B14F-4D97-AF65-F5344CB8AC3E}">
        <p14:creationId xmlns:p14="http://schemas.microsoft.com/office/powerpoint/2010/main" val="253639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019" y="571214"/>
            <a:ext cx="10149729" cy="1828786"/>
          </a:xfrm>
        </p:spPr>
        <p:txBody>
          <a:bodyPr/>
          <a:lstStyle/>
          <a:p>
            <a:r>
              <a:rPr lang="en-US" dirty="0"/>
              <a:t>Demo: </a:t>
            </a:r>
            <a:br>
              <a:rPr lang="en-US" dirty="0"/>
            </a:br>
            <a:r>
              <a:rPr lang="en-US" dirty="0"/>
              <a:t>Everything </a:t>
            </a:r>
            <a:br>
              <a:rPr lang="en-US" dirty="0"/>
            </a:br>
            <a:r>
              <a:rPr lang="en-US" dirty="0"/>
              <a:t>has </a:t>
            </a:r>
            <a:br>
              <a:rPr lang="en-US" dirty="0"/>
            </a:br>
            <a:r>
              <a:rPr lang="en-US" dirty="0"/>
              <a:t>changed!</a:t>
            </a:r>
          </a:p>
        </p:txBody>
      </p:sp>
      <p:pic>
        <p:nvPicPr>
          <p:cNvPr id="3" name="Picture 2"/>
          <p:cNvPicPr>
            <a:picLocks noChangeAspect="1"/>
          </p:cNvPicPr>
          <p:nvPr/>
        </p:nvPicPr>
        <p:blipFill>
          <a:blip r:embed="rId3"/>
          <a:stretch>
            <a:fillRect/>
          </a:stretch>
        </p:blipFill>
        <p:spPr>
          <a:xfrm>
            <a:off x="5395286" y="-5401"/>
            <a:ext cx="6999925" cy="6999925"/>
          </a:xfrm>
          <a:prstGeom prst="rect">
            <a:avLst/>
          </a:prstGeom>
        </p:spPr>
      </p:pic>
    </p:spTree>
    <p:extLst>
      <p:ext uri="{BB962C8B-B14F-4D97-AF65-F5344CB8AC3E}">
        <p14:creationId xmlns:p14="http://schemas.microsoft.com/office/powerpoint/2010/main" val="230503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Changed</a:t>
            </a:r>
          </a:p>
        </p:txBody>
      </p:sp>
      <p:sp>
        <p:nvSpPr>
          <p:cNvPr id="3" name="Text Placeholder 2"/>
          <p:cNvSpPr>
            <a:spLocks noGrp="1"/>
          </p:cNvSpPr>
          <p:nvPr>
            <p:ph type="body" sz="quarter" idx="10"/>
          </p:nvPr>
        </p:nvSpPr>
        <p:spPr>
          <a:xfrm>
            <a:off x="274638" y="1212850"/>
            <a:ext cx="11887200" cy="4801314"/>
          </a:xfrm>
        </p:spPr>
        <p:txBody>
          <a:bodyPr/>
          <a:lstStyle/>
          <a:p>
            <a:pPr marL="571500" indent="-571500">
              <a:buFont typeface="Arial" panose="020B0604020202020204" pitchFamily="34" charset="0"/>
              <a:buChar char="•"/>
            </a:pPr>
            <a:r>
              <a:rPr lang="en-US" dirty="0"/>
              <a:t>No </a:t>
            </a:r>
            <a:r>
              <a:rPr lang="en-US" dirty="0" err="1"/>
              <a:t>web.config</a:t>
            </a:r>
            <a:r>
              <a:rPr lang="en-US" dirty="0"/>
              <a:t> (configuration)</a:t>
            </a:r>
          </a:p>
          <a:p>
            <a:pPr marL="571500" indent="-571500">
              <a:buFont typeface="Arial" panose="020B0604020202020204" pitchFamily="34" charset="0"/>
              <a:buChar char="•"/>
            </a:pPr>
            <a:r>
              <a:rPr lang="en-US" dirty="0"/>
              <a:t>No </a:t>
            </a:r>
            <a:r>
              <a:rPr lang="en-US" dirty="0" err="1"/>
              <a:t>Global.asax</a:t>
            </a:r>
            <a:r>
              <a:rPr lang="en-US" dirty="0"/>
              <a:t> or </a:t>
            </a:r>
            <a:r>
              <a:rPr lang="en-US" dirty="0" err="1"/>
              <a:t>App_Start</a:t>
            </a:r>
            <a:endParaRPr lang="en-US" dirty="0"/>
          </a:p>
          <a:p>
            <a:pPr marL="571500" indent="-571500">
              <a:buFont typeface="Arial" panose="020B0604020202020204" pitchFamily="34" charset="0"/>
              <a:buChar char="•"/>
            </a:pPr>
            <a:r>
              <a:rPr lang="en-US" dirty="0"/>
              <a:t>No CSS / JS in project root (</a:t>
            </a:r>
            <a:r>
              <a:rPr lang="en-US" dirty="0" err="1"/>
              <a:t>wwwroot</a:t>
            </a:r>
            <a:r>
              <a:rPr lang="en-US" dirty="0"/>
              <a:t>)</a:t>
            </a:r>
          </a:p>
          <a:p>
            <a:pPr marL="571500" indent="-571500">
              <a:buFont typeface="Arial" panose="020B0604020202020204" pitchFamily="34" charset="0"/>
              <a:buChar char="•"/>
            </a:pPr>
            <a:r>
              <a:rPr lang="en-US" dirty="0"/>
              <a:t>bower and </a:t>
            </a:r>
            <a:r>
              <a:rPr lang="en-US" dirty="0" err="1"/>
              <a:t>bowerrc</a:t>
            </a:r>
            <a:endParaRPr lang="en-US" dirty="0"/>
          </a:p>
          <a:p>
            <a:pPr marL="571500" indent="-571500">
              <a:buFont typeface="Arial" panose="020B0604020202020204" pitchFamily="34" charset="0"/>
              <a:buChar char="•"/>
            </a:pPr>
            <a:r>
              <a:rPr lang="en-US" dirty="0" err="1"/>
              <a:t>bundleconfig.json</a:t>
            </a:r>
            <a:endParaRPr lang="en-US" dirty="0"/>
          </a:p>
          <a:p>
            <a:pPr marL="571500" indent="-571500">
              <a:buFont typeface="Arial" panose="020B0604020202020204" pitchFamily="34" charset="0"/>
              <a:buChar char="•"/>
            </a:pPr>
            <a:r>
              <a:rPr lang="en-US" dirty="0"/>
              <a:t>New </a:t>
            </a:r>
            <a:r>
              <a:rPr lang="en-US" dirty="0" err="1"/>
              <a:t>Program.cs</a:t>
            </a:r>
            <a:r>
              <a:rPr lang="en-US" dirty="0"/>
              <a:t> / </a:t>
            </a:r>
            <a:r>
              <a:rPr lang="en-US" dirty="0" err="1"/>
              <a:t>Startup.cs</a:t>
            </a:r>
            <a:endParaRPr lang="en-US" dirty="0"/>
          </a:p>
          <a:p>
            <a:pPr marL="571500" indent="-571500">
              <a:buFont typeface="Arial" panose="020B0604020202020204" pitchFamily="34" charset="0"/>
              <a:buChar char="•"/>
            </a:pPr>
            <a:r>
              <a:rPr lang="en-US" dirty="0"/>
              <a:t>Run with </a:t>
            </a:r>
            <a:r>
              <a:rPr lang="en-US" dirty="0" err="1"/>
              <a:t>IISExpress</a:t>
            </a:r>
            <a:r>
              <a:rPr lang="en-US" dirty="0"/>
              <a:t> / Kestrel</a:t>
            </a:r>
          </a:p>
        </p:txBody>
      </p:sp>
    </p:spTree>
    <p:extLst>
      <p:ext uri="{BB962C8B-B14F-4D97-AF65-F5344CB8AC3E}">
        <p14:creationId xmlns:p14="http://schemas.microsoft.com/office/powerpoint/2010/main" val="4150390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(sessions later)</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endParaRPr lang="en-US" dirty="0"/>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2"/>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26725047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rot="5400000">
            <a:off x="6433805" y="1312244"/>
            <a:ext cx="6087830" cy="34633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672" b="0" i="0" u="none" strike="noStrike" kern="1200" cap="none" spc="0" normalizeH="0" baseline="0" noProof="0">
                <a:ln>
                  <a:noFill/>
                </a:ln>
                <a:solidFill>
                  <a:srgbClr val="FFFFFF"/>
                </a:solidFill>
                <a:effectLst/>
                <a:uLnTx/>
                <a:uFillTx/>
                <a:latin typeface="Segoe UI"/>
                <a:ea typeface="+mn-ea"/>
                <a:cs typeface="+mn-cs"/>
              </a:rPr>
              <a:t>Open Source</a:t>
            </a:r>
            <a:endParaRPr kumimoji="0" lang="en-US" sz="3672"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 name="Group 2"/>
          <p:cNvGrpSpPr/>
          <p:nvPr/>
        </p:nvGrpSpPr>
        <p:grpSpPr>
          <a:xfrm>
            <a:off x="5144994" y="229456"/>
            <a:ext cx="2146476" cy="6535621"/>
            <a:chOff x="5144994" y="229456"/>
            <a:chExt cx="2146476" cy="6535621"/>
          </a:xfrm>
        </p:grpSpPr>
        <p:sp>
          <p:nvSpPr>
            <p:cNvPr id="4" name="Rectangle 3"/>
            <p:cNvSpPr/>
            <p:nvPr/>
          </p:nvSpPr>
          <p:spPr>
            <a:xfrm>
              <a:off x="5144994" y="615074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Operating System</a:t>
              </a:r>
            </a:p>
          </p:txBody>
        </p:sp>
        <p:sp>
          <p:nvSpPr>
            <p:cNvPr id="6" name="Rectangle 5"/>
            <p:cNvSpPr/>
            <p:nvPr/>
          </p:nvSpPr>
          <p:spPr>
            <a:xfrm>
              <a:off x="5144995" y="541058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Runtime Loader</a:t>
              </a:r>
            </a:p>
          </p:txBody>
        </p:sp>
        <p:sp>
          <p:nvSpPr>
            <p:cNvPr id="7" name="Rectangle 6"/>
            <p:cNvSpPr/>
            <p:nvPr/>
          </p:nvSpPr>
          <p:spPr>
            <a:xfrm>
              <a:off x="5144996" y="467042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Runtime</a:t>
              </a:r>
            </a:p>
          </p:txBody>
        </p:sp>
        <p:sp>
          <p:nvSpPr>
            <p:cNvPr id="8" name="Rectangle 7"/>
            <p:cNvSpPr/>
            <p:nvPr/>
          </p:nvSpPr>
          <p:spPr>
            <a:xfrm>
              <a:off x="5144997" y="3930260"/>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Platform Libraries</a:t>
              </a:r>
            </a:p>
          </p:txBody>
        </p:sp>
        <p:sp>
          <p:nvSpPr>
            <p:cNvPr id="9" name="Rectangle 8"/>
            <p:cNvSpPr/>
            <p:nvPr/>
          </p:nvSpPr>
          <p:spPr>
            <a:xfrm>
              <a:off x="5144998" y="3190095"/>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 Host</a:t>
              </a:r>
            </a:p>
          </p:txBody>
        </p:sp>
        <p:sp>
          <p:nvSpPr>
            <p:cNvPr id="10" name="Rectangle 9"/>
            <p:cNvSpPr/>
            <p:nvPr/>
          </p:nvSpPr>
          <p:spPr>
            <a:xfrm>
              <a:off x="5144999" y="2449938"/>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Web Server</a:t>
              </a:r>
            </a:p>
          </p:txBody>
        </p:sp>
        <p:sp>
          <p:nvSpPr>
            <p:cNvPr id="11" name="Rectangle 10"/>
            <p:cNvSpPr/>
            <p:nvPr/>
          </p:nvSpPr>
          <p:spPr>
            <a:xfrm>
              <a:off x="5145000" y="170977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 Frameworks</a:t>
              </a:r>
            </a:p>
          </p:txBody>
        </p:sp>
        <p:sp>
          <p:nvSpPr>
            <p:cNvPr id="12" name="Rectangle 11"/>
            <p:cNvSpPr/>
            <p:nvPr/>
          </p:nvSpPr>
          <p:spPr>
            <a:xfrm>
              <a:off x="5145001" y="96961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Libraries</a:t>
              </a:r>
            </a:p>
          </p:txBody>
        </p:sp>
        <p:sp>
          <p:nvSpPr>
            <p:cNvPr id="13" name="Rectangle 12"/>
            <p:cNvSpPr/>
            <p:nvPr/>
          </p:nvSpPr>
          <p:spPr>
            <a:xfrm>
              <a:off x="5145002" y="22945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a:t>
              </a:r>
            </a:p>
          </p:txBody>
        </p:sp>
      </p:grpSp>
      <p:sp>
        <p:nvSpPr>
          <p:cNvPr id="14" name="Rectangle 13"/>
          <p:cNvSpPr/>
          <p:nvPr/>
        </p:nvSpPr>
        <p:spPr>
          <a:xfrm>
            <a:off x="2395304" y="6150743"/>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Windows</a:t>
            </a:r>
          </a:p>
        </p:txBody>
      </p:sp>
      <p:sp>
        <p:nvSpPr>
          <p:cNvPr id="15" name="Rectangle 14"/>
          <p:cNvSpPr/>
          <p:nvPr/>
        </p:nvSpPr>
        <p:spPr>
          <a:xfrm>
            <a:off x="2395304" y="541058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IIS: WebEngine4.dll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Exe: OS</a:t>
            </a:r>
          </a:p>
        </p:txBody>
      </p:sp>
      <p:sp>
        <p:nvSpPr>
          <p:cNvPr id="16" name="Rectangle 15"/>
          <p:cNvSpPr/>
          <p:nvPr/>
        </p:nvSpPr>
        <p:spPr>
          <a:xfrm>
            <a:off x="2395304" y="467042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CLR</a:t>
            </a:r>
          </a:p>
        </p:txBody>
      </p:sp>
      <p:sp>
        <p:nvSpPr>
          <p:cNvPr id="17" name="Rectangle 16"/>
          <p:cNvSpPr/>
          <p:nvPr/>
        </p:nvSpPr>
        <p:spPr>
          <a:xfrm>
            <a:off x="2395304" y="393026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BCL &amp; FCL</a:t>
            </a:r>
          </a:p>
        </p:txBody>
      </p:sp>
      <p:sp>
        <p:nvSpPr>
          <p:cNvPr id="18" name="Rectangle 17"/>
          <p:cNvSpPr/>
          <p:nvPr/>
        </p:nvSpPr>
        <p:spPr>
          <a:xfrm>
            <a:off x="2395303" y="319010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FFFFF"/>
                </a:solidFill>
                <a:effectLst/>
                <a:uLnTx/>
                <a:uFillTx/>
                <a:latin typeface="Segoe UI"/>
                <a:ea typeface="+mn-ea"/>
                <a:cs typeface="+mn-cs"/>
              </a:rPr>
              <a:t>System.Web</a:t>
            </a: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Rectangle 18"/>
          <p:cNvSpPr/>
          <p:nvPr/>
        </p:nvSpPr>
        <p:spPr>
          <a:xfrm>
            <a:off x="2395303" y="2449938"/>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IIS</a:t>
            </a:r>
          </a:p>
        </p:txBody>
      </p:sp>
      <p:sp>
        <p:nvSpPr>
          <p:cNvPr id="20" name="Rectangle 19"/>
          <p:cNvSpPr/>
          <p:nvPr/>
        </p:nvSpPr>
        <p:spPr>
          <a:xfrm>
            <a:off x="2395303" y="1709776"/>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FCL, GAC, NuGet</a:t>
            </a:r>
          </a:p>
        </p:txBody>
      </p:sp>
      <p:sp>
        <p:nvSpPr>
          <p:cNvPr id="21" name="Rectangle 20"/>
          <p:cNvSpPr/>
          <p:nvPr/>
        </p:nvSpPr>
        <p:spPr>
          <a:xfrm>
            <a:off x="2395303" y="969614"/>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Loose, GAC, NuGet</a:t>
            </a:r>
          </a:p>
        </p:txBody>
      </p:sp>
      <p:sp>
        <p:nvSpPr>
          <p:cNvPr id="22" name="Rectangle 21"/>
          <p:cNvSpPr/>
          <p:nvPr/>
        </p:nvSpPr>
        <p:spPr>
          <a:xfrm>
            <a:off x="2395302" y="229455"/>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a:ea typeface="+mn-ea"/>
                <a:cs typeface="+mn-cs"/>
              </a:rPr>
              <a:t>MSBuild</a:t>
            </a:r>
            <a:r>
              <a:rPr kumimoji="0" lang="en-US" sz="1400" b="0" i="0" u="none" strike="noStrike" kern="1200" cap="none" spc="0" normalizeH="0" baseline="0" noProof="0" dirty="0">
                <a:ln>
                  <a:noFill/>
                </a:ln>
                <a:solidFill>
                  <a:srgbClr val="FFFFFF"/>
                </a:solidFill>
                <a:effectLst/>
                <a:uLnTx/>
                <a:uFillTx/>
                <a:latin typeface="Segoe UI"/>
                <a:ea typeface="+mn-ea"/>
                <a:cs typeface="+mn-cs"/>
              </a:rPr>
              <a:t> -&gt; csc.exe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a:ea typeface="+mn-ea"/>
                <a:cs typeface="+mn-cs"/>
              </a:rPr>
              <a:t>CodeDOM</a:t>
            </a:r>
            <a:r>
              <a:rPr kumimoji="0" lang="en-US" sz="1400" b="0" i="0" u="none" strike="noStrike" kern="1200" cap="none" spc="0" normalizeH="0" baseline="0" noProof="0" dirty="0">
                <a:ln>
                  <a:noFill/>
                </a:ln>
                <a:solidFill>
                  <a:srgbClr val="FFFFFF"/>
                </a:solidFill>
                <a:effectLst/>
                <a:uLnTx/>
                <a:uFillTx/>
                <a:latin typeface="Segoe UI"/>
                <a:ea typeface="+mn-ea"/>
                <a:cs typeface="+mn-cs"/>
              </a:rPr>
              <a:t> -&gt; csc.exe</a:t>
            </a:r>
          </a:p>
        </p:txBody>
      </p:sp>
      <p:sp>
        <p:nvSpPr>
          <p:cNvPr id="23" name="Rectangle 22"/>
          <p:cNvSpPr/>
          <p:nvPr/>
        </p:nvSpPr>
        <p:spPr>
          <a:xfrm>
            <a:off x="7894686" y="6150743"/>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Windows, OSX,  Linux</a:t>
            </a:r>
          </a:p>
        </p:txBody>
      </p:sp>
      <p:sp>
        <p:nvSpPr>
          <p:cNvPr id="24" name="Rectangle 23"/>
          <p:cNvSpPr/>
          <p:nvPr/>
        </p:nvSpPr>
        <p:spPr>
          <a:xfrm>
            <a:off x="7894686" y="541058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600" dirty="0">
                <a:solidFill>
                  <a:srgbClr val="FFFFFF"/>
                </a:solidFill>
                <a:latin typeface="Segoe UI"/>
              </a:rPr>
              <a:t>dotnet</a:t>
            </a: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5" name="Rectangle 24"/>
          <p:cNvSpPr/>
          <p:nvPr/>
        </p:nvSpPr>
        <p:spPr>
          <a:xfrm>
            <a:off x="7894686" y="467042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CLR</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Core CLR</a:t>
            </a:r>
          </a:p>
        </p:txBody>
      </p:sp>
      <p:sp>
        <p:nvSpPr>
          <p:cNvPr id="26" name="Rectangle 25"/>
          <p:cNvSpPr/>
          <p:nvPr/>
        </p:nvSpPr>
        <p:spPr>
          <a:xfrm>
            <a:off x="7894686" y="393026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BCL &amp; FCL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on NuGet</a:t>
            </a:r>
          </a:p>
        </p:txBody>
      </p:sp>
      <p:sp>
        <p:nvSpPr>
          <p:cNvPr id="27" name="Rectangle 26"/>
          <p:cNvSpPr/>
          <p:nvPr/>
        </p:nvSpPr>
        <p:spPr>
          <a:xfrm>
            <a:off x="7894685" y="319010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Application</a:t>
            </a:r>
          </a:p>
        </p:txBody>
      </p:sp>
      <p:sp>
        <p:nvSpPr>
          <p:cNvPr id="28" name="Rectangle 27"/>
          <p:cNvSpPr/>
          <p:nvPr/>
        </p:nvSpPr>
        <p:spPr>
          <a:xfrm>
            <a:off x="7894685" y="2449938"/>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Kestrel</a:t>
            </a:r>
          </a:p>
        </p:txBody>
      </p:sp>
      <p:sp>
        <p:nvSpPr>
          <p:cNvPr id="29" name="Rectangle 28"/>
          <p:cNvSpPr/>
          <p:nvPr/>
        </p:nvSpPr>
        <p:spPr>
          <a:xfrm>
            <a:off x="7894685" y="1709776"/>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NuGet</a:t>
            </a:r>
          </a:p>
        </p:txBody>
      </p:sp>
      <p:sp>
        <p:nvSpPr>
          <p:cNvPr id="30" name="Rectangle 29"/>
          <p:cNvSpPr/>
          <p:nvPr/>
        </p:nvSpPr>
        <p:spPr>
          <a:xfrm>
            <a:off x="7894685" y="969614"/>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NuGet</a:t>
            </a:r>
          </a:p>
        </p:txBody>
      </p:sp>
      <p:sp>
        <p:nvSpPr>
          <p:cNvPr id="31" name="Rectangle 30"/>
          <p:cNvSpPr/>
          <p:nvPr/>
        </p:nvSpPr>
        <p:spPr>
          <a:xfrm>
            <a:off x="7894684" y="229455"/>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dotnet </a:t>
            </a:r>
            <a:r>
              <a:rPr kumimoji="0" lang="en-US" sz="1600" b="0" i="0" u="none" strike="noStrike" kern="1200" cap="none" spc="0" normalizeH="0" baseline="0" noProof="0" dirty="0">
                <a:ln>
                  <a:noFill/>
                </a:ln>
                <a:solidFill>
                  <a:srgbClr val="FFFFFF"/>
                </a:solidFill>
                <a:effectLst/>
                <a:uLnTx/>
                <a:uFillTx/>
                <a:latin typeface="Segoe UI"/>
                <a:ea typeface="+mn-ea"/>
                <a:cs typeface="+mn-cs"/>
              </a:rPr>
              <a:t>(Roslyn)</a:t>
            </a:r>
          </a:p>
        </p:txBody>
      </p:sp>
    </p:spTree>
    <p:extLst>
      <p:ext uri="{BB962C8B-B14F-4D97-AF65-F5344CB8AC3E}">
        <p14:creationId xmlns:p14="http://schemas.microsoft.com/office/powerpoint/2010/main" val="424788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1000"/>
                                        <p:tgtEl>
                                          <p:spTgt spid="33"/>
                                        </p:tgtEl>
                                      </p:cBhvr>
                                    </p:animEffect>
                                    <p:anim calcmode="lin" valueType="num">
                                      <p:cBhvr>
                                        <p:cTn id="66" dur="1000" fill="hold"/>
                                        <p:tgtEl>
                                          <p:spTgt spid="33"/>
                                        </p:tgtEl>
                                        <p:attrNameLst>
                                          <p:attrName>ppt_x</p:attrName>
                                        </p:attrNameLst>
                                      </p:cBhvr>
                                      <p:tavLst>
                                        <p:tav tm="0">
                                          <p:val>
                                            <p:strVal val="#ppt_x"/>
                                          </p:val>
                                        </p:tav>
                                        <p:tav tm="100000">
                                          <p:val>
                                            <p:strVal val="#ppt_x"/>
                                          </p:val>
                                        </p:tav>
                                      </p:tavLst>
                                    </p:anim>
                                    <p:anim calcmode="lin" valueType="num">
                                      <p:cBhvr>
                                        <p:cTn id="6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Previous: MVC / Web API - similar but different</a:t>
            </a:r>
          </a:p>
        </p:txBody>
      </p:sp>
      <p:grpSp>
        <p:nvGrpSpPr>
          <p:cNvPr id="21" name="Group 20"/>
          <p:cNvGrpSpPr/>
          <p:nvPr/>
        </p:nvGrpSpPr>
        <p:grpSpPr>
          <a:xfrm>
            <a:off x="2652116" y="1485604"/>
            <a:ext cx="6400730" cy="5120584"/>
            <a:chOff x="4663994" y="1760168"/>
            <a:chExt cx="4937007" cy="4388449"/>
          </a:xfrm>
        </p:grpSpPr>
        <p:grpSp>
          <p:nvGrpSpPr>
            <p:cNvPr id="19" name="Group 18"/>
            <p:cNvGrpSpPr/>
            <p:nvPr/>
          </p:nvGrpSpPr>
          <p:grpSpPr>
            <a:xfrm>
              <a:off x="4663994" y="1760168"/>
              <a:ext cx="2377077" cy="4388449"/>
              <a:chOff x="4663994" y="1760168"/>
              <a:chExt cx="2377077" cy="4388449"/>
            </a:xfrm>
          </p:grpSpPr>
          <p:sp>
            <p:nvSpPr>
              <p:cNvPr id="3" name="Rectangle 2"/>
              <p:cNvSpPr/>
              <p:nvPr/>
            </p:nvSpPr>
            <p:spPr bwMode="auto">
              <a:xfrm>
                <a:off x="466399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MVC</a:t>
                </a:r>
              </a:p>
            </p:txBody>
          </p:sp>
          <p:sp>
            <p:nvSpPr>
              <p:cNvPr id="6" name="Rectangle 5"/>
              <p:cNvSpPr/>
              <p:nvPr/>
            </p:nvSpPr>
            <p:spPr bwMode="auto">
              <a:xfrm>
                <a:off x="4848711" y="2308724"/>
                <a:ext cx="2009508"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Razor</a:t>
                </a:r>
              </a:p>
            </p:txBody>
          </p:sp>
          <p:sp>
            <p:nvSpPr>
              <p:cNvPr id="8" name="Rectangle 7"/>
              <p:cNvSpPr/>
              <p:nvPr/>
            </p:nvSpPr>
            <p:spPr bwMode="auto">
              <a:xfrm>
                <a:off x="4850576" y="285571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HTML Helpers</a:t>
                </a:r>
              </a:p>
            </p:txBody>
          </p:sp>
          <p:sp>
            <p:nvSpPr>
              <p:cNvPr id="9" name="Rectangle 8"/>
              <p:cNvSpPr/>
              <p:nvPr/>
            </p:nvSpPr>
            <p:spPr bwMode="auto">
              <a:xfrm>
                <a:off x="4848711" y="340271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1" name="Rectangle 10"/>
              <p:cNvSpPr/>
              <p:nvPr/>
            </p:nvSpPr>
            <p:spPr bwMode="auto">
              <a:xfrm>
                <a:off x="4848711" y="3948367"/>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3" name="Rectangle 12"/>
              <p:cNvSpPr/>
              <p:nvPr/>
            </p:nvSpPr>
            <p:spPr bwMode="auto">
              <a:xfrm>
                <a:off x="4848711" y="449692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5" name="Rectangle 14"/>
              <p:cNvSpPr/>
              <p:nvPr/>
            </p:nvSpPr>
            <p:spPr bwMode="auto">
              <a:xfrm>
                <a:off x="4848711" y="504257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7" name="Rectangle 16"/>
              <p:cNvSpPr/>
              <p:nvPr/>
            </p:nvSpPr>
            <p:spPr bwMode="auto">
              <a:xfrm>
                <a:off x="4848711" y="558689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nvGrpSpPr>
            <p:cNvPr id="20" name="Group 19"/>
            <p:cNvGrpSpPr/>
            <p:nvPr/>
          </p:nvGrpSpPr>
          <p:grpSpPr>
            <a:xfrm>
              <a:off x="7223924" y="1760168"/>
              <a:ext cx="2377077" cy="4388449"/>
              <a:chOff x="7223924" y="1760168"/>
              <a:chExt cx="2377077" cy="4388449"/>
            </a:xfrm>
          </p:grpSpPr>
          <p:sp>
            <p:nvSpPr>
              <p:cNvPr id="4" name="Rectangle 3"/>
              <p:cNvSpPr/>
              <p:nvPr/>
            </p:nvSpPr>
            <p:spPr bwMode="auto">
              <a:xfrm>
                <a:off x="722392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Web API</a:t>
                </a:r>
              </a:p>
            </p:txBody>
          </p:sp>
          <p:sp>
            <p:nvSpPr>
              <p:cNvPr id="10" name="Rectangle 9"/>
              <p:cNvSpPr/>
              <p:nvPr/>
            </p:nvSpPr>
            <p:spPr bwMode="auto">
              <a:xfrm>
                <a:off x="7408641" y="340137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2" name="Rectangle 11"/>
              <p:cNvSpPr/>
              <p:nvPr/>
            </p:nvSpPr>
            <p:spPr bwMode="auto">
              <a:xfrm>
                <a:off x="7408641" y="394702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4" name="Rectangle 13"/>
              <p:cNvSpPr/>
              <p:nvPr/>
            </p:nvSpPr>
            <p:spPr bwMode="auto">
              <a:xfrm>
                <a:off x="7408641" y="4495584"/>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6" name="Rectangle 15"/>
              <p:cNvSpPr/>
              <p:nvPr/>
            </p:nvSpPr>
            <p:spPr bwMode="auto">
              <a:xfrm>
                <a:off x="7408641" y="504123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8" name="Rectangle 17"/>
              <p:cNvSpPr/>
              <p:nvPr/>
            </p:nvSpPr>
            <p:spPr bwMode="auto">
              <a:xfrm>
                <a:off x="7408641" y="558555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spTree>
    <p:extLst>
      <p:ext uri="{BB962C8B-B14F-4D97-AF65-F5344CB8AC3E}">
        <p14:creationId xmlns:p14="http://schemas.microsoft.com/office/powerpoint/2010/main" val="3318083975"/>
      </p:ext>
    </p:extLst>
  </p:cSld>
  <p:clrMapOvr>
    <a:masterClrMapping/>
  </p:clrMapOvr>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customXml/itemProps3.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30625</TotalTime>
  <Words>546</Words>
  <Application>Microsoft Office PowerPoint</Application>
  <PresentationFormat>Custom</PresentationFormat>
  <Paragraphs>109</Paragraphs>
  <Slides>12</Slides>
  <Notes>7</Notes>
  <HiddenSlides>0</HiddenSlides>
  <MMClips>0</MMClips>
  <ScaleCrop>false</ScaleCrop>
  <HeadingPairs>
    <vt:vector size="6" baseType="variant">
      <vt:variant>
        <vt:lpstr>Fonts Used</vt:lpstr>
      </vt:variant>
      <vt:variant>
        <vt:i4>9</vt:i4>
      </vt:variant>
      <vt:variant>
        <vt:lpstr>Theme</vt:lpstr>
      </vt:variant>
      <vt:variant>
        <vt:i4>12</vt:i4>
      </vt:variant>
      <vt:variant>
        <vt:lpstr>Slide Titles</vt:lpstr>
      </vt:variant>
      <vt:variant>
        <vt:i4>12</vt:i4>
      </vt:variant>
    </vt:vector>
  </HeadingPairs>
  <TitlesOfParts>
    <vt:vector size="33" baseType="lpstr">
      <vt:lpstr>Arial</vt:lpstr>
      <vt:lpstr>Avenir LT Pro 45 Book</vt:lpstr>
      <vt:lpstr>Calibri</vt:lpstr>
      <vt:lpstr>Consolas</vt:lpstr>
      <vt:lpstr>Lucida Grande</vt:lpstr>
      <vt:lpstr>Segoe</vt:lpstr>
      <vt:lpstr>Segoe UI</vt:lpstr>
      <vt:lpstr>Segoe UI Light</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MVC Applications with ASP.NET Core</vt:lpstr>
      <vt:lpstr>MVC</vt:lpstr>
      <vt:lpstr>What’s (pretty much) the same</vt:lpstr>
      <vt:lpstr>Demo:   Nothing  has  changed!</vt:lpstr>
      <vt:lpstr>Demo:  Everything  has  changed!</vt:lpstr>
      <vt:lpstr>What’s Changed</vt:lpstr>
      <vt:lpstr>What’s new (sessions later)</vt:lpstr>
      <vt:lpstr>PowerPoint Presentation</vt:lpstr>
      <vt:lpstr>Previous: MVC / Web API - similar but different</vt:lpstr>
      <vt:lpstr>ASP.NET Core MVC: MVC + API</vt:lpstr>
      <vt:lpstr>Routing</vt:lpstr>
      <vt:lpstr>Routing</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Robert Rozas Navarro</cp:lastModifiedBy>
  <cp:revision>580</cp:revision>
  <cp:lastPrinted>2015-11-03T20:58:11Z</cp:lastPrinted>
  <dcterms:created xsi:type="dcterms:W3CDTF">2014-06-10T19:28:25Z</dcterms:created>
  <dcterms:modified xsi:type="dcterms:W3CDTF">2019-08-28T20:41:17Z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rorozasn@microsoft.com</vt:lpwstr>
  </property>
  <property fmtid="{D5CDD505-2E9C-101B-9397-08002B2CF9AE}" pid="15" name="MSIP_Label_f42aa342-8706-4288-bd11-ebb85995028c_SetDate">
    <vt:lpwstr>2019-08-28T20:41:17.5426177Z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ActionId">
    <vt:lpwstr>cfc1f91d-690f-41f9-9595-14d4d4b48652</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