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1304" r:id="rId5"/>
    <p:sldId id="1278" r:id="rId6"/>
    <p:sldId id="1306" r:id="rId7"/>
    <p:sldId id="261" r:id="rId8"/>
    <p:sldId id="1438" r:id="rId9"/>
    <p:sldId id="1442" r:id="rId10"/>
    <p:sldId id="1445" r:id="rId11"/>
    <p:sldId id="1446" r:id="rId12"/>
    <p:sldId id="1447" r:id="rId13"/>
    <p:sldId id="1414" r:id="rId14"/>
    <p:sldId id="1420" r:id="rId15"/>
    <p:sldId id="1439" r:id="rId16"/>
    <p:sldId id="1440" r:id="rId17"/>
    <p:sldId id="1441" r:id="rId18"/>
    <p:sldId id="1437"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2266D7F5-89A7-478C-8A43-C1409DDC88B9}">
          <p14:sldIdLst>
            <p14:sldId id="1304"/>
            <p14:sldId id="1278"/>
          </p14:sldIdLst>
        </p14:section>
        <p14:section name="Sample Slides" id="{7DDFE077-D991-4333-B3B3-A87A86C08F77}">
          <p14:sldIdLst>
            <p14:sldId id="1306"/>
            <p14:sldId id="261"/>
            <p14:sldId id="1438"/>
            <p14:sldId id="1442"/>
            <p14:sldId id="1445"/>
            <p14:sldId id="1446"/>
            <p14:sldId id="1447"/>
            <p14:sldId id="1414"/>
            <p14:sldId id="1420"/>
            <p14:sldId id="1439"/>
            <p14:sldId id="1440"/>
            <p14:sldId id="1441"/>
            <p14:sldId id="1437"/>
          </p14:sldIdLst>
        </p14:section>
        <p14:section name="Layout" id="{6615C286-8A48-4509-B021-7F1F576B819A}">
          <p14:sldIdLst/>
        </p14:section>
        <p14:section name="Section Headers &amp; Other Text Layouts" id="{5F50D998-ACFC-4905-95DF-13C869054312}">
          <p14:sldIdLst/>
        </p14:section>
        <p14:section name="Charts &amp; Tables" id="{1FC2E2F0-F752-4FDF-A55B-FE86FB6B07A7}">
          <p14:sldIdLst/>
        </p14:section>
        <p14:section name="Guidelines: Grid" id="{F79ADBA6-41C3-4910-961D-46DDFACA22D2}">
          <p14:sldIdLst/>
        </p14:section>
        <p14:section name="Ilustration" id="{31A37708-07ED-4100-B0F5-72833380F4D2}">
          <p14:sldIdLst/>
        </p14:section>
        <p14:section name="Photography" id="{AEEC96AC-6811-479A-8547-B61B5179E517}">
          <p14:sldIdLst/>
        </p14:section>
        <p14:section name="Icons" id="{43A60019-8B62-42D1-9C30-6C468ED1A77C}">
          <p14:sldIdLst/>
        </p14:section>
        <p14:section name="Content tiles" id="{0DF21581-47AB-4BB5-9443-F4D96EFBC540}">
          <p14:sldIdLst/>
        </p14:section>
        <p14:section name="Closing" id="{BBB1AC5D-9F2A-4523-A0BA-BBC25CD5A95B}">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000000"/>
    <a:srgbClr val="505050"/>
    <a:srgbClr val="D2D2D2"/>
    <a:srgbClr val="BAD80A"/>
    <a:srgbClr val="7FBA00"/>
    <a:srgbClr val="FFFFFF"/>
    <a:srgbClr val="FFB900"/>
    <a:srgbClr val="DC3C0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1122" autoAdjust="0"/>
  </p:normalViewPr>
  <p:slideViewPr>
    <p:cSldViewPr snapToObjects="1">
      <p:cViewPr varScale="1">
        <p:scale>
          <a:sx n="59" d="100"/>
          <a:sy n="59" d="100"/>
        </p:scale>
        <p:origin x="782"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062"/>
    </p:cViewPr>
  </p:sorterViewPr>
  <p:notesViewPr>
    <p:cSldViewPr snapToObjects="1" showGuides="1">
      <p:cViewPr varScale="1">
        <p:scale>
          <a:sx n="83" d="100"/>
          <a:sy n="83" d="100"/>
        </p:scale>
        <p:origin x="29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F5DF7F-3D25-4621-B781-F3A891B5A352}" type="datetime1">
              <a:rPr lang="en-US" smtClean="0">
                <a:latin typeface="Segoe UI" pitchFamily="34" charset="0"/>
              </a:rPr>
              <a:t>6/1/2020</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5F7A90A-2414-4A25-B0A8-8EF55238FF12}" type="datetime1">
              <a:rPr lang="en-US" smtClean="0"/>
              <a:t>6/1/2020</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292D464-DA6A-4C7A-BFB6-12E0097D735A}" type="datetime1">
              <a:rPr lang="en-US" smtClean="0"/>
              <a:t>6/1/2020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38746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6/1/2020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2927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6/1/2020 8:21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7804B6E3-34E6-4BA8-BA01-BB8632F5CF43}"/>
              </a:ext>
            </a:extLst>
          </p:cNvPr>
          <p:cNvSpPr>
            <a:spLocks noGrp="1"/>
          </p:cNvSpPr>
          <p:nvPr>
            <p:ph type="body" idx="1"/>
          </p:nvPr>
        </p:nvSpPr>
        <p:spPr/>
        <p:txBody>
          <a:bodyPr/>
          <a:lstStyle/>
          <a:p>
            <a:endParaRPr lang="en-US" sz="900" b="0" i="0" kern="1200" dirty="0">
              <a:solidFill>
                <a:schemeClr val="tx1"/>
              </a:solidFill>
              <a:effectLst/>
              <a:latin typeface="Segoe UI Light" pitchFamily="34" charset="0"/>
              <a:ea typeface="+mn-ea"/>
              <a:cs typeface="+mn-cs"/>
            </a:endParaRPr>
          </a:p>
        </p:txBody>
      </p:sp>
    </p:spTree>
    <p:extLst>
      <p:ext uri="{BB962C8B-B14F-4D97-AF65-F5344CB8AC3E}">
        <p14:creationId xmlns:p14="http://schemas.microsoft.com/office/powerpoint/2010/main" val="256893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6/1/2020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4962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6/1/2020 8:21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7804B6E3-34E6-4BA8-BA01-BB8632F5CF43}"/>
              </a:ext>
            </a:extLst>
          </p:cNvPr>
          <p:cNvSpPr>
            <a:spLocks noGrp="1"/>
          </p:cNvSpPr>
          <p:nvPr>
            <p:ph type="body" idx="1"/>
          </p:nvPr>
        </p:nvSpPr>
        <p:spPr/>
        <p:txBody>
          <a:bodyPr/>
          <a:lstStyle/>
          <a:p>
            <a:endParaRPr lang="en-US" sz="900" b="0" i="0" kern="1200" dirty="0">
              <a:solidFill>
                <a:schemeClr val="tx1"/>
              </a:solidFill>
              <a:effectLst/>
              <a:latin typeface="Segoe UI Light" pitchFamily="34" charset="0"/>
              <a:ea typeface="+mn-ea"/>
              <a:cs typeface="+mn-cs"/>
            </a:endParaRPr>
          </a:p>
        </p:txBody>
      </p:sp>
    </p:spTree>
    <p:extLst>
      <p:ext uri="{BB962C8B-B14F-4D97-AF65-F5344CB8AC3E}">
        <p14:creationId xmlns:p14="http://schemas.microsoft.com/office/powerpoint/2010/main" val="44507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6/1/2020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16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149F5A09-BEBF-4337-9635-59EC9C0D6446}" type="datetime1">
              <a:rPr lang="en-US" smtClean="0"/>
              <a:t>6/1/2020</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9988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6/1/2020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3334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6/1/2020 8:21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7804B6E3-34E6-4BA8-BA01-BB8632F5CF4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Cluster 1: </a:t>
            </a:r>
            <a:r>
              <a:rPr lang="es-CL" sz="900" kern="1200" dirty="0">
                <a:solidFill>
                  <a:schemeClr val="tx1"/>
                </a:solidFill>
                <a:effectLst/>
                <a:latin typeface="Segoe UI Light" pitchFamily="34" charset="0"/>
                <a:ea typeface="+mn-ea"/>
                <a:cs typeface="+mn-cs"/>
              </a:rPr>
              <a:t>Temas pendientes de  Implementación de pipeline y puesta en funcionamiento automatizado de la aplicación</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s-CL" sz="900" dirty="0"/>
              <a:t>Ajustes a pipeline de entrega a desarrollo y producción (Incluye interacción puntual de Seguridad de Sistemas para brindar accesos al portal)</a:t>
            </a:r>
          </a:p>
          <a:p>
            <a:r>
              <a:rPr lang="es-CL" sz="900" dirty="0"/>
              <a:t>Pruebas de rendimiento y ajuste de políticas de despliegue</a:t>
            </a:r>
          </a:p>
          <a:p>
            <a:endParaRPr lang="es-CL"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s-CL" sz="900" dirty="0"/>
              <a:t>Aterrizar configuración a nivel de </a:t>
            </a:r>
            <a:r>
              <a:rPr lang="es-CL" sz="900" dirty="0" err="1"/>
              <a:t>networking</a:t>
            </a:r>
            <a:r>
              <a:rPr lang="es-CL" sz="900" dirty="0"/>
              <a:t>, para salida a través de redes privadas y no públicas </a:t>
            </a:r>
          </a:p>
          <a:p>
            <a:endParaRPr lang="es-CL" sz="900" dirty="0"/>
          </a:p>
          <a:p>
            <a:r>
              <a:rPr lang="es-CL" sz="900" dirty="0"/>
              <a:t>Puesta en producción con controles requeridos incluidos</a:t>
            </a:r>
          </a:p>
          <a:p>
            <a:r>
              <a:rPr lang="es-CL" sz="900" dirty="0"/>
              <a:t>Estrategia de despliegue en producción - </a:t>
            </a:r>
            <a:r>
              <a:rPr lang="es-CL" sz="900" dirty="0" err="1"/>
              <a:t>BlueGreen</a:t>
            </a:r>
            <a:r>
              <a:rPr lang="es-CL" sz="900" dirty="0"/>
              <a:t>, </a:t>
            </a:r>
            <a:r>
              <a:rPr lang="es-CL" sz="900" dirty="0" err="1"/>
              <a:t>All</a:t>
            </a:r>
            <a:r>
              <a:rPr lang="es-CL" sz="900" dirty="0"/>
              <a:t> at once, etc.</a:t>
            </a:r>
          </a:p>
          <a:p>
            <a:endParaRPr lang="es-CL" sz="900" dirty="0"/>
          </a:p>
        </p:txBody>
      </p:sp>
    </p:spTree>
    <p:extLst>
      <p:ext uri="{BB962C8B-B14F-4D97-AF65-F5344CB8AC3E}">
        <p14:creationId xmlns:p14="http://schemas.microsoft.com/office/powerpoint/2010/main" val="61106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6F4AFAD-CD46-4A4D-AEC8-219C32060D6D}" type="datetime1">
              <a:rPr lang="en-US" smtClean="0"/>
              <a:t>6/1/2020</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0701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6/1/2020</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4292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6/1/2020</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33858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55F7A90A-2414-4A25-B0A8-8EF55238FF12}" type="datetime1">
              <a:rPr lang="en-US" smtClean="0"/>
              <a:t>6/1/2020</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015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6/1/2020 8:21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Notes Placeholder 2">
            <a:extLst>
              <a:ext uri="{FF2B5EF4-FFF2-40B4-BE49-F238E27FC236}">
                <a16:creationId xmlns:a16="http://schemas.microsoft.com/office/drawing/2014/main" id="{7804B6E3-34E6-4BA8-BA01-BB8632F5CF43}"/>
              </a:ext>
            </a:extLst>
          </p:cNvPr>
          <p:cNvSpPr>
            <a:spLocks noGrp="1"/>
          </p:cNvSpPr>
          <p:nvPr>
            <p:ph type="body" idx="1"/>
          </p:nvPr>
        </p:nvSpPr>
        <p:spPr/>
        <p:txBody>
          <a:bodyPr/>
          <a:lstStyle/>
          <a:p>
            <a:endParaRPr lang="en-US" sz="900" b="0" i="0" kern="1200" dirty="0">
              <a:solidFill>
                <a:schemeClr val="tx1"/>
              </a:solidFill>
              <a:effectLst/>
              <a:latin typeface="Segoe UI Light" pitchFamily="34" charset="0"/>
              <a:ea typeface="+mn-ea"/>
              <a:cs typeface="+mn-cs"/>
            </a:endParaRPr>
          </a:p>
        </p:txBody>
      </p:sp>
    </p:spTree>
    <p:extLst>
      <p:ext uri="{BB962C8B-B14F-4D97-AF65-F5344CB8AC3E}">
        <p14:creationId xmlns:p14="http://schemas.microsoft.com/office/powerpoint/2010/main" val="3442981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10283" y="0"/>
            <a:ext cx="12446758" cy="7001301"/>
          </a:xfrm>
          <a:prstGeom prst="rect">
            <a:avLst/>
          </a:prstGeom>
        </p:spPr>
      </p:pic>
      <p:sp>
        <p:nvSpPr>
          <p:cNvPr id="18" name="Rectangle 17"/>
          <p:cNvSpPr/>
          <p:nvPr userDrawn="1"/>
        </p:nvSpPr>
        <p:spPr bwMode="gray">
          <a:xfrm>
            <a:off x="274638" y="2125663"/>
            <a:ext cx="6400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6269752"/>
            <a:ext cx="1552931" cy="332660"/>
          </a:xfrm>
          <a:prstGeom prst="rect">
            <a:avLst/>
          </a:prstGeom>
        </p:spPr>
      </p:pic>
      <p:sp>
        <p:nvSpPr>
          <p:cNvPr id="11" name="TextBox 10"/>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rgbClr val="FFFFFF"/>
                    </a:gs>
                    <a:gs pos="18000">
                      <a:srgbClr val="FFFFFF"/>
                    </a:gs>
                  </a:gsLst>
                  <a:lin ang="5400000" scaled="0"/>
                </a:gradFill>
              </a:rPr>
              <a:t>Services</a:t>
            </a:r>
          </a:p>
        </p:txBody>
      </p:sp>
    </p:spTree>
    <p:extLst>
      <p:ext uri="{BB962C8B-B14F-4D97-AF65-F5344CB8AC3E}">
        <p14:creationId xmlns:p14="http://schemas.microsoft.com/office/powerpoint/2010/main" val="10938286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959244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385081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82" y="0"/>
            <a:ext cx="12434709" cy="6994524"/>
          </a:xfrm>
          <a:prstGeom prst="rect">
            <a:avLst/>
          </a:prstGeom>
        </p:spPr>
      </p:pic>
      <p:sp>
        <p:nvSpPr>
          <p:cNvPr id="12" name="Rectangle 11"/>
          <p:cNvSpPr/>
          <p:nvPr userDrawn="1"/>
        </p:nvSpPr>
        <p:spPr bwMode="gray">
          <a:xfrm>
            <a:off x="274638" y="2125663"/>
            <a:ext cx="7315200" cy="3657600"/>
          </a:xfrm>
          <a:prstGeom prst="rect">
            <a:avLst/>
          </a:prstGeom>
          <a:solidFill>
            <a:schemeClr val="tx2">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a:t>Presentation title</a:t>
            </a:r>
          </a:p>
        </p:txBody>
      </p:sp>
      <p:sp>
        <p:nvSpPr>
          <p:cNvPr id="14"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6182089"/>
            <a:ext cx="1552931" cy="332660"/>
          </a:xfrm>
          <a:prstGeom prst="rect">
            <a:avLst/>
          </a:prstGeom>
        </p:spPr>
      </p:pic>
      <p:sp>
        <p:nvSpPr>
          <p:cNvPr id="17" name="TextBox 16"/>
          <p:cNvSpPr txBox="1"/>
          <p:nvPr userDrawn="1"/>
        </p:nvSpPr>
        <p:spPr bwMode="white">
          <a:xfrm>
            <a:off x="274638" y="296863"/>
            <a:ext cx="1828800" cy="1828800"/>
          </a:xfrm>
          <a:prstGeom prst="rect">
            <a:avLst/>
          </a:prstGeom>
          <a:solidFill>
            <a:schemeClr val="accent2"/>
          </a:solidFill>
        </p:spPr>
        <p:txBody>
          <a:bodyPr wrap="square" lIns="182880" tIns="146304" rIns="182880" bIns="146304" rtlCol="0">
            <a:noAutofit/>
          </a:bodyPr>
          <a:lstStyle/>
          <a:p>
            <a:pPr lvl="0">
              <a:lnSpc>
                <a:spcPct val="90000"/>
              </a:lnSpc>
            </a:pPr>
            <a:r>
              <a:rPr lang="en-US" sz="2800" dirty="0">
                <a:gradFill>
                  <a:gsLst>
                    <a:gs pos="6250">
                      <a:srgbClr val="000000"/>
                    </a:gs>
                    <a:gs pos="18000">
                      <a:srgbClr val="000000"/>
                    </a:gs>
                  </a:gsLst>
                  <a:lin ang="5400000" scaled="0"/>
                </a:gradFill>
              </a:rPr>
              <a:t>Services</a:t>
            </a:r>
          </a:p>
        </p:txBody>
      </p:sp>
    </p:spTree>
    <p:extLst>
      <p:ext uri="{BB962C8B-B14F-4D97-AF65-F5344CB8AC3E}">
        <p14:creationId xmlns:p14="http://schemas.microsoft.com/office/powerpoint/2010/main" val="29787978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724281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60181643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515421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 y="-1"/>
            <a:ext cx="12435594" cy="6995022"/>
          </a:xfrm>
          <a:prstGeom prst="rect">
            <a:avLst/>
          </a:prstGeom>
        </p:spPr>
      </p:pic>
      <p:sp>
        <p:nvSpPr>
          <p:cNvPr id="10" name="Rectangle 9"/>
          <p:cNvSpPr/>
          <p:nvPr userDrawn="1"/>
        </p:nvSpPr>
        <p:spPr bwMode="gray">
          <a:xfrm>
            <a:off x="274638" y="2125678"/>
            <a:ext cx="64008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73050" y="2125677"/>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15" name="Text Placeholder 2"/>
          <p:cNvSpPr>
            <a:spLocks noGrp="1"/>
          </p:cNvSpPr>
          <p:nvPr>
            <p:ph type="body" sz="quarter" idx="14" hasCustomPrompt="1"/>
          </p:nvPr>
        </p:nvSpPr>
        <p:spPr bwMode="ltGray">
          <a:xfrm>
            <a:off x="274638" y="3954477"/>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8" name="Picture 1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6182440"/>
            <a:ext cx="1552931" cy="332660"/>
          </a:xfrm>
          <a:prstGeom prst="rect">
            <a:avLst/>
          </a:prstGeom>
        </p:spPr>
      </p:pic>
      <p:sp>
        <p:nvSpPr>
          <p:cNvPr id="20" name="TextBox 19"/>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chemeClr val="bg1"/>
                    </a:gs>
                    <a:gs pos="18000">
                      <a:schemeClr val="bg1"/>
                    </a:gs>
                  </a:gsLst>
                  <a:lin ang="5400000" scaled="0"/>
                </a:gradFill>
              </a:rPr>
              <a:t>Services</a:t>
            </a:r>
          </a:p>
        </p:txBody>
      </p:sp>
    </p:spTree>
    <p:extLst>
      <p:ext uri="{BB962C8B-B14F-4D97-AF65-F5344CB8AC3E}">
        <p14:creationId xmlns:p14="http://schemas.microsoft.com/office/powerpoint/2010/main" val="3943734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0" y="-1"/>
            <a:ext cx="12434712" cy="6994526"/>
          </a:xfrm>
          <a:prstGeom prst="rect">
            <a:avLst/>
          </a:prstGeom>
        </p:spPr>
      </p:pic>
      <p:sp>
        <p:nvSpPr>
          <p:cNvPr id="12" name="Rectangle 11"/>
          <p:cNvSpPr/>
          <p:nvPr userDrawn="1"/>
        </p:nvSpPr>
        <p:spPr bwMode="gray">
          <a:xfrm>
            <a:off x="274702" y="2125677"/>
            <a:ext cx="7315200" cy="3657586"/>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000" spc="-100" baseline="0">
                <a:gradFill>
                  <a:gsLst>
                    <a:gs pos="0">
                      <a:srgbClr val="FFFFFF"/>
                    </a:gs>
                    <a:gs pos="100000">
                      <a:srgbClr val="FFFFFF"/>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bwMode="ltGray">
          <a:xfrm>
            <a:off x="274639" y="3952875"/>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a:t>Speaker Name</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25963" y="6173387"/>
            <a:ext cx="1552931" cy="332660"/>
          </a:xfrm>
          <a:prstGeom prst="rect">
            <a:avLst/>
          </a:prstGeom>
        </p:spPr>
      </p:pic>
      <p:sp>
        <p:nvSpPr>
          <p:cNvPr id="19" name="TextBox 18"/>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chemeClr val="bg1"/>
                    </a:gs>
                    <a:gs pos="18000">
                      <a:schemeClr val="bg1"/>
                    </a:gs>
                  </a:gsLst>
                  <a:lin ang="5400000" scaled="0"/>
                </a:gradFill>
              </a:rPr>
              <a:t>Services</a:t>
            </a:r>
          </a:p>
        </p:txBody>
      </p:sp>
    </p:spTree>
    <p:extLst>
      <p:ext uri="{BB962C8B-B14F-4D97-AF65-F5344CB8AC3E}">
        <p14:creationId xmlns:p14="http://schemas.microsoft.com/office/powerpoint/2010/main" val="263472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58332" y="6182440"/>
            <a:ext cx="1552931" cy="332660"/>
          </a:xfrm>
          <a:prstGeom prst="rect">
            <a:avLst/>
          </a:prstGeom>
        </p:spPr>
      </p:pic>
      <p:sp>
        <p:nvSpPr>
          <p:cNvPr id="7" name="TextBox 6"/>
          <p:cNvSpPr txBox="1"/>
          <p:nvPr userDrawn="1"/>
        </p:nvSpPr>
        <p:spPr bwMode="white">
          <a:xfrm>
            <a:off x="274638" y="296863"/>
            <a:ext cx="1828800" cy="1828800"/>
          </a:xfrm>
          <a:prstGeom prst="rect">
            <a:avLst/>
          </a:prstGeom>
          <a:solidFill>
            <a:schemeClr val="accent2"/>
          </a:solidFill>
        </p:spPr>
        <p:txBody>
          <a:bodyPr wrap="square" lIns="182880" tIns="146304" rIns="182880" bIns="146304" rtlCol="0">
            <a:noAutofit/>
          </a:bodyPr>
          <a:lstStyle/>
          <a:p>
            <a:pPr lvl="0">
              <a:lnSpc>
                <a:spcPct val="90000"/>
              </a:lnSpc>
            </a:pPr>
            <a:r>
              <a:rPr lang="en-US" sz="2800" dirty="0">
                <a:gradFill>
                  <a:gsLst>
                    <a:gs pos="6250">
                      <a:srgbClr val="000000"/>
                    </a:gs>
                    <a:gs pos="18000">
                      <a:srgbClr val="000000"/>
                    </a:gs>
                  </a:gsLst>
                  <a:lin ang="5400000" scaled="0"/>
                </a:gradFill>
              </a:rPr>
              <a:t>Services</a:t>
            </a:r>
          </a:p>
        </p:txBody>
      </p:sp>
    </p:spTree>
    <p:extLst>
      <p:ext uri="{BB962C8B-B14F-4D97-AF65-F5344CB8AC3E}">
        <p14:creationId xmlns:p14="http://schemas.microsoft.com/office/powerpoint/2010/main" val="23259553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6079" y="6240462"/>
            <a:ext cx="1617196" cy="346426"/>
          </a:xfrm>
          <a:prstGeom prst="rect">
            <a:avLst/>
          </a:prstGeom>
        </p:spPr>
      </p:pic>
      <p:sp>
        <p:nvSpPr>
          <p:cNvPr id="8" name="TextBox 7"/>
          <p:cNvSpPr txBox="1"/>
          <p:nvPr userDrawn="1"/>
        </p:nvSpPr>
        <p:spPr bwMode="white">
          <a:xfrm>
            <a:off x="274638" y="296863"/>
            <a:ext cx="1828800" cy="1828800"/>
          </a:xfrm>
          <a:prstGeom prst="rect">
            <a:avLst/>
          </a:prstGeom>
          <a:solidFill>
            <a:schemeClr val="tx2"/>
          </a:solidFill>
        </p:spPr>
        <p:txBody>
          <a:bodyPr wrap="square" lIns="182880" tIns="146304" rIns="182880" bIns="146304" rtlCol="0">
            <a:noAutofit/>
          </a:bodyPr>
          <a:lstStyle/>
          <a:p>
            <a:pPr lvl="0">
              <a:lnSpc>
                <a:spcPct val="90000"/>
              </a:lnSpc>
            </a:pPr>
            <a:r>
              <a:rPr lang="en-US" sz="2800" dirty="0">
                <a:gradFill>
                  <a:gsLst>
                    <a:gs pos="6250">
                      <a:schemeClr val="bg1"/>
                    </a:gs>
                    <a:gs pos="18000">
                      <a:schemeClr val="bg1"/>
                    </a:gs>
                  </a:gsLst>
                  <a:lin ang="5400000" scaled="0"/>
                </a:gradFill>
              </a:rPr>
              <a:t>Services</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7" r:id="rId1"/>
    <p:sldLayoutId id="2147484217" r:id="rId2"/>
    <p:sldLayoutId id="2147484218" r:id="rId3"/>
    <p:sldLayoutId id="2147484219" r:id="rId4"/>
    <p:sldLayoutId id="2147484206" r:id="rId5"/>
    <p:sldLayoutId id="2147484166" r:id="rId6"/>
    <p:sldLayoutId id="2147484105" r:id="rId7"/>
    <p:sldLayoutId id="2147484182" r:id="rId8"/>
    <p:sldLayoutId id="2147484130" r:id="rId9"/>
    <p:sldLayoutId id="2147484101" r:id="rId10"/>
    <p:sldLayoutId id="2147484102" r:id="rId11"/>
    <p:sldLayoutId id="2147484216" r:id="rId12"/>
    <p:sldLayoutId id="2147484098" r:id="rId13"/>
    <p:sldLayoutId id="2147484212" r:id="rId14"/>
    <p:sldLayoutId id="2147484086" r:id="rId15"/>
    <p:sldLayoutId id="2147484211" r:id="rId16"/>
    <p:sldLayoutId id="2147484100" r:id="rId17"/>
    <p:sldLayoutId id="2147484213" r:id="rId18"/>
    <p:sldLayoutId id="2147484089" r:id="rId19"/>
    <p:sldLayoutId id="2147484215" r:id="rId20"/>
    <p:sldLayoutId id="2147484092" r:id="rId21"/>
    <p:sldLayoutId id="2147484190" r:id="rId22"/>
    <p:sldLayoutId id="2147484195" r:id="rId23"/>
    <p:sldLayoutId id="2147484209" r:id="rId24"/>
    <p:sldLayoutId id="2147484196" r:id="rId25"/>
    <p:sldLayoutId id="2147484208" r:id="rId26"/>
    <p:sldLayoutId id="2147484192" r:id="rId27"/>
    <p:sldLayoutId id="2147484189" r:id="rId28"/>
    <p:sldLayoutId id="2147484194" r:id="rId29"/>
    <p:sldLayoutId id="2147484093" r:id="rId30"/>
    <p:sldLayoutId id="2147484127" r:id="rId31"/>
    <p:sldLayoutId id="2147484128" r:id="rId32"/>
    <p:sldLayoutId id="2147484129" r:id="rId33"/>
    <p:sldLayoutId id="2147484203" r:id="rId34"/>
  </p:sldLayoutIdLst>
  <p:transition>
    <p:fade/>
  </p:transition>
  <p:hf hdr="0" ft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1030" y="982783"/>
            <a:ext cx="11887200" cy="2286000"/>
          </a:xfrm>
        </p:spPr>
        <p:txBody>
          <a:bodyPr/>
          <a:lstStyle/>
          <a:p>
            <a:r>
              <a:rPr lang="es-CL" sz="7200" dirty="0"/>
              <a:t>Sesión de Cierre </a:t>
            </a:r>
            <a:br>
              <a:rPr lang="es-CL" sz="7200" dirty="0"/>
            </a:br>
            <a:r>
              <a:rPr lang="es-CL" sz="7200" dirty="0"/>
              <a:t>Universidad de los Andes AKS</a:t>
            </a:r>
            <a:br>
              <a:rPr lang="en-US" dirty="0"/>
            </a:br>
            <a:endParaRPr lang="en-US" dirty="0"/>
          </a:p>
        </p:txBody>
      </p:sp>
      <p:sp>
        <p:nvSpPr>
          <p:cNvPr id="4" name="Text Placeholder 4"/>
          <p:cNvSpPr txBox="1">
            <a:spLocks/>
          </p:cNvSpPr>
          <p:nvPr/>
        </p:nvSpPr>
        <p:spPr>
          <a:xfrm>
            <a:off x="503238" y="3552020"/>
            <a:ext cx="3810000" cy="152558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800" dirty="0"/>
          </a:p>
          <a:p>
            <a:pPr marL="0" indent="0">
              <a:buNone/>
            </a:pPr>
            <a:r>
              <a:rPr lang="en-US" sz="2800" dirty="0"/>
              <a:t>Robert Rozas Navarro</a:t>
            </a:r>
          </a:p>
          <a:p>
            <a:pPr marL="0" indent="0">
              <a:buNone/>
            </a:pPr>
            <a:r>
              <a:rPr lang="en-US" sz="2800" dirty="0"/>
              <a:t>Premier Field Engineer</a:t>
            </a:r>
          </a:p>
          <a:p>
            <a:pPr marL="0" indent="0">
              <a:buNone/>
            </a:pPr>
            <a:r>
              <a:rPr lang="en-US" sz="2800" dirty="0"/>
              <a:t>Apps Domain</a:t>
            </a:r>
          </a:p>
          <a:p>
            <a:pPr marL="0" indent="0">
              <a:buNone/>
            </a:pPr>
            <a:endParaRPr lang="en-US" sz="3200" dirty="0"/>
          </a:p>
          <a:p>
            <a:pPr marL="0" indent="0">
              <a:buNone/>
            </a:pPr>
            <a:endParaRPr lang="en-US" dirty="0"/>
          </a:p>
        </p:txBody>
      </p:sp>
      <p:pic>
        <p:nvPicPr>
          <p:cNvPr id="6" name="Picture 5" descr="A close up of a sign&#10;&#10;Description automatically generated">
            <a:extLst>
              <a:ext uri="{FF2B5EF4-FFF2-40B4-BE49-F238E27FC236}">
                <a16:creationId xmlns:a16="http://schemas.microsoft.com/office/drawing/2014/main" id="{0F3B0553-B22A-4FD9-ADD4-BB6F68DD4813}"/>
              </a:ext>
            </a:extLst>
          </p:cNvPr>
          <p:cNvPicPr>
            <a:picLocks noChangeAspect="1"/>
          </p:cNvPicPr>
          <p:nvPr/>
        </p:nvPicPr>
        <p:blipFill>
          <a:blip r:embed="rId3"/>
          <a:stretch>
            <a:fillRect/>
          </a:stretch>
        </p:blipFill>
        <p:spPr>
          <a:xfrm>
            <a:off x="655637" y="5798906"/>
            <a:ext cx="1981200" cy="425671"/>
          </a:xfrm>
          <a:prstGeom prst="rect">
            <a:avLst/>
          </a:prstGeom>
        </p:spPr>
      </p:pic>
      <p:pic>
        <p:nvPicPr>
          <p:cNvPr id="1026" name="Picture 2">
            <a:extLst>
              <a:ext uri="{FF2B5EF4-FFF2-40B4-BE49-F238E27FC236}">
                <a16:creationId xmlns:a16="http://schemas.microsoft.com/office/drawing/2014/main" id="{C64FBFF0-A552-4B32-8CDA-A8092E07D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1037" y="5676889"/>
            <a:ext cx="24860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EA55-BA61-3A4F-97ED-150E64A2B4BF}"/>
              </a:ext>
            </a:extLst>
          </p:cNvPr>
          <p:cNvSpPr>
            <a:spLocks noGrp="1"/>
          </p:cNvSpPr>
          <p:nvPr>
            <p:ph type="title"/>
          </p:nvPr>
        </p:nvSpPr>
        <p:spPr>
          <a:xfrm>
            <a:off x="274639" y="295275"/>
            <a:ext cx="11889564" cy="917575"/>
          </a:xfrm>
        </p:spPr>
        <p:txBody>
          <a:bodyPr/>
          <a:lstStyle/>
          <a:p>
            <a:r>
              <a:rPr lang="en-US" dirty="0" err="1"/>
              <a:t>Resumen</a:t>
            </a:r>
            <a:r>
              <a:rPr lang="en-US" dirty="0"/>
              <a:t> de </a:t>
            </a:r>
            <a:r>
              <a:rPr lang="en-GB" dirty="0" err="1">
                <a:solidFill>
                  <a:srgbClr val="0078D7"/>
                </a:solidFill>
              </a:rPr>
              <a:t>Trabajos</a:t>
            </a:r>
            <a:endParaRPr lang="en-GB" dirty="0">
              <a:solidFill>
                <a:srgbClr val="0078D7"/>
              </a:solidFill>
            </a:endParaRPr>
          </a:p>
        </p:txBody>
      </p:sp>
      <p:sp>
        <p:nvSpPr>
          <p:cNvPr id="5" name="TextBox 4">
            <a:extLst>
              <a:ext uri="{FF2B5EF4-FFF2-40B4-BE49-F238E27FC236}">
                <a16:creationId xmlns:a16="http://schemas.microsoft.com/office/drawing/2014/main" id="{8280E319-291D-4D5B-B457-930B11E79C15}"/>
              </a:ext>
            </a:extLst>
          </p:cNvPr>
          <p:cNvSpPr txBox="1"/>
          <p:nvPr/>
        </p:nvSpPr>
        <p:spPr>
          <a:xfrm>
            <a:off x="274639" y="1668462"/>
            <a:ext cx="8915398" cy="3936462"/>
          </a:xfrm>
          <a:prstGeom prst="rect">
            <a:avLst/>
          </a:prstGeom>
          <a:noFill/>
        </p:spPr>
        <p:txBody>
          <a:bodyPr wrap="square" lIns="182880" tIns="146304" rIns="182880" bIns="146304" rtlCol="0">
            <a:spAutoFit/>
          </a:bodyPr>
          <a:lstStyle/>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Transferencia</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Conocimientos</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Documentación</a:t>
            </a:r>
            <a:r>
              <a:rPr lang="en-US" sz="2800" dirty="0">
                <a:gradFill>
                  <a:gsLst>
                    <a:gs pos="2917">
                      <a:schemeClr val="accent1"/>
                    </a:gs>
                    <a:gs pos="30000">
                      <a:schemeClr val="accent1"/>
                    </a:gs>
                  </a:gsLst>
                  <a:lin ang="5400000" scaled="0"/>
                </a:gradFill>
                <a:latin typeface="+mj-lt"/>
              </a:rPr>
              <a:t> de los </a:t>
            </a:r>
            <a:r>
              <a:rPr lang="en-US" sz="2800" dirty="0" err="1">
                <a:gradFill>
                  <a:gsLst>
                    <a:gs pos="2917">
                      <a:schemeClr val="accent1"/>
                    </a:gs>
                    <a:gs pos="30000">
                      <a:schemeClr val="accent1"/>
                    </a:gs>
                  </a:gsLst>
                  <a:lin ang="5400000" scaled="0"/>
                </a:gradFill>
                <a:latin typeface="+mj-lt"/>
              </a:rPr>
              <a:t>Procedimientos</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n-US" sz="2800" dirty="0">
                <a:gradFill>
                  <a:gsLst>
                    <a:gs pos="2917">
                      <a:schemeClr val="accent1"/>
                    </a:gs>
                    <a:gs pos="30000">
                      <a:schemeClr val="accent1"/>
                    </a:gs>
                  </a:gsLst>
                  <a:lin ang="5400000" scaled="0"/>
                </a:gradFill>
                <a:latin typeface="+mj-lt"/>
              </a:rPr>
              <a:t>Pipelines </a:t>
            </a:r>
            <a:r>
              <a:rPr lang="en-US" sz="2800" dirty="0" err="1">
                <a:gradFill>
                  <a:gsLst>
                    <a:gs pos="2917">
                      <a:schemeClr val="accent1"/>
                    </a:gs>
                    <a:gs pos="30000">
                      <a:schemeClr val="accent1"/>
                    </a:gs>
                  </a:gsLst>
                  <a:lin ang="5400000" scaled="0"/>
                </a:gradFill>
                <a:latin typeface="+mj-lt"/>
              </a:rPr>
              <a:t>Automatizados</a:t>
            </a:r>
            <a:endParaRPr lang="en-US" sz="2800" dirty="0">
              <a:gradFill>
                <a:gsLst>
                  <a:gs pos="2917">
                    <a:schemeClr val="accent1"/>
                  </a:gs>
                  <a:gs pos="30000">
                    <a:schemeClr val="accent1"/>
                  </a:gs>
                </a:gsLst>
                <a:lin ang="5400000" scaled="0"/>
              </a:gradFill>
              <a:latin typeface="+mj-lt"/>
            </a:endParaRPr>
          </a:p>
          <a:p>
            <a:pPr marL="980721" lvl="1"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Infraestructura</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como</a:t>
            </a:r>
            <a:r>
              <a:rPr lang="en-US" sz="2800" dirty="0">
                <a:gradFill>
                  <a:gsLst>
                    <a:gs pos="2917">
                      <a:schemeClr val="accent1"/>
                    </a:gs>
                    <a:gs pos="30000">
                      <a:schemeClr val="accent1"/>
                    </a:gs>
                  </a:gsLst>
                  <a:lin ang="5400000" scaled="0"/>
                </a:gradFill>
                <a:latin typeface="+mj-lt"/>
              </a:rPr>
              <a:t> Código</a:t>
            </a:r>
          </a:p>
          <a:p>
            <a:pPr marL="980721" lvl="1"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Contenedores</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Aplicaciones</a:t>
            </a:r>
            <a:endParaRPr lang="en-US" sz="2800" dirty="0">
              <a:gradFill>
                <a:gsLst>
                  <a:gs pos="2917">
                    <a:schemeClr val="accent1"/>
                  </a:gs>
                  <a:gs pos="30000">
                    <a:schemeClr val="accent1"/>
                  </a:gs>
                </a:gsLst>
                <a:lin ang="5400000" scaled="0"/>
              </a:gradFill>
              <a:latin typeface="+mj-lt"/>
            </a:endParaRPr>
          </a:p>
          <a:p>
            <a:pPr marL="980721" lvl="1" indent="-514350">
              <a:lnSpc>
                <a:spcPct val="90000"/>
              </a:lnSpc>
              <a:spcAft>
                <a:spcPts val="600"/>
              </a:spcAft>
              <a:buFont typeface="Arial" panose="020B0604020202020204" pitchFamily="34" charset="0"/>
              <a:buChar char="•"/>
            </a:pPr>
            <a:r>
              <a:rPr lang="en-US" sz="2800" dirty="0">
                <a:gradFill>
                  <a:gsLst>
                    <a:gs pos="2917">
                      <a:schemeClr val="accent1"/>
                    </a:gs>
                    <a:gs pos="30000">
                      <a:schemeClr val="accent1"/>
                    </a:gs>
                  </a:gsLst>
                  <a:lin ang="5400000" scaled="0"/>
                </a:gradFill>
                <a:latin typeface="+mj-lt"/>
              </a:rPr>
              <a:t>Deployment a </a:t>
            </a:r>
            <a:r>
              <a:rPr lang="en-US" sz="2800" dirty="0" err="1">
                <a:gradFill>
                  <a:gsLst>
                    <a:gs pos="2917">
                      <a:schemeClr val="accent1"/>
                    </a:gs>
                    <a:gs pos="30000">
                      <a:schemeClr val="accent1"/>
                    </a:gs>
                  </a:gsLst>
                  <a:lin ang="5400000" scaled="0"/>
                </a:gradFill>
                <a:latin typeface="+mj-lt"/>
              </a:rPr>
              <a:t>Orquestador</a:t>
            </a:r>
            <a:r>
              <a:rPr lang="en-US" sz="2800" dirty="0">
                <a:gradFill>
                  <a:gsLst>
                    <a:gs pos="2917">
                      <a:schemeClr val="accent1"/>
                    </a:gs>
                    <a:gs pos="30000">
                      <a:schemeClr val="accent1"/>
                    </a:gs>
                  </a:gsLst>
                  <a:lin ang="5400000" scaled="0"/>
                </a:gradFill>
                <a:latin typeface="+mj-lt"/>
              </a:rPr>
              <a:t> Kubernetes</a:t>
            </a:r>
          </a:p>
          <a:p>
            <a:pPr marL="514350" indent="-514350">
              <a:lnSpc>
                <a:spcPct val="90000"/>
              </a:lnSpc>
              <a:spcAft>
                <a:spcPts val="600"/>
              </a:spcAft>
              <a:buFont typeface="Arial" panose="020B0604020202020204" pitchFamily="34" charset="0"/>
              <a:buChar char="•"/>
            </a:pPr>
            <a:r>
              <a:rPr lang="en-US" sz="2800" dirty="0">
                <a:gradFill>
                  <a:gsLst>
                    <a:gs pos="2917">
                      <a:schemeClr val="accent1"/>
                    </a:gs>
                    <a:gs pos="30000">
                      <a:schemeClr val="accent1"/>
                    </a:gs>
                  </a:gsLst>
                  <a:lin ang="5400000" scaled="0"/>
                </a:gradFill>
                <a:latin typeface="+mj-lt"/>
              </a:rPr>
              <a:t>Pipelines </a:t>
            </a:r>
            <a:r>
              <a:rPr lang="en-US" sz="2800" dirty="0" err="1">
                <a:gradFill>
                  <a:gsLst>
                    <a:gs pos="2917">
                      <a:schemeClr val="accent1"/>
                    </a:gs>
                    <a:gs pos="30000">
                      <a:schemeClr val="accent1"/>
                    </a:gs>
                  </a:gsLst>
                  <a:lin ang="5400000" scaled="0"/>
                </a:gradFill>
                <a:latin typeface="+mj-lt"/>
              </a:rPr>
              <a:t>Automatizados</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en</a:t>
            </a:r>
            <a:r>
              <a:rPr lang="en-US" sz="2800" dirty="0">
                <a:gradFill>
                  <a:gsLst>
                    <a:gs pos="2917">
                      <a:schemeClr val="accent1"/>
                    </a:gs>
                    <a:gs pos="30000">
                      <a:schemeClr val="accent1"/>
                    </a:gs>
                  </a:gsLst>
                  <a:lin ang="5400000" scaled="0"/>
                </a:gradFill>
                <a:latin typeface="+mj-lt"/>
              </a:rPr>
              <a:t> Azure DevOps</a:t>
            </a:r>
          </a:p>
          <a:p>
            <a:pPr marL="514350" indent="-514350">
              <a:lnSpc>
                <a:spcPct val="90000"/>
              </a:lnSpc>
              <a:spcAft>
                <a:spcPts val="600"/>
              </a:spcAft>
              <a:buFont typeface="Arial" panose="020B0604020202020204" pitchFamily="34" charset="0"/>
              <a:buChar char="•"/>
            </a:pPr>
            <a:r>
              <a:rPr lang="en-US" sz="2800" dirty="0">
                <a:gradFill>
                  <a:gsLst>
                    <a:gs pos="2917">
                      <a:schemeClr val="accent1"/>
                    </a:gs>
                    <a:gs pos="30000">
                      <a:schemeClr val="accent1"/>
                    </a:gs>
                  </a:gsLst>
                  <a:lin ang="5400000" scaled="0"/>
                </a:gradFill>
                <a:latin typeface="+mj-lt"/>
              </a:rPr>
              <a:t>Demo </a:t>
            </a:r>
            <a:r>
              <a:rPr lang="en-US" sz="2800" dirty="0" err="1">
                <a:gradFill>
                  <a:gsLst>
                    <a:gs pos="2917">
                      <a:schemeClr val="accent1"/>
                    </a:gs>
                    <a:gs pos="30000">
                      <a:schemeClr val="accent1"/>
                    </a:gs>
                  </a:gsLst>
                  <a:lin ang="5400000" scaled="0"/>
                </a:gradFill>
                <a:latin typeface="+mj-lt"/>
              </a:rPr>
              <a:t>Manejo</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Volúmenes</a:t>
            </a:r>
            <a:r>
              <a:rPr lang="en-US" sz="2800" dirty="0">
                <a:gradFill>
                  <a:gsLst>
                    <a:gs pos="2917">
                      <a:schemeClr val="accent1"/>
                    </a:gs>
                    <a:gs pos="30000">
                      <a:schemeClr val="accent1"/>
                    </a:gs>
                  </a:gsLst>
                  <a:lin ang="5400000" scaled="0"/>
                </a:gradFill>
                <a:latin typeface="+mj-lt"/>
              </a:rPr>
              <a:t> AKS</a:t>
            </a:r>
          </a:p>
        </p:txBody>
      </p:sp>
      <p:pic>
        <p:nvPicPr>
          <p:cNvPr id="4" name="Picture 2" descr="Resultado de imagen para terraform aks">
            <a:extLst>
              <a:ext uri="{FF2B5EF4-FFF2-40B4-BE49-F238E27FC236}">
                <a16:creationId xmlns:a16="http://schemas.microsoft.com/office/drawing/2014/main" id="{20674A45-8296-4DC3-A8CB-88BCC59D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712" y="4036279"/>
            <a:ext cx="4641849" cy="313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876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a:t>¿</a:t>
            </a:r>
            <a:r>
              <a:rPr lang="en-US" sz="7200" dirty="0" err="1"/>
              <a:t>Qué</a:t>
            </a:r>
            <a:r>
              <a:rPr lang="en-US" sz="7200" dirty="0"/>
              <a:t> se </a:t>
            </a:r>
            <a:r>
              <a:rPr lang="en-US" sz="7200" dirty="0" err="1"/>
              <a:t>logró</a:t>
            </a:r>
            <a:r>
              <a:rPr lang="en-US" sz="7200" dirty="0"/>
              <a:t>?</a:t>
            </a:r>
            <a:br>
              <a:rPr lang="en-US" sz="7200" dirty="0"/>
            </a:br>
            <a:br>
              <a:rPr lang="en-US" dirty="0"/>
            </a:br>
            <a:endParaRPr lang="en-US" dirty="0"/>
          </a:p>
        </p:txBody>
      </p:sp>
    </p:spTree>
    <p:extLst>
      <p:ext uri="{BB962C8B-B14F-4D97-AF65-F5344CB8AC3E}">
        <p14:creationId xmlns:p14="http://schemas.microsoft.com/office/powerpoint/2010/main" val="425985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EA55-BA61-3A4F-97ED-150E64A2B4BF}"/>
              </a:ext>
            </a:extLst>
          </p:cNvPr>
          <p:cNvSpPr>
            <a:spLocks noGrp="1"/>
          </p:cNvSpPr>
          <p:nvPr>
            <p:ph type="title"/>
          </p:nvPr>
        </p:nvSpPr>
        <p:spPr>
          <a:xfrm>
            <a:off x="274639" y="295275"/>
            <a:ext cx="11889564" cy="917575"/>
          </a:xfrm>
        </p:spPr>
        <p:txBody>
          <a:bodyPr/>
          <a:lstStyle/>
          <a:p>
            <a:r>
              <a:rPr lang="es-CL" dirty="0"/>
              <a:t>Logros de la Visita</a:t>
            </a:r>
            <a:endParaRPr lang="en-GB" dirty="0">
              <a:solidFill>
                <a:srgbClr val="0078D7"/>
              </a:solidFill>
            </a:endParaRPr>
          </a:p>
        </p:txBody>
      </p:sp>
      <p:sp>
        <p:nvSpPr>
          <p:cNvPr id="5" name="TextBox 4">
            <a:extLst>
              <a:ext uri="{FF2B5EF4-FFF2-40B4-BE49-F238E27FC236}">
                <a16:creationId xmlns:a16="http://schemas.microsoft.com/office/drawing/2014/main" id="{8280E319-291D-4D5B-B457-930B11E79C15}"/>
              </a:ext>
            </a:extLst>
          </p:cNvPr>
          <p:cNvSpPr txBox="1"/>
          <p:nvPr/>
        </p:nvSpPr>
        <p:spPr>
          <a:xfrm>
            <a:off x="274639" y="1668462"/>
            <a:ext cx="8915398" cy="3006977"/>
          </a:xfrm>
          <a:prstGeom prst="rect">
            <a:avLst/>
          </a:prstGeom>
          <a:noFill/>
        </p:spPr>
        <p:txBody>
          <a:bodyPr wrap="square" lIns="182880" tIns="146304" rIns="182880" bIns="146304" rtlCol="0">
            <a:spAutoFit/>
          </a:bodyPr>
          <a:lstStyle/>
          <a:p>
            <a:pPr marL="514350" indent="-514350">
              <a:lnSpc>
                <a:spcPct val="90000"/>
              </a:lnSpc>
              <a:spcAft>
                <a:spcPts val="600"/>
              </a:spcAft>
              <a:buFont typeface="Arial" panose="020B0604020202020204" pitchFamily="34" charset="0"/>
              <a:buChar char="•"/>
            </a:pPr>
            <a:r>
              <a:rPr lang="en-US" sz="2800" b="1" dirty="0" err="1">
                <a:gradFill>
                  <a:gsLst>
                    <a:gs pos="2917">
                      <a:schemeClr val="accent1"/>
                    </a:gs>
                    <a:gs pos="30000">
                      <a:schemeClr val="accent1"/>
                    </a:gs>
                  </a:gsLst>
                  <a:lin ang="5400000" scaled="0"/>
                </a:gradFill>
                <a:latin typeface="+mj-lt"/>
              </a:rPr>
              <a:t>Mucha</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Transferencia</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Conocimiento</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Trabajo</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codo</a:t>
            </a:r>
            <a:r>
              <a:rPr lang="en-US" sz="2800" dirty="0">
                <a:gradFill>
                  <a:gsLst>
                    <a:gs pos="2917">
                      <a:schemeClr val="accent1"/>
                    </a:gs>
                    <a:gs pos="30000">
                      <a:schemeClr val="accent1"/>
                    </a:gs>
                  </a:gsLst>
                  <a:lin ang="5400000" scaled="0"/>
                </a:gradFill>
                <a:latin typeface="+mj-lt"/>
              </a:rPr>
              <a:t> a </a:t>
            </a:r>
            <a:r>
              <a:rPr lang="en-US" sz="2800" dirty="0" err="1">
                <a:gradFill>
                  <a:gsLst>
                    <a:gs pos="2917">
                      <a:schemeClr val="accent1"/>
                    </a:gs>
                    <a:gs pos="30000">
                      <a:schemeClr val="accent1"/>
                    </a:gs>
                  </a:gsLst>
                  <a:lin ang="5400000" scaled="0"/>
                </a:gradFill>
                <a:latin typeface="+mj-lt"/>
              </a:rPr>
              <a:t>codo</a:t>
            </a:r>
            <a:r>
              <a:rPr lang="en-US" sz="2800" dirty="0">
                <a:gradFill>
                  <a:gsLst>
                    <a:gs pos="2917">
                      <a:schemeClr val="accent1"/>
                    </a:gs>
                    <a:gs pos="30000">
                      <a:schemeClr val="accent1"/>
                    </a:gs>
                  </a:gsLst>
                  <a:lin ang="5400000" scaled="0"/>
                </a:gradFill>
                <a:latin typeface="+mj-lt"/>
              </a:rPr>
              <a:t> con el </a:t>
            </a:r>
            <a:r>
              <a:rPr lang="en-US" sz="2800" dirty="0" err="1">
                <a:gradFill>
                  <a:gsLst>
                    <a:gs pos="2917">
                      <a:schemeClr val="accent1"/>
                    </a:gs>
                    <a:gs pos="30000">
                      <a:schemeClr val="accent1"/>
                    </a:gs>
                  </a:gsLst>
                  <a:lin ang="5400000" scaled="0"/>
                </a:gradFill>
                <a:latin typeface="+mj-lt"/>
              </a:rPr>
              <a:t>equipo</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n-US" sz="2800" dirty="0">
                <a:gradFill>
                  <a:gsLst>
                    <a:gs pos="2917">
                      <a:schemeClr val="accent1"/>
                    </a:gs>
                    <a:gs pos="30000">
                      <a:schemeClr val="accent1"/>
                    </a:gs>
                  </a:gsLst>
                  <a:lin ang="5400000" scaled="0"/>
                </a:gradFill>
                <a:latin typeface="+mj-lt"/>
              </a:rPr>
              <a:t>Ambientes de Build y Release con Azure DevOps</a:t>
            </a: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Flujo</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Aprobación</a:t>
            </a:r>
            <a:r>
              <a:rPr lang="en-US" sz="2800" dirty="0">
                <a:gradFill>
                  <a:gsLst>
                    <a:gs pos="2917">
                      <a:schemeClr val="accent1"/>
                    </a:gs>
                    <a:gs pos="30000">
                      <a:schemeClr val="accent1"/>
                    </a:gs>
                  </a:gsLst>
                  <a:lin ang="5400000" scaled="0"/>
                </a:gradFill>
                <a:latin typeface="+mj-lt"/>
              </a:rPr>
              <a:t> con Azure DevOps</a:t>
            </a: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Infraestructura</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como</a:t>
            </a:r>
            <a:r>
              <a:rPr lang="en-US" sz="2800" dirty="0">
                <a:gradFill>
                  <a:gsLst>
                    <a:gs pos="2917">
                      <a:schemeClr val="accent1"/>
                    </a:gs>
                    <a:gs pos="30000">
                      <a:schemeClr val="accent1"/>
                    </a:gs>
                  </a:gsLst>
                  <a:lin ang="5400000" scaled="0"/>
                </a:gradFill>
                <a:latin typeface="+mj-lt"/>
              </a:rPr>
              <a:t> Código con Terraform</a:t>
            </a: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Vólumenes</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Persistentes</a:t>
            </a:r>
            <a:r>
              <a:rPr lang="en-US" sz="2800" dirty="0">
                <a:gradFill>
                  <a:gsLst>
                    <a:gs pos="2917">
                      <a:schemeClr val="accent1"/>
                    </a:gs>
                    <a:gs pos="30000">
                      <a:schemeClr val="accent1"/>
                    </a:gs>
                  </a:gsLst>
                  <a:lin ang="5400000" scaled="0"/>
                </a:gradFill>
                <a:latin typeface="+mj-lt"/>
              </a:rPr>
              <a:t> con discos </a:t>
            </a:r>
            <a:r>
              <a:rPr lang="en-US" sz="2800" dirty="0" err="1">
                <a:gradFill>
                  <a:gsLst>
                    <a:gs pos="2917">
                      <a:schemeClr val="accent1"/>
                    </a:gs>
                    <a:gs pos="30000">
                      <a:schemeClr val="accent1"/>
                    </a:gs>
                  </a:gsLst>
                  <a:lin ang="5400000" scaled="0"/>
                </a:gradFill>
                <a:latin typeface="+mj-lt"/>
              </a:rPr>
              <a:t>administrados</a:t>
            </a:r>
            <a:endParaRPr lang="en-US" sz="2800" dirty="0">
              <a:gradFill>
                <a:gsLst>
                  <a:gs pos="2917">
                    <a:schemeClr val="accent1"/>
                  </a:gs>
                  <a:gs pos="30000">
                    <a:schemeClr val="accent1"/>
                  </a:gs>
                </a:gsLst>
                <a:lin ang="5400000" scaled="0"/>
              </a:gradFill>
              <a:latin typeface="+mj-lt"/>
            </a:endParaRPr>
          </a:p>
        </p:txBody>
      </p:sp>
      <p:pic>
        <p:nvPicPr>
          <p:cNvPr id="4" name="Picture 2" descr="Resultado de imagen para terraform aks">
            <a:extLst>
              <a:ext uri="{FF2B5EF4-FFF2-40B4-BE49-F238E27FC236}">
                <a16:creationId xmlns:a16="http://schemas.microsoft.com/office/drawing/2014/main" id="{20674A45-8296-4DC3-A8CB-88BCC59D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5119" y="4411662"/>
            <a:ext cx="4086442" cy="276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0019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s-CL" sz="7200" dirty="0"/>
              <a:t>Pasos a seguir para lograr el objetivo</a:t>
            </a:r>
          </a:p>
        </p:txBody>
      </p:sp>
    </p:spTree>
    <p:extLst>
      <p:ext uri="{BB962C8B-B14F-4D97-AF65-F5344CB8AC3E}">
        <p14:creationId xmlns:p14="http://schemas.microsoft.com/office/powerpoint/2010/main" val="247635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EA55-BA61-3A4F-97ED-150E64A2B4BF}"/>
              </a:ext>
            </a:extLst>
          </p:cNvPr>
          <p:cNvSpPr>
            <a:spLocks noGrp="1"/>
          </p:cNvSpPr>
          <p:nvPr>
            <p:ph type="title"/>
          </p:nvPr>
        </p:nvSpPr>
        <p:spPr>
          <a:xfrm>
            <a:off x="274639" y="295275"/>
            <a:ext cx="11889564" cy="917575"/>
          </a:xfrm>
        </p:spPr>
        <p:txBody>
          <a:bodyPr/>
          <a:lstStyle/>
          <a:p>
            <a:r>
              <a:rPr lang="es-CL" dirty="0"/>
              <a:t>Pasos a seguir</a:t>
            </a:r>
            <a:endParaRPr lang="en-GB" dirty="0">
              <a:solidFill>
                <a:srgbClr val="0078D7"/>
              </a:solidFill>
            </a:endParaRPr>
          </a:p>
        </p:txBody>
      </p:sp>
      <p:sp>
        <p:nvSpPr>
          <p:cNvPr id="5" name="TextBox 4">
            <a:extLst>
              <a:ext uri="{FF2B5EF4-FFF2-40B4-BE49-F238E27FC236}">
                <a16:creationId xmlns:a16="http://schemas.microsoft.com/office/drawing/2014/main" id="{8280E319-291D-4D5B-B457-930B11E79C15}"/>
              </a:ext>
            </a:extLst>
          </p:cNvPr>
          <p:cNvSpPr txBox="1"/>
          <p:nvPr/>
        </p:nvSpPr>
        <p:spPr>
          <a:xfrm>
            <a:off x="274639" y="1668462"/>
            <a:ext cx="8915398" cy="3936462"/>
          </a:xfrm>
          <a:prstGeom prst="rect">
            <a:avLst/>
          </a:prstGeom>
          <a:noFill/>
        </p:spPr>
        <p:txBody>
          <a:bodyPr wrap="square" lIns="182880" tIns="146304" rIns="182880" bIns="146304" rtlCol="0">
            <a:spAutoFit/>
          </a:bodyPr>
          <a:lstStyle/>
          <a:p>
            <a:pPr marL="514350" indent="-514350">
              <a:lnSpc>
                <a:spcPct val="90000"/>
              </a:lnSpc>
              <a:spcAft>
                <a:spcPts val="600"/>
              </a:spcAft>
              <a:buFont typeface="Arial" panose="020B0604020202020204" pitchFamily="34" charset="0"/>
              <a:buChar char="•"/>
            </a:pPr>
            <a:r>
              <a:rPr lang="en-US" sz="2800" dirty="0">
                <a:gradFill>
                  <a:gsLst>
                    <a:gs pos="2917">
                      <a:schemeClr val="accent1"/>
                    </a:gs>
                    <a:gs pos="30000">
                      <a:schemeClr val="accent1"/>
                    </a:gs>
                  </a:gsLst>
                  <a:lin ang="5400000" scaled="0"/>
                </a:gradFill>
                <a:latin typeface="+mj-lt"/>
              </a:rPr>
              <a:t>Workshops </a:t>
            </a:r>
            <a:r>
              <a:rPr lang="en-US" sz="2800" dirty="0" err="1">
                <a:gradFill>
                  <a:gsLst>
                    <a:gs pos="2917">
                      <a:schemeClr val="accent1"/>
                    </a:gs>
                    <a:gs pos="30000">
                      <a:schemeClr val="accent1"/>
                    </a:gs>
                  </a:gsLst>
                  <a:lin ang="5400000" scaled="0"/>
                </a:gradFill>
                <a:latin typeface="+mj-lt"/>
              </a:rPr>
              <a:t>orientados</a:t>
            </a:r>
            <a:r>
              <a:rPr lang="en-US" sz="2800" dirty="0">
                <a:gradFill>
                  <a:gsLst>
                    <a:gs pos="2917">
                      <a:schemeClr val="accent1"/>
                    </a:gs>
                    <a:gs pos="30000">
                      <a:schemeClr val="accent1"/>
                    </a:gs>
                  </a:gsLst>
                  <a:lin ang="5400000" scaled="0"/>
                </a:gradFill>
                <a:latin typeface="+mj-lt"/>
              </a:rPr>
              <a:t> a </a:t>
            </a:r>
            <a:r>
              <a:rPr lang="en-US" sz="2800" dirty="0" err="1">
                <a:gradFill>
                  <a:gsLst>
                    <a:gs pos="2917">
                      <a:schemeClr val="accent1"/>
                    </a:gs>
                    <a:gs pos="30000">
                      <a:schemeClr val="accent1"/>
                    </a:gs>
                  </a:gsLst>
                  <a:lin ang="5400000" scaled="0"/>
                </a:gradFill>
                <a:latin typeface="+mj-lt"/>
              </a:rPr>
              <a:t>Contenedores</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Acompañamiento</a:t>
            </a:r>
            <a:r>
              <a:rPr lang="en-US" sz="2800" dirty="0">
                <a:gradFill>
                  <a:gsLst>
                    <a:gs pos="2917">
                      <a:schemeClr val="accent1"/>
                    </a:gs>
                    <a:gs pos="30000">
                      <a:schemeClr val="accent1"/>
                    </a:gs>
                  </a:gsLst>
                  <a:lin ang="5400000" scaled="0"/>
                </a:gradFill>
                <a:latin typeface="+mj-lt"/>
              </a:rPr>
              <a:t>:</a:t>
            </a:r>
          </a:p>
          <a:p>
            <a:pPr marL="980721" lvl="1"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Estrategias</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Manejo</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Ramas</a:t>
            </a:r>
            <a:r>
              <a:rPr lang="en-US" sz="2800" dirty="0">
                <a:gradFill>
                  <a:gsLst>
                    <a:gs pos="2917">
                      <a:schemeClr val="accent1"/>
                    </a:gs>
                    <a:gs pos="30000">
                      <a:schemeClr val="accent1"/>
                    </a:gs>
                  </a:gsLst>
                  <a:lin ang="5400000" scaled="0"/>
                </a:gradFill>
                <a:latin typeface="+mj-lt"/>
              </a:rPr>
              <a:t> </a:t>
            </a:r>
          </a:p>
          <a:p>
            <a:pPr marL="980721" lvl="1"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Estrategias</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Despliegue</a:t>
            </a:r>
            <a:endParaRPr lang="en-US" sz="2800" dirty="0">
              <a:gradFill>
                <a:gsLst>
                  <a:gs pos="2917">
                    <a:schemeClr val="accent1"/>
                  </a:gs>
                  <a:gs pos="30000">
                    <a:schemeClr val="accent1"/>
                  </a:gs>
                </a:gsLst>
                <a:lin ang="5400000" scaled="0"/>
              </a:gradFill>
              <a:latin typeface="+mj-lt"/>
            </a:endParaRPr>
          </a:p>
          <a:p>
            <a:pPr marL="980721" lvl="1"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Agilidad</a:t>
            </a:r>
            <a:r>
              <a:rPr lang="en-US" sz="2800" dirty="0">
                <a:gradFill>
                  <a:gsLst>
                    <a:gs pos="2917">
                      <a:schemeClr val="accent1"/>
                    </a:gs>
                    <a:gs pos="30000">
                      <a:schemeClr val="accent1"/>
                    </a:gs>
                  </a:gsLst>
                  <a:lin ang="5400000" scaled="0"/>
                </a:gradFill>
                <a:latin typeface="+mj-lt"/>
              </a:rPr>
              <a:t> con Azure DevOps</a:t>
            </a:r>
          </a:p>
          <a:p>
            <a:pPr marL="980721" lvl="1"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Pruebas</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concepto</a:t>
            </a:r>
            <a:endParaRPr lang="en-US" sz="2800" dirty="0">
              <a:gradFill>
                <a:gsLst>
                  <a:gs pos="2917">
                    <a:schemeClr val="accent1"/>
                  </a:gs>
                  <a:gs pos="30000">
                    <a:schemeClr val="accent1"/>
                  </a:gs>
                </a:gsLst>
                <a:lin ang="5400000" scaled="0"/>
              </a:gradFill>
              <a:latin typeface="+mj-lt"/>
            </a:endParaRPr>
          </a:p>
          <a:p>
            <a:pPr marL="980721" lvl="1" indent="-514350">
              <a:lnSpc>
                <a:spcPct val="90000"/>
              </a:lnSpc>
              <a:spcAft>
                <a:spcPts val="600"/>
              </a:spcAft>
              <a:buFont typeface="Arial" panose="020B0604020202020204" pitchFamily="34" charset="0"/>
              <a:buChar char="•"/>
            </a:pPr>
            <a:r>
              <a:rPr lang="en-US" sz="2800" dirty="0">
                <a:gradFill>
                  <a:gsLst>
                    <a:gs pos="2917">
                      <a:schemeClr val="accent1"/>
                    </a:gs>
                    <a:gs pos="30000">
                      <a:schemeClr val="accent1"/>
                    </a:gs>
                  </a:gsLst>
                  <a:lin ang="5400000" scaled="0"/>
                </a:gradFill>
                <a:latin typeface="+mj-lt"/>
              </a:rPr>
              <a:t>Desarrollo y </a:t>
            </a:r>
            <a:r>
              <a:rPr lang="en-US" sz="2800" dirty="0" err="1">
                <a:gradFill>
                  <a:gsLst>
                    <a:gs pos="2917">
                      <a:schemeClr val="accent1"/>
                    </a:gs>
                    <a:gs pos="30000">
                      <a:schemeClr val="accent1"/>
                    </a:gs>
                  </a:gsLst>
                  <a:lin ang="5400000" scaled="0"/>
                </a:gradFill>
                <a:latin typeface="+mj-lt"/>
              </a:rPr>
              <a:t>prueba</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nuevas</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tecnologías</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Herramientas</a:t>
            </a:r>
            <a:r>
              <a:rPr lang="en-US" sz="2800" dirty="0">
                <a:gradFill>
                  <a:gsLst>
                    <a:gs pos="2917">
                      <a:schemeClr val="accent1"/>
                    </a:gs>
                    <a:gs pos="30000">
                      <a:schemeClr val="accent1"/>
                    </a:gs>
                  </a:gsLst>
                  <a:lin ang="5400000" scaled="0"/>
                </a:gradFill>
                <a:latin typeface="+mj-lt"/>
              </a:rPr>
              <a:t> Cloud vs On Prem</a:t>
            </a:r>
          </a:p>
        </p:txBody>
      </p:sp>
      <p:pic>
        <p:nvPicPr>
          <p:cNvPr id="4" name="Picture 2" descr="Resultado de imagen para terraform aks">
            <a:extLst>
              <a:ext uri="{FF2B5EF4-FFF2-40B4-BE49-F238E27FC236}">
                <a16:creationId xmlns:a16="http://schemas.microsoft.com/office/drawing/2014/main" id="{20674A45-8296-4DC3-A8CB-88BCC59D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9712" y="4036279"/>
            <a:ext cx="4641849" cy="313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034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a:t>Q &amp; A</a:t>
            </a:r>
            <a:br>
              <a:rPr lang="en-US" dirty="0"/>
            </a:br>
            <a:endParaRPr lang="en-US" dirty="0"/>
          </a:p>
        </p:txBody>
      </p:sp>
    </p:spTree>
    <p:extLst>
      <p:ext uri="{BB962C8B-B14F-4D97-AF65-F5344CB8AC3E}">
        <p14:creationId xmlns:p14="http://schemas.microsoft.com/office/powerpoint/2010/main" val="213451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5598"/>
          <a:stretch/>
        </p:blipFill>
        <p:spPr>
          <a:xfrm>
            <a:off x="50510" y="0"/>
            <a:ext cx="12436475" cy="6994525"/>
          </a:xfrm>
          <a:prstGeom prst="rect">
            <a:avLst/>
          </a:prstGeom>
        </p:spPr>
      </p:pic>
      <p:sp>
        <p:nvSpPr>
          <p:cNvPr id="4" name="Title 3"/>
          <p:cNvSpPr>
            <a:spLocks noGrp="1"/>
          </p:cNvSpPr>
          <p:nvPr>
            <p:ph type="title"/>
          </p:nvPr>
        </p:nvSpPr>
        <p:spPr/>
        <p:txBody>
          <a:bodyPr/>
          <a:lstStyle/>
          <a:p>
            <a:r>
              <a:rPr lang="en-US" dirty="0"/>
              <a:t>Agenda </a:t>
            </a:r>
          </a:p>
        </p:txBody>
      </p:sp>
      <p:sp>
        <p:nvSpPr>
          <p:cNvPr id="6" name="TextBox 5"/>
          <p:cNvSpPr txBox="1"/>
          <p:nvPr/>
        </p:nvSpPr>
        <p:spPr>
          <a:xfrm>
            <a:off x="307613" y="1628210"/>
            <a:ext cx="6520224" cy="3006977"/>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err="1">
                <a:gradFill>
                  <a:gsLst>
                    <a:gs pos="2917">
                      <a:schemeClr val="accent1"/>
                    </a:gs>
                    <a:gs pos="30000">
                      <a:schemeClr val="accent1"/>
                    </a:gs>
                  </a:gsLst>
                  <a:lin ang="5400000" scaled="0"/>
                </a:gradFill>
                <a:latin typeface="+mj-lt"/>
              </a:rPr>
              <a:t>Introducción</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mj-lt"/>
              <a:buAutoNum type="arabicPeriod"/>
            </a:pPr>
            <a:r>
              <a:rPr lang="en-US" sz="2800" dirty="0" err="1">
                <a:gradFill>
                  <a:gsLst>
                    <a:gs pos="2917">
                      <a:schemeClr val="accent1"/>
                    </a:gs>
                    <a:gs pos="30000">
                      <a:schemeClr val="accent1"/>
                    </a:gs>
                  </a:gsLst>
                  <a:lin ang="5400000" scaled="0"/>
                </a:gradFill>
                <a:latin typeface="+mj-lt"/>
              </a:rPr>
              <a:t>Objetivos</a:t>
            </a:r>
            <a:r>
              <a:rPr lang="en-US" sz="2800" dirty="0">
                <a:gradFill>
                  <a:gsLst>
                    <a:gs pos="2917">
                      <a:schemeClr val="accent1"/>
                    </a:gs>
                    <a:gs pos="30000">
                      <a:schemeClr val="accent1"/>
                    </a:gs>
                  </a:gsLst>
                  <a:lin ang="5400000" scaled="0"/>
                </a:gradFill>
                <a:latin typeface="+mj-lt"/>
              </a:rPr>
              <a:t> </a:t>
            </a:r>
            <a:r>
              <a:rPr lang="en-US" sz="2800" dirty="0" err="1">
                <a:gradFill>
                  <a:gsLst>
                    <a:gs pos="2917">
                      <a:schemeClr val="accent1"/>
                    </a:gs>
                    <a:gs pos="30000">
                      <a:schemeClr val="accent1"/>
                    </a:gs>
                  </a:gsLst>
                  <a:lin ang="5400000" scaled="0"/>
                </a:gradFill>
                <a:latin typeface="+mj-lt"/>
              </a:rPr>
              <a:t>previos</a:t>
            </a: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mj-lt"/>
              <a:buAutoNum type="arabicPeriod"/>
            </a:pPr>
            <a:r>
              <a:rPr lang="es-CL" sz="2800" dirty="0">
                <a:gradFill>
                  <a:gsLst>
                    <a:gs pos="2917">
                      <a:schemeClr val="accent1"/>
                    </a:gs>
                    <a:gs pos="30000">
                      <a:schemeClr val="accent1"/>
                    </a:gs>
                  </a:gsLst>
                  <a:lin ang="5400000" scaled="0"/>
                </a:gradFill>
                <a:latin typeface="+mj-lt"/>
              </a:rPr>
              <a:t>Resumen del trabajo realizado</a:t>
            </a:r>
          </a:p>
          <a:p>
            <a:pPr marL="514350" indent="-514350">
              <a:lnSpc>
                <a:spcPct val="90000"/>
              </a:lnSpc>
              <a:spcAft>
                <a:spcPts val="600"/>
              </a:spcAft>
              <a:buFont typeface="+mj-lt"/>
              <a:buAutoNum type="arabicPeriod"/>
            </a:pPr>
            <a:r>
              <a:rPr lang="es-CL" sz="2800" dirty="0">
                <a:gradFill>
                  <a:gsLst>
                    <a:gs pos="2917">
                      <a:schemeClr val="accent1"/>
                    </a:gs>
                    <a:gs pos="30000">
                      <a:schemeClr val="accent1"/>
                    </a:gs>
                  </a:gsLst>
                  <a:lin ang="5400000" scaled="0"/>
                </a:gradFill>
                <a:latin typeface="+mj-lt"/>
              </a:rPr>
              <a:t>¿Qué se logró?</a:t>
            </a:r>
          </a:p>
          <a:p>
            <a:pPr marL="514350" indent="-514350">
              <a:lnSpc>
                <a:spcPct val="90000"/>
              </a:lnSpc>
              <a:spcAft>
                <a:spcPts val="600"/>
              </a:spcAft>
              <a:buFont typeface="+mj-lt"/>
              <a:buAutoNum type="arabicPeriod"/>
            </a:pPr>
            <a:r>
              <a:rPr lang="es-CL" sz="2800" dirty="0">
                <a:gradFill>
                  <a:gsLst>
                    <a:gs pos="2917">
                      <a:schemeClr val="accent1"/>
                    </a:gs>
                    <a:gs pos="30000">
                      <a:schemeClr val="accent1"/>
                    </a:gs>
                  </a:gsLst>
                  <a:lin ang="5400000" scaled="0"/>
                </a:gradFill>
                <a:latin typeface="+mj-lt"/>
              </a:rPr>
              <a:t>Pasos a seguir para lograr el objetivo</a:t>
            </a:r>
          </a:p>
          <a:p>
            <a:pPr marL="514350" indent="-514350">
              <a:lnSpc>
                <a:spcPct val="90000"/>
              </a:lnSpc>
              <a:spcAft>
                <a:spcPts val="600"/>
              </a:spcAft>
              <a:buFont typeface="+mj-lt"/>
              <a:buAutoNum type="arabicPeriod"/>
            </a:pPr>
            <a:r>
              <a:rPr lang="en-US" sz="2800" dirty="0">
                <a:gradFill>
                  <a:gsLst>
                    <a:gs pos="2917">
                      <a:schemeClr val="accent1"/>
                    </a:gs>
                    <a:gs pos="30000">
                      <a:schemeClr val="accent1"/>
                    </a:gs>
                  </a:gsLst>
                  <a:lin ang="5400000" scaled="0"/>
                </a:gradFill>
                <a:latin typeface="+mj-lt"/>
              </a:rPr>
              <a:t>Q&amp;A</a:t>
            </a:r>
          </a:p>
        </p:txBody>
      </p:sp>
    </p:spTree>
    <p:extLst>
      <p:ext uri="{BB962C8B-B14F-4D97-AF65-F5344CB8AC3E}">
        <p14:creationId xmlns:p14="http://schemas.microsoft.com/office/powerpoint/2010/main" val="2312578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err="1"/>
              <a:t>Objetivos</a:t>
            </a:r>
            <a:r>
              <a:rPr lang="en-US" sz="7200" dirty="0"/>
              <a:t> </a:t>
            </a:r>
            <a:r>
              <a:rPr lang="en-US" sz="7200" dirty="0" err="1"/>
              <a:t>previos</a:t>
            </a:r>
            <a:br>
              <a:rPr lang="en-US" sz="7200" dirty="0"/>
            </a:br>
            <a:br>
              <a:rPr lang="en-US" dirty="0"/>
            </a:br>
            <a:endParaRPr lang="en-US" dirty="0"/>
          </a:p>
        </p:txBody>
      </p:sp>
    </p:spTree>
    <p:extLst>
      <p:ext uri="{BB962C8B-B14F-4D97-AF65-F5344CB8AC3E}">
        <p14:creationId xmlns:p14="http://schemas.microsoft.com/office/powerpoint/2010/main" val="180061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3500845-D4A7-4FC9-945C-24F426BCC182}"/>
              </a:ext>
            </a:extLst>
          </p:cNvPr>
          <p:cNvSpPr>
            <a:spLocks noGrp="1"/>
          </p:cNvSpPr>
          <p:nvPr>
            <p:ph type="title"/>
          </p:nvPr>
        </p:nvSpPr>
        <p:spPr>
          <a:xfrm>
            <a:off x="274639" y="295275"/>
            <a:ext cx="11889564" cy="917575"/>
          </a:xfrm>
        </p:spPr>
        <p:txBody>
          <a:bodyPr/>
          <a:lstStyle/>
          <a:p>
            <a:r>
              <a:rPr lang="en-US" dirty="0" err="1">
                <a:solidFill>
                  <a:schemeClr val="accent1"/>
                </a:solidFill>
              </a:rPr>
              <a:t>Uniandes</a:t>
            </a:r>
            <a:endParaRPr lang="en-GB" dirty="0">
              <a:solidFill>
                <a:schemeClr val="accent1"/>
              </a:solidFill>
            </a:endParaRPr>
          </a:p>
        </p:txBody>
      </p:sp>
      <p:sp>
        <p:nvSpPr>
          <p:cNvPr id="9" name="TextBox 8">
            <a:extLst>
              <a:ext uri="{FF2B5EF4-FFF2-40B4-BE49-F238E27FC236}">
                <a16:creationId xmlns:a16="http://schemas.microsoft.com/office/drawing/2014/main" id="{5625B900-E455-4AF9-BA0E-78F0B2721CA3}"/>
              </a:ext>
            </a:extLst>
          </p:cNvPr>
          <p:cNvSpPr txBox="1"/>
          <p:nvPr/>
        </p:nvSpPr>
        <p:spPr>
          <a:xfrm>
            <a:off x="252995" y="1212850"/>
            <a:ext cx="9905998" cy="5795433"/>
          </a:xfrm>
          <a:prstGeom prst="rect">
            <a:avLst/>
          </a:prstGeom>
          <a:noFill/>
        </p:spPr>
        <p:txBody>
          <a:bodyPr wrap="square" lIns="182880" tIns="146304" rIns="182880" bIns="146304" rtlCol="0">
            <a:spAutoFit/>
          </a:bodyPr>
          <a:lstStyle/>
          <a:p>
            <a:pPr marL="514350" indent="-514350">
              <a:lnSpc>
                <a:spcPct val="90000"/>
              </a:lnSpc>
              <a:spcAft>
                <a:spcPts val="600"/>
              </a:spcAft>
              <a:buFont typeface="Arial" panose="020B0604020202020204" pitchFamily="34" charset="0"/>
              <a:buChar char="•"/>
            </a:pPr>
            <a:r>
              <a:rPr lang="es-CL" sz="2800" dirty="0">
                <a:gradFill>
                  <a:gsLst>
                    <a:gs pos="2917">
                      <a:schemeClr val="accent1"/>
                    </a:gs>
                    <a:gs pos="30000">
                      <a:schemeClr val="accent1"/>
                    </a:gs>
                  </a:gsLst>
                  <a:lin ang="5400000" scaled="0"/>
                </a:gradFill>
                <a:latin typeface="+mj-lt"/>
              </a:rPr>
              <a:t>Mejores Prácticas AKS</a:t>
            </a:r>
          </a:p>
          <a:p>
            <a:pPr marL="980721" lvl="1" indent="-514350">
              <a:lnSpc>
                <a:spcPct val="90000"/>
              </a:lnSpc>
              <a:spcAft>
                <a:spcPts val="600"/>
              </a:spcAft>
              <a:buFont typeface="Arial" panose="020B0604020202020204" pitchFamily="34" charset="0"/>
              <a:buChar char="•"/>
            </a:pPr>
            <a:r>
              <a:rPr lang="es-CL" sz="2800" dirty="0">
                <a:gradFill>
                  <a:gsLst>
                    <a:gs pos="2917">
                      <a:schemeClr val="accent1"/>
                    </a:gs>
                    <a:gs pos="30000">
                      <a:schemeClr val="accent1"/>
                    </a:gs>
                  </a:gsLst>
                  <a:lin ang="5400000" scaled="0"/>
                </a:gradFill>
                <a:latin typeface="+mj-lt"/>
              </a:rPr>
              <a:t>Ajustes a pipeline de entrega a desarrollo y producción</a:t>
            </a:r>
          </a:p>
          <a:p>
            <a:pPr marL="980721" lvl="1" indent="-514350">
              <a:lnSpc>
                <a:spcPct val="90000"/>
              </a:lnSpc>
              <a:spcAft>
                <a:spcPts val="600"/>
              </a:spcAft>
              <a:buFont typeface="Arial" panose="020B0604020202020204" pitchFamily="34" charset="0"/>
              <a:buChar char="•"/>
            </a:pPr>
            <a:endParaRPr lang="es-CL"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n-US" sz="2800" dirty="0" err="1">
                <a:gradFill>
                  <a:gsLst>
                    <a:gs pos="2917">
                      <a:schemeClr val="accent1"/>
                    </a:gs>
                    <a:gs pos="30000">
                      <a:schemeClr val="accent1"/>
                    </a:gs>
                  </a:gsLst>
                  <a:lin ang="5400000" scaled="0"/>
                </a:gradFill>
                <a:latin typeface="+mj-lt"/>
              </a:rPr>
              <a:t>Optimización</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Imágenes</a:t>
            </a:r>
            <a:r>
              <a:rPr lang="en-US" sz="2800" dirty="0">
                <a:gradFill>
                  <a:gsLst>
                    <a:gs pos="2917">
                      <a:schemeClr val="accent1"/>
                    </a:gs>
                    <a:gs pos="30000">
                      <a:schemeClr val="accent1"/>
                    </a:gs>
                  </a:gsLst>
                  <a:lin ang="5400000" scaled="0"/>
                </a:gradFill>
                <a:latin typeface="+mj-lt"/>
              </a:rPr>
              <a:t> de </a:t>
            </a:r>
            <a:r>
              <a:rPr lang="en-US" sz="2800" dirty="0" err="1">
                <a:gradFill>
                  <a:gsLst>
                    <a:gs pos="2917">
                      <a:schemeClr val="accent1"/>
                    </a:gs>
                    <a:gs pos="30000">
                      <a:schemeClr val="accent1"/>
                    </a:gs>
                  </a:gsLst>
                  <a:lin ang="5400000" scaled="0"/>
                </a:gradFill>
                <a:latin typeface="+mj-lt"/>
              </a:rPr>
              <a:t>Contenedor</a:t>
            </a:r>
            <a:endParaRPr lang="en-US" sz="2800" dirty="0">
              <a:gradFill>
                <a:gsLst>
                  <a:gs pos="2917">
                    <a:schemeClr val="accent1"/>
                  </a:gs>
                  <a:gs pos="30000">
                    <a:schemeClr val="accent1"/>
                  </a:gs>
                </a:gsLst>
                <a:lin ang="5400000" scaled="0"/>
              </a:gradFill>
              <a:latin typeface="+mj-lt"/>
            </a:endParaRPr>
          </a:p>
          <a:p>
            <a:pPr marL="980721" lvl="1" indent="-514350">
              <a:lnSpc>
                <a:spcPct val="90000"/>
              </a:lnSpc>
              <a:spcAft>
                <a:spcPts val="600"/>
              </a:spcAft>
              <a:buFont typeface="Arial" panose="020B0604020202020204" pitchFamily="34" charset="0"/>
              <a:buChar char="•"/>
            </a:pPr>
            <a:r>
              <a:rPr lang="es-CL" sz="2800" dirty="0">
                <a:gradFill>
                  <a:gsLst>
                    <a:gs pos="2917">
                      <a:schemeClr val="accent1"/>
                    </a:gs>
                    <a:gs pos="30000">
                      <a:schemeClr val="accent1"/>
                    </a:gs>
                  </a:gsLst>
                  <a:lin ang="5400000" scaled="0"/>
                </a:gradFill>
                <a:latin typeface="+mj-lt"/>
              </a:rPr>
              <a:t>Reducir Peso de la Imagen</a:t>
            </a:r>
          </a:p>
          <a:p>
            <a:pPr marL="980721" lvl="1" indent="-514350">
              <a:lnSpc>
                <a:spcPct val="90000"/>
              </a:lnSpc>
              <a:spcAft>
                <a:spcPts val="600"/>
              </a:spcAft>
              <a:buFont typeface="Arial" panose="020B0604020202020204" pitchFamily="34" charset="0"/>
              <a:buChar char="•"/>
            </a:pPr>
            <a:endParaRPr lang="en-US" sz="2800" dirty="0">
              <a:gradFill>
                <a:gsLst>
                  <a:gs pos="2917">
                    <a:schemeClr val="accent1"/>
                  </a:gs>
                  <a:gs pos="30000">
                    <a:schemeClr val="accent1"/>
                  </a:gs>
                </a:gsLst>
                <a:lin ang="5400000" scaled="0"/>
              </a:gradFill>
              <a:latin typeface="+mj-lt"/>
            </a:endParaRPr>
          </a:p>
          <a:p>
            <a:pPr marL="514350" indent="-514350">
              <a:lnSpc>
                <a:spcPct val="90000"/>
              </a:lnSpc>
              <a:spcAft>
                <a:spcPts val="600"/>
              </a:spcAft>
              <a:buFont typeface="Arial" panose="020B0604020202020204" pitchFamily="34" charset="0"/>
              <a:buChar char="•"/>
            </a:pPr>
            <a:r>
              <a:rPr lang="es-CL" sz="2800" dirty="0">
                <a:gradFill>
                  <a:gsLst>
                    <a:gs pos="2917">
                      <a:schemeClr val="accent1"/>
                    </a:gs>
                    <a:gs pos="30000">
                      <a:schemeClr val="accent1"/>
                    </a:gs>
                  </a:gsLst>
                  <a:lin ang="5400000" scaled="0"/>
                </a:gradFill>
                <a:latin typeface="+mj-lt"/>
              </a:rPr>
              <a:t>Infraestructura como Código</a:t>
            </a:r>
          </a:p>
          <a:p>
            <a:pPr marL="980721" lvl="1" indent="-514350">
              <a:lnSpc>
                <a:spcPct val="90000"/>
              </a:lnSpc>
              <a:spcAft>
                <a:spcPts val="600"/>
              </a:spcAft>
              <a:buFont typeface="Arial" panose="020B0604020202020204" pitchFamily="34" charset="0"/>
              <a:buChar char="•"/>
            </a:pPr>
            <a:r>
              <a:rPr lang="es-CL" sz="2800" dirty="0">
                <a:gradFill>
                  <a:gsLst>
                    <a:gs pos="2917">
                      <a:schemeClr val="accent1"/>
                    </a:gs>
                    <a:gs pos="30000">
                      <a:schemeClr val="accent1"/>
                    </a:gs>
                  </a:gsLst>
                  <a:lin ang="5400000" scaled="0"/>
                </a:gradFill>
                <a:latin typeface="+mj-lt"/>
              </a:rPr>
              <a:t>Estrategia de despliegue en producción </a:t>
            </a:r>
          </a:p>
          <a:p>
            <a:pPr marL="980721" lvl="1" indent="-514350">
              <a:lnSpc>
                <a:spcPct val="90000"/>
              </a:lnSpc>
              <a:spcAft>
                <a:spcPts val="600"/>
              </a:spcAft>
              <a:buFont typeface="Arial" panose="020B0604020202020204" pitchFamily="34" charset="0"/>
              <a:buChar char="•"/>
            </a:pPr>
            <a:endParaRPr lang="es-CL" sz="2800" dirty="0">
              <a:gradFill>
                <a:gsLst>
                  <a:gs pos="2917">
                    <a:schemeClr val="accent1"/>
                  </a:gs>
                  <a:gs pos="30000">
                    <a:schemeClr val="accent1"/>
                  </a:gs>
                </a:gsLst>
                <a:lin ang="5400000" scaled="0"/>
              </a:gradFill>
              <a:latin typeface="+mj-lt"/>
            </a:endParaRPr>
          </a:p>
          <a:p>
            <a:pPr marL="514350" lvl="0" indent="-514350">
              <a:lnSpc>
                <a:spcPct val="90000"/>
              </a:lnSpc>
              <a:spcAft>
                <a:spcPts val="600"/>
              </a:spcAft>
              <a:buFont typeface="Arial" panose="020B0604020202020204" pitchFamily="34" charset="0"/>
              <a:buChar char="•"/>
            </a:pPr>
            <a:r>
              <a:rPr lang="es-CL" sz="2800" dirty="0">
                <a:gradFill>
                  <a:gsLst>
                    <a:gs pos="2917">
                      <a:srgbClr val="0072C6"/>
                    </a:gs>
                    <a:gs pos="30000">
                      <a:srgbClr val="0072C6"/>
                    </a:gs>
                  </a:gsLst>
                  <a:lin ang="5400000" scaled="0"/>
                </a:gradFill>
                <a:latin typeface="Segoe UI Light"/>
              </a:rPr>
              <a:t>Manejo de Volúmenes</a:t>
            </a:r>
          </a:p>
          <a:p>
            <a:pPr marL="980721" lvl="1" indent="-514350">
              <a:lnSpc>
                <a:spcPct val="90000"/>
              </a:lnSpc>
              <a:spcAft>
                <a:spcPts val="600"/>
              </a:spcAft>
              <a:buFont typeface="Arial" panose="020B0604020202020204" pitchFamily="34" charset="0"/>
              <a:buChar char="•"/>
            </a:pPr>
            <a:r>
              <a:rPr lang="es-CL" sz="2800" dirty="0">
                <a:gradFill>
                  <a:gsLst>
                    <a:gs pos="2917">
                      <a:srgbClr val="0072C6"/>
                    </a:gs>
                    <a:gs pos="30000">
                      <a:srgbClr val="0072C6"/>
                    </a:gs>
                  </a:gsLst>
                  <a:lin ang="5400000" scaled="0"/>
                </a:gradFill>
                <a:latin typeface="Segoe UI Light"/>
              </a:rPr>
              <a:t>Estrategia de almacenamiento persistente </a:t>
            </a:r>
          </a:p>
          <a:p>
            <a:pPr lvl="1">
              <a:lnSpc>
                <a:spcPct val="90000"/>
              </a:lnSpc>
              <a:spcAft>
                <a:spcPts val="600"/>
              </a:spcAft>
            </a:pPr>
            <a:endParaRPr lang="es-CL" sz="2800" dirty="0">
              <a:gradFill>
                <a:gsLst>
                  <a:gs pos="2917">
                    <a:schemeClr val="accent1"/>
                  </a:gs>
                  <a:gs pos="30000">
                    <a:schemeClr val="accent1"/>
                  </a:gs>
                </a:gsLst>
                <a:lin ang="5400000" scaled="0"/>
              </a:gradFill>
              <a:latin typeface="+mj-lt"/>
            </a:endParaRPr>
          </a:p>
        </p:txBody>
      </p:sp>
      <p:pic>
        <p:nvPicPr>
          <p:cNvPr id="10" name="Picture 2" descr="Resultado de imagen para terraform aks">
            <a:extLst>
              <a:ext uri="{FF2B5EF4-FFF2-40B4-BE49-F238E27FC236}">
                <a16:creationId xmlns:a16="http://schemas.microsoft.com/office/drawing/2014/main" id="{A67530B4-86FB-4AA7-9742-D14C57C0C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237" y="4214388"/>
            <a:ext cx="4378324" cy="295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65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7E2CCB3F-8BF7-46C9-9EB6-28FC50D946A8}"/>
              </a:ext>
            </a:extLst>
          </p:cNvPr>
          <p:cNvPicPr>
            <a:picLocks noChangeAspect="1"/>
          </p:cNvPicPr>
          <p:nvPr/>
        </p:nvPicPr>
        <p:blipFill>
          <a:blip r:embed="rId3"/>
          <a:stretch>
            <a:fillRect/>
          </a:stretch>
        </p:blipFill>
        <p:spPr>
          <a:xfrm>
            <a:off x="655637" y="5798906"/>
            <a:ext cx="1981200" cy="425671"/>
          </a:xfrm>
          <a:prstGeom prst="rect">
            <a:avLst/>
          </a:prstGeom>
        </p:spPr>
      </p:pic>
      <p:sp>
        <p:nvSpPr>
          <p:cNvPr id="7" name="Title 2">
            <a:extLst>
              <a:ext uri="{FF2B5EF4-FFF2-40B4-BE49-F238E27FC236}">
                <a16:creationId xmlns:a16="http://schemas.microsoft.com/office/drawing/2014/main" id="{01C9A253-00FB-49C9-BA65-3E981DC3DAAC}"/>
              </a:ext>
            </a:extLst>
          </p:cNvPr>
          <p:cNvSpPr>
            <a:spLocks noGrp="1"/>
          </p:cNvSpPr>
          <p:nvPr>
            <p:ph type="title"/>
          </p:nvPr>
        </p:nvSpPr>
        <p:spPr>
          <a:xfrm>
            <a:off x="321030" y="982783"/>
            <a:ext cx="11887200" cy="2286000"/>
          </a:xfrm>
        </p:spPr>
        <p:txBody>
          <a:bodyPr/>
          <a:lstStyle/>
          <a:p>
            <a:r>
              <a:rPr lang="en-US" sz="7200" dirty="0" err="1"/>
              <a:t>Resumen</a:t>
            </a:r>
            <a:r>
              <a:rPr lang="en-US" sz="7200" dirty="0"/>
              <a:t> del </a:t>
            </a:r>
            <a:r>
              <a:rPr lang="en-US" sz="7200" dirty="0" err="1"/>
              <a:t>trabajo</a:t>
            </a:r>
            <a:r>
              <a:rPr lang="en-US" sz="7200" dirty="0"/>
              <a:t> </a:t>
            </a:r>
            <a:r>
              <a:rPr lang="en-US" sz="7200" dirty="0" err="1"/>
              <a:t>realizado</a:t>
            </a:r>
            <a:br>
              <a:rPr lang="en-US" sz="7200" dirty="0"/>
            </a:br>
            <a:br>
              <a:rPr lang="en-US" sz="7200" dirty="0"/>
            </a:br>
            <a:br>
              <a:rPr lang="en-US" dirty="0"/>
            </a:br>
            <a:endParaRPr lang="en-US" dirty="0"/>
          </a:p>
        </p:txBody>
      </p:sp>
    </p:spTree>
    <p:extLst>
      <p:ext uri="{BB962C8B-B14F-4D97-AF65-F5344CB8AC3E}">
        <p14:creationId xmlns:p14="http://schemas.microsoft.com/office/powerpoint/2010/main" val="355830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BA520E-732F-4007-BD97-2EB8E0454F4D}"/>
              </a:ext>
            </a:extLst>
          </p:cNvPr>
          <p:cNvSpPr>
            <a:spLocks noGrp="1"/>
          </p:cNvSpPr>
          <p:nvPr>
            <p:ph type="title"/>
          </p:nvPr>
        </p:nvSpPr>
        <p:spPr/>
        <p:txBody>
          <a:bodyPr/>
          <a:lstStyle/>
          <a:p>
            <a:endParaRPr lang="es-CL"/>
          </a:p>
        </p:txBody>
      </p:sp>
      <p:pic>
        <p:nvPicPr>
          <p:cNvPr id="3" name="Picture 2">
            <a:extLst>
              <a:ext uri="{FF2B5EF4-FFF2-40B4-BE49-F238E27FC236}">
                <a16:creationId xmlns:a16="http://schemas.microsoft.com/office/drawing/2014/main" id="{9E217C5A-8662-4757-AC1D-11DBCE5414B0}"/>
              </a:ext>
            </a:extLst>
          </p:cNvPr>
          <p:cNvPicPr>
            <a:picLocks noChangeAspect="1"/>
          </p:cNvPicPr>
          <p:nvPr/>
        </p:nvPicPr>
        <p:blipFill>
          <a:blip r:embed="rId2"/>
          <a:stretch>
            <a:fillRect/>
          </a:stretch>
        </p:blipFill>
        <p:spPr>
          <a:xfrm>
            <a:off x="-1" y="454918"/>
            <a:ext cx="12436475" cy="6084687"/>
          </a:xfrm>
          <a:prstGeom prst="rect">
            <a:avLst/>
          </a:prstGeom>
        </p:spPr>
      </p:pic>
    </p:spTree>
    <p:extLst>
      <p:ext uri="{BB962C8B-B14F-4D97-AF65-F5344CB8AC3E}">
        <p14:creationId xmlns:p14="http://schemas.microsoft.com/office/powerpoint/2010/main" val="35228051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362ECB-1E2F-491D-89B6-507BF78DE8E2}"/>
              </a:ext>
            </a:extLst>
          </p:cNvPr>
          <p:cNvPicPr>
            <a:picLocks noChangeAspect="1"/>
          </p:cNvPicPr>
          <p:nvPr/>
        </p:nvPicPr>
        <p:blipFill>
          <a:blip r:embed="rId3"/>
          <a:stretch>
            <a:fillRect/>
          </a:stretch>
        </p:blipFill>
        <p:spPr>
          <a:xfrm>
            <a:off x="311909" y="0"/>
            <a:ext cx="11812657" cy="6994525"/>
          </a:xfrm>
          <a:prstGeom prst="rect">
            <a:avLst/>
          </a:prstGeom>
        </p:spPr>
      </p:pic>
    </p:spTree>
    <p:extLst>
      <p:ext uri="{BB962C8B-B14F-4D97-AF65-F5344CB8AC3E}">
        <p14:creationId xmlns:p14="http://schemas.microsoft.com/office/powerpoint/2010/main" val="25331303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4A28C6-3467-440C-8D1B-D7149CDA8F13}"/>
              </a:ext>
            </a:extLst>
          </p:cNvPr>
          <p:cNvPicPr>
            <a:picLocks noChangeAspect="1"/>
          </p:cNvPicPr>
          <p:nvPr/>
        </p:nvPicPr>
        <p:blipFill>
          <a:blip r:embed="rId3"/>
          <a:stretch>
            <a:fillRect/>
          </a:stretch>
        </p:blipFill>
        <p:spPr>
          <a:xfrm>
            <a:off x="0" y="841885"/>
            <a:ext cx="12436475" cy="5310754"/>
          </a:xfrm>
          <a:prstGeom prst="rect">
            <a:avLst/>
          </a:prstGeom>
        </p:spPr>
      </p:pic>
    </p:spTree>
    <p:extLst>
      <p:ext uri="{BB962C8B-B14F-4D97-AF65-F5344CB8AC3E}">
        <p14:creationId xmlns:p14="http://schemas.microsoft.com/office/powerpoint/2010/main" val="10198625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B5E855-19B7-4ECF-9AAE-52883C55D4F3}"/>
              </a:ext>
            </a:extLst>
          </p:cNvPr>
          <p:cNvPicPr>
            <a:picLocks noChangeAspect="1"/>
          </p:cNvPicPr>
          <p:nvPr/>
        </p:nvPicPr>
        <p:blipFill>
          <a:blip r:embed="rId3"/>
          <a:stretch>
            <a:fillRect/>
          </a:stretch>
        </p:blipFill>
        <p:spPr>
          <a:xfrm>
            <a:off x="31951" y="0"/>
            <a:ext cx="12372572" cy="6994525"/>
          </a:xfrm>
          <a:prstGeom prst="rect">
            <a:avLst/>
          </a:prstGeom>
        </p:spPr>
      </p:pic>
    </p:spTree>
    <p:extLst>
      <p:ext uri="{BB962C8B-B14F-4D97-AF65-F5344CB8AC3E}">
        <p14:creationId xmlns:p14="http://schemas.microsoft.com/office/powerpoint/2010/main" val="1046893125"/>
      </p:ext>
    </p:extLst>
  </p:cSld>
  <p:clrMapOvr>
    <a:masterClrMapping/>
  </p:clrMapOvr>
  <p:transition>
    <p:fade/>
  </p:transition>
</p:sld>
</file>

<file path=ppt/theme/theme1.xml><?xml version="1.0" encoding="utf-8"?>
<a:theme xmlns:a="http://schemas.openxmlformats.org/drawingml/2006/main" name="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C187CF7A526F48A383E69341CDFD30" ma:contentTypeVersion="0" ma:contentTypeDescription="Create a new document." ma:contentTypeScope="" ma:versionID="4452421dd9c8abf127b874213b4891ef">
  <xsd:schema xmlns:xsd="http://www.w3.org/2001/XMLSchema" xmlns:xs="http://www.w3.org/2001/XMLSchema" xmlns:p="http://schemas.microsoft.com/office/2006/metadata/properties" targetNamespace="http://schemas.microsoft.com/office/2006/metadata/properties" ma:root="true" ma:fieldsID="2cd1132e7a95f8a1e69d4dbe932e789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AF18177-B84D-492C-B667-63222BB0F0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elements/1.1/"/>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MSVID_TT_BRAND_16-9_WHITE_Dec2013_PRELIM</Template>
  <TotalTime>1733</TotalTime>
  <Words>1667</Words>
  <Application>Microsoft Office PowerPoint</Application>
  <PresentationFormat>Custom</PresentationFormat>
  <Paragraphs>105</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Segoe UI Light</vt:lpstr>
      <vt:lpstr>Wingdings</vt:lpstr>
      <vt:lpstr>MS Brand White 16-9_Dec-2013</vt:lpstr>
      <vt:lpstr>Sesión de Cierre  Universidad de los Andes AKS </vt:lpstr>
      <vt:lpstr>Agenda </vt:lpstr>
      <vt:lpstr>Objetivos previos  </vt:lpstr>
      <vt:lpstr>Uniandes</vt:lpstr>
      <vt:lpstr>Resumen del trabajo realizado   </vt:lpstr>
      <vt:lpstr>PowerPoint Presentation</vt:lpstr>
      <vt:lpstr>PowerPoint Presentation</vt:lpstr>
      <vt:lpstr>PowerPoint Presentation</vt:lpstr>
      <vt:lpstr>PowerPoint Presentation</vt:lpstr>
      <vt:lpstr>Resumen de Trabajos</vt:lpstr>
      <vt:lpstr>¿Qué se logró?  </vt:lpstr>
      <vt:lpstr>Logros de la Visita</vt:lpstr>
      <vt:lpstr>Pasos a seguir para lograr el objetivo</vt:lpstr>
      <vt:lpstr>Pasos a seguir</vt:lpstr>
      <vt:lpstr>Q &amp; A </vt:lpstr>
    </vt:vector>
  </TitlesOfParts>
  <Manager>&lt;Speech writer name goes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goes here&gt;</dc:subject>
  <dc:creator>Robert Rozas Navarro</dc:creator>
  <cp:keywords/>
  <dc:description>Template: _x000d_
Formatting: _x000d_
Audience Type:</dc:description>
  <cp:lastModifiedBy>Robert Rozas Navarro</cp:lastModifiedBy>
  <cp:revision>335</cp:revision>
  <dcterms:created xsi:type="dcterms:W3CDTF">2014-01-30T21:57:55Z</dcterms:created>
  <dcterms:modified xsi:type="dcterms:W3CDTF">2020-06-01T12:36:20Z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0x01010076C187CF7A526F48A383E69341CDFD30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DocVizMetadataToken">
    <vt:lpwstr>300x359x1</vt:lpwstr>
  </property>
  <property fmtid="{D5CDD505-2E9C-101B-9397-08002B2CF9AE}" pid="11" name="DocVizPreviewMetadata_Count">
    <vt:i4>21</vt:i4>
  </property>
  <property fmtid="{D5CDD505-2E9C-101B-9397-08002B2CF9AE}" pid="12" name="DocVizPreviewMetadata_0">
    <vt:lpwstr>300x359x1</vt:lpwstr>
  </property>
  <property fmtid="{D5CDD505-2E9C-101B-9397-08002B2CF9AE}" pid="13" name="MSIP_Label_f42aa342-8706-4288-bd11-ebb85995028c_Enabled">
    <vt:lpwstr>True</vt:lpwstr>
  </property>
  <property fmtid="{D5CDD505-2E9C-101B-9397-08002B2CF9AE}" pid="14" name="MSIP_Label_f42aa342-8706-4288-bd11-ebb85995028c_SiteId">
    <vt:lpwstr>72f988bf-86f1-41af-91ab-2d7cd011db47</vt:lpwstr>
  </property>
  <property fmtid="{D5CDD505-2E9C-101B-9397-08002B2CF9AE}" pid="15" name="MSIP_Label_f42aa342-8706-4288-bd11-ebb85995028c_SetDate">
    <vt:lpwstr>2019-02-26T00:37:47.7054845Z</vt:lpwstr>
  </property>
  <property fmtid="{D5CDD505-2E9C-101B-9397-08002B2CF9AE}" pid="16" name="MSIP_Label_f42aa342-8706-4288-bd11-ebb85995028c_Name">
    <vt:lpwstr>General</vt:lpwstr>
  </property>
  <property fmtid="{D5CDD505-2E9C-101B-9397-08002B2CF9AE}" pid="17" name="MSIP_Label_f42aa342-8706-4288-bd11-ebb85995028c_ActionId">
    <vt:lpwstr>9a87a803-ccef-4610-a137-77dfad6274ee</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