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1"/>
  </p:notesMasterIdLst>
  <p:handoutMasterIdLst>
    <p:handoutMasterId r:id="rId32"/>
  </p:handoutMasterIdLst>
  <p:sldIdLst>
    <p:sldId id="1304" r:id="rId5"/>
    <p:sldId id="1306" r:id="rId6"/>
    <p:sldId id="1412" r:id="rId7"/>
    <p:sldId id="1421" r:id="rId8"/>
    <p:sldId id="1422" r:id="rId9"/>
    <p:sldId id="1423" r:id="rId10"/>
    <p:sldId id="1424" r:id="rId11"/>
    <p:sldId id="1425" r:id="rId12"/>
    <p:sldId id="1426" r:id="rId13"/>
    <p:sldId id="1427" r:id="rId14"/>
    <p:sldId id="1428" r:id="rId15"/>
    <p:sldId id="1429" r:id="rId16"/>
    <p:sldId id="1430" r:id="rId17"/>
    <p:sldId id="1431" r:id="rId18"/>
    <p:sldId id="1432" r:id="rId19"/>
    <p:sldId id="1434" r:id="rId20"/>
    <p:sldId id="1411" r:id="rId21"/>
    <p:sldId id="1414" r:id="rId22"/>
    <p:sldId id="1413" r:id="rId23"/>
    <p:sldId id="1415" r:id="rId24"/>
    <p:sldId id="1416" r:id="rId25"/>
    <p:sldId id="1417" r:id="rId26"/>
    <p:sldId id="1418" r:id="rId27"/>
    <p:sldId id="1419" r:id="rId28"/>
    <p:sldId id="1420" r:id="rId29"/>
    <p:sldId id="1433"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2266D7F5-89A7-478C-8A43-C1409DDC88B9}">
          <p14:sldIdLst>
            <p14:sldId id="1304"/>
          </p14:sldIdLst>
        </p14:section>
        <p14:section name="Sample Slides" id="{7DDFE077-D991-4333-B3B3-A87A86C08F77}">
          <p14:sldIdLst>
            <p14:sldId id="1306"/>
            <p14:sldId id="1412"/>
            <p14:sldId id="1421"/>
            <p14:sldId id="1422"/>
            <p14:sldId id="1423"/>
            <p14:sldId id="1424"/>
            <p14:sldId id="1425"/>
            <p14:sldId id="1426"/>
            <p14:sldId id="1427"/>
            <p14:sldId id="1428"/>
            <p14:sldId id="1429"/>
            <p14:sldId id="1430"/>
            <p14:sldId id="1431"/>
            <p14:sldId id="1432"/>
            <p14:sldId id="1434"/>
            <p14:sldId id="1411"/>
            <p14:sldId id="1414"/>
            <p14:sldId id="1413"/>
            <p14:sldId id="1415"/>
            <p14:sldId id="1416"/>
            <p14:sldId id="1417"/>
            <p14:sldId id="1418"/>
            <p14:sldId id="1419"/>
            <p14:sldId id="1420"/>
            <p14:sldId id="1433"/>
          </p14:sldIdLst>
        </p14:section>
        <p14:section name="Layout" id="{6615C286-8A48-4509-B021-7F1F576B819A}">
          <p14:sldIdLst/>
        </p14:section>
        <p14:section name="Section Headers &amp; Other Text Layouts" id="{5F50D998-ACFC-4905-95DF-13C869054312}">
          <p14:sldIdLst/>
        </p14:section>
        <p14:section name="Charts &amp; Tables" id="{1FC2E2F0-F752-4FDF-A55B-FE86FB6B07A7}">
          <p14:sldIdLst/>
        </p14:section>
        <p14:section name="Guidelines: Grid" id="{F79ADBA6-41C3-4910-961D-46DDFACA22D2}">
          <p14:sldIdLst/>
        </p14:section>
        <p14:section name="Ilustration" id="{31A37708-07ED-4100-B0F5-72833380F4D2}">
          <p14:sldIdLst/>
        </p14:section>
        <p14:section name="Photography" id="{AEEC96AC-6811-479A-8547-B61B5179E517}">
          <p14:sldIdLst/>
        </p14:section>
        <p14:section name="Icons" id="{43A60019-8B62-42D1-9C30-6C468ED1A77C}">
          <p14:sldIdLst/>
        </p14:section>
        <p14:section name="Content tiles" id="{0DF21581-47AB-4BB5-9443-F4D96EFBC540}">
          <p14:sldIdLst/>
        </p14:section>
        <p14:section name="Closing" id="{BBB1AC5D-9F2A-4523-A0BA-BBC25CD5A95B}">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000000"/>
    <a:srgbClr val="505050"/>
    <a:srgbClr val="D2D2D2"/>
    <a:srgbClr val="BAD80A"/>
    <a:srgbClr val="7FBA00"/>
    <a:srgbClr val="FFFFFF"/>
    <a:srgbClr val="FFB900"/>
    <a:srgbClr val="DC3C0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294" autoAdjust="0"/>
  </p:normalViewPr>
  <p:slideViewPr>
    <p:cSldViewPr snapToObjects="1">
      <p:cViewPr varScale="1">
        <p:scale>
          <a:sx n="65" d="100"/>
          <a:sy n="65" d="100"/>
        </p:scale>
        <p:origin x="1310"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062"/>
    </p:cViewPr>
  </p:sorterViewPr>
  <p:notesViewPr>
    <p:cSldViewPr snapToObjects="1" showGuides="1">
      <p:cViewPr varScale="1">
        <p:scale>
          <a:sx n="83" d="100"/>
          <a:sy n="83" d="100"/>
        </p:scale>
        <p:origin x="29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F5DF7F-3D25-4621-B781-F3A891B5A352}" type="datetime1">
              <a:rPr lang="en-US" smtClean="0">
                <a:latin typeface="Segoe UI" pitchFamily="34" charset="0"/>
              </a:rPr>
              <a:t>10/17/2019</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5F7A90A-2414-4A25-B0A8-8EF55238FF12}" type="datetime1">
              <a:rPr lang="en-US" smtClean="0"/>
              <a:t>10/17/2019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3292D464-DA6A-4C7A-BFB6-12E0097D735A}" type="datetime1">
              <a:rPr lang="en-US" smtClean="0"/>
              <a:t>10/17/2019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38746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10707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20471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2092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9220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6309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93791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10805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6F4AFAD-CD46-4A4D-AEC8-219C32060D6D}" type="datetime1">
              <a:rPr lang="en-US" smtClean="0"/>
              <a:t>10/17/2019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61264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6F4AFAD-CD46-4A4D-AEC8-219C32060D6D}" type="datetime1">
              <a:rPr lang="en-US" smtClean="0"/>
              <a:t>10/17/2019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308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900" b="0" i="0" kern="1200" dirty="0">
                <a:solidFill>
                  <a:schemeClr val="tx1"/>
                </a:solidFill>
                <a:effectLst/>
                <a:latin typeface="Segoe UI Light" pitchFamily="34" charset="0"/>
                <a:ea typeface="+mn-ea"/>
                <a:cs typeface="+mn-cs"/>
              </a:rPr>
              <a:t>In the first code example we are instantiating </a:t>
            </a:r>
            <a:r>
              <a:rPr lang="en-US" sz="900" b="0" i="0" kern="1200" dirty="0" err="1">
                <a:solidFill>
                  <a:schemeClr val="tx1"/>
                </a:solidFill>
                <a:effectLst/>
                <a:latin typeface="Segoe UI Light" pitchFamily="34" charset="0"/>
                <a:ea typeface="+mn-ea"/>
                <a:cs typeface="+mn-cs"/>
              </a:rPr>
              <a:t>SpellChecker</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this.checker</a:t>
            </a:r>
            <a:r>
              <a:rPr lang="en-US" sz="900" b="0" i="0" kern="1200" dirty="0">
                <a:solidFill>
                  <a:schemeClr val="tx1"/>
                </a:solidFill>
                <a:effectLst/>
                <a:latin typeface="Segoe UI Light" pitchFamily="34" charset="0"/>
                <a:ea typeface="+mn-ea"/>
                <a:cs typeface="+mn-cs"/>
              </a:rPr>
              <a:t> = new </a:t>
            </a:r>
            <a:r>
              <a:rPr lang="en-US" sz="900" b="0" i="0" kern="1200" dirty="0" err="1">
                <a:solidFill>
                  <a:schemeClr val="tx1"/>
                </a:solidFill>
                <a:effectLst/>
                <a:latin typeface="Segoe UI Light" pitchFamily="34" charset="0"/>
                <a:ea typeface="+mn-ea"/>
                <a:cs typeface="+mn-cs"/>
              </a:rPr>
              <a:t>SpellChecker</a:t>
            </a:r>
            <a:r>
              <a:rPr lang="en-US" sz="900" b="0" i="0" kern="1200" dirty="0">
                <a:solidFill>
                  <a:schemeClr val="tx1"/>
                </a:solidFill>
                <a:effectLst/>
                <a:latin typeface="Segoe UI Light" pitchFamily="34" charset="0"/>
                <a:ea typeface="+mn-ea"/>
                <a:cs typeface="+mn-cs"/>
              </a:rPr>
              <a:t>();), which means the </a:t>
            </a:r>
            <a:r>
              <a:rPr lang="en-US" sz="900" b="0" i="0" kern="1200" dirty="0" err="1">
                <a:solidFill>
                  <a:schemeClr val="tx1"/>
                </a:solidFill>
                <a:effectLst/>
                <a:latin typeface="Segoe UI Light" pitchFamily="34" charset="0"/>
                <a:ea typeface="+mn-ea"/>
                <a:cs typeface="+mn-cs"/>
              </a:rPr>
              <a:t>TextEditor</a:t>
            </a:r>
            <a:r>
              <a:rPr lang="en-US" sz="900" b="0" i="0" kern="1200" dirty="0">
                <a:solidFill>
                  <a:schemeClr val="tx1"/>
                </a:solidFill>
                <a:effectLst/>
                <a:latin typeface="Segoe UI Light" pitchFamily="34" charset="0"/>
                <a:ea typeface="+mn-ea"/>
                <a:cs typeface="+mn-cs"/>
              </a:rPr>
              <a:t> class directly depends on the </a:t>
            </a:r>
            <a:r>
              <a:rPr lang="en-US" sz="900" b="0" i="0" kern="1200" dirty="0" err="1">
                <a:solidFill>
                  <a:schemeClr val="tx1"/>
                </a:solidFill>
                <a:effectLst/>
                <a:latin typeface="Segoe UI Light" pitchFamily="34" charset="0"/>
                <a:ea typeface="+mn-ea"/>
                <a:cs typeface="+mn-cs"/>
              </a:rPr>
              <a:t>SpellChecker</a:t>
            </a:r>
            <a:r>
              <a:rPr lang="en-US" sz="900" b="0" i="0" kern="1200" dirty="0">
                <a:solidFill>
                  <a:schemeClr val="tx1"/>
                </a:solidFill>
                <a:effectLst/>
                <a:latin typeface="Segoe UI Light" pitchFamily="34" charset="0"/>
                <a:ea typeface="+mn-ea"/>
                <a:cs typeface="+mn-cs"/>
              </a:rPr>
              <a:t> class.</a:t>
            </a:r>
          </a:p>
          <a:p>
            <a:pPr fontAlgn="base"/>
            <a:r>
              <a:rPr lang="en-US" sz="900" b="0" i="0" kern="1200" dirty="0">
                <a:solidFill>
                  <a:schemeClr val="tx1"/>
                </a:solidFill>
                <a:effectLst/>
                <a:latin typeface="Segoe UI Light" pitchFamily="34" charset="0"/>
                <a:ea typeface="+mn-ea"/>
                <a:cs typeface="+mn-cs"/>
              </a:rPr>
              <a:t>In the second code example we are creating an abstraction by having the </a:t>
            </a:r>
            <a:r>
              <a:rPr lang="en-US" sz="900" b="0" i="0" kern="1200" dirty="0" err="1">
                <a:solidFill>
                  <a:schemeClr val="tx1"/>
                </a:solidFill>
                <a:effectLst/>
                <a:latin typeface="Segoe UI Light" pitchFamily="34" charset="0"/>
                <a:ea typeface="+mn-ea"/>
                <a:cs typeface="+mn-cs"/>
              </a:rPr>
              <a:t>SpellChecker</a:t>
            </a:r>
            <a:r>
              <a:rPr lang="en-US" sz="900" b="0" i="0" kern="1200" dirty="0">
                <a:solidFill>
                  <a:schemeClr val="tx1"/>
                </a:solidFill>
                <a:effectLst/>
                <a:latin typeface="Segoe UI Light" pitchFamily="34" charset="0"/>
                <a:ea typeface="+mn-ea"/>
                <a:cs typeface="+mn-cs"/>
              </a:rPr>
              <a:t> dependency class in </a:t>
            </a:r>
            <a:r>
              <a:rPr lang="en-US" sz="900" b="0" i="0" kern="1200" dirty="0" err="1">
                <a:solidFill>
                  <a:schemeClr val="tx1"/>
                </a:solidFill>
                <a:effectLst/>
                <a:latin typeface="Segoe UI Light" pitchFamily="34" charset="0"/>
                <a:ea typeface="+mn-ea"/>
                <a:cs typeface="+mn-cs"/>
              </a:rPr>
              <a:t>TextEditor</a:t>
            </a:r>
            <a:r>
              <a:rPr lang="en-US" sz="900" b="0" i="0" kern="1200" dirty="0">
                <a:solidFill>
                  <a:schemeClr val="tx1"/>
                </a:solidFill>
                <a:effectLst/>
                <a:latin typeface="Segoe UI Light" pitchFamily="34" charset="0"/>
                <a:ea typeface="+mn-ea"/>
                <a:cs typeface="+mn-cs"/>
              </a:rPr>
              <a:t> constructor signature (not initializing dependency in class). This allows us to call the dependency then pass it to the </a:t>
            </a:r>
            <a:r>
              <a:rPr lang="en-US" sz="900" b="0" i="0" kern="1200" dirty="0" err="1">
                <a:solidFill>
                  <a:schemeClr val="tx1"/>
                </a:solidFill>
                <a:effectLst/>
                <a:latin typeface="Segoe UI Light" pitchFamily="34" charset="0"/>
                <a:ea typeface="+mn-ea"/>
                <a:cs typeface="+mn-cs"/>
              </a:rPr>
              <a:t>TextEditor</a:t>
            </a:r>
            <a:r>
              <a:rPr lang="en-US" sz="900" b="0" i="0" kern="1200" dirty="0">
                <a:solidFill>
                  <a:schemeClr val="tx1"/>
                </a:solidFill>
                <a:effectLst/>
                <a:latin typeface="Segoe UI Light" pitchFamily="34" charset="0"/>
                <a:ea typeface="+mn-ea"/>
                <a:cs typeface="+mn-cs"/>
              </a:rPr>
              <a:t> class like so:</a:t>
            </a:r>
          </a:p>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8662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6F4AFAD-CD46-4A4D-AEC8-219C32060D6D}" type="datetime1">
              <a:rPr lang="en-US" smtClean="0"/>
              <a:t>10/17/2019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33347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51869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Dependency Injection is a technical mechanism that allows providing dependencies needed by an object, instead of having it construct them itself.</a:t>
            </a:r>
          </a:p>
          <a:p>
            <a:r>
              <a:rPr lang="en-US" sz="900" b="1" i="0" kern="1200" dirty="0">
                <a:solidFill>
                  <a:schemeClr val="tx1"/>
                </a:solidFill>
                <a:effectLst/>
                <a:latin typeface="Segoe UI Light" pitchFamily="34" charset="0"/>
                <a:ea typeface="+mn-ea"/>
                <a:cs typeface="+mn-cs"/>
              </a:rPr>
              <a:t>Singleton</a:t>
            </a:r>
            <a:r>
              <a:rPr lang="en-US" sz="900" b="0" i="0" kern="1200" dirty="0">
                <a:solidFill>
                  <a:schemeClr val="tx1"/>
                </a:solidFill>
                <a:effectLst/>
                <a:latin typeface="Segoe UI Light" pitchFamily="34" charset="0"/>
                <a:ea typeface="+mn-ea"/>
                <a:cs typeface="+mn-cs"/>
              </a:rPr>
              <a:t> means only a single instance will ever be created. That instance is shared between all components that require it. The same instance is thus used always.</a:t>
            </a:r>
          </a:p>
          <a:p>
            <a:r>
              <a:rPr lang="en-US" sz="900" b="1" i="0" kern="1200" dirty="0">
                <a:solidFill>
                  <a:schemeClr val="tx1"/>
                </a:solidFill>
                <a:effectLst/>
                <a:latin typeface="Segoe UI Light" pitchFamily="34" charset="0"/>
                <a:ea typeface="+mn-ea"/>
                <a:cs typeface="+mn-cs"/>
              </a:rPr>
              <a:t>Scoped</a:t>
            </a:r>
            <a:r>
              <a:rPr lang="en-US" sz="900" b="0" i="0" kern="1200" dirty="0">
                <a:solidFill>
                  <a:schemeClr val="tx1"/>
                </a:solidFill>
                <a:effectLst/>
                <a:latin typeface="Segoe UI Light" pitchFamily="34" charset="0"/>
                <a:ea typeface="+mn-ea"/>
                <a:cs typeface="+mn-cs"/>
              </a:rPr>
              <a:t> means an instance is created once per </a:t>
            </a:r>
            <a:r>
              <a:rPr lang="en-US" sz="900" b="0" i="1" kern="1200" dirty="0">
                <a:solidFill>
                  <a:schemeClr val="tx1"/>
                </a:solidFill>
                <a:effectLst/>
                <a:latin typeface="Segoe UI Light" pitchFamily="34" charset="0"/>
                <a:ea typeface="+mn-ea"/>
                <a:cs typeface="+mn-cs"/>
              </a:rPr>
              <a:t>scope</a:t>
            </a:r>
            <a:r>
              <a:rPr lang="en-US" sz="900" b="0" i="0" kern="1200" dirty="0">
                <a:solidFill>
                  <a:schemeClr val="tx1"/>
                </a:solidFill>
                <a:effectLst/>
                <a:latin typeface="Segoe UI Light" pitchFamily="34" charset="0"/>
                <a:ea typeface="+mn-ea"/>
                <a:cs typeface="+mn-cs"/>
              </a:rPr>
              <a:t>. A scope is created on every request to the application, thus any components registered as Scoped will be created once per request.</a:t>
            </a:r>
          </a:p>
          <a:p>
            <a:r>
              <a:rPr lang="en-US" sz="900" b="1" i="0" kern="1200" dirty="0">
                <a:solidFill>
                  <a:schemeClr val="tx1"/>
                </a:solidFill>
                <a:effectLst/>
                <a:latin typeface="Segoe UI Light" pitchFamily="34" charset="0"/>
                <a:ea typeface="+mn-ea"/>
                <a:cs typeface="+mn-cs"/>
              </a:rPr>
              <a:t>Transient</a:t>
            </a:r>
            <a:r>
              <a:rPr lang="en-US" sz="900" b="0" i="0" kern="1200" dirty="0">
                <a:solidFill>
                  <a:schemeClr val="tx1"/>
                </a:solidFill>
                <a:effectLst/>
                <a:latin typeface="Segoe UI Light" pitchFamily="34" charset="0"/>
                <a:ea typeface="+mn-ea"/>
                <a:cs typeface="+mn-cs"/>
              </a:rPr>
              <a:t> components are created every time they are requested and are never shared.</a:t>
            </a:r>
          </a:p>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05121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Dependency Injection is a technical mechanism that allows providing dependencies needed by an object, instead of having it construct them itself.</a:t>
            </a:r>
          </a:p>
          <a:p>
            <a:r>
              <a:rPr lang="en-US" sz="900" b="1" i="0" kern="1200" dirty="0">
                <a:solidFill>
                  <a:schemeClr val="tx1"/>
                </a:solidFill>
                <a:effectLst/>
                <a:latin typeface="Segoe UI Light" pitchFamily="34" charset="0"/>
                <a:ea typeface="+mn-ea"/>
                <a:cs typeface="+mn-cs"/>
              </a:rPr>
              <a:t>Singleton</a:t>
            </a:r>
            <a:r>
              <a:rPr lang="en-US" sz="900" b="0" i="0" kern="1200" dirty="0">
                <a:solidFill>
                  <a:schemeClr val="tx1"/>
                </a:solidFill>
                <a:effectLst/>
                <a:latin typeface="Segoe UI Light" pitchFamily="34" charset="0"/>
                <a:ea typeface="+mn-ea"/>
                <a:cs typeface="+mn-cs"/>
              </a:rPr>
              <a:t> means only a single instance will ever be created. That instance is shared between all components that require it. The same instance is thus used always.</a:t>
            </a:r>
          </a:p>
          <a:p>
            <a:r>
              <a:rPr lang="en-US" sz="900" b="1" i="0" kern="1200" dirty="0">
                <a:solidFill>
                  <a:schemeClr val="tx1"/>
                </a:solidFill>
                <a:effectLst/>
                <a:latin typeface="Segoe UI Light" pitchFamily="34" charset="0"/>
                <a:ea typeface="+mn-ea"/>
                <a:cs typeface="+mn-cs"/>
              </a:rPr>
              <a:t>Scoped</a:t>
            </a:r>
            <a:r>
              <a:rPr lang="en-US" sz="900" b="0" i="0" kern="1200" dirty="0">
                <a:solidFill>
                  <a:schemeClr val="tx1"/>
                </a:solidFill>
                <a:effectLst/>
                <a:latin typeface="Segoe UI Light" pitchFamily="34" charset="0"/>
                <a:ea typeface="+mn-ea"/>
                <a:cs typeface="+mn-cs"/>
              </a:rPr>
              <a:t> means an instance is created once per </a:t>
            </a:r>
            <a:r>
              <a:rPr lang="en-US" sz="900" b="0" i="1" kern="1200" dirty="0">
                <a:solidFill>
                  <a:schemeClr val="tx1"/>
                </a:solidFill>
                <a:effectLst/>
                <a:latin typeface="Segoe UI Light" pitchFamily="34" charset="0"/>
                <a:ea typeface="+mn-ea"/>
                <a:cs typeface="+mn-cs"/>
              </a:rPr>
              <a:t>scope</a:t>
            </a:r>
            <a:r>
              <a:rPr lang="en-US" sz="900" b="0" i="0" kern="1200" dirty="0">
                <a:solidFill>
                  <a:schemeClr val="tx1"/>
                </a:solidFill>
                <a:effectLst/>
                <a:latin typeface="Segoe UI Light" pitchFamily="34" charset="0"/>
                <a:ea typeface="+mn-ea"/>
                <a:cs typeface="+mn-cs"/>
              </a:rPr>
              <a:t>. A scope is created on every request to the application, thus any components registered as Scoped will be created once per request.</a:t>
            </a:r>
          </a:p>
          <a:p>
            <a:r>
              <a:rPr lang="en-US" sz="900" b="1" i="0" kern="1200" dirty="0">
                <a:solidFill>
                  <a:schemeClr val="tx1"/>
                </a:solidFill>
                <a:effectLst/>
                <a:latin typeface="Segoe UI Light" pitchFamily="34" charset="0"/>
                <a:ea typeface="+mn-ea"/>
                <a:cs typeface="+mn-cs"/>
              </a:rPr>
              <a:t>Transient</a:t>
            </a:r>
            <a:r>
              <a:rPr lang="en-US" sz="900" b="0" i="0" kern="1200" dirty="0">
                <a:solidFill>
                  <a:schemeClr val="tx1"/>
                </a:solidFill>
                <a:effectLst/>
                <a:latin typeface="Segoe UI Light" pitchFamily="34" charset="0"/>
                <a:ea typeface="+mn-ea"/>
                <a:cs typeface="+mn-cs"/>
              </a:rPr>
              <a:t> components are created every time they are requested and are never shared.</a:t>
            </a:r>
          </a:p>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32958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95919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91447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34010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6F4AFAD-CD46-4A4D-AEC8-219C32060D6D}" type="datetime1">
              <a:rPr lang="en-US" smtClean="0"/>
              <a:t>10/17/2019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3004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4027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81735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5359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7690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3386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3295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10/17/2019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41389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283" y="0"/>
            <a:ext cx="12446758" cy="7001301"/>
          </a:xfrm>
          <a:prstGeom prst="rect">
            <a:avLst/>
          </a:prstGeom>
        </p:spPr>
      </p:pic>
      <p:sp>
        <p:nvSpPr>
          <p:cNvPr id="18" name="Rectangle 17"/>
          <p:cNvSpPr/>
          <p:nvPr userDrawn="1"/>
        </p:nvSpPr>
        <p:spPr bwMode="gray">
          <a:xfrm>
            <a:off x="274638" y="2125663"/>
            <a:ext cx="6400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269752"/>
            <a:ext cx="1552931" cy="332660"/>
          </a:xfrm>
          <a:prstGeom prst="rect">
            <a:avLst/>
          </a:prstGeom>
        </p:spPr>
      </p:pic>
      <p:sp>
        <p:nvSpPr>
          <p:cNvPr id="11" name="TextBox 10"/>
          <p:cNvSpPr txBox="1"/>
          <p:nvPr userDrawn="1"/>
        </p:nvSpPr>
        <p:spPr bwMode="white">
          <a:xfrm>
            <a:off x="274638" y="296863"/>
            <a:ext cx="1828800" cy="1828800"/>
          </a:xfrm>
          <a:prstGeom prst="rect">
            <a:avLst/>
          </a:prstGeom>
          <a:solidFill>
            <a:schemeClr val="tx2"/>
          </a:solidFill>
        </p:spPr>
        <p:txBody>
          <a:bodyPr wrap="square" lIns="182880" tIns="146304" rIns="182880" bIns="146304" rtlCol="0">
            <a:noAutofit/>
          </a:bodyPr>
          <a:lstStyle/>
          <a:p>
            <a:pPr lvl="0">
              <a:lnSpc>
                <a:spcPct val="90000"/>
              </a:lnSpc>
            </a:pPr>
            <a:r>
              <a:rPr lang="en-US" sz="2800" dirty="0">
                <a:gradFill>
                  <a:gsLst>
                    <a:gs pos="6250">
                      <a:srgbClr val="FFFFFF"/>
                    </a:gs>
                    <a:gs pos="18000">
                      <a:srgbClr val="FFFFFF"/>
                    </a:gs>
                  </a:gsLst>
                  <a:lin ang="5400000" scaled="0"/>
                </a:gradFill>
              </a:rPr>
              <a:t>Services</a:t>
            </a:r>
          </a:p>
        </p:txBody>
      </p:sp>
    </p:spTree>
    <p:extLst>
      <p:ext uri="{BB962C8B-B14F-4D97-AF65-F5344CB8AC3E}">
        <p14:creationId xmlns:p14="http://schemas.microsoft.com/office/powerpoint/2010/main" val="1093828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959244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47077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385081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82" y="0"/>
            <a:ext cx="12434709" cy="6994524"/>
          </a:xfrm>
          <a:prstGeom prst="rect">
            <a:avLst/>
          </a:prstGeom>
        </p:spPr>
      </p:pic>
      <p:sp>
        <p:nvSpPr>
          <p:cNvPr id="12" name="Rectangle 11"/>
          <p:cNvSpPr/>
          <p:nvPr userDrawn="1"/>
        </p:nvSpPr>
        <p:spPr bwMode="gray">
          <a:xfrm>
            <a:off x="274638" y="2125663"/>
            <a:ext cx="7315200" cy="3657600"/>
          </a:xfrm>
          <a:prstGeom prst="rect">
            <a:avLst/>
          </a:prstGeom>
          <a:solidFill>
            <a:schemeClr val="tx2">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14"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6182089"/>
            <a:ext cx="1552931" cy="332660"/>
          </a:xfrm>
          <a:prstGeom prst="rect">
            <a:avLst/>
          </a:prstGeom>
        </p:spPr>
      </p:pic>
      <p:sp>
        <p:nvSpPr>
          <p:cNvPr id="17" name="TextBox 16"/>
          <p:cNvSpPr txBox="1"/>
          <p:nvPr userDrawn="1"/>
        </p:nvSpPr>
        <p:spPr bwMode="white">
          <a:xfrm>
            <a:off x="274638" y="296863"/>
            <a:ext cx="1828800" cy="1828800"/>
          </a:xfrm>
          <a:prstGeom prst="rect">
            <a:avLst/>
          </a:prstGeom>
          <a:solidFill>
            <a:schemeClr val="accent2"/>
          </a:solidFill>
        </p:spPr>
        <p:txBody>
          <a:bodyPr wrap="square" lIns="182880" tIns="146304" rIns="182880" bIns="146304" rtlCol="0">
            <a:noAutofit/>
          </a:bodyPr>
          <a:lstStyle/>
          <a:p>
            <a:pPr lvl="0">
              <a:lnSpc>
                <a:spcPct val="90000"/>
              </a:lnSpc>
            </a:pPr>
            <a:r>
              <a:rPr lang="en-US" sz="2800" dirty="0">
                <a:gradFill>
                  <a:gsLst>
                    <a:gs pos="6250">
                      <a:srgbClr val="000000"/>
                    </a:gs>
                    <a:gs pos="18000">
                      <a:srgbClr val="000000"/>
                    </a:gs>
                  </a:gsLst>
                  <a:lin ang="5400000" scaled="0"/>
                </a:gradFill>
              </a:rPr>
              <a:t>Services</a:t>
            </a:r>
          </a:p>
        </p:txBody>
      </p:sp>
    </p:spTree>
    <p:extLst>
      <p:ext uri="{BB962C8B-B14F-4D97-AF65-F5344CB8AC3E}">
        <p14:creationId xmlns:p14="http://schemas.microsoft.com/office/powerpoint/2010/main" val="2978797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724281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hot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 y="-1"/>
            <a:ext cx="12435594" cy="6995022"/>
          </a:xfrm>
          <a:prstGeom prst="rect">
            <a:avLst/>
          </a:prstGeom>
        </p:spPr>
      </p:pic>
      <p:sp>
        <p:nvSpPr>
          <p:cNvPr id="10" name="Rectangle 9"/>
          <p:cNvSpPr/>
          <p:nvPr userDrawn="1"/>
        </p:nvSpPr>
        <p:spPr bwMode="gray">
          <a:xfrm>
            <a:off x="274638" y="2125678"/>
            <a:ext cx="64008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73050" y="2125677"/>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15" name="Text Placeholder 2"/>
          <p:cNvSpPr>
            <a:spLocks noGrp="1"/>
          </p:cNvSpPr>
          <p:nvPr>
            <p:ph type="body" sz="quarter" idx="14" hasCustomPrompt="1"/>
          </p:nvPr>
        </p:nvSpPr>
        <p:spPr bwMode="ltGray">
          <a:xfrm>
            <a:off x="274638" y="3954477"/>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6182440"/>
            <a:ext cx="1552931" cy="332660"/>
          </a:xfrm>
          <a:prstGeom prst="rect">
            <a:avLst/>
          </a:prstGeom>
        </p:spPr>
      </p:pic>
      <p:sp>
        <p:nvSpPr>
          <p:cNvPr id="20" name="TextBox 19"/>
          <p:cNvSpPr txBox="1"/>
          <p:nvPr userDrawn="1"/>
        </p:nvSpPr>
        <p:spPr bwMode="white">
          <a:xfrm>
            <a:off x="274638" y="296863"/>
            <a:ext cx="1828800" cy="1828800"/>
          </a:xfrm>
          <a:prstGeom prst="rect">
            <a:avLst/>
          </a:prstGeom>
          <a:solidFill>
            <a:schemeClr val="tx2"/>
          </a:solidFill>
        </p:spPr>
        <p:txBody>
          <a:bodyPr wrap="square" lIns="182880" tIns="146304" rIns="182880" bIns="146304" rtlCol="0">
            <a:noAutofit/>
          </a:bodyPr>
          <a:lstStyle/>
          <a:p>
            <a:pPr lvl="0">
              <a:lnSpc>
                <a:spcPct val="90000"/>
              </a:lnSpc>
            </a:pPr>
            <a:r>
              <a:rPr lang="en-US" sz="2800" dirty="0">
                <a:gradFill>
                  <a:gsLst>
                    <a:gs pos="6250">
                      <a:schemeClr val="bg1"/>
                    </a:gs>
                    <a:gs pos="18000">
                      <a:schemeClr val="bg1"/>
                    </a:gs>
                  </a:gsLst>
                  <a:lin ang="5400000" scaled="0"/>
                </a:gradFill>
              </a:rPr>
              <a:t>Services</a:t>
            </a:r>
          </a:p>
        </p:txBody>
      </p:sp>
    </p:spTree>
    <p:extLst>
      <p:ext uri="{BB962C8B-B14F-4D97-AF65-F5344CB8AC3E}">
        <p14:creationId xmlns:p14="http://schemas.microsoft.com/office/powerpoint/2010/main" val="3943734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hot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0" y="-1"/>
            <a:ext cx="12434712" cy="6994526"/>
          </a:xfrm>
          <a:prstGeom prst="rect">
            <a:avLst/>
          </a:prstGeom>
        </p:spPr>
      </p:pic>
      <p:sp>
        <p:nvSpPr>
          <p:cNvPr id="12" name="Rectangle 11"/>
          <p:cNvSpPr/>
          <p:nvPr userDrawn="1"/>
        </p:nvSpPr>
        <p:spPr bwMode="gray">
          <a:xfrm>
            <a:off x="274702" y="2125677"/>
            <a:ext cx="7315200" cy="365758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000" spc="-100" baseline="0">
                <a:gradFill>
                  <a:gsLst>
                    <a:gs pos="0">
                      <a:srgbClr val="FFFFFF"/>
                    </a:gs>
                    <a:gs pos="100000">
                      <a:srgbClr val="FFFFFF"/>
                    </a:gs>
                  </a:gsLst>
                  <a:lin ang="5400000" scaled="0"/>
                </a:gradFill>
              </a:defRPr>
            </a:lvl1pPr>
          </a:lstStyle>
          <a:p>
            <a:r>
              <a:rPr lang="en-US" dirty="0"/>
              <a:t>Presentation title</a:t>
            </a:r>
          </a:p>
        </p:txBody>
      </p:sp>
      <p:sp>
        <p:nvSpPr>
          <p:cNvPr id="14" name="Text Placeholder 4"/>
          <p:cNvSpPr>
            <a:spLocks noGrp="1"/>
          </p:cNvSpPr>
          <p:nvPr>
            <p:ph type="body" sz="quarter" idx="12" hasCustomPrompt="1"/>
          </p:nvPr>
        </p:nvSpPr>
        <p:spPr bwMode="ltGray">
          <a:xfrm>
            <a:off x="274639" y="3952875"/>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a:t>Speaker Name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25963" y="6173387"/>
            <a:ext cx="1552931" cy="332660"/>
          </a:xfrm>
          <a:prstGeom prst="rect">
            <a:avLst/>
          </a:prstGeom>
        </p:spPr>
      </p:pic>
      <p:sp>
        <p:nvSpPr>
          <p:cNvPr id="19" name="TextBox 18"/>
          <p:cNvSpPr txBox="1"/>
          <p:nvPr userDrawn="1"/>
        </p:nvSpPr>
        <p:spPr bwMode="white">
          <a:xfrm>
            <a:off x="274638" y="296863"/>
            <a:ext cx="1828800" cy="1828800"/>
          </a:xfrm>
          <a:prstGeom prst="rect">
            <a:avLst/>
          </a:prstGeom>
          <a:solidFill>
            <a:schemeClr val="tx2"/>
          </a:solidFill>
        </p:spPr>
        <p:txBody>
          <a:bodyPr wrap="square" lIns="182880" tIns="146304" rIns="182880" bIns="146304" rtlCol="0">
            <a:noAutofit/>
          </a:bodyPr>
          <a:lstStyle/>
          <a:p>
            <a:pPr lvl="0">
              <a:lnSpc>
                <a:spcPct val="90000"/>
              </a:lnSpc>
            </a:pPr>
            <a:r>
              <a:rPr lang="en-US" sz="2800" dirty="0">
                <a:gradFill>
                  <a:gsLst>
                    <a:gs pos="6250">
                      <a:schemeClr val="bg1"/>
                    </a:gs>
                    <a:gs pos="18000">
                      <a:schemeClr val="bg1"/>
                    </a:gs>
                  </a:gsLst>
                  <a:lin ang="5400000" scaled="0"/>
                </a:gradFill>
              </a:rPr>
              <a:t>Services</a:t>
            </a:r>
          </a:p>
        </p:txBody>
      </p:sp>
    </p:spTree>
    <p:extLst>
      <p:ext uri="{BB962C8B-B14F-4D97-AF65-F5344CB8AC3E}">
        <p14:creationId xmlns:p14="http://schemas.microsoft.com/office/powerpoint/2010/main" val="263472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
        <p:nvSpPr>
          <p:cNvPr id="7" name="TextBox 6"/>
          <p:cNvSpPr txBox="1"/>
          <p:nvPr userDrawn="1"/>
        </p:nvSpPr>
        <p:spPr bwMode="white">
          <a:xfrm>
            <a:off x="274638" y="296863"/>
            <a:ext cx="1828800" cy="1828800"/>
          </a:xfrm>
          <a:prstGeom prst="rect">
            <a:avLst/>
          </a:prstGeom>
          <a:solidFill>
            <a:schemeClr val="accent2"/>
          </a:solidFill>
        </p:spPr>
        <p:txBody>
          <a:bodyPr wrap="square" lIns="182880" tIns="146304" rIns="182880" bIns="146304" rtlCol="0">
            <a:noAutofit/>
          </a:bodyPr>
          <a:lstStyle/>
          <a:p>
            <a:pPr lvl="0">
              <a:lnSpc>
                <a:spcPct val="90000"/>
              </a:lnSpc>
            </a:pPr>
            <a:r>
              <a:rPr lang="en-US" sz="2800" dirty="0">
                <a:gradFill>
                  <a:gsLst>
                    <a:gs pos="6250">
                      <a:srgbClr val="000000"/>
                    </a:gs>
                    <a:gs pos="18000">
                      <a:srgbClr val="000000"/>
                    </a:gs>
                  </a:gsLst>
                  <a:lin ang="5400000" scaled="0"/>
                </a:gradFill>
              </a:rPr>
              <a:t>Services</a:t>
            </a:r>
          </a:p>
        </p:txBody>
      </p:sp>
    </p:spTree>
    <p:extLst>
      <p:ext uri="{BB962C8B-B14F-4D97-AF65-F5344CB8AC3E}">
        <p14:creationId xmlns:p14="http://schemas.microsoft.com/office/powerpoint/2010/main" val="23259553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6079" y="6240462"/>
            <a:ext cx="1617196" cy="346426"/>
          </a:xfrm>
          <a:prstGeom prst="rect">
            <a:avLst/>
          </a:prstGeom>
        </p:spPr>
      </p:pic>
      <p:sp>
        <p:nvSpPr>
          <p:cNvPr id="8" name="TextBox 7"/>
          <p:cNvSpPr txBox="1"/>
          <p:nvPr userDrawn="1"/>
        </p:nvSpPr>
        <p:spPr bwMode="white">
          <a:xfrm>
            <a:off x="274638" y="296863"/>
            <a:ext cx="1828800" cy="1828800"/>
          </a:xfrm>
          <a:prstGeom prst="rect">
            <a:avLst/>
          </a:prstGeom>
          <a:solidFill>
            <a:schemeClr val="tx2"/>
          </a:solidFill>
        </p:spPr>
        <p:txBody>
          <a:bodyPr wrap="square" lIns="182880" tIns="146304" rIns="182880" bIns="146304" rtlCol="0">
            <a:noAutofit/>
          </a:bodyPr>
          <a:lstStyle/>
          <a:p>
            <a:pPr lvl="0">
              <a:lnSpc>
                <a:spcPct val="90000"/>
              </a:lnSpc>
            </a:pPr>
            <a:r>
              <a:rPr lang="en-US" sz="2800" dirty="0">
                <a:gradFill>
                  <a:gsLst>
                    <a:gs pos="6250">
                      <a:schemeClr val="bg1"/>
                    </a:gs>
                    <a:gs pos="18000">
                      <a:schemeClr val="bg1"/>
                    </a:gs>
                  </a:gsLst>
                  <a:lin ang="5400000" scaled="0"/>
                </a:gradFill>
              </a:rPr>
              <a:t>Services</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7" r:id="rId1"/>
    <p:sldLayoutId id="2147484217" r:id="rId2"/>
    <p:sldLayoutId id="2147484218" r:id="rId3"/>
    <p:sldLayoutId id="2147484219" r:id="rId4"/>
    <p:sldLayoutId id="2147484206" r:id="rId5"/>
    <p:sldLayoutId id="2147484166" r:id="rId6"/>
    <p:sldLayoutId id="2147484105" r:id="rId7"/>
    <p:sldLayoutId id="2147484182" r:id="rId8"/>
    <p:sldLayoutId id="2147484130" r:id="rId9"/>
    <p:sldLayoutId id="2147484101" r:id="rId10"/>
    <p:sldLayoutId id="2147484102" r:id="rId11"/>
    <p:sldLayoutId id="2147484216" r:id="rId12"/>
    <p:sldLayoutId id="2147484098" r:id="rId13"/>
    <p:sldLayoutId id="2147484212" r:id="rId14"/>
    <p:sldLayoutId id="2147484086" r:id="rId15"/>
    <p:sldLayoutId id="2147484211" r:id="rId16"/>
    <p:sldLayoutId id="2147484100" r:id="rId17"/>
    <p:sldLayoutId id="2147484213" r:id="rId18"/>
    <p:sldLayoutId id="2147484089" r:id="rId19"/>
    <p:sldLayoutId id="2147484215" r:id="rId20"/>
    <p:sldLayoutId id="2147484092" r:id="rId21"/>
    <p:sldLayoutId id="2147484190" r:id="rId22"/>
    <p:sldLayoutId id="2147484195" r:id="rId23"/>
    <p:sldLayoutId id="2147484209" r:id="rId24"/>
    <p:sldLayoutId id="2147484196" r:id="rId25"/>
    <p:sldLayoutId id="2147484208" r:id="rId26"/>
    <p:sldLayoutId id="2147484192" r:id="rId27"/>
    <p:sldLayoutId id="2147484189" r:id="rId28"/>
    <p:sldLayoutId id="2147484194" r:id="rId29"/>
    <p:sldLayoutId id="2147484093" r:id="rId30"/>
    <p:sldLayoutId id="2147484127" r:id="rId31"/>
    <p:sldLayoutId id="2147484128" r:id="rId32"/>
    <p:sldLayoutId id="2147484129" r:id="rId33"/>
    <p:sldLayoutId id="2147484203" r:id="rId34"/>
  </p:sldLayoutIdLst>
  <p:transition>
    <p:fade/>
  </p:transition>
  <p:hf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www.learnrazorpages.com/"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hyperlink" Target="https://github.com/AshWilliams/aspnetcore-for-beginner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stackify.com/how-to-deploy-asp-net-core-to-iis/" TargetMode="External"/><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1030" y="982783"/>
            <a:ext cx="11887200" cy="2286000"/>
          </a:xfrm>
        </p:spPr>
        <p:txBody>
          <a:bodyPr/>
          <a:lstStyle/>
          <a:p>
            <a:r>
              <a:rPr lang="es-CL" sz="7200" dirty="0" err="1"/>
              <a:t>Razor</a:t>
            </a:r>
            <a:r>
              <a:rPr lang="es-CL" sz="7200" dirty="0"/>
              <a:t> Pages &amp; </a:t>
            </a:r>
            <a:br>
              <a:rPr lang="es-CL" sz="7200" dirty="0"/>
            </a:br>
            <a:r>
              <a:rPr lang="es-CL" sz="7200" dirty="0" err="1"/>
              <a:t>Dependency</a:t>
            </a:r>
            <a:r>
              <a:rPr lang="es-CL" sz="7200" dirty="0"/>
              <a:t> </a:t>
            </a:r>
            <a:r>
              <a:rPr lang="es-CL" sz="7200" dirty="0" err="1"/>
              <a:t>Injection</a:t>
            </a:r>
            <a:br>
              <a:rPr lang="en-US" dirty="0"/>
            </a:br>
            <a:endParaRPr lang="en-US" dirty="0"/>
          </a:p>
        </p:txBody>
      </p:sp>
      <p:sp>
        <p:nvSpPr>
          <p:cNvPr id="4" name="Text Placeholder 4"/>
          <p:cNvSpPr txBox="1">
            <a:spLocks/>
          </p:cNvSpPr>
          <p:nvPr/>
        </p:nvSpPr>
        <p:spPr>
          <a:xfrm>
            <a:off x="503237" y="3552020"/>
            <a:ext cx="6399213" cy="15255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800" dirty="0"/>
          </a:p>
          <a:p>
            <a:pPr marL="0" indent="0">
              <a:buNone/>
            </a:pPr>
            <a:r>
              <a:rPr lang="en-US" sz="2800" dirty="0"/>
              <a:t>Robert Rozas Navarro</a:t>
            </a:r>
          </a:p>
          <a:p>
            <a:pPr marL="0" indent="0">
              <a:buNone/>
            </a:pPr>
            <a:r>
              <a:rPr lang="en-US" sz="2800" dirty="0"/>
              <a:t>Premier Field Engineer</a:t>
            </a:r>
          </a:p>
          <a:p>
            <a:pPr marL="0" indent="0">
              <a:buNone/>
            </a:pPr>
            <a:r>
              <a:rPr lang="en-US" sz="2800" dirty="0"/>
              <a:t>Apps Domain</a:t>
            </a:r>
          </a:p>
          <a:p>
            <a:pPr marL="0" indent="0">
              <a:buNone/>
            </a:pPr>
            <a:endParaRPr lang="en-US" sz="3200" dirty="0"/>
          </a:p>
          <a:p>
            <a:pPr marL="0" indent="0">
              <a:buNone/>
            </a:pPr>
            <a:endParaRPr lang="en-US" dirty="0"/>
          </a:p>
        </p:txBody>
      </p:sp>
      <p:pic>
        <p:nvPicPr>
          <p:cNvPr id="6" name="Picture 5" descr="A close up of a sign&#10;&#10;Description automatically generated">
            <a:extLst>
              <a:ext uri="{FF2B5EF4-FFF2-40B4-BE49-F238E27FC236}">
                <a16:creationId xmlns:a16="http://schemas.microsoft.com/office/drawing/2014/main" id="{0F3B0553-B22A-4FD9-ADD4-BB6F68DD4813}"/>
              </a:ext>
            </a:extLst>
          </p:cNvPr>
          <p:cNvPicPr>
            <a:picLocks noChangeAspect="1"/>
          </p:cNvPicPr>
          <p:nvPr/>
        </p:nvPicPr>
        <p:blipFill>
          <a:blip r:embed="rId3"/>
          <a:stretch>
            <a:fillRect/>
          </a:stretch>
        </p:blipFill>
        <p:spPr>
          <a:xfrm>
            <a:off x="655637" y="5798906"/>
            <a:ext cx="1981200" cy="425671"/>
          </a:xfrm>
          <a:prstGeom prst="rect">
            <a:avLst/>
          </a:prstGeom>
        </p:spPr>
      </p:pic>
    </p:spTree>
    <p:extLst>
      <p:ext uri="{BB962C8B-B14F-4D97-AF65-F5344CB8AC3E}">
        <p14:creationId xmlns:p14="http://schemas.microsoft.com/office/powerpoint/2010/main" val="4228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pic>
        <p:nvPicPr>
          <p:cNvPr id="4" name="Picture 3">
            <a:extLst>
              <a:ext uri="{FF2B5EF4-FFF2-40B4-BE49-F238E27FC236}">
                <a16:creationId xmlns:a16="http://schemas.microsoft.com/office/drawing/2014/main" id="{470CB7A9-3185-497E-86D4-2D6633CBF64F}"/>
              </a:ext>
            </a:extLst>
          </p:cNvPr>
          <p:cNvPicPr>
            <a:picLocks noChangeAspect="1"/>
          </p:cNvPicPr>
          <p:nvPr/>
        </p:nvPicPr>
        <p:blipFill>
          <a:blip r:embed="rId3"/>
          <a:stretch>
            <a:fillRect/>
          </a:stretch>
        </p:blipFill>
        <p:spPr>
          <a:xfrm>
            <a:off x="1298574" y="1222496"/>
            <a:ext cx="9186863" cy="5255988"/>
          </a:xfrm>
          <a:prstGeom prst="rect">
            <a:avLst/>
          </a:prstGeom>
        </p:spPr>
      </p:pic>
    </p:spTree>
    <p:extLst>
      <p:ext uri="{BB962C8B-B14F-4D97-AF65-F5344CB8AC3E}">
        <p14:creationId xmlns:p14="http://schemas.microsoft.com/office/powerpoint/2010/main" val="63548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sp>
        <p:nvSpPr>
          <p:cNvPr id="5" name="Text Placeholder 1">
            <a:extLst>
              <a:ext uri="{FF2B5EF4-FFF2-40B4-BE49-F238E27FC236}">
                <a16:creationId xmlns:a16="http://schemas.microsoft.com/office/drawing/2014/main" id="{0EDD7D7D-3ABF-423C-88CC-33505B3F52E9}"/>
              </a:ext>
            </a:extLst>
          </p:cNvPr>
          <p:cNvSpPr>
            <a:spLocks noGrp="1"/>
          </p:cNvSpPr>
          <p:nvPr>
            <p:ph type="body" sz="quarter" idx="10"/>
          </p:nvPr>
        </p:nvSpPr>
        <p:spPr>
          <a:xfrm>
            <a:off x="274638" y="1212850"/>
            <a:ext cx="6324599" cy="1071062"/>
          </a:xfrm>
        </p:spPr>
        <p:txBody>
          <a:bodyPr/>
          <a:lstStyle/>
          <a:p>
            <a:pPr marL="0" indent="0">
              <a:buNone/>
            </a:pPr>
            <a:endParaRPr lang="en-US" sz="3200" dirty="0"/>
          </a:p>
          <a:p>
            <a:pPr>
              <a:lnSpc>
                <a:spcPct val="100000"/>
              </a:lnSpc>
            </a:pPr>
            <a:r>
              <a:rPr lang="en-US" sz="2400" b="1" dirty="0"/>
              <a:t>Feature Folders </a:t>
            </a:r>
            <a:r>
              <a:rPr lang="en-US" sz="2400" dirty="0"/>
              <a:t>are apart of Razor Pages!</a:t>
            </a:r>
            <a:endParaRPr lang="en-US" sz="1200" dirty="0"/>
          </a:p>
        </p:txBody>
      </p:sp>
      <p:pic>
        <p:nvPicPr>
          <p:cNvPr id="2" name="Picture 1">
            <a:extLst>
              <a:ext uri="{FF2B5EF4-FFF2-40B4-BE49-F238E27FC236}">
                <a16:creationId xmlns:a16="http://schemas.microsoft.com/office/drawing/2014/main" id="{450F46A0-951A-4486-87C3-1D4E47392292}"/>
              </a:ext>
            </a:extLst>
          </p:cNvPr>
          <p:cNvPicPr>
            <a:picLocks noChangeAspect="1"/>
          </p:cNvPicPr>
          <p:nvPr/>
        </p:nvPicPr>
        <p:blipFill>
          <a:blip r:embed="rId3"/>
          <a:stretch>
            <a:fillRect/>
          </a:stretch>
        </p:blipFill>
        <p:spPr>
          <a:xfrm>
            <a:off x="7196934" y="1212849"/>
            <a:ext cx="4672886" cy="5810249"/>
          </a:xfrm>
          <a:prstGeom prst="rect">
            <a:avLst/>
          </a:prstGeom>
        </p:spPr>
      </p:pic>
    </p:spTree>
    <p:extLst>
      <p:ext uri="{BB962C8B-B14F-4D97-AF65-F5344CB8AC3E}">
        <p14:creationId xmlns:p14="http://schemas.microsoft.com/office/powerpoint/2010/main" val="17266477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pic>
        <p:nvPicPr>
          <p:cNvPr id="4" name="Picture 3">
            <a:extLst>
              <a:ext uri="{FF2B5EF4-FFF2-40B4-BE49-F238E27FC236}">
                <a16:creationId xmlns:a16="http://schemas.microsoft.com/office/drawing/2014/main" id="{CEA95DBE-9AA8-478E-B89D-1E5D1D5B2BB7}"/>
              </a:ext>
            </a:extLst>
          </p:cNvPr>
          <p:cNvPicPr>
            <a:picLocks noChangeAspect="1"/>
          </p:cNvPicPr>
          <p:nvPr/>
        </p:nvPicPr>
        <p:blipFill>
          <a:blip r:embed="rId3"/>
          <a:stretch>
            <a:fillRect/>
          </a:stretch>
        </p:blipFill>
        <p:spPr>
          <a:xfrm>
            <a:off x="808037" y="1293606"/>
            <a:ext cx="9834563" cy="5409430"/>
          </a:xfrm>
          <a:prstGeom prst="rect">
            <a:avLst/>
          </a:prstGeom>
        </p:spPr>
      </p:pic>
    </p:spTree>
    <p:extLst>
      <p:ext uri="{BB962C8B-B14F-4D97-AF65-F5344CB8AC3E}">
        <p14:creationId xmlns:p14="http://schemas.microsoft.com/office/powerpoint/2010/main" val="11762674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pic>
        <p:nvPicPr>
          <p:cNvPr id="2" name="Picture 1">
            <a:extLst>
              <a:ext uri="{FF2B5EF4-FFF2-40B4-BE49-F238E27FC236}">
                <a16:creationId xmlns:a16="http://schemas.microsoft.com/office/drawing/2014/main" id="{4CD2917C-570E-4F6A-AD0E-CFC2EFAD98AE}"/>
              </a:ext>
            </a:extLst>
          </p:cNvPr>
          <p:cNvPicPr>
            <a:picLocks noChangeAspect="1"/>
          </p:cNvPicPr>
          <p:nvPr/>
        </p:nvPicPr>
        <p:blipFill>
          <a:blip r:embed="rId3"/>
          <a:stretch>
            <a:fillRect/>
          </a:stretch>
        </p:blipFill>
        <p:spPr>
          <a:xfrm>
            <a:off x="1641474" y="1332579"/>
            <a:ext cx="7777163" cy="5260308"/>
          </a:xfrm>
          <a:prstGeom prst="rect">
            <a:avLst/>
          </a:prstGeom>
        </p:spPr>
      </p:pic>
    </p:spTree>
    <p:extLst>
      <p:ext uri="{BB962C8B-B14F-4D97-AF65-F5344CB8AC3E}">
        <p14:creationId xmlns:p14="http://schemas.microsoft.com/office/powerpoint/2010/main" val="30327056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pic>
        <p:nvPicPr>
          <p:cNvPr id="4" name="Picture 3">
            <a:extLst>
              <a:ext uri="{FF2B5EF4-FFF2-40B4-BE49-F238E27FC236}">
                <a16:creationId xmlns:a16="http://schemas.microsoft.com/office/drawing/2014/main" id="{4BEBD295-1A48-42DA-B029-D2A1046B8B1B}"/>
              </a:ext>
            </a:extLst>
          </p:cNvPr>
          <p:cNvPicPr>
            <a:picLocks noChangeAspect="1"/>
          </p:cNvPicPr>
          <p:nvPr/>
        </p:nvPicPr>
        <p:blipFill>
          <a:blip r:embed="rId3"/>
          <a:stretch>
            <a:fillRect/>
          </a:stretch>
        </p:blipFill>
        <p:spPr>
          <a:xfrm>
            <a:off x="2636837" y="1212849"/>
            <a:ext cx="6033444" cy="5781676"/>
          </a:xfrm>
          <a:prstGeom prst="rect">
            <a:avLst/>
          </a:prstGeom>
        </p:spPr>
      </p:pic>
    </p:spTree>
    <p:extLst>
      <p:ext uri="{BB962C8B-B14F-4D97-AF65-F5344CB8AC3E}">
        <p14:creationId xmlns:p14="http://schemas.microsoft.com/office/powerpoint/2010/main" val="10966149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pic>
        <p:nvPicPr>
          <p:cNvPr id="4" name="Picture 3">
            <a:extLst>
              <a:ext uri="{FF2B5EF4-FFF2-40B4-BE49-F238E27FC236}">
                <a16:creationId xmlns:a16="http://schemas.microsoft.com/office/drawing/2014/main" id="{4BEBD295-1A48-42DA-B029-D2A1046B8B1B}"/>
              </a:ext>
            </a:extLst>
          </p:cNvPr>
          <p:cNvPicPr>
            <a:picLocks noChangeAspect="1"/>
          </p:cNvPicPr>
          <p:nvPr/>
        </p:nvPicPr>
        <p:blipFill>
          <a:blip r:embed="rId3"/>
          <a:stretch>
            <a:fillRect/>
          </a:stretch>
        </p:blipFill>
        <p:spPr>
          <a:xfrm>
            <a:off x="2636837" y="1212849"/>
            <a:ext cx="6033444" cy="5781676"/>
          </a:xfrm>
          <a:prstGeom prst="rect">
            <a:avLst/>
          </a:prstGeom>
        </p:spPr>
      </p:pic>
    </p:spTree>
    <p:extLst>
      <p:ext uri="{BB962C8B-B14F-4D97-AF65-F5344CB8AC3E}">
        <p14:creationId xmlns:p14="http://schemas.microsoft.com/office/powerpoint/2010/main" val="760145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2135188"/>
          </a:xfrm>
        </p:spPr>
        <p:txBody>
          <a:bodyPr/>
          <a:lstStyle/>
          <a:p>
            <a:r>
              <a:rPr lang="en-US" dirty="0"/>
              <a:t>Bonus, </a:t>
            </a:r>
            <a:br>
              <a:rPr lang="en-US" dirty="0"/>
            </a:br>
            <a:br>
              <a:rPr lang="en-US" dirty="0"/>
            </a:br>
            <a:r>
              <a:rPr lang="en-US" sz="4000" dirty="0"/>
              <a:t>Deep Dive</a:t>
            </a:r>
            <a:br>
              <a:rPr lang="en-US" sz="4000" dirty="0"/>
            </a:br>
            <a:r>
              <a:rPr lang="es-CL" sz="4000" dirty="0">
                <a:hlinkClick r:id="rId3"/>
              </a:rPr>
              <a:t>https://www.learnrazorpages.com/</a:t>
            </a:r>
            <a:br>
              <a:rPr lang="en-US" dirty="0"/>
            </a:br>
            <a:br>
              <a:rPr lang="en-US" dirty="0"/>
            </a:br>
            <a:r>
              <a:rPr lang="en-US" sz="4000" dirty="0"/>
              <a:t>Razor Pages Practice Lab,</a:t>
            </a:r>
            <a:br>
              <a:rPr lang="en-US" sz="4000" dirty="0"/>
            </a:br>
            <a:r>
              <a:rPr lang="en-US" sz="4000" dirty="0"/>
              <a:t>Click on VS Tutorial 1 and follow the instructions</a:t>
            </a:r>
            <a:br>
              <a:rPr lang="en-US" dirty="0"/>
            </a:br>
            <a:r>
              <a:rPr lang="en-US" dirty="0"/>
              <a:t> </a:t>
            </a:r>
            <a:br>
              <a:rPr lang="en-US" dirty="0"/>
            </a:br>
            <a:r>
              <a:rPr lang="es-CL" sz="4000" dirty="0">
                <a:hlinkClick r:id="rId4"/>
              </a:rPr>
              <a:t>https://github.com/AshWilliams/aspnetcore-for-beginners</a:t>
            </a:r>
            <a:endParaRPr lang="en-US" dirty="0"/>
          </a:p>
        </p:txBody>
      </p:sp>
    </p:spTree>
    <p:extLst>
      <p:ext uri="{BB962C8B-B14F-4D97-AF65-F5344CB8AC3E}">
        <p14:creationId xmlns:p14="http://schemas.microsoft.com/office/powerpoint/2010/main" val="25886215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E2CCB3F-8BF7-46C9-9EB6-28FC50D946A8}"/>
              </a:ext>
            </a:extLst>
          </p:cNvPr>
          <p:cNvPicPr>
            <a:picLocks noChangeAspect="1"/>
          </p:cNvPicPr>
          <p:nvPr/>
        </p:nvPicPr>
        <p:blipFill>
          <a:blip r:embed="rId3"/>
          <a:stretch>
            <a:fillRect/>
          </a:stretch>
        </p:blipFill>
        <p:spPr>
          <a:xfrm>
            <a:off x="655637" y="5798906"/>
            <a:ext cx="1981200" cy="425671"/>
          </a:xfrm>
          <a:prstGeom prst="rect">
            <a:avLst/>
          </a:prstGeom>
        </p:spPr>
      </p:pic>
      <p:sp>
        <p:nvSpPr>
          <p:cNvPr id="7" name="Title 2">
            <a:extLst>
              <a:ext uri="{FF2B5EF4-FFF2-40B4-BE49-F238E27FC236}">
                <a16:creationId xmlns:a16="http://schemas.microsoft.com/office/drawing/2014/main" id="{01C9A253-00FB-49C9-BA65-3E981DC3DAAC}"/>
              </a:ext>
            </a:extLst>
          </p:cNvPr>
          <p:cNvSpPr>
            <a:spLocks noGrp="1"/>
          </p:cNvSpPr>
          <p:nvPr>
            <p:ph type="title"/>
          </p:nvPr>
        </p:nvSpPr>
        <p:spPr>
          <a:xfrm>
            <a:off x="321030" y="982783"/>
            <a:ext cx="11887200" cy="2286000"/>
          </a:xfrm>
        </p:spPr>
        <p:txBody>
          <a:bodyPr/>
          <a:lstStyle/>
          <a:p>
            <a:r>
              <a:rPr lang="en-US" sz="7200" dirty="0"/>
              <a:t>Demo Razor Pages</a:t>
            </a:r>
            <a:br>
              <a:rPr lang="en-US" dirty="0"/>
            </a:br>
            <a:endParaRPr lang="en-US" dirty="0"/>
          </a:p>
        </p:txBody>
      </p:sp>
    </p:spTree>
    <p:extLst>
      <p:ext uri="{BB962C8B-B14F-4D97-AF65-F5344CB8AC3E}">
        <p14:creationId xmlns:p14="http://schemas.microsoft.com/office/powerpoint/2010/main" val="312492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E2CCB3F-8BF7-46C9-9EB6-28FC50D946A8}"/>
              </a:ext>
            </a:extLst>
          </p:cNvPr>
          <p:cNvPicPr>
            <a:picLocks noChangeAspect="1"/>
          </p:cNvPicPr>
          <p:nvPr/>
        </p:nvPicPr>
        <p:blipFill>
          <a:blip r:embed="rId3"/>
          <a:stretch>
            <a:fillRect/>
          </a:stretch>
        </p:blipFill>
        <p:spPr>
          <a:xfrm>
            <a:off x="655637" y="5798906"/>
            <a:ext cx="1981200" cy="425671"/>
          </a:xfrm>
          <a:prstGeom prst="rect">
            <a:avLst/>
          </a:prstGeom>
        </p:spPr>
      </p:pic>
      <p:sp>
        <p:nvSpPr>
          <p:cNvPr id="7" name="Title 2">
            <a:extLst>
              <a:ext uri="{FF2B5EF4-FFF2-40B4-BE49-F238E27FC236}">
                <a16:creationId xmlns:a16="http://schemas.microsoft.com/office/drawing/2014/main" id="{01C9A253-00FB-49C9-BA65-3E981DC3DAAC}"/>
              </a:ext>
            </a:extLst>
          </p:cNvPr>
          <p:cNvSpPr>
            <a:spLocks noGrp="1"/>
          </p:cNvSpPr>
          <p:nvPr>
            <p:ph type="title"/>
          </p:nvPr>
        </p:nvSpPr>
        <p:spPr>
          <a:xfrm>
            <a:off x="321030" y="982783"/>
            <a:ext cx="11887200" cy="2286000"/>
          </a:xfrm>
        </p:spPr>
        <p:txBody>
          <a:bodyPr/>
          <a:lstStyle/>
          <a:p>
            <a:r>
              <a:rPr lang="en-US" sz="7200" dirty="0"/>
              <a:t>Dependency Injection</a:t>
            </a:r>
            <a:br>
              <a:rPr lang="en-US" dirty="0"/>
            </a:br>
            <a:endParaRPr lang="en-US" dirty="0"/>
          </a:p>
        </p:txBody>
      </p:sp>
    </p:spTree>
    <p:extLst>
      <p:ext uri="{BB962C8B-B14F-4D97-AF65-F5344CB8AC3E}">
        <p14:creationId xmlns:p14="http://schemas.microsoft.com/office/powerpoint/2010/main" val="23940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40394"/>
          </a:xfrm>
        </p:spPr>
        <p:txBody>
          <a:bodyPr/>
          <a:lstStyle/>
          <a:p>
            <a:pPr marL="0" indent="0">
              <a:buNone/>
            </a:pPr>
            <a:endParaRPr lang="en-US" sz="3200" dirty="0"/>
          </a:p>
          <a:p>
            <a:pPr>
              <a:lnSpc>
                <a:spcPct val="100000"/>
              </a:lnSpc>
            </a:pPr>
            <a:r>
              <a:rPr lang="en-US" sz="2400" dirty="0"/>
              <a:t>The Inversion of Control (</a:t>
            </a:r>
            <a:r>
              <a:rPr lang="en-US" sz="2400" dirty="0" err="1"/>
              <a:t>IoC</a:t>
            </a:r>
            <a:r>
              <a:rPr lang="en-US" sz="2400" dirty="0"/>
              <a:t>) and Dependency Injection (DI) patterns are all about removing dependencies from your code.</a:t>
            </a:r>
            <a:endParaRPr lang="en-US" sz="1200" dirty="0"/>
          </a:p>
        </p:txBody>
      </p:sp>
      <p:sp>
        <p:nvSpPr>
          <p:cNvPr id="3" name="Title 2"/>
          <p:cNvSpPr>
            <a:spLocks noGrp="1"/>
          </p:cNvSpPr>
          <p:nvPr>
            <p:ph type="title"/>
          </p:nvPr>
        </p:nvSpPr>
        <p:spPr/>
        <p:txBody>
          <a:bodyPr/>
          <a:lstStyle/>
          <a:p>
            <a:r>
              <a:rPr lang="en-US" dirty="0" err="1"/>
              <a:t>IoC</a:t>
            </a:r>
            <a:r>
              <a:rPr lang="en-US" dirty="0"/>
              <a:t> and Dependency Injection</a:t>
            </a:r>
            <a:br>
              <a:rPr lang="en-US" dirty="0"/>
            </a:br>
            <a:r>
              <a:rPr lang="en-US" dirty="0"/>
              <a:t>   </a:t>
            </a:r>
          </a:p>
        </p:txBody>
      </p:sp>
      <p:pic>
        <p:nvPicPr>
          <p:cNvPr id="4" name="Picture 3">
            <a:extLst>
              <a:ext uri="{FF2B5EF4-FFF2-40B4-BE49-F238E27FC236}">
                <a16:creationId xmlns:a16="http://schemas.microsoft.com/office/drawing/2014/main" id="{8660C11E-8F73-4F1F-82EB-E5F5C13F8ECC}"/>
              </a:ext>
            </a:extLst>
          </p:cNvPr>
          <p:cNvPicPr>
            <a:picLocks noChangeAspect="1"/>
          </p:cNvPicPr>
          <p:nvPr/>
        </p:nvPicPr>
        <p:blipFill>
          <a:blip r:embed="rId3"/>
          <a:stretch>
            <a:fillRect/>
          </a:stretch>
        </p:blipFill>
        <p:spPr>
          <a:xfrm>
            <a:off x="655637" y="3198281"/>
            <a:ext cx="4714875" cy="2286000"/>
          </a:xfrm>
          <a:prstGeom prst="rect">
            <a:avLst/>
          </a:prstGeom>
        </p:spPr>
      </p:pic>
      <p:pic>
        <p:nvPicPr>
          <p:cNvPr id="5" name="Picture 4">
            <a:extLst>
              <a:ext uri="{FF2B5EF4-FFF2-40B4-BE49-F238E27FC236}">
                <a16:creationId xmlns:a16="http://schemas.microsoft.com/office/drawing/2014/main" id="{22DDED2C-E3B9-4601-A387-F13849E279F4}"/>
              </a:ext>
            </a:extLst>
          </p:cNvPr>
          <p:cNvPicPr>
            <a:picLocks noChangeAspect="1"/>
          </p:cNvPicPr>
          <p:nvPr/>
        </p:nvPicPr>
        <p:blipFill>
          <a:blip r:embed="rId4"/>
          <a:stretch>
            <a:fillRect/>
          </a:stretch>
        </p:blipFill>
        <p:spPr>
          <a:xfrm>
            <a:off x="5989637" y="3207928"/>
            <a:ext cx="5334000" cy="2238375"/>
          </a:xfrm>
          <a:prstGeom prst="rect">
            <a:avLst/>
          </a:prstGeom>
        </p:spPr>
      </p:pic>
    </p:spTree>
    <p:extLst>
      <p:ext uri="{BB962C8B-B14F-4D97-AF65-F5344CB8AC3E}">
        <p14:creationId xmlns:p14="http://schemas.microsoft.com/office/powerpoint/2010/main" val="2037792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E2CCB3F-8BF7-46C9-9EB6-28FC50D946A8}"/>
              </a:ext>
            </a:extLst>
          </p:cNvPr>
          <p:cNvPicPr>
            <a:picLocks noChangeAspect="1"/>
          </p:cNvPicPr>
          <p:nvPr/>
        </p:nvPicPr>
        <p:blipFill>
          <a:blip r:embed="rId3"/>
          <a:stretch>
            <a:fillRect/>
          </a:stretch>
        </p:blipFill>
        <p:spPr>
          <a:xfrm>
            <a:off x="655637" y="5798906"/>
            <a:ext cx="1981200" cy="425671"/>
          </a:xfrm>
          <a:prstGeom prst="rect">
            <a:avLst/>
          </a:prstGeom>
        </p:spPr>
      </p:pic>
      <p:sp>
        <p:nvSpPr>
          <p:cNvPr id="7" name="Title 2">
            <a:extLst>
              <a:ext uri="{FF2B5EF4-FFF2-40B4-BE49-F238E27FC236}">
                <a16:creationId xmlns:a16="http://schemas.microsoft.com/office/drawing/2014/main" id="{01C9A253-00FB-49C9-BA65-3E981DC3DAAC}"/>
              </a:ext>
            </a:extLst>
          </p:cNvPr>
          <p:cNvSpPr>
            <a:spLocks noGrp="1"/>
          </p:cNvSpPr>
          <p:nvPr>
            <p:ph type="title"/>
          </p:nvPr>
        </p:nvSpPr>
        <p:spPr>
          <a:xfrm>
            <a:off x="321030" y="982783"/>
            <a:ext cx="11887200" cy="2286000"/>
          </a:xfrm>
        </p:spPr>
        <p:txBody>
          <a:bodyPr/>
          <a:lstStyle/>
          <a:p>
            <a:r>
              <a:rPr lang="en-US" sz="7200" dirty="0"/>
              <a:t>Razor Pages</a:t>
            </a:r>
            <a:br>
              <a:rPr lang="en-US" dirty="0"/>
            </a:br>
            <a:endParaRPr lang="en-US" dirty="0"/>
          </a:p>
        </p:txBody>
      </p:sp>
    </p:spTree>
    <p:extLst>
      <p:ext uri="{BB962C8B-B14F-4D97-AF65-F5344CB8AC3E}">
        <p14:creationId xmlns:p14="http://schemas.microsoft.com/office/powerpoint/2010/main" val="180061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85980"/>
          </a:xfrm>
        </p:spPr>
        <p:txBody>
          <a:bodyPr/>
          <a:lstStyle/>
          <a:p>
            <a:pPr marL="0" indent="0">
              <a:buNone/>
            </a:pPr>
            <a:endParaRPr lang="en-US" sz="3200" dirty="0"/>
          </a:p>
          <a:p>
            <a:pPr>
              <a:lnSpc>
                <a:spcPct val="100000"/>
              </a:lnSpc>
            </a:pPr>
            <a:r>
              <a:rPr lang="en-US" sz="2400" b="1" dirty="0" err="1">
                <a:latin typeface="+mn-lt"/>
              </a:rPr>
              <a:t>IoC</a:t>
            </a:r>
            <a:r>
              <a:rPr lang="en-US" sz="2400" b="1" dirty="0">
                <a:latin typeface="+mn-lt"/>
              </a:rPr>
              <a:t> (Inversion of Control) </a:t>
            </a:r>
            <a:r>
              <a:rPr lang="en-US" sz="2400" dirty="0">
                <a:latin typeface="+mn-lt"/>
              </a:rPr>
              <a:t>is an abstract concept. It means objects do not create dependent objects directly, it gets from outside of the object scope.</a:t>
            </a:r>
          </a:p>
          <a:p>
            <a:pPr>
              <a:lnSpc>
                <a:spcPct val="100000"/>
              </a:lnSpc>
            </a:pPr>
            <a:r>
              <a:rPr lang="en-US" sz="2400" dirty="0">
                <a:latin typeface="+mn-lt"/>
              </a:rPr>
              <a:t>There are several basic techniques to implement inversion of control.</a:t>
            </a:r>
          </a:p>
          <a:p>
            <a:pPr>
              <a:lnSpc>
                <a:spcPct val="100000"/>
              </a:lnSpc>
            </a:pPr>
            <a:r>
              <a:rPr lang="en-US" sz="2400" dirty="0">
                <a:latin typeface="+mn-lt"/>
              </a:rPr>
              <a:t>Using a factory pattern</a:t>
            </a:r>
          </a:p>
          <a:p>
            <a:pPr>
              <a:lnSpc>
                <a:spcPct val="100000"/>
              </a:lnSpc>
            </a:pPr>
            <a:r>
              <a:rPr lang="en-US" sz="2400" dirty="0">
                <a:latin typeface="+mn-lt"/>
              </a:rPr>
              <a:t>Using a service locator pattern</a:t>
            </a:r>
          </a:p>
          <a:p>
            <a:pPr>
              <a:lnSpc>
                <a:spcPct val="100000"/>
              </a:lnSpc>
            </a:pPr>
            <a:r>
              <a:rPr lang="en-US" sz="2400" b="1" dirty="0">
                <a:latin typeface="+mn-lt"/>
              </a:rPr>
              <a:t>Using Dependency Injection(DI), for example:</a:t>
            </a:r>
            <a:endParaRPr lang="en-US" sz="800" b="1" dirty="0">
              <a:latin typeface="+mn-lt"/>
            </a:endParaRPr>
          </a:p>
          <a:p>
            <a:pPr lvl="1">
              <a:lnSpc>
                <a:spcPct val="100000"/>
              </a:lnSpc>
            </a:pPr>
            <a:r>
              <a:rPr lang="en-US" dirty="0"/>
              <a:t>Constructor injection</a:t>
            </a:r>
          </a:p>
          <a:p>
            <a:pPr lvl="1">
              <a:lnSpc>
                <a:spcPct val="100000"/>
              </a:lnSpc>
            </a:pPr>
            <a:r>
              <a:rPr lang="en-US" dirty="0"/>
              <a:t>Parameter injection</a:t>
            </a:r>
          </a:p>
          <a:p>
            <a:pPr lvl="1">
              <a:lnSpc>
                <a:spcPct val="100000"/>
              </a:lnSpc>
            </a:pPr>
            <a:r>
              <a:rPr lang="en-US" dirty="0"/>
              <a:t>Setter injection</a:t>
            </a:r>
          </a:p>
          <a:p>
            <a:pPr lvl="1">
              <a:lnSpc>
                <a:spcPct val="100000"/>
              </a:lnSpc>
            </a:pPr>
            <a:r>
              <a:rPr lang="en-US" dirty="0"/>
              <a:t>Etc.</a:t>
            </a:r>
            <a:endParaRPr lang="en-US" sz="1100" dirty="0"/>
          </a:p>
        </p:txBody>
      </p:sp>
      <p:sp>
        <p:nvSpPr>
          <p:cNvPr id="3" name="Title 2"/>
          <p:cNvSpPr>
            <a:spLocks noGrp="1"/>
          </p:cNvSpPr>
          <p:nvPr>
            <p:ph type="title"/>
          </p:nvPr>
        </p:nvSpPr>
        <p:spPr/>
        <p:txBody>
          <a:bodyPr/>
          <a:lstStyle/>
          <a:p>
            <a:r>
              <a:rPr lang="en-US" dirty="0" err="1"/>
              <a:t>IoC</a:t>
            </a:r>
            <a:r>
              <a:rPr lang="en-US" dirty="0"/>
              <a:t> and Dependency Injection(</a:t>
            </a:r>
            <a:r>
              <a:rPr lang="en-US" dirty="0" err="1"/>
              <a:t>cont</a:t>
            </a:r>
            <a:r>
              <a:rPr lang="en-US" dirty="0"/>
              <a:t>…)</a:t>
            </a:r>
            <a:br>
              <a:rPr lang="en-US" dirty="0"/>
            </a:br>
            <a:r>
              <a:rPr lang="en-US" dirty="0"/>
              <a:t>   </a:t>
            </a:r>
          </a:p>
        </p:txBody>
      </p:sp>
    </p:spTree>
    <p:extLst>
      <p:ext uri="{BB962C8B-B14F-4D97-AF65-F5344CB8AC3E}">
        <p14:creationId xmlns:p14="http://schemas.microsoft.com/office/powerpoint/2010/main" val="31805457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43855"/>
          </a:xfrm>
        </p:spPr>
        <p:txBody>
          <a:bodyPr/>
          <a:lstStyle/>
          <a:p>
            <a:pPr marL="0" indent="0">
              <a:buNone/>
            </a:pPr>
            <a:endParaRPr lang="en-US" sz="3200" dirty="0"/>
          </a:p>
          <a:p>
            <a:pPr>
              <a:lnSpc>
                <a:spcPct val="100000"/>
              </a:lnSpc>
            </a:pPr>
            <a:r>
              <a:rPr lang="en-US" sz="2400" dirty="0"/>
              <a:t> </a:t>
            </a:r>
            <a:r>
              <a:rPr lang="es-CL" sz="2400" dirty="0"/>
              <a:t>Service </a:t>
            </a:r>
            <a:r>
              <a:rPr lang="es-CL" sz="2400" dirty="0" err="1"/>
              <a:t>lifetime</a:t>
            </a:r>
            <a:endParaRPr lang="es-CL" sz="2400" dirty="0"/>
          </a:p>
          <a:p>
            <a:pPr>
              <a:lnSpc>
                <a:spcPct val="100000"/>
              </a:lnSpc>
            </a:pPr>
            <a:r>
              <a:rPr lang="en-US" sz="2400" dirty="0"/>
              <a:t> There are 3 options for this with the built-in DI container in ASP.NET Core:</a:t>
            </a:r>
          </a:p>
          <a:p>
            <a:pPr lvl="1">
              <a:lnSpc>
                <a:spcPct val="100000"/>
              </a:lnSpc>
            </a:pPr>
            <a:r>
              <a:rPr lang="en-US" dirty="0">
                <a:latin typeface="+mj-lt"/>
              </a:rPr>
              <a:t>Singleton</a:t>
            </a:r>
          </a:p>
          <a:p>
            <a:pPr lvl="1">
              <a:lnSpc>
                <a:spcPct val="100000"/>
              </a:lnSpc>
            </a:pPr>
            <a:r>
              <a:rPr lang="en-US" dirty="0">
                <a:latin typeface="+mj-lt"/>
              </a:rPr>
              <a:t>Scoped</a:t>
            </a:r>
          </a:p>
          <a:p>
            <a:pPr lvl="1">
              <a:lnSpc>
                <a:spcPct val="100000"/>
              </a:lnSpc>
            </a:pPr>
            <a:r>
              <a:rPr lang="en-US" dirty="0">
                <a:latin typeface="+mj-lt"/>
              </a:rPr>
              <a:t>Transient</a:t>
            </a:r>
            <a:endParaRPr lang="en-US" sz="1050" dirty="0">
              <a:latin typeface="+mj-lt"/>
            </a:endParaRPr>
          </a:p>
        </p:txBody>
      </p:sp>
      <p:sp>
        <p:nvSpPr>
          <p:cNvPr id="3" name="Title 2"/>
          <p:cNvSpPr>
            <a:spLocks noGrp="1"/>
          </p:cNvSpPr>
          <p:nvPr>
            <p:ph type="title"/>
          </p:nvPr>
        </p:nvSpPr>
        <p:spPr/>
        <p:txBody>
          <a:bodyPr/>
          <a:lstStyle/>
          <a:p>
            <a:r>
              <a:rPr lang="en-US" dirty="0"/>
              <a:t>Built In Dependency Injection</a:t>
            </a:r>
            <a:br>
              <a:rPr lang="en-US" dirty="0"/>
            </a:br>
            <a:r>
              <a:rPr lang="en-US" dirty="0"/>
              <a:t>   </a:t>
            </a:r>
          </a:p>
        </p:txBody>
      </p:sp>
    </p:spTree>
    <p:extLst>
      <p:ext uri="{BB962C8B-B14F-4D97-AF65-F5344CB8AC3E}">
        <p14:creationId xmlns:p14="http://schemas.microsoft.com/office/powerpoint/2010/main" val="1611118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83593"/>
          </a:xfrm>
        </p:spPr>
        <p:txBody>
          <a:bodyPr/>
          <a:lstStyle/>
          <a:p>
            <a:pPr marL="0" indent="0">
              <a:buNone/>
            </a:pPr>
            <a:endParaRPr lang="en-US" sz="3200" dirty="0"/>
          </a:p>
          <a:p>
            <a:pPr>
              <a:lnSpc>
                <a:spcPct val="100000"/>
              </a:lnSpc>
            </a:pPr>
            <a:r>
              <a:rPr lang="en-US" sz="2400" dirty="0"/>
              <a:t> </a:t>
            </a:r>
            <a:r>
              <a:rPr lang="es-CL" sz="2400" b="1" dirty="0"/>
              <a:t>Service </a:t>
            </a:r>
            <a:r>
              <a:rPr lang="es-CL" sz="2400" b="1" dirty="0" err="1"/>
              <a:t>Registration</a:t>
            </a:r>
            <a:endParaRPr lang="es-CL" sz="2400" b="1" dirty="0"/>
          </a:p>
          <a:p>
            <a:pPr>
              <a:lnSpc>
                <a:spcPct val="100000"/>
              </a:lnSpc>
            </a:pPr>
            <a:r>
              <a:rPr lang="es-CL" sz="2400" dirty="0"/>
              <a:t> </a:t>
            </a:r>
            <a:r>
              <a:rPr lang="en-US" sz="2400" dirty="0"/>
              <a:t>Registering services is done in the </a:t>
            </a:r>
            <a:r>
              <a:rPr lang="en-US" sz="2400" dirty="0" err="1"/>
              <a:t>ConfigureServices</a:t>
            </a:r>
            <a:r>
              <a:rPr lang="en-US" sz="2400" dirty="0"/>
              <a:t>(</a:t>
            </a:r>
            <a:r>
              <a:rPr lang="en-US" sz="2400" dirty="0" err="1"/>
              <a:t>IServiceCollection</a:t>
            </a:r>
            <a:r>
              <a:rPr lang="en-US" sz="2400" dirty="0"/>
              <a:t>) method in your Startup class.</a:t>
            </a:r>
            <a:endParaRPr lang="es-CL" sz="2400" dirty="0"/>
          </a:p>
        </p:txBody>
      </p:sp>
      <p:sp>
        <p:nvSpPr>
          <p:cNvPr id="3" name="Title 2"/>
          <p:cNvSpPr>
            <a:spLocks noGrp="1"/>
          </p:cNvSpPr>
          <p:nvPr>
            <p:ph type="title"/>
          </p:nvPr>
        </p:nvSpPr>
        <p:spPr/>
        <p:txBody>
          <a:bodyPr/>
          <a:lstStyle/>
          <a:p>
            <a:r>
              <a:rPr lang="en-US" dirty="0"/>
              <a:t>Built In Dependency Injection</a:t>
            </a:r>
            <a:br>
              <a:rPr lang="en-US" dirty="0"/>
            </a:br>
            <a:r>
              <a:rPr lang="en-US" dirty="0"/>
              <a:t>   </a:t>
            </a:r>
          </a:p>
        </p:txBody>
      </p:sp>
      <p:pic>
        <p:nvPicPr>
          <p:cNvPr id="4" name="Picture 3">
            <a:extLst>
              <a:ext uri="{FF2B5EF4-FFF2-40B4-BE49-F238E27FC236}">
                <a16:creationId xmlns:a16="http://schemas.microsoft.com/office/drawing/2014/main" id="{6CCF52F4-EFAA-46CC-8D07-F1989AA56D80}"/>
              </a:ext>
            </a:extLst>
          </p:cNvPr>
          <p:cNvPicPr>
            <a:picLocks noChangeAspect="1"/>
          </p:cNvPicPr>
          <p:nvPr/>
        </p:nvPicPr>
        <p:blipFill>
          <a:blip r:embed="rId3"/>
          <a:stretch>
            <a:fillRect/>
          </a:stretch>
        </p:blipFill>
        <p:spPr>
          <a:xfrm>
            <a:off x="655637" y="3497262"/>
            <a:ext cx="8310716" cy="1752600"/>
          </a:xfrm>
          <a:prstGeom prst="rect">
            <a:avLst/>
          </a:prstGeom>
        </p:spPr>
      </p:pic>
    </p:spTree>
    <p:extLst>
      <p:ext uri="{BB962C8B-B14F-4D97-AF65-F5344CB8AC3E}">
        <p14:creationId xmlns:p14="http://schemas.microsoft.com/office/powerpoint/2010/main" val="298456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514261"/>
          </a:xfrm>
        </p:spPr>
        <p:txBody>
          <a:bodyPr/>
          <a:lstStyle/>
          <a:p>
            <a:pPr marL="0" indent="0">
              <a:buNone/>
            </a:pPr>
            <a:endParaRPr lang="en-US" sz="3200" dirty="0"/>
          </a:p>
          <a:p>
            <a:pPr>
              <a:lnSpc>
                <a:spcPct val="100000"/>
              </a:lnSpc>
            </a:pPr>
            <a:r>
              <a:rPr lang="en-US" sz="2400" dirty="0"/>
              <a:t>The most common way for doing dependency injection in MVC is constructor injection</a:t>
            </a:r>
            <a:r>
              <a:rPr lang="en-US" sz="2400" b="1" dirty="0"/>
              <a:t>.</a:t>
            </a:r>
          </a:p>
          <a:p>
            <a:pPr>
              <a:lnSpc>
                <a:spcPct val="100000"/>
              </a:lnSpc>
            </a:pPr>
            <a:r>
              <a:rPr lang="en-US" sz="2400" dirty="0"/>
              <a:t>You can do that pretty much anywhere. In controllers you have a few options:</a:t>
            </a:r>
            <a:endParaRPr lang="es-CL" sz="2400" dirty="0"/>
          </a:p>
        </p:txBody>
      </p:sp>
      <p:sp>
        <p:nvSpPr>
          <p:cNvPr id="3" name="Title 2"/>
          <p:cNvSpPr>
            <a:spLocks noGrp="1"/>
          </p:cNvSpPr>
          <p:nvPr>
            <p:ph type="title"/>
          </p:nvPr>
        </p:nvSpPr>
        <p:spPr/>
        <p:txBody>
          <a:bodyPr/>
          <a:lstStyle/>
          <a:p>
            <a:r>
              <a:rPr lang="en-US" dirty="0"/>
              <a:t>Injection in MVC Core</a:t>
            </a:r>
            <a:br>
              <a:rPr lang="en-US" dirty="0"/>
            </a:br>
            <a:r>
              <a:rPr lang="en-US" dirty="0"/>
              <a:t>   </a:t>
            </a:r>
          </a:p>
        </p:txBody>
      </p:sp>
      <p:pic>
        <p:nvPicPr>
          <p:cNvPr id="5" name="Picture 4">
            <a:extLst>
              <a:ext uri="{FF2B5EF4-FFF2-40B4-BE49-F238E27FC236}">
                <a16:creationId xmlns:a16="http://schemas.microsoft.com/office/drawing/2014/main" id="{88CC5006-F060-4E30-B7D5-FE8CB61AE71A}"/>
              </a:ext>
            </a:extLst>
          </p:cNvPr>
          <p:cNvPicPr>
            <a:picLocks noChangeAspect="1"/>
          </p:cNvPicPr>
          <p:nvPr/>
        </p:nvPicPr>
        <p:blipFill>
          <a:blip r:embed="rId3"/>
          <a:stretch>
            <a:fillRect/>
          </a:stretch>
        </p:blipFill>
        <p:spPr>
          <a:xfrm>
            <a:off x="655637" y="2727111"/>
            <a:ext cx="8562975" cy="3981450"/>
          </a:xfrm>
          <a:prstGeom prst="rect">
            <a:avLst/>
          </a:prstGeom>
        </p:spPr>
      </p:pic>
    </p:spTree>
    <p:extLst>
      <p:ext uri="{BB962C8B-B14F-4D97-AF65-F5344CB8AC3E}">
        <p14:creationId xmlns:p14="http://schemas.microsoft.com/office/powerpoint/2010/main" val="273816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83593"/>
          </a:xfrm>
        </p:spPr>
        <p:txBody>
          <a:bodyPr/>
          <a:lstStyle/>
          <a:p>
            <a:pPr marL="0" indent="0">
              <a:buNone/>
            </a:pPr>
            <a:endParaRPr lang="en-US" sz="3200" dirty="0"/>
          </a:p>
          <a:p>
            <a:pPr>
              <a:lnSpc>
                <a:spcPct val="100000"/>
              </a:lnSpc>
            </a:pPr>
            <a:r>
              <a:rPr lang="en-US" sz="2400" dirty="0"/>
              <a:t>You can also inject components in Razor views with the new </a:t>
            </a:r>
            <a:r>
              <a:rPr lang="en-US" sz="2400" b="1" dirty="0"/>
              <a:t>@inject </a:t>
            </a:r>
            <a:r>
              <a:rPr lang="en-US" sz="2400" dirty="0"/>
              <a:t>keyword:</a:t>
            </a:r>
          </a:p>
          <a:p>
            <a:pPr>
              <a:lnSpc>
                <a:spcPct val="100000"/>
              </a:lnSpc>
            </a:pPr>
            <a:r>
              <a:rPr lang="en-US" sz="2400" dirty="0"/>
              <a:t>You should not abuse this mechanism to bring data to views that should come from the controller.</a:t>
            </a:r>
            <a:endParaRPr lang="es-CL" sz="2400" dirty="0"/>
          </a:p>
        </p:txBody>
      </p:sp>
      <p:sp>
        <p:nvSpPr>
          <p:cNvPr id="3" name="Title 2"/>
          <p:cNvSpPr>
            <a:spLocks noGrp="1"/>
          </p:cNvSpPr>
          <p:nvPr>
            <p:ph type="title"/>
          </p:nvPr>
        </p:nvSpPr>
        <p:spPr/>
        <p:txBody>
          <a:bodyPr/>
          <a:lstStyle/>
          <a:p>
            <a:r>
              <a:rPr lang="en-US" dirty="0"/>
              <a:t>Injection in Razon Views</a:t>
            </a:r>
            <a:br>
              <a:rPr lang="en-US" dirty="0"/>
            </a:br>
            <a:r>
              <a:rPr lang="en-US" dirty="0"/>
              <a:t>   </a:t>
            </a:r>
          </a:p>
        </p:txBody>
      </p:sp>
      <p:pic>
        <p:nvPicPr>
          <p:cNvPr id="7" name="Picture 6">
            <a:extLst>
              <a:ext uri="{FF2B5EF4-FFF2-40B4-BE49-F238E27FC236}">
                <a16:creationId xmlns:a16="http://schemas.microsoft.com/office/drawing/2014/main" id="{FAFDEDC9-F3EC-4B04-B905-10E2A5752526}"/>
              </a:ext>
            </a:extLst>
          </p:cNvPr>
          <p:cNvPicPr>
            <a:picLocks noChangeAspect="1"/>
          </p:cNvPicPr>
          <p:nvPr/>
        </p:nvPicPr>
        <p:blipFill>
          <a:blip r:embed="rId3"/>
          <a:stretch>
            <a:fillRect/>
          </a:stretch>
        </p:blipFill>
        <p:spPr>
          <a:xfrm>
            <a:off x="579437" y="3649662"/>
            <a:ext cx="6932428" cy="1219200"/>
          </a:xfrm>
          <a:prstGeom prst="rect">
            <a:avLst/>
          </a:prstGeom>
        </p:spPr>
      </p:pic>
    </p:spTree>
    <p:extLst>
      <p:ext uri="{BB962C8B-B14F-4D97-AF65-F5344CB8AC3E}">
        <p14:creationId xmlns:p14="http://schemas.microsoft.com/office/powerpoint/2010/main" val="17309903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2135188"/>
          </a:xfrm>
        </p:spPr>
        <p:txBody>
          <a:bodyPr/>
          <a:lstStyle/>
          <a:p>
            <a:r>
              <a:rPr lang="en-US" dirty="0"/>
              <a:t>Bonus, </a:t>
            </a:r>
            <a:br>
              <a:rPr lang="en-US" dirty="0"/>
            </a:br>
            <a:r>
              <a:rPr lang="en-US" sz="4000" dirty="0"/>
              <a:t>How to Deploy ASP.NET Core to IIS &amp; How ASP.NET Core Hosting Works</a:t>
            </a:r>
            <a:br>
              <a:rPr lang="en-US" dirty="0"/>
            </a:br>
            <a:r>
              <a:rPr lang="en-US" dirty="0"/>
              <a:t> </a:t>
            </a:r>
            <a:br>
              <a:rPr lang="en-US" dirty="0"/>
            </a:br>
            <a:br>
              <a:rPr lang="en-US" dirty="0"/>
            </a:br>
            <a:br>
              <a:rPr lang="en-US" dirty="0"/>
            </a:br>
            <a:br>
              <a:rPr lang="en-US" dirty="0"/>
            </a:br>
            <a:br>
              <a:rPr lang="en-US" dirty="0"/>
            </a:br>
            <a:r>
              <a:rPr lang="es-CL" sz="4000" dirty="0">
                <a:hlinkClick r:id="rId3"/>
              </a:rPr>
              <a:t>https://stackify.com/how-to-deploy-asp-net-core-to-iis/</a:t>
            </a:r>
            <a:r>
              <a:rPr lang="en-US" dirty="0"/>
              <a:t>  </a:t>
            </a:r>
          </a:p>
        </p:txBody>
      </p:sp>
      <p:pic>
        <p:nvPicPr>
          <p:cNvPr id="6" name="Picture 5">
            <a:extLst>
              <a:ext uri="{FF2B5EF4-FFF2-40B4-BE49-F238E27FC236}">
                <a16:creationId xmlns:a16="http://schemas.microsoft.com/office/drawing/2014/main" id="{097AC96C-B28B-4DAE-9887-216C7F16A533}"/>
              </a:ext>
            </a:extLst>
          </p:cNvPr>
          <p:cNvPicPr>
            <a:picLocks noChangeAspect="1"/>
          </p:cNvPicPr>
          <p:nvPr/>
        </p:nvPicPr>
        <p:blipFill>
          <a:blip r:embed="rId4"/>
          <a:stretch>
            <a:fillRect/>
          </a:stretch>
        </p:blipFill>
        <p:spPr>
          <a:xfrm>
            <a:off x="3444874" y="2280030"/>
            <a:ext cx="5516563" cy="3498470"/>
          </a:xfrm>
          <a:prstGeom prst="rect">
            <a:avLst/>
          </a:prstGeom>
        </p:spPr>
      </p:pic>
    </p:spTree>
    <p:extLst>
      <p:ext uri="{BB962C8B-B14F-4D97-AF65-F5344CB8AC3E}">
        <p14:creationId xmlns:p14="http://schemas.microsoft.com/office/powerpoint/2010/main" val="17945498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E2CCB3F-8BF7-46C9-9EB6-28FC50D946A8}"/>
              </a:ext>
            </a:extLst>
          </p:cNvPr>
          <p:cNvPicPr>
            <a:picLocks noChangeAspect="1"/>
          </p:cNvPicPr>
          <p:nvPr/>
        </p:nvPicPr>
        <p:blipFill>
          <a:blip r:embed="rId3"/>
          <a:stretch>
            <a:fillRect/>
          </a:stretch>
        </p:blipFill>
        <p:spPr>
          <a:xfrm>
            <a:off x="655637" y="5798906"/>
            <a:ext cx="1981200" cy="425671"/>
          </a:xfrm>
          <a:prstGeom prst="rect">
            <a:avLst/>
          </a:prstGeom>
        </p:spPr>
      </p:pic>
      <p:sp>
        <p:nvSpPr>
          <p:cNvPr id="7" name="Title 2">
            <a:extLst>
              <a:ext uri="{FF2B5EF4-FFF2-40B4-BE49-F238E27FC236}">
                <a16:creationId xmlns:a16="http://schemas.microsoft.com/office/drawing/2014/main" id="{01C9A253-00FB-49C9-BA65-3E981DC3DAAC}"/>
              </a:ext>
            </a:extLst>
          </p:cNvPr>
          <p:cNvSpPr>
            <a:spLocks noGrp="1"/>
          </p:cNvSpPr>
          <p:nvPr>
            <p:ph type="title"/>
          </p:nvPr>
        </p:nvSpPr>
        <p:spPr>
          <a:xfrm>
            <a:off x="321030" y="982783"/>
            <a:ext cx="11887200" cy="2286000"/>
          </a:xfrm>
        </p:spPr>
        <p:txBody>
          <a:bodyPr/>
          <a:lstStyle/>
          <a:p>
            <a:r>
              <a:rPr lang="en-US" sz="7200" dirty="0"/>
              <a:t>Demo DI</a:t>
            </a:r>
            <a:br>
              <a:rPr lang="en-US" dirty="0"/>
            </a:br>
            <a:endParaRPr lang="en-US" dirty="0"/>
          </a:p>
        </p:txBody>
      </p:sp>
    </p:spTree>
    <p:extLst>
      <p:ext uri="{BB962C8B-B14F-4D97-AF65-F5344CB8AC3E}">
        <p14:creationId xmlns:p14="http://schemas.microsoft.com/office/powerpoint/2010/main" val="265008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43855"/>
          </a:xfrm>
        </p:spPr>
        <p:txBody>
          <a:bodyPr/>
          <a:lstStyle/>
          <a:p>
            <a:pPr marL="0" indent="0">
              <a:buNone/>
            </a:pPr>
            <a:endParaRPr lang="en-US" sz="3200" dirty="0"/>
          </a:p>
          <a:p>
            <a:pPr>
              <a:lnSpc>
                <a:spcPct val="100000"/>
              </a:lnSpc>
            </a:pPr>
            <a:r>
              <a:rPr lang="en-US" sz="2400" dirty="0"/>
              <a:t> Razor Pages is a new feature of ASP.NET Core 2.0 that makes page-focused web            </a:t>
            </a:r>
          </a:p>
          <a:p>
            <a:pPr marL="0" indent="0">
              <a:lnSpc>
                <a:spcPct val="100000"/>
              </a:lnSpc>
              <a:buNone/>
            </a:pPr>
            <a:r>
              <a:rPr lang="en-US" sz="2400" dirty="0"/>
              <a:t>     applications easy to manage and fast to develop.</a:t>
            </a:r>
          </a:p>
          <a:p>
            <a:pPr marL="0" indent="0">
              <a:lnSpc>
                <a:spcPct val="100000"/>
              </a:lnSpc>
              <a:buNone/>
            </a:pPr>
            <a:endParaRPr lang="en-US" sz="2400" dirty="0"/>
          </a:p>
          <a:p>
            <a:pPr>
              <a:lnSpc>
                <a:spcPct val="100000"/>
              </a:lnSpc>
            </a:pPr>
            <a:r>
              <a:rPr lang="en-US" sz="2400" dirty="0"/>
              <a:t>The name, Razor Pages, is a callback to </a:t>
            </a:r>
            <a:r>
              <a:rPr lang="en-US" sz="2400" b="1" dirty="0"/>
              <a:t>WebMatrix</a:t>
            </a:r>
            <a:r>
              <a:rPr lang="en-US" sz="2400" dirty="0"/>
              <a:t> and ASP.NET Web Pages, which was</a:t>
            </a:r>
          </a:p>
          <a:p>
            <a:pPr marL="0" indent="0">
              <a:lnSpc>
                <a:spcPct val="100000"/>
              </a:lnSpc>
              <a:buNone/>
            </a:pPr>
            <a:r>
              <a:rPr lang="en-US" sz="2400" dirty="0"/>
              <a:t>     based on MVC3 that allowed server-side code within HTML pages </a:t>
            </a:r>
            <a:endParaRPr lang="en-US" sz="1200" dirty="0"/>
          </a:p>
        </p:txBody>
      </p:sp>
      <p:sp>
        <p:nvSpPr>
          <p:cNvPr id="3" name="Title 2"/>
          <p:cNvSpPr>
            <a:spLocks noGrp="1"/>
          </p:cNvSpPr>
          <p:nvPr>
            <p:ph type="title"/>
          </p:nvPr>
        </p:nvSpPr>
        <p:spPr/>
        <p:txBody>
          <a:bodyPr/>
          <a:lstStyle/>
          <a:p>
            <a:r>
              <a:rPr lang="en-US" dirty="0"/>
              <a:t>What are Razor Pages?</a:t>
            </a:r>
            <a:br>
              <a:rPr lang="en-US" dirty="0"/>
            </a:br>
            <a:r>
              <a:rPr lang="en-US" dirty="0"/>
              <a:t>   </a:t>
            </a:r>
          </a:p>
        </p:txBody>
      </p:sp>
      <p:pic>
        <p:nvPicPr>
          <p:cNvPr id="4" name="Picture 3">
            <a:extLst>
              <a:ext uri="{FF2B5EF4-FFF2-40B4-BE49-F238E27FC236}">
                <a16:creationId xmlns:a16="http://schemas.microsoft.com/office/drawing/2014/main" id="{63C153E7-A26E-44CB-A102-344CAF1647DB}"/>
              </a:ext>
            </a:extLst>
          </p:cNvPr>
          <p:cNvPicPr>
            <a:picLocks noChangeAspect="1"/>
          </p:cNvPicPr>
          <p:nvPr/>
        </p:nvPicPr>
        <p:blipFill>
          <a:blip r:embed="rId3"/>
          <a:stretch>
            <a:fillRect/>
          </a:stretch>
        </p:blipFill>
        <p:spPr>
          <a:xfrm>
            <a:off x="3627437" y="4056705"/>
            <a:ext cx="3581400" cy="2646354"/>
          </a:xfrm>
          <a:prstGeom prst="rect">
            <a:avLst/>
          </a:prstGeom>
        </p:spPr>
      </p:pic>
    </p:spTree>
    <p:extLst>
      <p:ext uri="{BB962C8B-B14F-4D97-AF65-F5344CB8AC3E}">
        <p14:creationId xmlns:p14="http://schemas.microsoft.com/office/powerpoint/2010/main" val="2300440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400657"/>
          </a:xfrm>
        </p:spPr>
        <p:txBody>
          <a:bodyPr/>
          <a:lstStyle/>
          <a:p>
            <a:pPr marL="0" indent="0">
              <a:buNone/>
            </a:pPr>
            <a:endParaRPr lang="en-US" sz="3200" dirty="0"/>
          </a:p>
          <a:p>
            <a:pPr>
              <a:lnSpc>
                <a:spcPct val="100000"/>
              </a:lnSpc>
            </a:pPr>
            <a:r>
              <a:rPr lang="en-US" sz="2400" dirty="0"/>
              <a:t>Razor Pages are optimized for anything browser related, especially GET/POST/REDIRECT</a:t>
            </a:r>
          </a:p>
          <a:p>
            <a:pPr marL="0" indent="0">
              <a:lnSpc>
                <a:spcPct val="100000"/>
              </a:lnSpc>
              <a:buNone/>
            </a:pPr>
            <a:r>
              <a:rPr lang="en-US" sz="2400" dirty="0"/>
              <a:t>     workflows.</a:t>
            </a:r>
          </a:p>
          <a:p>
            <a:pPr>
              <a:lnSpc>
                <a:spcPct val="100000"/>
              </a:lnSpc>
            </a:pPr>
            <a:r>
              <a:rPr lang="en-US" sz="2400" dirty="0"/>
              <a:t>Razor Pages are NOT a replacement for MVC; Razor Pages are actually built on top of MVC </a:t>
            </a:r>
            <a:endParaRPr lang="en-US" sz="1200" dirty="0"/>
          </a:p>
        </p:txBody>
      </p:sp>
      <p:sp>
        <p:nvSpPr>
          <p:cNvPr id="3" name="Title 2"/>
          <p:cNvSpPr>
            <a:spLocks noGrp="1"/>
          </p:cNvSpPr>
          <p:nvPr>
            <p:ph type="title"/>
          </p:nvPr>
        </p:nvSpPr>
        <p:spPr/>
        <p:txBody>
          <a:bodyPr/>
          <a:lstStyle/>
          <a:p>
            <a:r>
              <a:rPr lang="en-US" dirty="0"/>
              <a:t>What are Razor Pages? (</a:t>
            </a:r>
            <a:r>
              <a:rPr lang="en-US" dirty="0" err="1"/>
              <a:t>cont</a:t>
            </a:r>
            <a:r>
              <a:rPr lang="en-US" dirty="0"/>
              <a:t>…)</a:t>
            </a:r>
            <a:br>
              <a:rPr lang="en-US" dirty="0"/>
            </a:br>
            <a:r>
              <a:rPr lang="en-US" dirty="0"/>
              <a:t>   </a:t>
            </a:r>
          </a:p>
        </p:txBody>
      </p:sp>
    </p:spTree>
    <p:extLst>
      <p:ext uri="{BB962C8B-B14F-4D97-AF65-F5344CB8AC3E}">
        <p14:creationId xmlns:p14="http://schemas.microsoft.com/office/powerpoint/2010/main" val="835697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a:t>
            </a:r>
            <a:br>
              <a:rPr lang="en-US" dirty="0"/>
            </a:br>
            <a:r>
              <a:rPr lang="en-US" dirty="0"/>
              <a:t>   </a:t>
            </a:r>
          </a:p>
        </p:txBody>
      </p:sp>
      <p:pic>
        <p:nvPicPr>
          <p:cNvPr id="6" name="Picture 5">
            <a:extLst>
              <a:ext uri="{FF2B5EF4-FFF2-40B4-BE49-F238E27FC236}">
                <a16:creationId xmlns:a16="http://schemas.microsoft.com/office/drawing/2014/main" id="{B1AAB5C2-9B4A-427B-B81B-62810B25B10C}"/>
              </a:ext>
            </a:extLst>
          </p:cNvPr>
          <p:cNvPicPr>
            <a:picLocks noChangeAspect="1"/>
          </p:cNvPicPr>
          <p:nvPr/>
        </p:nvPicPr>
        <p:blipFill>
          <a:blip r:embed="rId3"/>
          <a:stretch>
            <a:fillRect/>
          </a:stretch>
        </p:blipFill>
        <p:spPr>
          <a:xfrm>
            <a:off x="2241549" y="1295401"/>
            <a:ext cx="6888877" cy="5403850"/>
          </a:xfrm>
          <a:prstGeom prst="rect">
            <a:avLst/>
          </a:prstGeom>
        </p:spPr>
      </p:pic>
    </p:spTree>
    <p:extLst>
      <p:ext uri="{BB962C8B-B14F-4D97-AF65-F5344CB8AC3E}">
        <p14:creationId xmlns:p14="http://schemas.microsoft.com/office/powerpoint/2010/main" val="37391292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pic>
        <p:nvPicPr>
          <p:cNvPr id="2" name="Picture 1">
            <a:extLst>
              <a:ext uri="{FF2B5EF4-FFF2-40B4-BE49-F238E27FC236}">
                <a16:creationId xmlns:a16="http://schemas.microsoft.com/office/drawing/2014/main" id="{A8891B8F-D283-4A3E-954B-C747C29D7543}"/>
              </a:ext>
            </a:extLst>
          </p:cNvPr>
          <p:cNvPicPr>
            <a:picLocks noChangeAspect="1"/>
          </p:cNvPicPr>
          <p:nvPr/>
        </p:nvPicPr>
        <p:blipFill>
          <a:blip r:embed="rId3"/>
          <a:stretch>
            <a:fillRect/>
          </a:stretch>
        </p:blipFill>
        <p:spPr>
          <a:xfrm>
            <a:off x="2212975" y="1212849"/>
            <a:ext cx="6902986" cy="5441950"/>
          </a:xfrm>
          <a:prstGeom prst="rect">
            <a:avLst/>
          </a:prstGeom>
        </p:spPr>
      </p:pic>
    </p:spTree>
    <p:extLst>
      <p:ext uri="{BB962C8B-B14F-4D97-AF65-F5344CB8AC3E}">
        <p14:creationId xmlns:p14="http://schemas.microsoft.com/office/powerpoint/2010/main" val="39374590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pic>
        <p:nvPicPr>
          <p:cNvPr id="4" name="Picture 3">
            <a:extLst>
              <a:ext uri="{FF2B5EF4-FFF2-40B4-BE49-F238E27FC236}">
                <a16:creationId xmlns:a16="http://schemas.microsoft.com/office/drawing/2014/main" id="{9F383FD4-E344-45CF-B922-FAC6E1C6F870}"/>
              </a:ext>
            </a:extLst>
          </p:cNvPr>
          <p:cNvPicPr>
            <a:picLocks noChangeAspect="1"/>
          </p:cNvPicPr>
          <p:nvPr/>
        </p:nvPicPr>
        <p:blipFill>
          <a:blip r:embed="rId3"/>
          <a:stretch>
            <a:fillRect/>
          </a:stretch>
        </p:blipFill>
        <p:spPr>
          <a:xfrm>
            <a:off x="6980237" y="1363662"/>
            <a:ext cx="4966437" cy="5634648"/>
          </a:xfrm>
          <a:prstGeom prst="rect">
            <a:avLst/>
          </a:prstGeom>
        </p:spPr>
      </p:pic>
      <p:sp>
        <p:nvSpPr>
          <p:cNvPr id="5" name="Text Placeholder 1">
            <a:extLst>
              <a:ext uri="{FF2B5EF4-FFF2-40B4-BE49-F238E27FC236}">
                <a16:creationId xmlns:a16="http://schemas.microsoft.com/office/drawing/2014/main" id="{0EDD7D7D-3ABF-423C-88CC-33505B3F52E9}"/>
              </a:ext>
            </a:extLst>
          </p:cNvPr>
          <p:cNvSpPr>
            <a:spLocks noGrp="1"/>
          </p:cNvSpPr>
          <p:nvPr>
            <p:ph type="body" sz="quarter" idx="10"/>
          </p:nvPr>
        </p:nvSpPr>
        <p:spPr>
          <a:xfrm>
            <a:off x="274638" y="1212850"/>
            <a:ext cx="6324599" cy="1440394"/>
          </a:xfrm>
        </p:spPr>
        <p:txBody>
          <a:bodyPr/>
          <a:lstStyle/>
          <a:p>
            <a:pPr marL="0" indent="0">
              <a:buNone/>
            </a:pPr>
            <a:endParaRPr lang="en-US" sz="3200" dirty="0"/>
          </a:p>
          <a:p>
            <a:pPr>
              <a:lnSpc>
                <a:spcPct val="100000"/>
              </a:lnSpc>
            </a:pPr>
            <a:r>
              <a:rPr lang="en-US" sz="2400" dirty="0"/>
              <a:t>Where are the </a:t>
            </a:r>
            <a:r>
              <a:rPr lang="en-US" sz="2400" b="1" dirty="0"/>
              <a:t>folders</a:t>
            </a:r>
            <a:r>
              <a:rPr lang="en-US" sz="2400" dirty="0"/>
              <a:t> for </a:t>
            </a:r>
            <a:r>
              <a:rPr lang="en-US" sz="2400" b="1" dirty="0"/>
              <a:t>controllers</a:t>
            </a:r>
            <a:r>
              <a:rPr lang="en-US" sz="2400" dirty="0"/>
              <a:t>, </a:t>
            </a:r>
            <a:r>
              <a:rPr lang="en-US" sz="2400" b="1" dirty="0"/>
              <a:t>views</a:t>
            </a:r>
            <a:r>
              <a:rPr lang="en-US" sz="2400" dirty="0"/>
              <a:t>, and </a:t>
            </a:r>
            <a:r>
              <a:rPr lang="en-US" sz="2400" b="1" dirty="0"/>
              <a:t>models</a:t>
            </a:r>
            <a:r>
              <a:rPr lang="en-US" sz="2400" dirty="0"/>
              <a:t>? </a:t>
            </a:r>
            <a:endParaRPr lang="en-US" sz="1200" dirty="0"/>
          </a:p>
        </p:txBody>
      </p:sp>
    </p:spTree>
    <p:extLst>
      <p:ext uri="{BB962C8B-B14F-4D97-AF65-F5344CB8AC3E}">
        <p14:creationId xmlns:p14="http://schemas.microsoft.com/office/powerpoint/2010/main" val="185183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pic>
        <p:nvPicPr>
          <p:cNvPr id="4" name="Picture 3">
            <a:extLst>
              <a:ext uri="{FF2B5EF4-FFF2-40B4-BE49-F238E27FC236}">
                <a16:creationId xmlns:a16="http://schemas.microsoft.com/office/drawing/2014/main" id="{51DFC053-9732-4819-8659-5C53C3FA0B71}"/>
              </a:ext>
            </a:extLst>
          </p:cNvPr>
          <p:cNvPicPr>
            <a:picLocks noChangeAspect="1"/>
          </p:cNvPicPr>
          <p:nvPr/>
        </p:nvPicPr>
        <p:blipFill>
          <a:blip r:embed="rId3"/>
          <a:stretch>
            <a:fillRect/>
          </a:stretch>
        </p:blipFill>
        <p:spPr>
          <a:xfrm>
            <a:off x="1498600" y="1306992"/>
            <a:ext cx="8148638" cy="5204932"/>
          </a:xfrm>
          <a:prstGeom prst="rect">
            <a:avLst/>
          </a:prstGeom>
        </p:spPr>
      </p:pic>
    </p:spTree>
    <p:extLst>
      <p:ext uri="{BB962C8B-B14F-4D97-AF65-F5344CB8AC3E}">
        <p14:creationId xmlns:p14="http://schemas.microsoft.com/office/powerpoint/2010/main" val="33480778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Basics of Razor Pages (</a:t>
            </a:r>
            <a:r>
              <a:rPr lang="en-US" dirty="0" err="1"/>
              <a:t>cont</a:t>
            </a:r>
            <a:r>
              <a:rPr lang="en-US" dirty="0"/>
              <a:t>…)</a:t>
            </a:r>
            <a:br>
              <a:rPr lang="en-US" dirty="0"/>
            </a:br>
            <a:r>
              <a:rPr lang="en-US" dirty="0"/>
              <a:t>   </a:t>
            </a:r>
          </a:p>
        </p:txBody>
      </p:sp>
      <p:pic>
        <p:nvPicPr>
          <p:cNvPr id="2" name="Picture 1">
            <a:extLst>
              <a:ext uri="{FF2B5EF4-FFF2-40B4-BE49-F238E27FC236}">
                <a16:creationId xmlns:a16="http://schemas.microsoft.com/office/drawing/2014/main" id="{F66BA087-63F1-4EBD-AF2B-EF866A93168A}"/>
              </a:ext>
            </a:extLst>
          </p:cNvPr>
          <p:cNvPicPr>
            <a:picLocks noChangeAspect="1"/>
          </p:cNvPicPr>
          <p:nvPr/>
        </p:nvPicPr>
        <p:blipFill>
          <a:blip r:embed="rId3"/>
          <a:stretch>
            <a:fillRect/>
          </a:stretch>
        </p:blipFill>
        <p:spPr>
          <a:xfrm>
            <a:off x="983028" y="1234219"/>
            <a:ext cx="9720263" cy="5324795"/>
          </a:xfrm>
          <a:prstGeom prst="rect">
            <a:avLst/>
          </a:prstGeom>
        </p:spPr>
      </p:pic>
    </p:spTree>
    <p:extLst>
      <p:ext uri="{BB962C8B-B14F-4D97-AF65-F5344CB8AC3E}">
        <p14:creationId xmlns:p14="http://schemas.microsoft.com/office/powerpoint/2010/main" val="3013507418"/>
      </p:ext>
    </p:extLst>
  </p:cSld>
  <p:clrMapOvr>
    <a:masterClrMapping/>
  </p:clrMapOvr>
  <p:transition>
    <p:fade/>
  </p:transition>
</p:sld>
</file>

<file path=ppt/theme/theme1.xml><?xml version="1.0" encoding="utf-8"?>
<a:theme xmlns:a="http://schemas.openxmlformats.org/drawingml/2006/main" name="MS Brand White 16-9_Dec-2013">
  <a:themeElements>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C187CF7A526F48A383E69341CDFD30" ma:contentTypeVersion="0" ma:contentTypeDescription="Create a new document." ma:contentTypeScope="" ma:versionID="4452421dd9c8abf127b874213b4891ef">
  <xsd:schema xmlns:xsd="http://www.w3.org/2001/XMLSchema" xmlns:xs="http://www.w3.org/2001/XMLSchema" xmlns:p="http://schemas.microsoft.com/office/2006/metadata/properties" targetNamespace="http://schemas.microsoft.com/office/2006/metadata/properties" ma:root="true" ma:fieldsID="2cd1132e7a95f8a1e69d4dbe932e789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www.w3.org/XML/1998/namespace"/>
    <ds:schemaRef ds:uri="http://purl.org/dc/elements/1.1/"/>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DAF18177-B84D-492C-B667-63222BB0F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MSVID_TT_BRAND_16-9_WHITE_Dec2013_PRELIM</Template>
  <TotalTime>1497</TotalTime>
  <Words>4107</Words>
  <Application>Microsoft Office PowerPoint</Application>
  <PresentationFormat>Custom</PresentationFormat>
  <Paragraphs>159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 UI</vt:lpstr>
      <vt:lpstr>Segoe UI Light</vt:lpstr>
      <vt:lpstr>Wingdings</vt:lpstr>
      <vt:lpstr>MS Brand White 16-9_Dec-2013</vt:lpstr>
      <vt:lpstr>Razor Pages &amp;  Dependency Injection </vt:lpstr>
      <vt:lpstr>Razor Pages </vt:lpstr>
      <vt:lpstr>What are Razor Pages?    </vt:lpstr>
      <vt:lpstr>What are Razor Pages? (cont…)    </vt:lpstr>
      <vt:lpstr>The Basics of Razor Pages.    </vt:lpstr>
      <vt:lpstr>The Basics of Razor Pages (cont…)    </vt:lpstr>
      <vt:lpstr>The Basics of Razor Pages (cont…)    </vt:lpstr>
      <vt:lpstr>The Basics of Razor Pages (cont…)    </vt:lpstr>
      <vt:lpstr>The Basics of Razor Pages (cont…)    </vt:lpstr>
      <vt:lpstr>The Basics of Razor Pages (cont…)    </vt:lpstr>
      <vt:lpstr>The Basics of Razor Pages (cont…)    </vt:lpstr>
      <vt:lpstr>The Basics of Razor Pages (cont…)    </vt:lpstr>
      <vt:lpstr>The Basics of Razor Pages (cont…)    </vt:lpstr>
      <vt:lpstr>The Basics of Razor Pages (cont…)    </vt:lpstr>
      <vt:lpstr>The Basics of Razor Pages (cont…)    </vt:lpstr>
      <vt:lpstr>Bonus,   Deep Dive https://www.learnrazorpages.com/  Razor Pages Practice Lab, Click on VS Tutorial 1 and follow the instructions   https://github.com/AshWilliams/aspnetcore-for-beginners</vt:lpstr>
      <vt:lpstr>Demo Razor Pages </vt:lpstr>
      <vt:lpstr>Dependency Injection </vt:lpstr>
      <vt:lpstr>IoC and Dependency Injection    </vt:lpstr>
      <vt:lpstr>IoC and Dependency Injection(cont…)    </vt:lpstr>
      <vt:lpstr>Built In Dependency Injection    </vt:lpstr>
      <vt:lpstr>Built In Dependency Injection    </vt:lpstr>
      <vt:lpstr>Injection in MVC Core    </vt:lpstr>
      <vt:lpstr>Injection in Razon Views    </vt:lpstr>
      <vt:lpstr>Bonus,  How to Deploy ASP.NET Core to IIS &amp; How ASP.NET Core Hosting Works       https://stackify.com/how-to-deploy-asp-net-core-to-iis/  </vt:lpstr>
      <vt:lpstr>Demo DI </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goes here&gt;</dc:subject>
  <dc:creator>Robert Rozas Navarro</dc:creator>
  <cp:keywords/>
  <dc:description>Template: _x000d_
Formatting: _x000d_
Audience Type:</dc:description>
  <cp:lastModifiedBy>Robert Rozas Navarro</cp:lastModifiedBy>
  <cp:revision>299</cp:revision>
  <dcterms:created xsi:type="dcterms:W3CDTF">2014-01-30T21:57:55Z</dcterms:created>
  <dcterms:modified xsi:type="dcterms:W3CDTF">2019-10-18T01:38:10Z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0x01010076C187CF7A526F48A383E69341CDFD30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DocVizMetadataToken">
    <vt:lpwstr>300x359x1</vt:lpwstr>
  </property>
  <property fmtid="{D5CDD505-2E9C-101B-9397-08002B2CF9AE}" pid="11" name="DocVizPreviewMetadata_Count">
    <vt:i4>21</vt:i4>
  </property>
  <property fmtid="{D5CDD505-2E9C-101B-9397-08002B2CF9AE}" pid="12" name="DocVizPreviewMetadata_0">
    <vt:lpwstr>300x359x1</vt:lpwstr>
  </property>
  <property fmtid="{D5CDD505-2E9C-101B-9397-08002B2CF9AE}" pid="13" name="MSIP_Label_f42aa342-8706-4288-bd11-ebb85995028c_Enabled">
    <vt:lpwstr>True</vt:lpwstr>
  </property>
  <property fmtid="{D5CDD505-2E9C-101B-9397-08002B2CF9AE}" pid="14" name="MSIP_Label_f42aa342-8706-4288-bd11-ebb85995028c_SiteId">
    <vt:lpwstr>72f988bf-86f1-41af-91ab-2d7cd011db47</vt:lpwstr>
  </property>
  <property fmtid="{D5CDD505-2E9C-101B-9397-08002B2CF9AE}" pid="15" name="MSIP_Label_f42aa342-8706-4288-bd11-ebb85995028c_Owner">
    <vt:lpwstr>rorozasn@microsoft.com</vt:lpwstr>
  </property>
  <property fmtid="{D5CDD505-2E9C-101B-9397-08002B2CF9AE}" pid="16" name="MSIP_Label_f42aa342-8706-4288-bd11-ebb85995028c_SetDate">
    <vt:lpwstr>2019-02-26T00:37:47.7054845Z</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ActionId">
    <vt:lpwstr>9a87a803-ccef-4610-a137-77dfad6274ee</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