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6" r:id="rId20"/>
    <p:sldId id="277" r:id="rId21"/>
    <p:sldId id="278" r:id="rId22"/>
    <p:sldId id="279" r:id="rId23"/>
    <p:sldId id="274"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9540095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75898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89363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0110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5667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61996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3026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2819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8346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156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348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888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2055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065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930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326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9073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310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
              <a:t>‹Nº›</a:t>
            </a:fld>
            <a:endParaRPr lang="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s" sz="1000">
                <a:solidFill>
                  <a:schemeClr val="dk2"/>
                </a:solidFill>
              </a:rPr>
              <a:t>‹Nº›</a:t>
            </a:fld>
            <a:endParaRPr lang="e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s"/>
              <a:t>Seguridad de aplicaciones web</a:t>
            </a:r>
          </a:p>
        </p:txBody>
      </p:sp>
      <p:sp>
        <p:nvSpPr>
          <p:cNvPr id="55" name="Shape 55"/>
          <p:cNvSpPr txBox="1">
            <a:spLocks noGrp="1"/>
          </p:cNvSpPr>
          <p:nvPr>
            <p:ph type="subTitle" idx="1"/>
          </p:nvPr>
        </p:nvSpPr>
        <p:spPr>
          <a:xfrm>
            <a:off x="311700" y="3368050"/>
            <a:ext cx="8520600" cy="1388100"/>
          </a:xfrm>
          <a:prstGeom prst="rect">
            <a:avLst/>
          </a:prstGeom>
        </p:spPr>
        <p:txBody>
          <a:bodyPr wrap="square" lIns="91425" tIns="91425" rIns="91425" bIns="91425" anchor="t" anchorCtr="0">
            <a:noAutofit/>
          </a:bodyPr>
          <a:lstStyle/>
          <a:p>
            <a:pPr lvl="0">
              <a:spcBef>
                <a:spcPts val="0"/>
              </a:spcBef>
              <a:buNone/>
            </a:pPr>
            <a:r>
              <a:rPr lang="es" sz="1800"/>
              <a:t>Roberto Alejandro Hernández Enríquez</a:t>
            </a:r>
          </a:p>
          <a:p>
            <a:pPr lvl="0">
              <a:spcBef>
                <a:spcPts val="0"/>
              </a:spcBef>
              <a:buNone/>
            </a:pPr>
            <a:r>
              <a:rPr lang="es" sz="1800"/>
              <a:t>Jose Miguel Perez Fajardo</a:t>
            </a:r>
          </a:p>
          <a:p>
            <a:pPr lvl="0">
              <a:spcBef>
                <a:spcPts val="0"/>
              </a:spcBef>
              <a:buNone/>
            </a:pPr>
            <a:r>
              <a:rPr lang="es" sz="1800"/>
              <a:t>Ossmar Solis Rios </a:t>
            </a:r>
          </a:p>
          <a:p>
            <a:pPr lvl="0">
              <a:spcBef>
                <a:spcPts val="0"/>
              </a:spcBef>
              <a:buNone/>
            </a:pPr>
            <a:r>
              <a:rPr lang="es" sz="1800"/>
              <a:t>Jorge Antonio Ramirez Martinez</a:t>
            </a:r>
          </a:p>
          <a:p>
            <a:pPr lvl="0">
              <a:spcBef>
                <a:spcPts val="0"/>
              </a:spcBef>
              <a:buNone/>
            </a:pPr>
            <a:endParaRPr/>
          </a:p>
        </p:txBody>
      </p:sp>
      <p:sp>
        <p:nvSpPr>
          <p:cNvPr id="56" name="Shape 56"/>
          <p:cNvSpPr txBox="1"/>
          <p:nvPr/>
        </p:nvSpPr>
        <p:spPr>
          <a:xfrm>
            <a:off x="1446300" y="2749750"/>
            <a:ext cx="6251400" cy="618300"/>
          </a:xfrm>
          <a:prstGeom prst="rect">
            <a:avLst/>
          </a:prstGeom>
          <a:noFill/>
          <a:ln>
            <a:noFill/>
          </a:ln>
        </p:spPr>
        <p:txBody>
          <a:bodyPr wrap="square" lIns="91425" tIns="91425" rIns="91425" bIns="91425" anchor="t" anchorCtr="0">
            <a:noAutofit/>
          </a:bodyPr>
          <a:lstStyle/>
          <a:p>
            <a:pPr lvl="0" algn="ctr">
              <a:spcBef>
                <a:spcPts val="0"/>
              </a:spcBef>
              <a:buNone/>
            </a:pPr>
            <a:r>
              <a:rPr lang="es" sz="2400"/>
              <a:t>Reconocimiento de amenazas y mitigación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s"/>
              <a:t>Clasificación de ataques Web</a:t>
            </a:r>
          </a:p>
        </p:txBody>
      </p:sp>
      <p:sp>
        <p:nvSpPr>
          <p:cNvPr id="116" name="Shape 116"/>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s" sz="1050" b="1">
                <a:solidFill>
                  <a:srgbClr val="333333"/>
                </a:solidFill>
                <a:highlight>
                  <a:srgbClr val="FFFFFF"/>
                </a:highlight>
                <a:latin typeface="Trebuchet MS"/>
                <a:ea typeface="Trebuchet MS"/>
                <a:cs typeface="Trebuchet MS"/>
                <a:sym typeface="Trebuchet MS"/>
              </a:rPr>
              <a:t>Ataques URL de tipo semántico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s"/>
              <a:t>Ataques URL de tipo semántico</a:t>
            </a:r>
          </a:p>
        </p:txBody>
      </p:sp>
      <p:pic>
        <p:nvPicPr>
          <p:cNvPr id="122" name="Shape 122"/>
          <p:cNvPicPr preferRelativeResize="0"/>
          <p:nvPr/>
        </p:nvPicPr>
        <p:blipFill>
          <a:blip r:embed="rId3">
            <a:alphaModFix/>
          </a:blip>
          <a:stretch>
            <a:fillRect/>
          </a:stretch>
        </p:blipFill>
        <p:spPr>
          <a:xfrm>
            <a:off x="1828800" y="2873375"/>
            <a:ext cx="2041524" cy="2041524"/>
          </a:xfrm>
          <a:prstGeom prst="rect">
            <a:avLst/>
          </a:prstGeom>
          <a:noFill/>
          <a:ln>
            <a:noFill/>
          </a:ln>
        </p:spPr>
      </p:pic>
      <p:pic>
        <p:nvPicPr>
          <p:cNvPr id="123" name="Shape 123"/>
          <p:cNvPicPr preferRelativeResize="0"/>
          <p:nvPr/>
        </p:nvPicPr>
        <p:blipFill>
          <a:blip r:embed="rId4">
            <a:alphaModFix/>
          </a:blip>
          <a:stretch>
            <a:fillRect/>
          </a:stretch>
        </p:blipFill>
        <p:spPr>
          <a:xfrm>
            <a:off x="5051224" y="2797175"/>
            <a:ext cx="2041524" cy="2041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Ataques URL de tipo semántico</a:t>
            </a:r>
          </a:p>
        </p:txBody>
      </p:sp>
      <p:sp>
        <p:nvSpPr>
          <p:cNvPr id="129" name="Shape 12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s" sz="1050">
                <a:solidFill>
                  <a:srgbClr val="333333"/>
                </a:solidFill>
                <a:highlight>
                  <a:srgbClr val="FFFFFF"/>
                </a:highlight>
                <a:latin typeface="Trebuchet MS"/>
                <a:ea typeface="Trebuchet MS"/>
                <a:cs typeface="Trebuchet MS"/>
                <a:sym typeface="Trebuchet MS"/>
              </a:rPr>
              <a:t>Este tipo de ataques involucran a un usuario modificando la URL a modo de descubrir acciones a realizar que originalmente no están planeadas para ser manejadas correctamente por el servidor. La implementación de cualquier formulario debe contemplar validaciones necesarias para evitar el esas acciones y se deben realizar adecuaciones de acuerdo a nuestras entradas, en la ilustración 5 se muestra un formulario de </a:t>
            </a:r>
            <a:r>
              <a:rPr lang="es" sz="1050" b="1" i="1">
                <a:solidFill>
                  <a:srgbClr val="333333"/>
                </a:solidFill>
                <a:highlight>
                  <a:srgbClr val="FFFFFF"/>
                </a:highlight>
                <a:latin typeface="Trebuchet MS"/>
                <a:ea typeface="Trebuchet MS"/>
                <a:cs typeface="Trebuchet MS"/>
                <a:sym typeface="Trebuchet MS"/>
              </a:rPr>
              <a:t>login </a:t>
            </a:r>
            <a:r>
              <a:rPr lang="es" sz="1050">
                <a:solidFill>
                  <a:srgbClr val="333333"/>
                </a:solidFill>
                <a:highlight>
                  <a:srgbClr val="FFFFFF"/>
                </a:highlight>
                <a:latin typeface="Trebuchet MS"/>
                <a:ea typeface="Trebuchet MS"/>
                <a:cs typeface="Trebuchet MS"/>
                <a:sym typeface="Trebuchet MS"/>
              </a:rPr>
              <a:t>con campos de usuario y contraseña.</a:t>
            </a:r>
          </a:p>
        </p:txBody>
      </p:sp>
      <p:pic>
        <p:nvPicPr>
          <p:cNvPr id="130" name="Shape 130"/>
          <p:cNvPicPr preferRelativeResize="0"/>
          <p:nvPr/>
        </p:nvPicPr>
        <p:blipFill>
          <a:blip r:embed="rId3">
            <a:alphaModFix/>
          </a:blip>
          <a:stretch>
            <a:fillRect/>
          </a:stretch>
        </p:blipFill>
        <p:spPr>
          <a:xfrm>
            <a:off x="733175" y="2169025"/>
            <a:ext cx="7867650" cy="230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rtl="0">
              <a:spcBef>
                <a:spcPts val="0"/>
              </a:spcBef>
              <a:buNone/>
            </a:pPr>
            <a:r>
              <a:rPr lang="es"/>
              <a:t>Cross-Site Scripting</a:t>
            </a:r>
            <a:br>
              <a:rPr lang="es"/>
            </a:br>
            <a:r>
              <a:rPr lang="es"/>
              <a:t>(XSS)</a:t>
            </a:r>
          </a:p>
        </p:txBody>
      </p:sp>
      <p:pic>
        <p:nvPicPr>
          <p:cNvPr id="136" name="Shape 136"/>
          <p:cNvPicPr preferRelativeResize="0"/>
          <p:nvPr/>
        </p:nvPicPr>
        <p:blipFill>
          <a:blip r:embed="rId3">
            <a:alphaModFix/>
          </a:blip>
          <a:stretch>
            <a:fillRect/>
          </a:stretch>
        </p:blipFill>
        <p:spPr>
          <a:xfrm>
            <a:off x="1828800" y="2873375"/>
            <a:ext cx="2041524" cy="2041524"/>
          </a:xfrm>
          <a:prstGeom prst="rect">
            <a:avLst/>
          </a:prstGeom>
          <a:noFill/>
          <a:ln>
            <a:noFill/>
          </a:ln>
        </p:spPr>
      </p:pic>
      <p:pic>
        <p:nvPicPr>
          <p:cNvPr id="137" name="Shape 137"/>
          <p:cNvPicPr preferRelativeResize="0"/>
          <p:nvPr/>
        </p:nvPicPr>
        <p:blipFill>
          <a:blip r:embed="rId4">
            <a:alphaModFix/>
          </a:blip>
          <a:stretch>
            <a:fillRect/>
          </a:stretch>
        </p:blipFill>
        <p:spPr>
          <a:xfrm>
            <a:off x="5051224" y="2797175"/>
            <a:ext cx="2041524" cy="2041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Cross-Site Scripting (XSS)</a:t>
            </a:r>
          </a:p>
        </p:txBody>
      </p:sp>
      <p:sp>
        <p:nvSpPr>
          <p:cNvPr id="143" name="Shape 14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buNone/>
            </a:pPr>
            <a:r>
              <a:rPr lang="es-MX" dirty="0"/>
              <a:t>XSS es un tipo de vulnerabilidad de seguridad informática típicamente encontrada en aplicaciones web que permiten la inyección de código por usuarios maliciosos en páginas web vistas por otros usuarios. </a:t>
            </a:r>
            <a:endParaRPr lang="es-MX" dirty="0" smtClean="0"/>
          </a:p>
          <a:p>
            <a:pPr lvl="0">
              <a:buNone/>
            </a:pPr>
            <a:r>
              <a:rPr lang="es-MX" dirty="0"/>
              <a:t>Los atacantes típicamente se valen de código HTML y de scripts ejecutados en el cliente.</a:t>
            </a:r>
            <a:endParaRPr dirty="0"/>
          </a:p>
        </p:txBody>
      </p:sp>
      <p:pic>
        <p:nvPicPr>
          <p:cNvPr id="1026" name="Picture 2" descr="Resultado de imagen para j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413" y="3097738"/>
            <a:ext cx="1605887" cy="1605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s"/>
              <a:t>Ataques de fuerza bruta</a:t>
            </a:r>
          </a:p>
        </p:txBody>
      </p:sp>
      <p:sp>
        <p:nvSpPr>
          <p:cNvPr id="149" name="Shape 14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ctr">
              <a:spcBef>
                <a:spcPts val="0"/>
              </a:spcBef>
              <a:buNone/>
            </a:pPr>
            <a:r>
              <a:rPr lang="es"/>
              <a:t>Es un ataque automatizado de prueba y error, donde el atacante intenta ingresar a multiples sistemas usando contraseñas o claves criptograficas simples para ingresar a a los datos del usuario.</a:t>
            </a:r>
          </a:p>
        </p:txBody>
      </p:sp>
      <p:pic>
        <p:nvPicPr>
          <p:cNvPr id="150" name="Shape 150" descr="bigstock-Brute-Force-676022.jpg"/>
          <p:cNvPicPr preferRelativeResize="0"/>
          <p:nvPr/>
        </p:nvPicPr>
        <p:blipFill>
          <a:blip r:embed="rId3">
            <a:alphaModFix/>
          </a:blip>
          <a:stretch>
            <a:fillRect/>
          </a:stretch>
        </p:blipFill>
        <p:spPr>
          <a:xfrm>
            <a:off x="2684587" y="2262475"/>
            <a:ext cx="3774825" cy="250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Clr>
                <a:schemeClr val="dk1"/>
              </a:buClr>
              <a:buSzPct val="39285"/>
              <a:buFont typeface="Arial"/>
              <a:buNone/>
            </a:pPr>
            <a:r>
              <a:rPr lang="es"/>
              <a:t>DENEGACIÓN DE SERVICIO</a:t>
            </a:r>
          </a:p>
          <a:p>
            <a:pPr lvl="0">
              <a:spcBef>
                <a:spcPts val="0"/>
              </a:spcBef>
              <a:buNone/>
            </a:pPr>
            <a:endParaRPr/>
          </a:p>
        </p:txBody>
      </p:sp>
      <p:sp>
        <p:nvSpPr>
          <p:cNvPr id="156" name="Shape 15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s"/>
              <a:t>Un ataque de denegación de servicio o DDOS tiene como objetivo dejar a un servicio o recurso de la red totalmente inaccesible a los usuarios legítimos.</a:t>
            </a:r>
          </a:p>
        </p:txBody>
      </p:sp>
      <p:pic>
        <p:nvPicPr>
          <p:cNvPr id="157" name="Shape 157" descr="ataque-dos.jpg"/>
          <p:cNvPicPr preferRelativeResize="0"/>
          <p:nvPr/>
        </p:nvPicPr>
        <p:blipFill>
          <a:blip r:embed="rId3">
            <a:alphaModFix/>
          </a:blip>
          <a:stretch>
            <a:fillRect/>
          </a:stretch>
        </p:blipFill>
        <p:spPr>
          <a:xfrm>
            <a:off x="2462575" y="2122900"/>
            <a:ext cx="4257950" cy="302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SQL </a:t>
            </a:r>
            <a:r>
              <a:rPr lang="es-MX" dirty="0" err="1" smtClean="0"/>
              <a:t>Injection</a:t>
            </a:r>
            <a:r>
              <a:rPr lang="es-MX" dirty="0" smtClean="0"/>
              <a:t> </a:t>
            </a:r>
            <a:endParaRPr lang="es-MX" dirty="0"/>
          </a:p>
        </p:txBody>
      </p:sp>
      <p:sp>
        <p:nvSpPr>
          <p:cNvPr id="3" name="Marcador de texto 2"/>
          <p:cNvSpPr>
            <a:spLocks noGrp="1"/>
          </p:cNvSpPr>
          <p:nvPr>
            <p:ph type="body" idx="1"/>
          </p:nvPr>
        </p:nvSpPr>
        <p:spPr/>
        <p:txBody>
          <a:bodyPr/>
          <a:lstStyle/>
          <a:p>
            <a:r>
              <a:rPr lang="es-MX" dirty="0" smtClean="0"/>
              <a:t>Una vulnerabilidad </a:t>
            </a:r>
            <a:r>
              <a:rPr lang="es-MX" dirty="0"/>
              <a:t>de SQL </a:t>
            </a:r>
            <a:r>
              <a:rPr lang="es-MX" dirty="0" err="1" smtClean="0"/>
              <a:t>Injection</a:t>
            </a:r>
            <a:r>
              <a:rPr lang="es-MX" dirty="0" smtClean="0"/>
              <a:t> </a:t>
            </a:r>
            <a:r>
              <a:rPr lang="es-MX" dirty="0"/>
              <a:t>requiere dos fallas por parte del </a:t>
            </a:r>
            <a:r>
              <a:rPr lang="es-MX" dirty="0" smtClean="0"/>
              <a:t>programador:</a:t>
            </a:r>
          </a:p>
          <a:p>
            <a:r>
              <a:rPr lang="es-MX" dirty="0" smtClean="0"/>
              <a:t>Fallas en el filtrado de los datos </a:t>
            </a:r>
          </a:p>
          <a:p>
            <a:r>
              <a:rPr lang="es-MX" dirty="0" smtClean="0"/>
              <a:t>Falla en el escapado de </a:t>
            </a:r>
            <a:r>
              <a:rPr lang="es-MX" dirty="0"/>
              <a:t>datos (escapado de salida). </a:t>
            </a:r>
          </a:p>
        </p:txBody>
      </p:sp>
    </p:spTree>
    <p:extLst>
      <p:ext uri="{BB962C8B-B14F-4D97-AF65-F5344CB8AC3E}">
        <p14:creationId xmlns:p14="http://schemas.microsoft.com/office/powerpoint/2010/main" val="172102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MX" dirty="0" smtClean="0"/>
              <a:t>Mitigación de amenazas</a:t>
            </a:r>
            <a:endParaRPr dirty="0"/>
          </a:p>
        </p:txBody>
      </p:sp>
      <p:sp>
        <p:nvSpPr>
          <p:cNvPr id="163" name="Shape 16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buNone/>
            </a:pPr>
            <a:r>
              <a:rPr lang="es-MX" dirty="0"/>
              <a:t>Se lleva a cabo cada vez que se toman medidas para reducir el riesgo. Esta categoría incluye la instalación de software antivirus, educar a los usuarios acerca de las posibles amenazas, el seguimiento del tráfico de la red, la adición de un servidor de seguridad, y así sucesivamente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Peticiones HTTP Falsificadas </a:t>
            </a:r>
            <a:endParaRPr lang="es-MX" dirty="0"/>
          </a:p>
        </p:txBody>
      </p:sp>
      <p:sp>
        <p:nvSpPr>
          <p:cNvPr id="3" name="Marcador de texto 2"/>
          <p:cNvSpPr>
            <a:spLocks noGrp="1"/>
          </p:cNvSpPr>
          <p:nvPr>
            <p:ph type="body" idx="1"/>
          </p:nvPr>
        </p:nvSpPr>
        <p:spPr/>
        <p:txBody>
          <a:bodyPr/>
          <a:lstStyle/>
          <a:p>
            <a:r>
              <a:rPr lang="es-MX" sz="1600" dirty="0"/>
              <a:t>Un ataque mas sofisticado que el Cross-</a:t>
            </a:r>
            <a:r>
              <a:rPr lang="es-MX" sz="1600" dirty="0" err="1"/>
              <a:t>Site</a:t>
            </a:r>
            <a:r>
              <a:rPr lang="es-MX" sz="1600" dirty="0"/>
              <a:t> </a:t>
            </a:r>
            <a:r>
              <a:rPr lang="es-MX" sz="1600" dirty="0" err="1"/>
              <a:t>Scriping</a:t>
            </a:r>
            <a:r>
              <a:rPr lang="es-MX" sz="1600" dirty="0"/>
              <a:t> es enviar peticiones falsas empleando herramientas para este </a:t>
            </a:r>
            <a:r>
              <a:rPr lang="es-MX" sz="1600" dirty="0" err="1"/>
              <a:t>proposito</a:t>
            </a:r>
            <a:r>
              <a:rPr lang="es-MX" sz="1600" dirty="0"/>
              <a:t>.</a:t>
            </a:r>
            <a:endParaRPr lang="es-MX" sz="1600" dirty="0"/>
          </a:p>
          <a:p>
            <a:pPr>
              <a:buNone/>
            </a:pPr>
            <a:r>
              <a:rPr lang="es-MX" sz="1600" dirty="0"/>
              <a:t>Para ello se emplean herramientas de </a:t>
            </a:r>
            <a:r>
              <a:rPr lang="es-MX" sz="1600" dirty="0" err="1"/>
              <a:t>lineas</a:t>
            </a:r>
            <a:r>
              <a:rPr lang="es-MX" sz="1600" dirty="0"/>
              <a:t> de comando o </a:t>
            </a:r>
            <a:r>
              <a:rPr lang="es-MX" sz="1600" dirty="0" err="1"/>
              <a:t>Plugins</a:t>
            </a:r>
            <a:r>
              <a:rPr lang="es-MX" sz="1600" dirty="0"/>
              <a:t> agregados a los navegadores, con estos se pone a la escucha de los servicios web que típicamente se conectan a través del puerto 80.</a:t>
            </a:r>
            <a:endParaRPr lang="es-MX" sz="1600" dirty="0"/>
          </a:p>
        </p:txBody>
      </p:sp>
      <p:pic>
        <p:nvPicPr>
          <p:cNvPr id="1026" name="Picture 2" descr="https://lh3.googleusercontent.com/XFaEnNahS1rt5TZ5-5717VzIeu9qxDe3L4OQ_R2qWmbw9mbvC3Lc-uy7e3bNUcCmaj-P2gym1BS2rYRNHfhc4sSH6U5TyuGqYccRA2ilDu1ls1Kydbin9GpmS50ikbDmUSRrNDH24J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2860675"/>
            <a:ext cx="3108325" cy="183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53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Introducción</a:t>
            </a:r>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s" sz="1050">
                <a:solidFill>
                  <a:srgbClr val="333333"/>
                </a:solidFill>
                <a:highlight>
                  <a:srgbClr val="FFFFFF"/>
                </a:highlight>
                <a:latin typeface="Trebuchet MS"/>
                <a:ea typeface="Trebuchet MS"/>
                <a:cs typeface="Trebuchet MS"/>
                <a:sym typeface="Trebuchet MS"/>
              </a:rPr>
              <a:t>En la actualidad el crecimiento de internet ha impactado directamente en la seguridad de la información manejada cotidianamente. Sitios de comercio electrónico, servicios, bancos e incluso redes sociales contienen información sensible que en la mayoría de los casos resulta ser muy importante.</a:t>
            </a:r>
          </a:p>
        </p:txBody>
      </p:sp>
      <p:pic>
        <p:nvPicPr>
          <p:cNvPr id="63" name="Shape 63"/>
          <p:cNvPicPr preferRelativeResize="0"/>
          <p:nvPr/>
        </p:nvPicPr>
        <p:blipFill>
          <a:blip r:embed="rId3">
            <a:alphaModFix/>
          </a:blip>
          <a:stretch>
            <a:fillRect/>
          </a:stretch>
        </p:blipFill>
        <p:spPr>
          <a:xfrm>
            <a:off x="6167001" y="2572926"/>
            <a:ext cx="2123351" cy="1995949"/>
          </a:xfrm>
          <a:prstGeom prst="rect">
            <a:avLst/>
          </a:prstGeom>
          <a:noFill/>
          <a:ln>
            <a:noFill/>
          </a:ln>
        </p:spPr>
      </p:pic>
      <p:pic>
        <p:nvPicPr>
          <p:cNvPr id="64" name="Shape 64"/>
          <p:cNvPicPr preferRelativeResize="0"/>
          <p:nvPr/>
        </p:nvPicPr>
        <p:blipFill>
          <a:blip r:embed="rId4">
            <a:alphaModFix/>
          </a:blip>
          <a:stretch>
            <a:fillRect/>
          </a:stretch>
        </p:blipFill>
        <p:spPr>
          <a:xfrm>
            <a:off x="588025" y="2340500"/>
            <a:ext cx="2459400" cy="2459400"/>
          </a:xfrm>
          <a:prstGeom prst="rect">
            <a:avLst/>
          </a:prstGeom>
          <a:noFill/>
          <a:ln>
            <a:noFill/>
          </a:ln>
        </p:spPr>
      </p:pic>
      <p:pic>
        <p:nvPicPr>
          <p:cNvPr id="65" name="Shape 65"/>
          <p:cNvPicPr preferRelativeResize="0"/>
          <p:nvPr/>
        </p:nvPicPr>
        <p:blipFill>
          <a:blip r:embed="rId5">
            <a:alphaModFix/>
          </a:blip>
          <a:stretch>
            <a:fillRect/>
          </a:stretch>
        </p:blipFill>
        <p:spPr>
          <a:xfrm>
            <a:off x="2656200" y="2039179"/>
            <a:ext cx="4572000" cy="921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texto 2"/>
          <p:cNvSpPr>
            <a:spLocks noGrp="1"/>
          </p:cNvSpPr>
          <p:nvPr>
            <p:ph type="body" idx="1"/>
          </p:nvPr>
        </p:nvSpPr>
        <p:spPr/>
        <p:txBody>
          <a:bodyPr/>
          <a:lstStyle/>
          <a:p>
            <a:r>
              <a:rPr lang="es-MX" dirty="0"/>
              <a:t>En realidad un atacante puede ejecutar a gusto sus peticiones HTTP.</a:t>
            </a:r>
            <a:endParaRPr lang="es-MX" dirty="0"/>
          </a:p>
          <a:p>
            <a:pPr>
              <a:buNone/>
            </a:pPr>
            <a:r>
              <a:rPr lang="es-MX" dirty="0"/>
              <a:t>La fortaleza de nuestro sistema será medible por su capacidad de detectar que peticiones recibidas deben ser escuchadas y procesadas de acuerdo a los parámetros y valores que se vayan a recibir.</a:t>
            </a:r>
            <a:endParaRPr lang="es-MX" dirty="0"/>
          </a:p>
        </p:txBody>
      </p:sp>
    </p:spTree>
    <p:extLst>
      <p:ext uri="{BB962C8B-B14F-4D97-AF65-F5344CB8AC3E}">
        <p14:creationId xmlns:p14="http://schemas.microsoft.com/office/powerpoint/2010/main" val="191358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Su relación con las Bases de Datos (BDD)</a:t>
            </a:r>
            <a:endParaRPr lang="es-MX" dirty="0"/>
          </a:p>
        </p:txBody>
      </p:sp>
      <p:sp>
        <p:nvSpPr>
          <p:cNvPr id="3" name="Marcador de texto 2"/>
          <p:cNvSpPr>
            <a:spLocks noGrp="1"/>
          </p:cNvSpPr>
          <p:nvPr>
            <p:ph type="body" idx="1"/>
          </p:nvPr>
        </p:nvSpPr>
        <p:spPr/>
        <p:txBody>
          <a:bodyPr/>
          <a:lstStyle/>
          <a:p>
            <a:pPr>
              <a:buNone/>
            </a:pPr>
            <a:r>
              <a:rPr lang="es-MX" sz="1600" dirty="0"/>
              <a:t>La </a:t>
            </a:r>
            <a:r>
              <a:rPr lang="es-MX" sz="1600" dirty="0" smtClean="0"/>
              <a:t>mayoría </a:t>
            </a:r>
            <a:r>
              <a:rPr lang="es-MX" sz="1600" dirty="0"/>
              <a:t>de las aplicaciones web son usadas como un conducto entre fuentes de </a:t>
            </a:r>
            <a:r>
              <a:rPr lang="es-MX" sz="1600" dirty="0" smtClean="0"/>
              <a:t>información </a:t>
            </a:r>
            <a:r>
              <a:rPr lang="es-MX" sz="1600" dirty="0"/>
              <a:t>y el usuario y son usadas para interactuar con una base de Datos.</a:t>
            </a:r>
            <a:endParaRPr lang="es-MX" sz="1600" dirty="0"/>
          </a:p>
          <a:p>
            <a:pPr>
              <a:buNone/>
            </a:pPr>
            <a:r>
              <a:rPr lang="es-MX" sz="1600" dirty="0"/>
              <a:t>Muchos programadores no dan importancia al filtrado de datos provenientes de una consulta a la base de datos, debido a que consideran a esta fuente como confiable. Aunque el riesgo a primera vista parecería menor, es una práctica recomendable no confiar en la seguridad de la base de datos e implementar la seguridad a fondo y con redundancia. </a:t>
            </a:r>
            <a:endParaRPr lang="es-MX" sz="1600" dirty="0"/>
          </a:p>
          <a:p>
            <a:pPr>
              <a:buNone/>
            </a:pPr>
            <a:r>
              <a:rPr lang="es-MX" sz="1600" dirty="0"/>
              <a:t/>
            </a:r>
            <a:br>
              <a:rPr lang="es-MX" sz="1600" dirty="0"/>
            </a:br>
            <a:r>
              <a:rPr lang="es-MX" sz="1600" dirty="0"/>
              <a:t>De esta manera, si algún dato malicioso fue inyectado a la base de datos, nuestra lógica de filtrado puede percatarse de ello.</a:t>
            </a:r>
            <a:endParaRPr lang="es-MX" sz="1600" dirty="0"/>
          </a:p>
          <a:p>
            <a:pPr>
              <a:buNone/>
            </a:pPr>
            <a:r>
              <a:rPr lang="es-MX" sz="1600" dirty="0"/>
              <a:t/>
            </a:r>
            <a:br>
              <a:rPr lang="es-MX" sz="1600" dirty="0"/>
            </a:br>
            <a:endParaRPr lang="es-MX" sz="1600" dirty="0"/>
          </a:p>
        </p:txBody>
      </p:sp>
    </p:spTree>
    <p:extLst>
      <p:ext uri="{BB962C8B-B14F-4D97-AF65-F5344CB8AC3E}">
        <p14:creationId xmlns:p14="http://schemas.microsoft.com/office/powerpoint/2010/main" val="71375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Conclusión</a:t>
            </a:r>
            <a:endParaRPr lang="es-MX" dirty="0"/>
          </a:p>
        </p:txBody>
      </p:sp>
      <p:sp>
        <p:nvSpPr>
          <p:cNvPr id="3" name="Marcador de texto 2"/>
          <p:cNvSpPr>
            <a:spLocks noGrp="1"/>
          </p:cNvSpPr>
          <p:nvPr>
            <p:ph type="body" idx="1"/>
          </p:nvPr>
        </p:nvSpPr>
        <p:spPr/>
        <p:txBody>
          <a:bodyPr/>
          <a:lstStyle/>
          <a:p>
            <a:pPr>
              <a:buNone/>
            </a:pPr>
            <a:r>
              <a:rPr lang="es-MX" sz="1600" dirty="0"/>
              <a:t>La seguridad en aplicaciones Web involucra principalmente al desarrollador, aunque con gran frecuencia se encuentran defectos que pueden ser aprovechados por atacantes en las tecnologías en que se basan los sistemas web (Sistemas Operativos, Servidores Web, Servidor de Base de Datos, etc.) la atención principal debe dirigirse a los defectos propios al desarrollo nuestras aplicaciones.</a:t>
            </a:r>
            <a:endParaRPr lang="es-MX" sz="1600" dirty="0"/>
          </a:p>
          <a:p>
            <a:pPr>
              <a:buNone/>
            </a:pPr>
            <a:r>
              <a:rPr lang="es-MX" sz="1600" dirty="0"/>
              <a:t>Todo programador debe estar consciente que el manejo de las peticiones, para aceptarlas o rechazarlas, deben estar  los datos o variables recibidas no cumplan con las características predefinidas. Todas las entradas del sistema deben pasar por el filtrado de los datos contenidos. Además para el programador debe ser claro y fácil identificar cuando una variable ya ha sido sometida al proceso de limpieza, de esta forma evitaremos tener que confiar en la memorización o tener que hacer un mapa de los procesos ejecutados por cada línea de código de manera previa.</a:t>
            </a:r>
            <a:endParaRPr lang="es-MX" sz="1600" dirty="0"/>
          </a:p>
          <a:p>
            <a:pPr>
              <a:buNone/>
            </a:pPr>
            <a:r>
              <a:rPr lang="es-MX" sz="1600" dirty="0"/>
              <a:t/>
            </a:r>
            <a:br>
              <a:rPr lang="es-MX" sz="1600" dirty="0"/>
            </a:br>
            <a:endParaRPr lang="es-MX" sz="1600" dirty="0"/>
          </a:p>
        </p:txBody>
      </p:sp>
    </p:spTree>
    <p:extLst>
      <p:ext uri="{BB962C8B-B14F-4D97-AF65-F5344CB8AC3E}">
        <p14:creationId xmlns:p14="http://schemas.microsoft.com/office/powerpoint/2010/main" val="3246931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Fuentes de información </a:t>
            </a:r>
            <a:endParaRPr lang="es-MX" dirty="0"/>
          </a:p>
        </p:txBody>
      </p:sp>
      <p:sp>
        <p:nvSpPr>
          <p:cNvPr id="3" name="Marcador de texto 2"/>
          <p:cNvSpPr>
            <a:spLocks noGrp="1"/>
          </p:cNvSpPr>
          <p:nvPr>
            <p:ph type="body" idx="1"/>
          </p:nvPr>
        </p:nvSpPr>
        <p:spPr/>
        <p:txBody>
          <a:bodyPr/>
          <a:lstStyle/>
          <a:p>
            <a:r>
              <a:rPr lang="es-MX" dirty="0"/>
              <a:t>https://</a:t>
            </a:r>
            <a:r>
              <a:rPr lang="es-MX" dirty="0" smtClean="0"/>
              <a:t>www.seguridad.unam.mx/historico/documento/index.html</a:t>
            </a:r>
          </a:p>
        </p:txBody>
      </p:sp>
    </p:spTree>
    <p:extLst>
      <p:ext uri="{BB962C8B-B14F-4D97-AF65-F5344CB8AC3E}">
        <p14:creationId xmlns:p14="http://schemas.microsoft.com/office/powerpoint/2010/main" val="187599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202425"/>
            <a:ext cx="8145600" cy="572700"/>
          </a:xfrm>
          <a:prstGeom prst="rect">
            <a:avLst/>
          </a:prstGeom>
        </p:spPr>
        <p:txBody>
          <a:bodyPr wrap="square" lIns="91425" tIns="91425" rIns="91425" bIns="91425" anchor="t" anchorCtr="0">
            <a:noAutofit/>
          </a:bodyPr>
          <a:lstStyle/>
          <a:p>
            <a:pPr lvl="0">
              <a:spcBef>
                <a:spcPts val="0"/>
              </a:spcBef>
              <a:buNone/>
            </a:pPr>
            <a:r>
              <a:rPr lang="es"/>
              <a:t>Seguridad en Internet</a:t>
            </a:r>
          </a:p>
        </p:txBody>
      </p:sp>
      <p:sp>
        <p:nvSpPr>
          <p:cNvPr id="71" name="Shape 71"/>
          <p:cNvSpPr txBox="1">
            <a:spLocks noGrp="1"/>
          </p:cNvSpPr>
          <p:nvPr>
            <p:ph type="body" idx="1"/>
          </p:nvPr>
        </p:nvSpPr>
        <p:spPr>
          <a:xfrm>
            <a:off x="359775" y="775125"/>
            <a:ext cx="8520600" cy="3416400"/>
          </a:xfrm>
          <a:prstGeom prst="rect">
            <a:avLst/>
          </a:prstGeom>
        </p:spPr>
        <p:txBody>
          <a:bodyPr wrap="square" lIns="91425" tIns="91425" rIns="91425" bIns="91425" anchor="t" anchorCtr="0">
            <a:noAutofit/>
          </a:bodyPr>
          <a:lstStyle/>
          <a:p>
            <a:pPr lvl="0">
              <a:spcBef>
                <a:spcPts val="0"/>
              </a:spcBef>
              <a:buNone/>
            </a:pPr>
            <a:r>
              <a:rPr lang="es" sz="1200">
                <a:solidFill>
                  <a:srgbClr val="333333"/>
                </a:solidFill>
                <a:highlight>
                  <a:srgbClr val="FFFFFF"/>
                </a:highlight>
                <a:latin typeface="Trebuchet MS"/>
                <a:ea typeface="Trebuchet MS"/>
                <a:cs typeface="Trebuchet MS"/>
                <a:sym typeface="Trebuchet MS"/>
              </a:rPr>
              <a:t>Se puede decir que uno de los puntos más críticos de la seguridad en Internet son las herramientas que interactúan de forma directa con los usuarios, en este caso los servidores web.</a:t>
            </a:r>
          </a:p>
          <a:p>
            <a:pPr lvl="0">
              <a:spcBef>
                <a:spcPts val="0"/>
              </a:spcBef>
              <a:buNone/>
            </a:pPr>
            <a:r>
              <a:rPr lang="es" sz="1200">
                <a:solidFill>
                  <a:srgbClr val="333333"/>
                </a:solidFill>
                <a:highlight>
                  <a:srgbClr val="FFFFFF"/>
                </a:highlight>
                <a:latin typeface="Trebuchet MS"/>
                <a:ea typeface="Trebuchet MS"/>
                <a:cs typeface="Trebuchet MS"/>
                <a:sym typeface="Trebuchet MS"/>
              </a:rPr>
              <a:t>Habrás escuchado que estos fallos se deben al sistema de seguridad que usan los servidores o el lenguaje de programación que utiliza la aplicación.</a:t>
            </a:r>
          </a:p>
          <a:p>
            <a:pPr lvl="0">
              <a:spcBef>
                <a:spcPts val="0"/>
              </a:spcBef>
              <a:buNone/>
            </a:pPr>
            <a:r>
              <a:rPr lang="es" sz="1200">
                <a:solidFill>
                  <a:srgbClr val="333333"/>
                </a:solidFill>
                <a:highlight>
                  <a:srgbClr val="FFFFFF"/>
                </a:highlight>
                <a:latin typeface="Trebuchet MS"/>
                <a:ea typeface="Trebuchet MS"/>
                <a:cs typeface="Trebuchet MS"/>
                <a:sym typeface="Trebuchet MS"/>
              </a:rPr>
              <a:t> Sin embargo, la mayoría de los problemas detectados en servicios web no son provocados por fallas de ninguna de estas partes, si no que los problemas se generan por malas prácticas de parte de los programadores.</a:t>
            </a:r>
          </a:p>
        </p:txBody>
      </p:sp>
      <p:pic>
        <p:nvPicPr>
          <p:cNvPr id="72" name="Shape 72"/>
          <p:cNvPicPr preferRelativeResize="0"/>
          <p:nvPr/>
        </p:nvPicPr>
        <p:blipFill>
          <a:blip r:embed="rId3">
            <a:alphaModFix/>
          </a:blip>
          <a:stretch>
            <a:fillRect/>
          </a:stretch>
        </p:blipFill>
        <p:spPr>
          <a:xfrm>
            <a:off x="6024600" y="2562200"/>
            <a:ext cx="2540876" cy="2540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276800"/>
            <a:ext cx="8520600" cy="1081200"/>
          </a:xfrm>
          <a:prstGeom prst="rect">
            <a:avLst/>
          </a:prstGeom>
        </p:spPr>
        <p:txBody>
          <a:bodyPr wrap="square" lIns="91425" tIns="91425" rIns="91425" bIns="91425" anchor="t" anchorCtr="0">
            <a:noAutofit/>
          </a:bodyPr>
          <a:lstStyle/>
          <a:p>
            <a:pPr lvl="0">
              <a:spcBef>
                <a:spcPts val="0"/>
              </a:spcBef>
              <a:buNone/>
            </a:pPr>
            <a:r>
              <a:rPr lang="es" dirty="0"/>
              <a:t>Problemas principales en la programación de sistemas web</a:t>
            </a:r>
          </a:p>
        </p:txBody>
      </p:sp>
      <p:sp>
        <p:nvSpPr>
          <p:cNvPr id="78" name="Shape 78"/>
          <p:cNvSpPr txBox="1">
            <a:spLocks noGrp="1"/>
          </p:cNvSpPr>
          <p:nvPr>
            <p:ph type="body" idx="1"/>
          </p:nvPr>
        </p:nvSpPr>
        <p:spPr>
          <a:xfrm>
            <a:off x="311700" y="1476950"/>
            <a:ext cx="8520600" cy="3416400"/>
          </a:xfrm>
          <a:prstGeom prst="rect">
            <a:avLst/>
          </a:prstGeom>
        </p:spPr>
        <p:txBody>
          <a:bodyPr wrap="square" lIns="91425" tIns="91425" rIns="91425" bIns="91425" anchor="t" anchorCtr="0">
            <a:noAutofit/>
          </a:bodyPr>
          <a:lstStyle/>
          <a:p>
            <a:pPr lvl="0">
              <a:spcBef>
                <a:spcPts val="0"/>
              </a:spcBef>
              <a:buNone/>
            </a:pPr>
            <a:r>
              <a:rPr lang="es" dirty="0"/>
              <a:t>Una gran parte de los problemas de seguridad en las aplicaciones web son causados por la falta de seguimiento por parte del programador en los siguientes aspectos:</a:t>
            </a:r>
          </a:p>
          <a:p>
            <a:pPr lvl="0">
              <a:spcBef>
                <a:spcPts val="0"/>
              </a:spcBef>
              <a:buNone/>
            </a:pPr>
            <a:r>
              <a:rPr lang="es" dirty="0"/>
              <a:t>Entradas al sistema</a:t>
            </a:r>
          </a:p>
          <a:p>
            <a:pPr lvl="0">
              <a:spcBef>
                <a:spcPts val="0"/>
              </a:spcBef>
              <a:buNone/>
            </a:pPr>
            <a:r>
              <a:rPr lang="es" dirty="0"/>
              <a:t>Salidas del sistema</a:t>
            </a:r>
          </a:p>
        </p:txBody>
      </p:sp>
      <p:sp>
        <p:nvSpPr>
          <p:cNvPr id="2" name="Flecha derecha 1"/>
          <p:cNvSpPr/>
          <p:nvPr/>
        </p:nvSpPr>
        <p:spPr>
          <a:xfrm>
            <a:off x="6310364" y="3074796"/>
            <a:ext cx="1617785" cy="612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Salida</a:t>
            </a:r>
            <a:endParaRPr lang="es-MX" dirty="0"/>
          </a:p>
        </p:txBody>
      </p:sp>
      <p:sp>
        <p:nvSpPr>
          <p:cNvPr id="5" name="Flecha derecha 4"/>
          <p:cNvSpPr/>
          <p:nvPr/>
        </p:nvSpPr>
        <p:spPr>
          <a:xfrm flipH="1">
            <a:off x="4000918" y="3074795"/>
            <a:ext cx="1617785" cy="612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Entrada</a:t>
            </a: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Prácticas Básicas de Seguridad Web</a:t>
            </a:r>
          </a:p>
        </p:txBody>
      </p:sp>
      <p:sp>
        <p:nvSpPr>
          <p:cNvPr id="84" name="Shape 8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0"/>
              </a:spcAft>
              <a:buSzPct val="100000"/>
            </a:pPr>
            <a:r>
              <a:rPr lang="es"/>
              <a:t>Balancear Riesgo y usabilidad</a:t>
            </a:r>
          </a:p>
          <a:p>
            <a:pPr marL="457200" lvl="0" indent="-342900" rtl="0">
              <a:lnSpc>
                <a:spcPct val="150000"/>
              </a:lnSpc>
              <a:spcBef>
                <a:spcPts val="0"/>
              </a:spcBef>
              <a:spcAft>
                <a:spcPts val="0"/>
              </a:spcAft>
              <a:buSzPct val="100000"/>
            </a:pPr>
            <a:r>
              <a:rPr lang="es"/>
              <a:t>Rastrear el paso de los datos </a:t>
            </a:r>
          </a:p>
          <a:p>
            <a:pPr marL="457200" lvl="0" indent="-342900" rtl="0">
              <a:lnSpc>
                <a:spcPct val="150000"/>
              </a:lnSpc>
              <a:spcBef>
                <a:spcPts val="0"/>
              </a:spcBef>
              <a:spcAft>
                <a:spcPts val="0"/>
              </a:spcAft>
              <a:buSzPct val="100000"/>
            </a:pPr>
            <a:r>
              <a:rPr lang="es"/>
              <a:t>Filtrar entradas</a:t>
            </a:r>
          </a:p>
          <a:p>
            <a:pPr marL="457200" lvl="0" indent="-342900">
              <a:lnSpc>
                <a:spcPct val="150000"/>
              </a:lnSpc>
              <a:spcBef>
                <a:spcPts val="0"/>
              </a:spcBef>
              <a:buSzPct val="100000"/>
            </a:pPr>
            <a:r>
              <a:rPr lang="es"/>
              <a:t>Escapado de salidas </a:t>
            </a:r>
          </a:p>
        </p:txBody>
      </p:sp>
      <p:pic>
        <p:nvPicPr>
          <p:cNvPr id="85" name="Shape 85"/>
          <p:cNvPicPr preferRelativeResize="0"/>
          <p:nvPr/>
        </p:nvPicPr>
        <p:blipFill>
          <a:blip r:embed="rId3">
            <a:alphaModFix/>
          </a:blip>
          <a:stretch>
            <a:fillRect/>
          </a:stretch>
        </p:blipFill>
        <p:spPr>
          <a:xfrm>
            <a:off x="3563425" y="1334825"/>
            <a:ext cx="5334000" cy="276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Balancear Riesgo y usabilidad</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s"/>
              <a:t>Es cuando consideramos cómo se afectan estos dos aspectos:</a:t>
            </a:r>
          </a:p>
          <a:p>
            <a:pPr lvl="0">
              <a:spcBef>
                <a:spcPts val="0"/>
              </a:spcBef>
              <a:buNone/>
            </a:pPr>
            <a:r>
              <a:rPr lang="es"/>
              <a:t>Usabilidad &lt;-----&gt;Seguridad</a:t>
            </a:r>
          </a:p>
          <a:p>
            <a:pPr lvl="0">
              <a:spcBef>
                <a:spcPts val="0"/>
              </a:spcBef>
              <a:buNone/>
            </a:pPr>
            <a:r>
              <a:rPr lang="es"/>
              <a:t>Y tomamos medidas en caso de usuarios ilegítimos y usuarios legitimos.</a:t>
            </a:r>
          </a:p>
          <a:p>
            <a:pPr lvl="0">
              <a:spcBef>
                <a:spcPts val="0"/>
              </a:spcBef>
              <a:buNone/>
            </a:pPr>
            <a:r>
              <a:rPr lang="es"/>
              <a:t>Es cuando usamos medidas de seguridad transparentes para el usuario. Un ejemplo de ellos es el login.</a:t>
            </a:r>
          </a:p>
          <a:p>
            <a:pPr lvl="0">
              <a:spcBef>
                <a:spcPts val="0"/>
              </a:spcBef>
              <a:buNone/>
            </a:pPr>
            <a:endParaRPr/>
          </a:p>
          <a:p>
            <a:pPr lvl="0">
              <a:spcBef>
                <a:spcPts val="0"/>
              </a:spcBef>
              <a:buNone/>
            </a:pPr>
            <a:r>
              <a:rPr lang="e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Rastrear el paso de los datos </a:t>
            </a:r>
          </a:p>
        </p:txBody>
      </p:sp>
      <p:sp>
        <p:nvSpPr>
          <p:cNvPr id="97" name="Shape 9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s"/>
              <a:t>Es en simples palabras conocer el flujo de la información dentro de tu aplicación web</a:t>
            </a:r>
          </a:p>
          <a:p>
            <a:pPr lvl="0">
              <a:spcBef>
                <a:spcPts val="0"/>
              </a:spcBef>
              <a:buNone/>
            </a:pPr>
            <a:r>
              <a:rPr lang="es"/>
              <a:t>La ventaja en saber esto, es que uno tiene una idea el origen que tiene nuestros datos , y ver si estos son dignos de confianza o no.</a:t>
            </a:r>
          </a:p>
          <a:p>
            <a:pPr lvl="0">
              <a:spcBef>
                <a:spcPts val="0"/>
              </a:spcBef>
              <a:buNone/>
            </a:pPr>
            <a:endParaRPr/>
          </a:p>
        </p:txBody>
      </p:sp>
      <p:pic>
        <p:nvPicPr>
          <p:cNvPr id="98" name="Shape 98"/>
          <p:cNvPicPr preferRelativeResize="0"/>
          <p:nvPr/>
        </p:nvPicPr>
        <p:blipFill>
          <a:blip r:embed="rId3">
            <a:alphaModFix/>
          </a:blip>
          <a:stretch>
            <a:fillRect/>
          </a:stretch>
        </p:blipFill>
        <p:spPr>
          <a:xfrm>
            <a:off x="5472113" y="2695575"/>
            <a:ext cx="2619375" cy="219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Filtrar entradas </a:t>
            </a:r>
          </a:p>
        </p:txBody>
      </p:sp>
      <p:sp>
        <p:nvSpPr>
          <p:cNvPr id="104" name="Shape 10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s"/>
              <a:t>El filtrado es una de las piedras angulares de la seguridad en aplicaciones web. Es el proceso por el cual se prueba la validez de los datos.</a:t>
            </a:r>
          </a:p>
          <a:p>
            <a:pPr lvl="0">
              <a:spcBef>
                <a:spcPts val="0"/>
              </a:spcBef>
              <a:buNone/>
            </a:pPr>
            <a:r>
              <a:rPr lang="es"/>
              <a:t>Con esto se elimina el riesgo de datos contaminados.</a:t>
            </a:r>
          </a:p>
          <a:p>
            <a:pPr lvl="0">
              <a:spcBef>
                <a:spcPts val="0"/>
              </a:spcBef>
              <a:buNone/>
            </a:pPr>
            <a:r>
              <a:rPr lang="es"/>
              <a:t>El proceso de filtrado es:</a:t>
            </a:r>
          </a:p>
          <a:p>
            <a:pPr lvl="0">
              <a:spcBef>
                <a:spcPts val="0"/>
              </a:spcBef>
              <a:buNone/>
            </a:pPr>
            <a:r>
              <a:rPr lang="es"/>
              <a:t>Identifica la Entrada </a:t>
            </a:r>
          </a:p>
          <a:p>
            <a:pPr lvl="0">
              <a:spcBef>
                <a:spcPts val="0"/>
              </a:spcBef>
              <a:buNone/>
            </a:pPr>
            <a:r>
              <a:rPr lang="es"/>
              <a:t>Filtrado de la entrada </a:t>
            </a:r>
          </a:p>
          <a:p>
            <a:pPr lvl="0">
              <a:spcBef>
                <a:spcPts val="0"/>
              </a:spcBef>
              <a:buNone/>
            </a:pPr>
            <a:r>
              <a:rPr lang="es"/>
              <a:t>Distinguir entre datos que ya han pasado por el filtro y los que no.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s"/>
              <a:t>Escapar Salidas</a:t>
            </a:r>
          </a:p>
        </p:txBody>
      </p:sp>
      <p:sp>
        <p:nvSpPr>
          <p:cNvPr id="110" name="Shape 11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s"/>
              <a:t>Otra piedra angular de la seguridad en aplicaciones web es el proceso de escapado y su contraparte para codificar o decodificar caracteres especiales de tal forma que su significado original sea preservado.</a:t>
            </a:r>
          </a:p>
          <a:p>
            <a:pPr lvl="0">
              <a:spcBef>
                <a:spcPts val="0"/>
              </a:spcBef>
              <a:buNone/>
            </a:pPr>
            <a:r>
              <a:rPr lang="es"/>
              <a:t>Y el proceso que sigue es: </a:t>
            </a:r>
          </a:p>
          <a:p>
            <a:pPr lvl="0">
              <a:spcBef>
                <a:spcPts val="0"/>
              </a:spcBef>
              <a:buNone/>
            </a:pPr>
            <a:r>
              <a:rPr lang="es"/>
              <a:t>Identifica las salidas </a:t>
            </a:r>
          </a:p>
          <a:p>
            <a:pPr lvl="0">
              <a:spcBef>
                <a:spcPts val="0"/>
              </a:spcBef>
              <a:buNone/>
            </a:pPr>
            <a:r>
              <a:rPr lang="es"/>
              <a:t>Escapar las Salidas</a:t>
            </a:r>
          </a:p>
          <a:p>
            <a:pPr lvl="0">
              <a:spcBef>
                <a:spcPts val="0"/>
              </a:spcBef>
              <a:buNone/>
            </a:pPr>
            <a:r>
              <a:rPr lang="es"/>
              <a:t>Distringuir entre datos escapados y no escapados.</a:t>
            </a:r>
          </a:p>
          <a:p>
            <a:pPr lvl="0">
              <a:spcBef>
                <a:spcPts val="0"/>
              </a:spcBef>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1055</Words>
  <Application>Microsoft Office PowerPoint</Application>
  <PresentationFormat>Presentación en pantalla (16:9)</PresentationFormat>
  <Paragraphs>81</Paragraphs>
  <Slides>23</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Trebuchet MS</vt:lpstr>
      <vt:lpstr>Simple Light</vt:lpstr>
      <vt:lpstr>Seguridad de aplicaciones web</vt:lpstr>
      <vt:lpstr>Introducción</vt:lpstr>
      <vt:lpstr>Seguridad en Internet</vt:lpstr>
      <vt:lpstr>Problemas principales en la programación de sistemas web</vt:lpstr>
      <vt:lpstr>Prácticas Básicas de Seguridad Web</vt:lpstr>
      <vt:lpstr>Balancear Riesgo y usabilidad</vt:lpstr>
      <vt:lpstr>Rastrear el paso de los datos </vt:lpstr>
      <vt:lpstr>Filtrar entradas </vt:lpstr>
      <vt:lpstr>Escapar Salidas</vt:lpstr>
      <vt:lpstr>Clasificación de ataques Web</vt:lpstr>
      <vt:lpstr>Ataques URL de tipo semántico</vt:lpstr>
      <vt:lpstr>Ataques URL de tipo semántico</vt:lpstr>
      <vt:lpstr>Cross-Site Scripting (XSS)</vt:lpstr>
      <vt:lpstr>Cross-Site Scripting (XSS)</vt:lpstr>
      <vt:lpstr>Ataques de fuerza bruta</vt:lpstr>
      <vt:lpstr>DENEGACIÓN DE SERVICIO </vt:lpstr>
      <vt:lpstr>SQL Injection </vt:lpstr>
      <vt:lpstr>Mitigación de amenazas</vt:lpstr>
      <vt:lpstr>Peticiones HTTP Falsificadas </vt:lpstr>
      <vt:lpstr>Presentación de PowerPoint</vt:lpstr>
      <vt:lpstr>Su relación con las Bases de Datos (BDD)</vt:lpstr>
      <vt:lpstr>Conclusión</vt:lpstr>
      <vt:lpstr>Fuentes de información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de aplicaciones web</dc:title>
  <cp:lastModifiedBy>Alex hdez</cp:lastModifiedBy>
  <cp:revision>5</cp:revision>
  <dcterms:modified xsi:type="dcterms:W3CDTF">2017-11-22T05:40:44Z</dcterms:modified>
</cp:coreProperties>
</file>